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234598" y="2145601"/>
            <a:ext cx="6674802" cy="13677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3423" y="191833"/>
            <a:ext cx="8085613" cy="12439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2750" y="1593850"/>
            <a:ext cx="8318500" cy="4673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3486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00B050"/>
                </a:solidFill>
              </a:rPr>
              <a:t>Automation</a:t>
            </a:r>
            <a:r>
              <a:rPr spc="-200" dirty="0">
                <a:solidFill>
                  <a:srgbClr val="00B050"/>
                </a:solidFill>
              </a:rPr>
              <a:t> </a:t>
            </a:r>
            <a:r>
              <a:rPr spc="-85" dirty="0">
                <a:solidFill>
                  <a:srgbClr val="00B050"/>
                </a:solidFill>
              </a:rPr>
              <a:t>Test</a:t>
            </a:r>
            <a:r>
              <a:rPr spc="-165" dirty="0">
                <a:solidFill>
                  <a:srgbClr val="00B050"/>
                </a:solidFill>
              </a:rPr>
              <a:t> </a:t>
            </a:r>
            <a:r>
              <a:rPr spc="-10" dirty="0">
                <a:solidFill>
                  <a:srgbClr val="00B050"/>
                </a:solidFill>
              </a:rPr>
              <a:t>Frameworks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976524" y="3893311"/>
            <a:ext cx="318960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altLang="zh-CN" sz="3200" i="1" dirty="0" smtClean="0">
                <a:solidFill>
                  <a:srgbClr val="00B0F0"/>
                </a:solidFill>
                <a:latin typeface="Calibri"/>
                <a:cs typeface="Calibri"/>
              </a:rPr>
              <a:t>Software Testing</a:t>
            </a:r>
            <a:endParaRPr sz="3200" i="1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6865" rIns="0" bIns="0" rtlCol="0">
            <a:spAutoFit/>
          </a:bodyPr>
          <a:lstStyle/>
          <a:p>
            <a:pPr marL="269875">
              <a:lnSpc>
                <a:spcPct val="100000"/>
              </a:lnSpc>
              <a:spcBef>
                <a:spcPts val="95"/>
              </a:spcBef>
            </a:pPr>
            <a:r>
              <a:rPr sz="4000" spc="-30" dirty="0"/>
              <a:t>Data-</a:t>
            </a:r>
            <a:r>
              <a:rPr sz="4000" dirty="0"/>
              <a:t>Driven</a:t>
            </a:r>
            <a:r>
              <a:rPr sz="4000" spc="-120" dirty="0"/>
              <a:t> </a:t>
            </a:r>
            <a:r>
              <a:rPr sz="4000" spc="-10" dirty="0"/>
              <a:t>Automation</a:t>
            </a:r>
            <a:r>
              <a:rPr sz="4000" spc="-135" dirty="0"/>
              <a:t> </a:t>
            </a:r>
            <a:r>
              <a:rPr sz="4000" spc="-10" dirty="0"/>
              <a:t>Frameworks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607312"/>
            <a:ext cx="7863205" cy="42195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</a:tabLst>
            </a:pPr>
            <a:r>
              <a:rPr sz="3200" spc="-65" dirty="0">
                <a:latin typeface="Calibri"/>
                <a:cs typeface="Calibri"/>
              </a:rPr>
              <a:t>Test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input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and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output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values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are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read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from </a:t>
            </a:r>
            <a:r>
              <a:rPr sz="3200" dirty="0">
                <a:latin typeface="Calibri"/>
                <a:cs typeface="Calibri"/>
              </a:rPr>
              <a:t>data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files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(ODBC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sources,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CVS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files,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Excel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files, </a:t>
            </a:r>
            <a:r>
              <a:rPr sz="3200" dirty="0">
                <a:latin typeface="Calibri"/>
                <a:cs typeface="Calibri"/>
              </a:rPr>
              <a:t>DAO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objects,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ADO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objects.</a:t>
            </a:r>
            <a:endParaRPr sz="3200">
              <a:latin typeface="Calibri"/>
              <a:cs typeface="Calibri"/>
            </a:endParaRPr>
          </a:p>
          <a:p>
            <a:pPr marL="355600" marR="955675" indent="-343535">
              <a:lnSpc>
                <a:spcPct val="100000"/>
              </a:lnSpc>
              <a:spcBef>
                <a:spcPts val="760"/>
              </a:spcBef>
              <a:buFont typeface="Arial"/>
              <a:buChar char="•"/>
              <a:tabLst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These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values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loaded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into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corresponding </a:t>
            </a:r>
            <a:r>
              <a:rPr sz="3200" dirty="0">
                <a:latin typeface="Calibri"/>
                <a:cs typeface="Calibri"/>
              </a:rPr>
              <a:t>variables</a:t>
            </a:r>
            <a:r>
              <a:rPr sz="3200" spc="-114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in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captured</a:t>
            </a:r>
            <a:r>
              <a:rPr sz="3200" spc="-114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scripts.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</a:tabLst>
            </a:pPr>
            <a:r>
              <a:rPr sz="3200" spc="-65" dirty="0">
                <a:latin typeface="Calibri"/>
                <a:cs typeface="Calibri"/>
              </a:rPr>
              <a:t>Test</a:t>
            </a:r>
            <a:r>
              <a:rPr sz="3200" spc="-10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flow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navigation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coded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into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test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script.</a:t>
            </a:r>
            <a:endParaRPr sz="3200">
              <a:latin typeface="Calibri"/>
              <a:cs typeface="Calibri"/>
            </a:endParaRPr>
          </a:p>
          <a:p>
            <a:pPr marL="355600" marR="1075055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Thus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script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is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just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spc="-35" dirty="0">
                <a:latin typeface="Calibri"/>
                <a:cs typeface="Calibri"/>
              </a:rPr>
              <a:t>"driver,"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or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delivery </a:t>
            </a:r>
            <a:r>
              <a:rPr sz="3200" dirty="0">
                <a:latin typeface="Calibri"/>
                <a:cs typeface="Calibri"/>
              </a:rPr>
              <a:t>mechanism,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for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the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data.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41955" marR="5080" indent="-1774189">
              <a:lnSpc>
                <a:spcPct val="100000"/>
              </a:lnSpc>
              <a:spcBef>
                <a:spcPts val="95"/>
              </a:spcBef>
            </a:pPr>
            <a:r>
              <a:rPr sz="4000" spc="-45" dirty="0"/>
              <a:t>Keyword-</a:t>
            </a:r>
            <a:r>
              <a:rPr sz="4000" dirty="0"/>
              <a:t>Driven</a:t>
            </a:r>
            <a:r>
              <a:rPr sz="4000" spc="-50" dirty="0"/>
              <a:t> </a:t>
            </a:r>
            <a:r>
              <a:rPr sz="4000" spc="-10" dirty="0"/>
              <a:t>Automation Framework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563115"/>
            <a:ext cx="7926070" cy="4460240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355600" marR="362585" indent="-342900">
              <a:lnSpc>
                <a:spcPts val="3240"/>
              </a:lnSpc>
              <a:spcBef>
                <a:spcPts val="505"/>
              </a:spcBef>
              <a:buFont typeface="Arial"/>
              <a:buChar char="•"/>
              <a:tabLst>
                <a:tab pos="355600" algn="l"/>
              </a:tabLst>
            </a:pPr>
            <a:r>
              <a:rPr sz="3000" spc="-10" dirty="0">
                <a:latin typeface="Calibri"/>
                <a:cs typeface="Calibri"/>
              </a:rPr>
              <a:t>Requires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the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development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of</a:t>
            </a:r>
            <a:r>
              <a:rPr sz="3000" spc="-5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data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tables</a:t>
            </a:r>
            <a:r>
              <a:rPr sz="3000" spc="-55" dirty="0">
                <a:latin typeface="Calibri"/>
                <a:cs typeface="Calibri"/>
              </a:rPr>
              <a:t> </a:t>
            </a:r>
            <a:r>
              <a:rPr sz="3000" spc="-25" dirty="0">
                <a:latin typeface="Calibri"/>
                <a:cs typeface="Calibri"/>
              </a:rPr>
              <a:t>and </a:t>
            </a:r>
            <a:r>
              <a:rPr sz="3000" spc="-20" dirty="0">
                <a:latin typeface="Calibri"/>
                <a:cs typeface="Calibri"/>
              </a:rPr>
              <a:t>keywords,</a:t>
            </a:r>
            <a:r>
              <a:rPr sz="3000" spc="-6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independent</a:t>
            </a:r>
            <a:r>
              <a:rPr sz="3000" spc="-6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of</a:t>
            </a:r>
            <a:r>
              <a:rPr sz="3000" spc="-6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the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test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automation tool.</a:t>
            </a:r>
            <a:endParaRPr sz="3000">
              <a:latin typeface="Calibri"/>
              <a:cs typeface="Calibri"/>
            </a:endParaRPr>
          </a:p>
          <a:p>
            <a:pPr marL="355600" marR="588645" indent="-342900">
              <a:lnSpc>
                <a:spcPts val="3240"/>
              </a:lnSpc>
              <a:spcBef>
                <a:spcPts val="720"/>
              </a:spcBef>
              <a:buFont typeface="Arial"/>
              <a:buChar char="•"/>
              <a:tabLst>
                <a:tab pos="355600" algn="l"/>
              </a:tabLst>
            </a:pPr>
            <a:r>
              <a:rPr sz="3000" dirty="0">
                <a:latin typeface="Calibri"/>
                <a:cs typeface="Calibri"/>
              </a:rPr>
              <a:t>Essentially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represents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a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manual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test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case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as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spc="-50" dirty="0">
                <a:latin typeface="Calibri"/>
                <a:cs typeface="Calibri"/>
              </a:rPr>
              <a:t>a </a:t>
            </a:r>
            <a:r>
              <a:rPr sz="3000" dirty="0">
                <a:latin typeface="Calibri"/>
                <a:cs typeface="Calibri"/>
              </a:rPr>
              <a:t>series</a:t>
            </a:r>
            <a:r>
              <a:rPr sz="3000" spc="-5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of</a:t>
            </a:r>
            <a:r>
              <a:rPr sz="3000" spc="-60" dirty="0">
                <a:latin typeface="Calibri"/>
                <a:cs typeface="Calibri"/>
              </a:rPr>
              <a:t> </a:t>
            </a:r>
            <a:r>
              <a:rPr sz="3000" spc="-20" dirty="0">
                <a:latin typeface="Calibri"/>
                <a:cs typeface="Calibri"/>
              </a:rPr>
              <a:t>keywords</a:t>
            </a:r>
            <a:r>
              <a:rPr sz="3000" spc="-4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or</a:t>
            </a:r>
            <a:r>
              <a:rPr sz="3000" spc="-5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actions.</a:t>
            </a:r>
            <a:endParaRPr sz="3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19"/>
              </a:spcBef>
              <a:buFont typeface="Arial"/>
              <a:buChar char="•"/>
            </a:pPr>
            <a:endParaRPr sz="3000">
              <a:latin typeface="Calibri"/>
              <a:cs typeface="Calibri"/>
            </a:endParaRPr>
          </a:p>
          <a:p>
            <a:pPr marL="355600" marR="5080" indent="-342900">
              <a:lnSpc>
                <a:spcPts val="3240"/>
              </a:lnSpc>
              <a:buChar char="•"/>
              <a:tabLst>
                <a:tab pos="355600" algn="l"/>
                <a:tab pos="438784" algn="l"/>
              </a:tabLst>
            </a:pPr>
            <a:r>
              <a:rPr sz="3000" dirty="0">
                <a:latin typeface="Arial"/>
                <a:cs typeface="Arial"/>
              </a:rPr>
              <a:t>	</a:t>
            </a:r>
            <a:r>
              <a:rPr sz="3000" dirty="0">
                <a:latin typeface="Calibri"/>
                <a:cs typeface="Calibri"/>
              </a:rPr>
              <a:t>In</a:t>
            </a:r>
            <a:r>
              <a:rPr sz="3000" spc="-4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a</a:t>
            </a:r>
            <a:r>
              <a:rPr sz="3000" spc="-30" dirty="0">
                <a:latin typeface="Calibri"/>
                <a:cs typeface="Calibri"/>
              </a:rPr>
              <a:t> </a:t>
            </a:r>
            <a:r>
              <a:rPr sz="3000" spc="-40" dirty="0">
                <a:latin typeface="Calibri"/>
                <a:cs typeface="Calibri"/>
              </a:rPr>
              <a:t>keyword-</a:t>
            </a:r>
            <a:r>
              <a:rPr sz="3000" dirty="0">
                <a:latin typeface="Calibri"/>
                <a:cs typeface="Calibri"/>
              </a:rPr>
              <a:t>driven</a:t>
            </a:r>
            <a:r>
              <a:rPr sz="3000" spc="-2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test,</a:t>
            </a:r>
            <a:r>
              <a:rPr sz="3000" spc="-4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the</a:t>
            </a:r>
            <a:r>
              <a:rPr sz="3000" spc="-5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functionality</a:t>
            </a:r>
            <a:r>
              <a:rPr sz="3000" spc="-2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of</a:t>
            </a:r>
            <a:r>
              <a:rPr sz="3000" spc="-35" dirty="0">
                <a:latin typeface="Calibri"/>
                <a:cs typeface="Calibri"/>
              </a:rPr>
              <a:t> </a:t>
            </a:r>
            <a:r>
              <a:rPr sz="3000" spc="-25" dirty="0">
                <a:latin typeface="Calibri"/>
                <a:cs typeface="Calibri"/>
              </a:rPr>
              <a:t>the </a:t>
            </a:r>
            <a:r>
              <a:rPr sz="3000" spc="-20" dirty="0">
                <a:latin typeface="Calibri"/>
                <a:cs typeface="Calibri"/>
              </a:rPr>
              <a:t>application-</a:t>
            </a:r>
            <a:r>
              <a:rPr sz="3000" spc="-10" dirty="0">
                <a:latin typeface="Calibri"/>
                <a:cs typeface="Calibri"/>
              </a:rPr>
              <a:t>under-</a:t>
            </a:r>
            <a:r>
              <a:rPr sz="3000" dirty="0">
                <a:latin typeface="Calibri"/>
                <a:cs typeface="Calibri"/>
              </a:rPr>
              <a:t>test</a:t>
            </a:r>
            <a:r>
              <a:rPr sz="3000" spc="-5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is</a:t>
            </a:r>
            <a:r>
              <a:rPr sz="3000" spc="-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documented</a:t>
            </a:r>
            <a:r>
              <a:rPr sz="3000" spc="-3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in</a:t>
            </a:r>
            <a:r>
              <a:rPr sz="3000" spc="-1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a</a:t>
            </a:r>
            <a:r>
              <a:rPr sz="3000" spc="-1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table </a:t>
            </a:r>
            <a:r>
              <a:rPr sz="3000" dirty="0">
                <a:latin typeface="Calibri"/>
                <a:cs typeface="Calibri"/>
              </a:rPr>
              <a:t>as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well</a:t>
            </a:r>
            <a:r>
              <a:rPr sz="3000" spc="-5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as</a:t>
            </a:r>
            <a:r>
              <a:rPr sz="3000" spc="-5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in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spc="-25" dirty="0">
                <a:latin typeface="Calibri"/>
                <a:cs typeface="Calibri"/>
              </a:rPr>
              <a:t>step-</a:t>
            </a:r>
            <a:r>
              <a:rPr sz="3000" spc="-20" dirty="0">
                <a:latin typeface="Calibri"/>
                <a:cs typeface="Calibri"/>
              </a:rPr>
              <a:t>by-</a:t>
            </a:r>
            <a:r>
              <a:rPr sz="3000" dirty="0">
                <a:latin typeface="Calibri"/>
                <a:cs typeface="Calibri"/>
              </a:rPr>
              <a:t>step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instructions</a:t>
            </a:r>
            <a:r>
              <a:rPr sz="3000" spc="-4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for</a:t>
            </a:r>
            <a:r>
              <a:rPr sz="3000" spc="-50" dirty="0">
                <a:latin typeface="Calibri"/>
                <a:cs typeface="Calibri"/>
              </a:rPr>
              <a:t> </a:t>
            </a:r>
            <a:r>
              <a:rPr sz="3000" spc="-20" dirty="0">
                <a:latin typeface="Calibri"/>
                <a:cs typeface="Calibri"/>
              </a:rPr>
              <a:t>each </a:t>
            </a:r>
            <a:r>
              <a:rPr sz="3000" spc="-10" dirty="0">
                <a:latin typeface="Calibri"/>
                <a:cs typeface="Calibri"/>
              </a:rPr>
              <a:t>test.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6865" rIns="0" bIns="0" rtlCol="0">
            <a:spAutoFit/>
          </a:bodyPr>
          <a:lstStyle/>
          <a:p>
            <a:pPr marL="447040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Hybrid</a:t>
            </a:r>
            <a:r>
              <a:rPr sz="4000" spc="-130" dirty="0"/>
              <a:t> </a:t>
            </a:r>
            <a:r>
              <a:rPr sz="4000" spc="-75" dirty="0"/>
              <a:t>Test</a:t>
            </a:r>
            <a:r>
              <a:rPr sz="4000" spc="-125" dirty="0"/>
              <a:t> </a:t>
            </a:r>
            <a:r>
              <a:rPr sz="4000" spc="-10" dirty="0"/>
              <a:t>Automation</a:t>
            </a:r>
            <a:r>
              <a:rPr sz="4000" spc="-135" dirty="0"/>
              <a:t> </a:t>
            </a:r>
            <a:r>
              <a:rPr sz="4000" spc="-10" dirty="0"/>
              <a:t>Framework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544828"/>
            <a:ext cx="8052434" cy="375920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55600" marR="427990" indent="-343535">
              <a:lnSpc>
                <a:spcPts val="2400"/>
              </a:lnSpc>
              <a:spcBef>
                <a:spcPts val="675"/>
              </a:spcBef>
              <a:buFont typeface="Arial"/>
              <a:buChar char="•"/>
              <a:tabLst>
                <a:tab pos="355600" algn="l"/>
              </a:tabLst>
            </a:pPr>
            <a:r>
              <a:rPr sz="2500" dirty="0">
                <a:latin typeface="Calibri"/>
                <a:cs typeface="Calibri"/>
              </a:rPr>
              <a:t>Combination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of</a:t>
            </a:r>
            <a:r>
              <a:rPr sz="2500" spc="-8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all</a:t>
            </a:r>
            <a:r>
              <a:rPr sz="2500" spc="-6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of</a:t>
            </a:r>
            <a:r>
              <a:rPr sz="2500" spc="-7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the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above</a:t>
            </a:r>
            <a:r>
              <a:rPr sz="2500" spc="-6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techniques,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pulling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spc="-20" dirty="0">
                <a:latin typeface="Calibri"/>
                <a:cs typeface="Calibri"/>
              </a:rPr>
              <a:t>from </a:t>
            </a:r>
            <a:r>
              <a:rPr sz="2500" dirty="0">
                <a:latin typeface="Calibri"/>
                <a:cs typeface="Calibri"/>
              </a:rPr>
              <a:t>their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strengths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and</a:t>
            </a:r>
            <a:r>
              <a:rPr sz="2500" spc="-6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trying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to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mitigate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their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weaknesses</a:t>
            </a:r>
            <a:endParaRPr sz="2500">
              <a:latin typeface="Calibri"/>
              <a:cs typeface="Calibri"/>
            </a:endParaRPr>
          </a:p>
          <a:p>
            <a:pPr marL="355600" marR="5080" indent="-343535">
              <a:lnSpc>
                <a:spcPts val="2400"/>
              </a:lnSpc>
              <a:spcBef>
                <a:spcPts val="600"/>
              </a:spcBef>
              <a:buFont typeface="Arial"/>
              <a:buChar char="•"/>
              <a:tabLst>
                <a:tab pos="355600" algn="l"/>
              </a:tabLst>
            </a:pPr>
            <a:r>
              <a:rPr sz="2500" dirty="0">
                <a:latin typeface="Calibri"/>
                <a:cs typeface="Calibri"/>
              </a:rPr>
              <a:t>Allows</a:t>
            </a:r>
            <a:r>
              <a:rPr sz="2500" spc="-10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data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driven</a:t>
            </a:r>
            <a:r>
              <a:rPr sz="2500" spc="-9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scripts</a:t>
            </a:r>
            <a:r>
              <a:rPr sz="2500" spc="-8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to</a:t>
            </a:r>
            <a:r>
              <a:rPr sz="2500" spc="-9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take</a:t>
            </a:r>
            <a:r>
              <a:rPr sz="2500" spc="-7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advantage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of</a:t>
            </a:r>
            <a:r>
              <a:rPr sz="2500" spc="-95" dirty="0">
                <a:latin typeface="Calibri"/>
                <a:cs typeface="Calibri"/>
              </a:rPr>
              <a:t> </a:t>
            </a:r>
            <a:r>
              <a:rPr sz="2500" spc="-25" dirty="0">
                <a:latin typeface="Calibri"/>
                <a:cs typeface="Calibri"/>
              </a:rPr>
              <a:t>the</a:t>
            </a:r>
            <a:r>
              <a:rPr sz="2500" spc="62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powerful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libraries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and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utilities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in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a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spc="-20" dirty="0">
                <a:latin typeface="Calibri"/>
                <a:cs typeface="Calibri"/>
              </a:rPr>
              <a:t>keyword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based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approach</a:t>
            </a:r>
            <a:endParaRPr sz="2500">
              <a:latin typeface="Calibri"/>
              <a:cs typeface="Calibri"/>
            </a:endParaRPr>
          </a:p>
          <a:p>
            <a:pPr marL="355600" marR="465455" indent="-343535">
              <a:lnSpc>
                <a:spcPts val="2400"/>
              </a:lnSpc>
              <a:spcBef>
                <a:spcPts val="600"/>
              </a:spcBef>
              <a:buFont typeface="Arial"/>
              <a:buChar char="•"/>
              <a:tabLst>
                <a:tab pos="355600" algn="l"/>
              </a:tabLst>
            </a:pPr>
            <a:r>
              <a:rPr sz="2500" dirty="0">
                <a:latin typeface="Calibri"/>
                <a:cs typeface="Calibri"/>
              </a:rPr>
              <a:t>The</a:t>
            </a:r>
            <a:r>
              <a:rPr sz="2500" spc="-9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framework</a:t>
            </a:r>
            <a:r>
              <a:rPr sz="2500" spc="-7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utilities</a:t>
            </a:r>
            <a:r>
              <a:rPr sz="2500" spc="-8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can</a:t>
            </a:r>
            <a:r>
              <a:rPr sz="2500" spc="-7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make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the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data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driven</a:t>
            </a:r>
            <a:r>
              <a:rPr sz="2500" spc="-8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scripts </a:t>
            </a:r>
            <a:r>
              <a:rPr sz="2500" dirty="0">
                <a:latin typeface="Calibri"/>
                <a:cs typeface="Calibri"/>
              </a:rPr>
              <a:t>more</a:t>
            </a:r>
            <a:r>
              <a:rPr sz="2500" spc="-7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compact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and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less</a:t>
            </a:r>
            <a:r>
              <a:rPr sz="2500" spc="-6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prone</a:t>
            </a:r>
            <a:r>
              <a:rPr sz="2500" spc="-7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to</a:t>
            </a:r>
            <a:r>
              <a:rPr sz="2500" spc="-7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failure.</a:t>
            </a:r>
            <a:endParaRPr sz="2500">
              <a:latin typeface="Calibri"/>
              <a:cs typeface="Calibri"/>
            </a:endParaRPr>
          </a:p>
          <a:p>
            <a:pPr marL="355600" marR="127635" indent="-343535">
              <a:lnSpc>
                <a:spcPts val="2400"/>
              </a:lnSpc>
              <a:spcBef>
                <a:spcPts val="605"/>
              </a:spcBef>
              <a:buFont typeface="Arial"/>
              <a:buChar char="•"/>
              <a:tabLst>
                <a:tab pos="355600" algn="l"/>
              </a:tabLst>
            </a:pPr>
            <a:r>
              <a:rPr sz="2500" dirty="0">
                <a:latin typeface="Calibri"/>
                <a:cs typeface="Calibri"/>
              </a:rPr>
              <a:t>The</a:t>
            </a:r>
            <a:r>
              <a:rPr sz="2500" spc="-7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utilities</a:t>
            </a:r>
            <a:r>
              <a:rPr sz="2500" spc="-7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can</a:t>
            </a:r>
            <a:r>
              <a:rPr sz="2500" spc="-6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also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facilitate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conversion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of</a:t>
            </a:r>
            <a:r>
              <a:rPr sz="2500" spc="-8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existing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scripts </a:t>
            </a:r>
            <a:r>
              <a:rPr sz="2500" dirty="0">
                <a:latin typeface="Calibri"/>
                <a:cs typeface="Calibri"/>
              </a:rPr>
              <a:t>to</a:t>
            </a:r>
            <a:r>
              <a:rPr sz="2500" spc="-90" dirty="0">
                <a:latin typeface="Calibri"/>
                <a:cs typeface="Calibri"/>
              </a:rPr>
              <a:t> </a:t>
            </a:r>
            <a:r>
              <a:rPr sz="2500" spc="-20" dirty="0">
                <a:latin typeface="Calibri"/>
                <a:cs typeface="Calibri"/>
              </a:rPr>
              <a:t>keyword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driven</a:t>
            </a:r>
            <a:r>
              <a:rPr sz="2500" spc="-6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equivalents.</a:t>
            </a:r>
            <a:endParaRPr sz="2500">
              <a:latin typeface="Calibri"/>
              <a:cs typeface="Calibri"/>
            </a:endParaRPr>
          </a:p>
          <a:p>
            <a:pPr marL="355600" marR="945515" indent="-342900" algn="just">
              <a:lnSpc>
                <a:spcPct val="79900"/>
              </a:lnSpc>
              <a:spcBef>
                <a:spcPts val="625"/>
              </a:spcBef>
              <a:buFont typeface="Arial"/>
              <a:buChar char="•"/>
              <a:tabLst>
                <a:tab pos="355600" algn="l"/>
                <a:tab pos="356870" algn="l"/>
              </a:tabLst>
            </a:pPr>
            <a:r>
              <a:rPr sz="2500" dirty="0">
                <a:latin typeface="Calibri"/>
                <a:cs typeface="Calibri"/>
              </a:rPr>
              <a:t>	On</a:t>
            </a:r>
            <a:r>
              <a:rPr sz="2500" spc="-8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the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other</a:t>
            </a:r>
            <a:r>
              <a:rPr sz="2500" spc="-6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hand,</a:t>
            </a:r>
            <a:r>
              <a:rPr sz="2500" spc="-2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the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framework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can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use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scripts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spc="-25" dirty="0">
                <a:latin typeface="Calibri"/>
                <a:cs typeface="Calibri"/>
              </a:rPr>
              <a:t>to </a:t>
            </a:r>
            <a:r>
              <a:rPr sz="2500" spc="-10" dirty="0">
                <a:latin typeface="Calibri"/>
                <a:cs typeface="Calibri"/>
              </a:rPr>
              <a:t>perform</a:t>
            </a:r>
            <a:r>
              <a:rPr sz="2500" spc="-8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some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tasks</a:t>
            </a:r>
            <a:r>
              <a:rPr sz="2500" spc="-7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that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might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be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too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difficult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to</a:t>
            </a:r>
            <a:r>
              <a:rPr sz="2500" spc="-75" dirty="0">
                <a:latin typeface="Calibri"/>
                <a:cs typeface="Calibri"/>
              </a:rPr>
              <a:t> </a:t>
            </a:r>
            <a:r>
              <a:rPr sz="2500" spc="-25" dirty="0">
                <a:latin typeface="Calibri"/>
                <a:cs typeface="Calibri"/>
              </a:rPr>
              <a:t>re- </a:t>
            </a:r>
            <a:r>
              <a:rPr sz="2500" dirty="0">
                <a:latin typeface="Calibri"/>
                <a:cs typeface="Calibri"/>
              </a:rPr>
              <a:t>implement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in</a:t>
            </a:r>
            <a:r>
              <a:rPr sz="2500" spc="-7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a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pure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spc="-20" dirty="0">
                <a:latin typeface="Calibri"/>
                <a:cs typeface="Calibri"/>
              </a:rPr>
              <a:t>keyword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driven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approach.</a:t>
            </a:r>
            <a:endParaRPr sz="2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790064" marR="5080" indent="-1199515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00B050"/>
                </a:solidFill>
              </a:rPr>
              <a:t>EXAMPLE</a:t>
            </a:r>
            <a:r>
              <a:rPr spc="-90" dirty="0">
                <a:solidFill>
                  <a:srgbClr val="00B050"/>
                </a:solidFill>
              </a:rPr>
              <a:t> </a:t>
            </a:r>
            <a:r>
              <a:rPr spc="-55" dirty="0">
                <a:solidFill>
                  <a:srgbClr val="00B050"/>
                </a:solidFill>
              </a:rPr>
              <a:t>AUTOMATION </a:t>
            </a:r>
            <a:r>
              <a:rPr spc="-10" dirty="0">
                <a:solidFill>
                  <a:srgbClr val="00B050"/>
                </a:solidFill>
              </a:rPr>
              <a:t>FRAMEWORK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793388" y="3893311"/>
            <a:ext cx="155638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10" dirty="0">
                <a:solidFill>
                  <a:srgbClr val="00B0F0"/>
                </a:solidFill>
                <a:latin typeface="Calibri"/>
                <a:cs typeface="Calibri"/>
              </a:rPr>
              <a:t>Selenium</a:t>
            </a:r>
            <a:endParaRPr sz="3200">
              <a:latin typeface="Calibri"/>
              <a:cs typeface="Calibri"/>
            </a:endParaRPr>
          </a:p>
        </p:txBody>
      </p:sp>
      <p:pic>
        <p:nvPicPr>
          <p:cNvPr id="1026" name="Picture 2" descr="https://ts4.tc.mm.bing.net/th/id/OIP-C.z2AHiksYDINmWR0J7tWXBgHaHa?w=80&amp;h=80&amp;c=1&amp;bgcl=5f77e6&amp;r=0&amp;o=6&amp;pid=ImgR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769168"/>
            <a:ext cx="7620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3083" rIns="0" bIns="0" rtlCol="0">
            <a:spAutoFit/>
          </a:bodyPr>
          <a:lstStyle/>
          <a:p>
            <a:pPr marL="771525">
              <a:lnSpc>
                <a:spcPct val="100000"/>
              </a:lnSpc>
              <a:spcBef>
                <a:spcPts val="105"/>
              </a:spcBef>
            </a:pPr>
            <a:r>
              <a:rPr dirty="0"/>
              <a:t>FRAMEWORK</a:t>
            </a:r>
            <a:r>
              <a:rPr spc="-114" dirty="0"/>
              <a:t> </a:t>
            </a:r>
            <a:r>
              <a:rPr spc="-10" dirty="0"/>
              <a:t>ARCHITECTURE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66800" y="1600212"/>
            <a:ext cx="6857961" cy="4525949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3083" rIns="0" bIns="0" rtlCol="0">
            <a:spAutoFit/>
          </a:bodyPr>
          <a:lstStyle/>
          <a:p>
            <a:pPr marL="836930">
              <a:lnSpc>
                <a:spcPct val="100000"/>
              </a:lnSpc>
              <a:spcBef>
                <a:spcPts val="105"/>
              </a:spcBef>
            </a:pPr>
            <a:r>
              <a:rPr dirty="0"/>
              <a:t>FRAMEWORK</a:t>
            </a:r>
            <a:r>
              <a:rPr spc="-130" dirty="0"/>
              <a:t> </a:t>
            </a:r>
            <a:r>
              <a:rPr spc="-10" dirty="0"/>
              <a:t>COMPONENTS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47876"/>
            <a:ext cx="4947920" cy="1398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03575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latin typeface="Calibri"/>
                <a:cs typeface="Calibri"/>
              </a:rPr>
              <a:t>FRAMEWORK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5600" algn="l"/>
              </a:tabLst>
            </a:pPr>
            <a:r>
              <a:rPr sz="2200" spc="-10" dirty="0">
                <a:latin typeface="Calibri"/>
                <a:cs typeface="Calibri"/>
              </a:rPr>
              <a:t>Main.rb</a:t>
            </a:r>
            <a:endParaRPr sz="2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2200" spc="-10" dirty="0">
                <a:latin typeface="Calibri"/>
                <a:cs typeface="Calibri"/>
              </a:rPr>
              <a:t>Functionlibrary.rb</a:t>
            </a:r>
            <a:endParaRPr sz="2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2200" spc="-10" dirty="0">
                <a:latin typeface="Calibri"/>
                <a:cs typeface="Calibri"/>
              </a:rPr>
              <a:t>Selenium.rb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483355" y="3254755"/>
            <a:ext cx="21755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ABSTRACT</a:t>
            </a:r>
            <a:r>
              <a:rPr sz="2400" b="1" spc="-120" dirty="0">
                <a:latin typeface="Calibri"/>
                <a:cs typeface="Calibri"/>
              </a:rPr>
              <a:t> </a:t>
            </a:r>
            <a:r>
              <a:rPr sz="2400" b="1" spc="-20" dirty="0">
                <a:latin typeface="Calibri"/>
                <a:cs typeface="Calibri"/>
              </a:rPr>
              <a:t>LAYER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3622040"/>
            <a:ext cx="2394585" cy="695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5600" algn="l"/>
              </a:tabLst>
            </a:pPr>
            <a:r>
              <a:rPr sz="2200" dirty="0">
                <a:latin typeface="Calibri"/>
                <a:cs typeface="Calibri"/>
              </a:rPr>
              <a:t>Object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Repository</a:t>
            </a:r>
            <a:endParaRPr sz="2200">
              <a:latin typeface="Calibri"/>
              <a:cs typeface="Calibri"/>
            </a:endParaRPr>
          </a:p>
          <a:p>
            <a:pPr marL="417830" indent="-405130">
              <a:lnSpc>
                <a:spcPct val="100000"/>
              </a:lnSpc>
              <a:buFont typeface="Arial"/>
              <a:buChar char="•"/>
              <a:tabLst>
                <a:tab pos="417830" algn="l"/>
              </a:tabLst>
            </a:pPr>
            <a:r>
              <a:rPr sz="2200" spc="-10" dirty="0">
                <a:latin typeface="Calibri"/>
                <a:cs typeface="Calibri"/>
              </a:rPr>
              <a:t>Keywords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76320" y="4626355"/>
            <a:ext cx="20516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EXTERNAL</a:t>
            </a:r>
            <a:r>
              <a:rPr sz="2400" b="1" spc="-60" dirty="0">
                <a:latin typeface="Calibri"/>
                <a:cs typeface="Calibri"/>
              </a:rPr>
              <a:t> </a:t>
            </a:r>
            <a:r>
              <a:rPr sz="2400" b="1" spc="-90" dirty="0">
                <a:latin typeface="Calibri"/>
                <a:cs typeface="Calibri"/>
              </a:rPr>
              <a:t>DATA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940" y="4993640"/>
            <a:ext cx="2255520" cy="695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17830" indent="-40513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417830" algn="l"/>
              </a:tabLst>
            </a:pPr>
            <a:r>
              <a:rPr sz="2200" dirty="0">
                <a:latin typeface="Calibri"/>
                <a:cs typeface="Calibri"/>
              </a:rPr>
              <a:t>Data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Sheets</a:t>
            </a:r>
            <a:endParaRPr sz="2200">
              <a:latin typeface="Calibri"/>
              <a:cs typeface="Calibri"/>
            </a:endParaRPr>
          </a:p>
          <a:p>
            <a:pPr marL="417830" indent="-405130">
              <a:lnSpc>
                <a:spcPct val="100000"/>
              </a:lnSpc>
              <a:buFont typeface="Arial"/>
              <a:buChar char="•"/>
              <a:tabLst>
                <a:tab pos="417830" algn="l"/>
              </a:tabLst>
            </a:pPr>
            <a:r>
              <a:rPr sz="2200" dirty="0">
                <a:latin typeface="Calibri"/>
                <a:cs typeface="Calibri"/>
              </a:rPr>
              <a:t>Global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Variables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11" y="1576831"/>
            <a:ext cx="7620634" cy="40728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48945" algn="ctr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Calibri"/>
                <a:cs typeface="Calibri"/>
              </a:rPr>
              <a:t>Main.rb</a:t>
            </a:r>
            <a:endParaRPr sz="1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920"/>
              </a:spcBef>
              <a:buFont typeface="Arial"/>
              <a:buChar char="•"/>
              <a:tabLst>
                <a:tab pos="355600" algn="l"/>
              </a:tabLst>
            </a:pPr>
            <a:r>
              <a:rPr sz="1600" dirty="0">
                <a:latin typeface="Calibri"/>
                <a:cs typeface="Calibri"/>
              </a:rPr>
              <a:t>Driver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Script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That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invokes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other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components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of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the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framework.</a:t>
            </a:r>
            <a:endParaRPr sz="1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1600" spc="-10" dirty="0">
                <a:latin typeface="Calibri"/>
                <a:cs typeface="Calibri"/>
              </a:rPr>
              <a:t>Written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in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Ruby</a:t>
            </a:r>
            <a:endParaRPr sz="1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1600" dirty="0">
                <a:latin typeface="Calibri"/>
                <a:cs typeface="Calibri"/>
              </a:rPr>
              <a:t>Reads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in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test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scripts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(which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are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in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excel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format)</a:t>
            </a:r>
            <a:endParaRPr sz="16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Arial"/>
              <a:buChar char="•"/>
              <a:tabLst>
                <a:tab pos="354965" algn="l"/>
              </a:tabLst>
            </a:pPr>
            <a:r>
              <a:rPr sz="1600" dirty="0">
                <a:latin typeface="Calibri"/>
                <a:cs typeface="Calibri"/>
              </a:rPr>
              <a:t>Main.rb</a:t>
            </a:r>
            <a:r>
              <a:rPr sz="1600" spc="-7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invokes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application</a:t>
            </a:r>
            <a:r>
              <a:rPr sz="1600" spc="-7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under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test.</a:t>
            </a:r>
            <a:endParaRPr sz="1600">
              <a:latin typeface="Calibri"/>
              <a:cs typeface="Calibri"/>
            </a:endParaRPr>
          </a:p>
          <a:p>
            <a:pPr marL="450215" algn="ctr">
              <a:lnSpc>
                <a:spcPct val="100000"/>
              </a:lnSpc>
              <a:spcBef>
                <a:spcPts val="1920"/>
              </a:spcBef>
            </a:pPr>
            <a:r>
              <a:rPr sz="1600" b="1" spc="-10" dirty="0">
                <a:latin typeface="Calibri"/>
                <a:cs typeface="Calibri"/>
              </a:rPr>
              <a:t>Functionlibrary.rb</a:t>
            </a:r>
            <a:endParaRPr sz="16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1920"/>
              </a:spcBef>
              <a:buFont typeface="Arial"/>
              <a:buChar char="•"/>
              <a:tabLst>
                <a:tab pos="354965" algn="l"/>
              </a:tabLst>
            </a:pPr>
            <a:r>
              <a:rPr sz="1600" dirty="0">
                <a:latin typeface="Calibri"/>
                <a:cs typeface="Calibri"/>
              </a:rPr>
              <a:t>Invokes</a:t>
            </a:r>
            <a:r>
              <a:rPr sz="1600" spc="28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functions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corresponding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to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keywords </a:t>
            </a:r>
            <a:r>
              <a:rPr sz="1600" dirty="0">
                <a:latin typeface="Calibri"/>
                <a:cs typeface="Calibri"/>
              </a:rPr>
              <a:t>in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test-</a:t>
            </a:r>
            <a:r>
              <a:rPr sz="1600" dirty="0">
                <a:latin typeface="Calibri"/>
                <a:cs typeface="Calibri"/>
              </a:rPr>
              <a:t>script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file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from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the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function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library.</a:t>
            </a:r>
            <a:endParaRPr sz="1600">
              <a:latin typeface="Calibri"/>
              <a:cs typeface="Calibri"/>
            </a:endParaRPr>
          </a:p>
          <a:p>
            <a:pPr marL="355600" marR="200660" indent="-343535">
              <a:lnSpc>
                <a:spcPct val="80000"/>
              </a:lnSpc>
              <a:spcBef>
                <a:spcPts val="384"/>
              </a:spcBef>
              <a:buFont typeface="Arial"/>
              <a:buChar char="•"/>
              <a:tabLst>
                <a:tab pos="355600" algn="l"/>
              </a:tabLst>
            </a:pPr>
            <a:r>
              <a:rPr sz="1600" dirty="0">
                <a:latin typeface="Calibri"/>
                <a:cs typeface="Calibri"/>
              </a:rPr>
              <a:t>Each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Functions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correspond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to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some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actions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that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must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be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performed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.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E.g.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Buttonclick, VerifyText.</a:t>
            </a:r>
            <a:endParaRPr sz="1600">
              <a:latin typeface="Calibri"/>
              <a:cs typeface="Calibri"/>
            </a:endParaRPr>
          </a:p>
          <a:p>
            <a:pPr marL="355600" marR="279400" indent="-343535">
              <a:lnSpc>
                <a:spcPct val="80000"/>
              </a:lnSpc>
              <a:spcBef>
                <a:spcPts val="380"/>
              </a:spcBef>
              <a:buFont typeface="Arial"/>
              <a:buChar char="•"/>
              <a:tabLst>
                <a:tab pos="355600" algn="l"/>
              </a:tabLst>
            </a:pPr>
            <a:r>
              <a:rPr sz="1600" dirty="0">
                <a:latin typeface="Calibri"/>
                <a:cs typeface="Calibri"/>
              </a:rPr>
              <a:t>Function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Library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can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be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customized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to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include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additional</a:t>
            </a:r>
            <a:r>
              <a:rPr sz="1600" spc="-6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functions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not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present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in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the </a:t>
            </a:r>
            <a:r>
              <a:rPr sz="1600" spc="-10" dirty="0">
                <a:latin typeface="Calibri"/>
                <a:cs typeface="Calibri"/>
              </a:rPr>
              <a:t>repository</a:t>
            </a:r>
            <a:endParaRPr sz="1600">
              <a:latin typeface="Calibri"/>
              <a:cs typeface="Calibri"/>
            </a:endParaRPr>
          </a:p>
          <a:p>
            <a:pPr marL="3526790">
              <a:lnSpc>
                <a:spcPct val="100000"/>
              </a:lnSpc>
            </a:pPr>
            <a:r>
              <a:rPr sz="1600" b="1" spc="-10" dirty="0">
                <a:latin typeface="Calibri"/>
                <a:cs typeface="Calibri"/>
              </a:rPr>
              <a:t>Selenium.rb</a:t>
            </a:r>
            <a:endParaRPr sz="16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1925"/>
              </a:spcBef>
              <a:buFont typeface="Arial"/>
              <a:buChar char="•"/>
              <a:tabLst>
                <a:tab pos="354965" algn="l"/>
              </a:tabLst>
            </a:pPr>
            <a:r>
              <a:rPr sz="1600" dirty="0">
                <a:latin typeface="Calibri"/>
                <a:cs typeface="Calibri"/>
              </a:rPr>
              <a:t>Selenium.rb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holds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all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the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built-in</a:t>
            </a:r>
            <a:r>
              <a:rPr sz="1600" spc="-6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functions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of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Selenium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tool.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48649" y="461581"/>
            <a:ext cx="444754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787015" algn="l"/>
              </a:tabLst>
            </a:pPr>
            <a:r>
              <a:rPr spc="-10" dirty="0"/>
              <a:t>Generating</a:t>
            </a:r>
            <a:r>
              <a:rPr dirty="0"/>
              <a:t>	The</a:t>
            </a:r>
            <a:r>
              <a:rPr spc="15" dirty="0"/>
              <a:t> </a:t>
            </a:r>
            <a:r>
              <a:rPr spc="-25" dirty="0"/>
              <a:t>OR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50850" y="1593850"/>
          <a:ext cx="8229600" cy="4267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11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10" dirty="0">
                          <a:latin typeface="Calibri"/>
                          <a:cs typeface="Calibri"/>
                        </a:rPr>
                        <a:t>ObjectName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10" dirty="0">
                          <a:latin typeface="Calibri"/>
                          <a:cs typeface="Calibri"/>
                        </a:rPr>
                        <a:t>ObjectIdentification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10" dirty="0">
                          <a:latin typeface="Calibri"/>
                          <a:cs typeface="Calibri"/>
                        </a:rPr>
                        <a:t>ObjectType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12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Username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username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TextBox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12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Password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&lt;password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&gt;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TextBox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12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Login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//input[@value='Login']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Button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12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Manage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link=Manage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20" dirty="0">
                          <a:latin typeface="Calibri"/>
                          <a:cs typeface="Calibri"/>
                        </a:rPr>
                        <a:t>link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12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Manage</a:t>
                      </a:r>
                      <a:r>
                        <a:rPr sz="18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Projects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link=Manage</a:t>
                      </a:r>
                      <a:r>
                        <a:rPr sz="1800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Projects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spc="-20" dirty="0">
                          <a:latin typeface="Calibri"/>
                          <a:cs typeface="Calibri"/>
                        </a:rPr>
                        <a:t>link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3083" rIns="0" bIns="0" rtlCol="0">
            <a:spAutoFit/>
          </a:bodyPr>
          <a:lstStyle/>
          <a:p>
            <a:pPr marL="1463040">
              <a:lnSpc>
                <a:spcPct val="100000"/>
              </a:lnSpc>
              <a:spcBef>
                <a:spcPts val="105"/>
              </a:spcBef>
            </a:pPr>
            <a:r>
              <a:rPr dirty="0"/>
              <a:t>Example</a:t>
            </a:r>
            <a:r>
              <a:rPr spc="-160" dirty="0"/>
              <a:t> </a:t>
            </a:r>
            <a:r>
              <a:rPr spc="-75" dirty="0"/>
              <a:t>Test</a:t>
            </a:r>
            <a:r>
              <a:rPr spc="-140" dirty="0"/>
              <a:t> </a:t>
            </a:r>
            <a:r>
              <a:rPr dirty="0"/>
              <a:t>Script</a:t>
            </a:r>
            <a:r>
              <a:rPr spc="-130" dirty="0"/>
              <a:t> </a:t>
            </a:r>
            <a:r>
              <a:rPr spc="-20" dirty="0"/>
              <a:t>File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50850" y="1593850"/>
          <a:ext cx="8229600" cy="4673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11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Step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Operation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Object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Action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200" spc="-50" dirty="0">
                          <a:latin typeface="Calibri"/>
                          <a:cs typeface="Calibri"/>
                        </a:rPr>
                        <a:t>1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Callaction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142240" marR="13652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&lt;Name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excel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file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that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contains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test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script&gt;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1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2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Perform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655955" marR="448945" indent="-20002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link;Manage Projects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click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1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3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20" dirty="0">
                          <a:latin typeface="Calibri"/>
                          <a:cs typeface="Calibri"/>
                        </a:rPr>
                        <a:t>Wait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3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Perform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699770" marR="132715" indent="-5613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ButtonCreate</a:t>
                      </a:r>
                      <a:r>
                        <a:rPr sz="1800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;New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Project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click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1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Perform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749935" marR="307340" indent="-43751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Textbox;Project 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Name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set:Selenium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3083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45" dirty="0"/>
              <a:t>Telling</a:t>
            </a:r>
            <a:r>
              <a:rPr spc="-145" dirty="0"/>
              <a:t> </a:t>
            </a:r>
            <a:r>
              <a:rPr dirty="0"/>
              <a:t>Selenium</a:t>
            </a:r>
            <a:r>
              <a:rPr spc="-160" dirty="0"/>
              <a:t> </a:t>
            </a:r>
            <a:r>
              <a:rPr spc="-10" dirty="0"/>
              <a:t>Were</a:t>
            </a:r>
            <a:r>
              <a:rPr spc="-170" dirty="0"/>
              <a:t> </a:t>
            </a:r>
            <a:r>
              <a:rPr dirty="0"/>
              <a:t>Everything</a:t>
            </a:r>
            <a:r>
              <a:rPr spc="-145" dirty="0"/>
              <a:t> </a:t>
            </a:r>
            <a:r>
              <a:rPr spc="-25" dirty="0"/>
              <a:t>Is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27050" y="1746250"/>
          <a:ext cx="8229600" cy="46450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6357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dirty="0">
                          <a:latin typeface="Calibri"/>
                          <a:cs typeface="Calibri"/>
                        </a:rPr>
                        <a:t>File\Folder</a:t>
                      </a:r>
                      <a:r>
                        <a:rPr sz="1800" b="1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latin typeface="Calibri"/>
                          <a:cs typeface="Calibri"/>
                        </a:rPr>
                        <a:t>Name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10" dirty="0">
                          <a:latin typeface="Calibri"/>
                          <a:cs typeface="Calibri"/>
                        </a:rPr>
                        <a:t>Location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357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35" dirty="0">
                          <a:latin typeface="Calibri"/>
                          <a:cs typeface="Calibri"/>
                        </a:rPr>
                        <a:t>Test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Script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&lt;Path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Test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Script&gt;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357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Object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Repository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&lt;Path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Object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Repository&gt;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357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Environment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File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&lt;Path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Environment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File&gt;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357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Summary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Report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&lt;Path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Summary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Report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Folder&gt;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357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Screen</a:t>
                      </a:r>
                      <a:r>
                        <a:rPr sz="18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Shot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&lt;Path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Screen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Shot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Folder&gt;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357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Detailed</a:t>
                      </a:r>
                      <a:r>
                        <a:rPr sz="1800" spc="-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Report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&lt;Path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Detailed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Report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Folder&gt;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3083" rIns="0" bIns="0" rtlCol="0">
            <a:spAutoFit/>
          </a:bodyPr>
          <a:lstStyle/>
          <a:p>
            <a:pPr marL="1896110">
              <a:lnSpc>
                <a:spcPct val="100000"/>
              </a:lnSpc>
              <a:spcBef>
                <a:spcPts val="105"/>
              </a:spcBef>
            </a:pPr>
            <a:r>
              <a:rPr dirty="0"/>
              <a:t>Automation</a:t>
            </a:r>
            <a:r>
              <a:rPr spc="-210" dirty="0"/>
              <a:t> </a:t>
            </a:r>
            <a:r>
              <a:rPr spc="-45" dirty="0"/>
              <a:t>Testing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44828"/>
            <a:ext cx="8009890" cy="421640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55600" marR="101600" indent="-343535">
              <a:lnSpc>
                <a:spcPts val="2400"/>
              </a:lnSpc>
              <a:spcBef>
                <a:spcPts val="675"/>
              </a:spcBef>
              <a:buFont typeface="Arial"/>
              <a:buChar char="•"/>
              <a:tabLst>
                <a:tab pos="355600" algn="l"/>
              </a:tabLst>
            </a:pPr>
            <a:r>
              <a:rPr sz="2500" spc="-20" dirty="0">
                <a:latin typeface="Calibri"/>
                <a:cs typeface="Calibri"/>
              </a:rPr>
              <a:t>Traditionally</a:t>
            </a:r>
            <a:r>
              <a:rPr sz="2500" spc="-7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performed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with</a:t>
            </a:r>
            <a:r>
              <a:rPr sz="2500" spc="-6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tools</a:t>
            </a:r>
            <a:r>
              <a:rPr sz="2500" spc="-8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that</a:t>
            </a:r>
            <a:r>
              <a:rPr sz="2500" spc="-6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mimic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manual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spc="-20" dirty="0">
                <a:latin typeface="Calibri"/>
                <a:cs typeface="Calibri"/>
              </a:rPr>
              <a:t>test </a:t>
            </a:r>
            <a:r>
              <a:rPr sz="2500" dirty="0">
                <a:latin typeface="Calibri"/>
                <a:cs typeface="Calibri"/>
              </a:rPr>
              <a:t>flows</a:t>
            </a:r>
            <a:r>
              <a:rPr sz="2500" spc="-8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using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a</a:t>
            </a:r>
            <a:r>
              <a:rPr sz="2500" spc="-6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record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and</a:t>
            </a:r>
            <a:r>
              <a:rPr sz="2500" spc="-60" dirty="0">
                <a:latin typeface="Calibri"/>
                <a:cs typeface="Calibri"/>
              </a:rPr>
              <a:t> </a:t>
            </a:r>
            <a:r>
              <a:rPr sz="2500" spc="-25" dirty="0">
                <a:latin typeface="Calibri"/>
                <a:cs typeface="Calibri"/>
              </a:rPr>
              <a:t>play-</a:t>
            </a:r>
            <a:r>
              <a:rPr sz="2500" dirty="0">
                <a:latin typeface="Calibri"/>
                <a:cs typeface="Calibri"/>
              </a:rPr>
              <a:t>back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system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similar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to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marco recording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in</a:t>
            </a:r>
            <a:r>
              <a:rPr sz="2500" spc="-6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excel</a:t>
            </a:r>
            <a:endParaRPr sz="2500">
              <a:latin typeface="Calibri"/>
              <a:cs typeface="Calibri"/>
            </a:endParaRPr>
          </a:p>
          <a:p>
            <a:pPr marL="2766060">
              <a:lnSpc>
                <a:spcPct val="100000"/>
              </a:lnSpc>
              <a:spcBef>
                <a:spcPts val="20"/>
              </a:spcBef>
            </a:pPr>
            <a:r>
              <a:rPr sz="25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How</a:t>
            </a:r>
            <a:r>
              <a:rPr sz="2500" u="sng" spc="-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5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does</a:t>
            </a:r>
            <a:r>
              <a:rPr sz="2500" u="sng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5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this</a:t>
            </a:r>
            <a:r>
              <a:rPr sz="2500" u="sng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500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work</a:t>
            </a:r>
            <a:endParaRPr sz="25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2500" dirty="0">
                <a:latin typeface="Calibri"/>
                <a:cs typeface="Calibri"/>
              </a:rPr>
              <a:t>Capture</a:t>
            </a:r>
            <a:r>
              <a:rPr sz="2500" spc="-9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manual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test</a:t>
            </a:r>
            <a:r>
              <a:rPr sz="2500" spc="-105" dirty="0">
                <a:latin typeface="Calibri"/>
                <a:cs typeface="Calibri"/>
              </a:rPr>
              <a:t> </a:t>
            </a:r>
            <a:r>
              <a:rPr sz="2500" spc="-35" dirty="0">
                <a:latin typeface="Calibri"/>
                <a:cs typeface="Calibri"/>
              </a:rPr>
              <a:t>flow,</a:t>
            </a:r>
            <a:r>
              <a:rPr sz="2500" spc="-9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using</a:t>
            </a:r>
            <a:r>
              <a:rPr sz="2500" spc="-8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record</a:t>
            </a:r>
            <a:r>
              <a:rPr sz="2500" spc="-9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capability.</a:t>
            </a:r>
            <a:endParaRPr sz="2500">
              <a:latin typeface="Calibri"/>
              <a:cs typeface="Calibri"/>
            </a:endParaRPr>
          </a:p>
          <a:p>
            <a:pPr marL="355600" marR="718820" indent="-343535">
              <a:lnSpc>
                <a:spcPts val="2400"/>
              </a:lnSpc>
              <a:spcBef>
                <a:spcPts val="580"/>
              </a:spcBef>
              <a:buFont typeface="Arial"/>
              <a:buChar char="•"/>
              <a:tabLst>
                <a:tab pos="355600" algn="l"/>
              </a:tabLst>
            </a:pPr>
            <a:r>
              <a:rPr sz="2500" dirty="0">
                <a:latin typeface="Calibri"/>
                <a:cs typeface="Calibri"/>
              </a:rPr>
              <a:t>While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recording,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captures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object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on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which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actions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spc="-25" dirty="0">
                <a:latin typeface="Calibri"/>
                <a:cs typeface="Calibri"/>
              </a:rPr>
              <a:t>are </a:t>
            </a:r>
            <a:r>
              <a:rPr sz="2500" spc="-10" dirty="0">
                <a:latin typeface="Calibri"/>
                <a:cs typeface="Calibri"/>
              </a:rPr>
              <a:t>performed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and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stores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them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in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an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object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repository.</a:t>
            </a:r>
            <a:endParaRPr sz="25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0"/>
              </a:spcBef>
              <a:buFont typeface="Arial"/>
              <a:buChar char="•"/>
              <a:tabLst>
                <a:tab pos="355600" algn="l"/>
              </a:tabLst>
            </a:pPr>
            <a:r>
              <a:rPr sz="2500" dirty="0">
                <a:latin typeface="Calibri"/>
                <a:cs typeface="Calibri"/>
              </a:rPr>
              <a:t>On</a:t>
            </a:r>
            <a:r>
              <a:rPr sz="2500" spc="-8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playback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objects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on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page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checked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against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OR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for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match.</a:t>
            </a:r>
            <a:endParaRPr sz="2500">
              <a:latin typeface="Calibri"/>
              <a:cs typeface="Calibri"/>
            </a:endParaRPr>
          </a:p>
          <a:p>
            <a:pPr marL="355600" marR="1305560" indent="-343535">
              <a:lnSpc>
                <a:spcPts val="2400"/>
              </a:lnSpc>
              <a:spcBef>
                <a:spcPts val="580"/>
              </a:spcBef>
              <a:buFont typeface="Arial"/>
              <a:buChar char="•"/>
              <a:tabLst>
                <a:tab pos="355600" algn="l"/>
              </a:tabLst>
            </a:pPr>
            <a:r>
              <a:rPr sz="2500" spc="-35" dirty="0">
                <a:latin typeface="Calibri"/>
                <a:cs typeface="Calibri"/>
              </a:rPr>
              <a:t>Tools</a:t>
            </a:r>
            <a:r>
              <a:rPr sz="2500" spc="-8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then</a:t>
            </a:r>
            <a:r>
              <a:rPr sz="2500" spc="-30" dirty="0">
                <a:latin typeface="Calibri"/>
                <a:cs typeface="Calibri"/>
              </a:rPr>
              <a:t> </a:t>
            </a:r>
            <a:r>
              <a:rPr sz="2500" spc="-20" dirty="0">
                <a:latin typeface="Calibri"/>
                <a:cs typeface="Calibri"/>
              </a:rPr>
              <a:t>generates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user</a:t>
            </a:r>
            <a:r>
              <a:rPr sz="2500" spc="-2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actions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on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objects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(e.g. buttonclick)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to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replicate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test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flow.</a:t>
            </a:r>
            <a:endParaRPr sz="2500">
              <a:latin typeface="Calibri"/>
              <a:cs typeface="Calibri"/>
            </a:endParaRPr>
          </a:p>
          <a:p>
            <a:pPr marL="355600" marR="102870" indent="-342900">
              <a:lnSpc>
                <a:spcPct val="79900"/>
              </a:lnSpc>
              <a:spcBef>
                <a:spcPts val="625"/>
              </a:spcBef>
              <a:buFont typeface="Arial"/>
              <a:buChar char="•"/>
              <a:tabLst>
                <a:tab pos="355600" algn="l"/>
              </a:tabLst>
            </a:pPr>
            <a:r>
              <a:rPr sz="2500" spc="-60" dirty="0">
                <a:latin typeface="Calibri"/>
                <a:cs typeface="Calibri"/>
              </a:rPr>
              <a:t>Test</a:t>
            </a:r>
            <a:r>
              <a:rPr sz="2500" spc="-8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scripts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can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be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customized</a:t>
            </a:r>
            <a:r>
              <a:rPr sz="2500" spc="-6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to</a:t>
            </a:r>
            <a:r>
              <a:rPr sz="2500" spc="-7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use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multiple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data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sets</a:t>
            </a:r>
            <a:r>
              <a:rPr sz="2500" spc="-75" dirty="0">
                <a:latin typeface="Calibri"/>
                <a:cs typeface="Calibri"/>
              </a:rPr>
              <a:t> </a:t>
            </a:r>
            <a:r>
              <a:rPr sz="2500" spc="-25" dirty="0">
                <a:latin typeface="Calibri"/>
                <a:cs typeface="Calibri"/>
              </a:rPr>
              <a:t>for </a:t>
            </a:r>
            <a:r>
              <a:rPr sz="2500" dirty="0">
                <a:latin typeface="Calibri"/>
                <a:cs typeface="Calibri"/>
              </a:rPr>
              <a:t>the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same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test</a:t>
            </a:r>
            <a:r>
              <a:rPr sz="2500" spc="-6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flow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or</a:t>
            </a:r>
            <a:r>
              <a:rPr sz="2500" spc="-6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to</a:t>
            </a:r>
            <a:r>
              <a:rPr sz="2500" spc="-6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modify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test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flow.</a:t>
            </a:r>
            <a:endParaRPr sz="2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6865" rIns="0" bIns="0" rtlCol="0">
            <a:spAutoFit/>
          </a:bodyPr>
          <a:lstStyle/>
          <a:p>
            <a:pPr marL="2799715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Control</a:t>
            </a:r>
            <a:r>
              <a:rPr sz="4000" spc="-175" dirty="0"/>
              <a:t> </a:t>
            </a:r>
            <a:r>
              <a:rPr sz="4000" spc="-20" dirty="0"/>
              <a:t>Flow</a:t>
            </a:r>
            <a:endParaRPr sz="40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14450" y="2057425"/>
            <a:ext cx="6515100" cy="3505174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3083" rIns="0" bIns="0" rtlCol="0">
            <a:spAutoFit/>
          </a:bodyPr>
          <a:lstStyle/>
          <a:p>
            <a:pPr marL="299212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Reporting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2046976"/>
            <a:ext cx="7853045" cy="392684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Reports</a:t>
            </a:r>
            <a:r>
              <a:rPr sz="3200" spc="-10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output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in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Html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Format</a:t>
            </a:r>
            <a:endParaRPr sz="3200">
              <a:latin typeface="Calibri"/>
              <a:cs typeface="Calibri"/>
            </a:endParaRPr>
          </a:p>
          <a:p>
            <a:pPr marL="355600" marR="196850" indent="-343535">
              <a:lnSpc>
                <a:spcPts val="3460"/>
              </a:lnSpc>
              <a:spcBef>
                <a:spcPts val="815"/>
              </a:spcBef>
              <a:buFont typeface="Arial"/>
              <a:buChar char="•"/>
              <a:tabLst>
                <a:tab pos="355600" algn="l"/>
                <a:tab pos="5387975" algn="l"/>
              </a:tabLst>
            </a:pPr>
            <a:r>
              <a:rPr sz="3200" dirty="0">
                <a:latin typeface="Calibri"/>
                <a:cs typeface="Calibri"/>
              </a:rPr>
              <a:t>Provides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two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types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of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reports</a:t>
            </a:r>
            <a:r>
              <a:rPr sz="3200" dirty="0">
                <a:latin typeface="Calibri"/>
                <a:cs typeface="Calibri"/>
              </a:rPr>
              <a:t>	summary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and </a:t>
            </a:r>
            <a:r>
              <a:rPr sz="3200" dirty="0">
                <a:latin typeface="Calibri"/>
                <a:cs typeface="Calibri"/>
              </a:rPr>
              <a:t>detailed</a:t>
            </a:r>
            <a:r>
              <a:rPr sz="3200" spc="-13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report</a:t>
            </a:r>
            <a:endParaRPr sz="3200">
              <a:latin typeface="Calibri"/>
              <a:cs typeface="Calibri"/>
            </a:endParaRPr>
          </a:p>
          <a:p>
            <a:pPr marL="355600" marR="426084" indent="-343535">
              <a:lnSpc>
                <a:spcPts val="3460"/>
              </a:lnSpc>
              <a:spcBef>
                <a:spcPts val="760"/>
              </a:spcBef>
              <a:buFont typeface="Arial"/>
              <a:buChar char="•"/>
              <a:tabLst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The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summary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report</a:t>
            </a:r>
            <a:r>
              <a:rPr sz="3200" spc="-1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provides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details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of </a:t>
            </a:r>
            <a:r>
              <a:rPr sz="3200" spc="-10" dirty="0">
                <a:latin typeface="Calibri"/>
                <a:cs typeface="Calibri"/>
              </a:rPr>
              <a:t>execution</a:t>
            </a:r>
            <a:r>
              <a:rPr sz="3200" spc="-12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duration,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test</a:t>
            </a:r>
            <a:r>
              <a:rPr sz="3200" spc="-10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start</a:t>
            </a:r>
            <a:r>
              <a:rPr sz="3200" spc="-10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time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and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end </a:t>
            </a:r>
            <a:r>
              <a:rPr sz="3200" spc="-20" dirty="0">
                <a:latin typeface="Calibri"/>
                <a:cs typeface="Calibri"/>
              </a:rPr>
              <a:t>time</a:t>
            </a:r>
            <a:endParaRPr sz="3200">
              <a:latin typeface="Calibri"/>
              <a:cs typeface="Calibri"/>
            </a:endParaRPr>
          </a:p>
          <a:p>
            <a:pPr marL="355600" marR="5080" indent="-343535">
              <a:lnSpc>
                <a:spcPts val="3460"/>
              </a:lnSpc>
              <a:spcBef>
                <a:spcPts val="760"/>
              </a:spcBef>
              <a:buFont typeface="Arial"/>
              <a:buChar char="•"/>
              <a:tabLst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The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detailed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reports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describe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exceptional </a:t>
            </a:r>
            <a:r>
              <a:rPr sz="3200" dirty="0">
                <a:latin typeface="Calibri"/>
                <a:cs typeface="Calibri"/>
              </a:rPr>
              <a:t>cases</a:t>
            </a:r>
            <a:r>
              <a:rPr sz="3200" spc="-1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handled,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steps</a:t>
            </a:r>
            <a:r>
              <a:rPr sz="3200" spc="-10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passed,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and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steps</a:t>
            </a:r>
            <a:r>
              <a:rPr sz="3200" spc="-10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failed.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8719" y="461581"/>
            <a:ext cx="576643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183765" algn="l"/>
              </a:tabLst>
            </a:pPr>
            <a:r>
              <a:rPr spc="-10" dirty="0"/>
              <a:t>Example</a:t>
            </a:r>
            <a:r>
              <a:rPr dirty="0"/>
              <a:t>	Detailed</a:t>
            </a:r>
            <a:r>
              <a:rPr spc="-135" dirty="0"/>
              <a:t> </a:t>
            </a:r>
            <a:r>
              <a:rPr spc="-10" dirty="0"/>
              <a:t>Report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200" y="2049534"/>
            <a:ext cx="8229600" cy="362729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3083" rIns="0" bIns="0" rtlCol="0">
            <a:spAutoFit/>
          </a:bodyPr>
          <a:lstStyle/>
          <a:p>
            <a:pPr marL="2534285">
              <a:lnSpc>
                <a:spcPct val="100000"/>
              </a:lnSpc>
              <a:spcBef>
                <a:spcPts val="105"/>
              </a:spcBef>
            </a:pPr>
            <a:r>
              <a:rPr dirty="0"/>
              <a:t>The</a:t>
            </a:r>
            <a:r>
              <a:rPr spc="-10" dirty="0"/>
              <a:t> Problem?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37208"/>
            <a:ext cx="8039100" cy="414020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355600" marR="319405" indent="-342900">
              <a:lnSpc>
                <a:spcPct val="80000"/>
              </a:lnSpc>
              <a:spcBef>
                <a:spcPts val="745"/>
              </a:spcBef>
              <a:buFont typeface="Arial"/>
              <a:buChar char="•"/>
              <a:tabLst>
                <a:tab pos="355600" algn="l"/>
              </a:tabLst>
            </a:pPr>
            <a:r>
              <a:rPr sz="2700" spc="-55" dirty="0">
                <a:latin typeface="Calibri"/>
                <a:cs typeface="Calibri"/>
              </a:rPr>
              <a:t>Test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Automation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has</a:t>
            </a:r>
            <a:r>
              <a:rPr sz="2700" spc="-4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for</a:t>
            </a:r>
            <a:r>
              <a:rPr sz="2700" spc="-4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the</a:t>
            </a:r>
            <a:r>
              <a:rPr sz="2700" spc="-4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most</a:t>
            </a:r>
            <a:r>
              <a:rPr sz="2700" spc="-3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part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been</a:t>
            </a:r>
            <a:r>
              <a:rPr sz="2700" spc="-4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a</a:t>
            </a:r>
            <a:r>
              <a:rPr sz="2700" spc="-4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failure. </a:t>
            </a:r>
            <a:r>
              <a:rPr sz="2700" spc="-20" dirty="0">
                <a:latin typeface="Calibri"/>
                <a:cs typeface="Calibri"/>
              </a:rPr>
              <a:t>Why?</a:t>
            </a:r>
            <a:endParaRPr sz="2700">
              <a:latin typeface="Calibri"/>
              <a:cs typeface="Calibri"/>
            </a:endParaRPr>
          </a:p>
          <a:p>
            <a:pPr marL="355600" marR="126364" indent="-342900">
              <a:lnSpc>
                <a:spcPts val="2590"/>
              </a:lnSpc>
              <a:spcBef>
                <a:spcPts val="630"/>
              </a:spcBef>
              <a:buFont typeface="Arial"/>
              <a:buChar char="•"/>
              <a:tabLst>
                <a:tab pos="355600" algn="l"/>
              </a:tabLst>
            </a:pPr>
            <a:r>
              <a:rPr sz="2700" spc="-10" dirty="0">
                <a:latin typeface="Calibri"/>
                <a:cs typeface="Calibri"/>
              </a:rPr>
              <a:t>Automation</a:t>
            </a:r>
            <a:r>
              <a:rPr sz="2700" spc="-9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tools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have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been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oversold.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They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have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spc="-20" dirty="0">
                <a:latin typeface="Calibri"/>
                <a:cs typeface="Calibri"/>
              </a:rPr>
              <a:t>been </a:t>
            </a:r>
            <a:r>
              <a:rPr sz="2700" dirty="0">
                <a:latin typeface="Calibri"/>
                <a:cs typeface="Calibri"/>
              </a:rPr>
              <a:t>given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capabilities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that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they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do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not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necessarily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posses.</a:t>
            </a:r>
            <a:endParaRPr sz="2700">
              <a:latin typeface="Calibri"/>
              <a:cs typeface="Calibri"/>
            </a:endParaRPr>
          </a:p>
          <a:p>
            <a:pPr marL="355600" marR="981710">
              <a:lnSpc>
                <a:spcPct val="80000"/>
              </a:lnSpc>
              <a:spcBef>
                <a:spcPts val="25"/>
              </a:spcBef>
            </a:pPr>
            <a:r>
              <a:rPr sz="2700" dirty="0">
                <a:latin typeface="Calibri"/>
                <a:cs typeface="Calibri"/>
              </a:rPr>
              <a:t>E.g.</a:t>
            </a:r>
            <a:r>
              <a:rPr sz="2700" spc="-40" dirty="0">
                <a:latin typeface="Calibri"/>
                <a:cs typeface="Calibri"/>
              </a:rPr>
              <a:t> </a:t>
            </a:r>
            <a:r>
              <a:rPr sz="2700" spc="-20" dirty="0">
                <a:latin typeface="Calibri"/>
                <a:cs typeface="Calibri"/>
              </a:rPr>
              <a:t>demonstrate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capabilities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on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one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system</a:t>
            </a:r>
            <a:r>
              <a:rPr sz="2700" spc="-45" dirty="0">
                <a:latin typeface="Calibri"/>
                <a:cs typeface="Calibri"/>
              </a:rPr>
              <a:t> </a:t>
            </a:r>
            <a:r>
              <a:rPr sz="2700" spc="-25" dirty="0">
                <a:latin typeface="Calibri"/>
                <a:cs typeface="Calibri"/>
              </a:rPr>
              <a:t>and </a:t>
            </a:r>
            <a:r>
              <a:rPr sz="2700" dirty="0">
                <a:latin typeface="Calibri"/>
                <a:cs typeface="Calibri"/>
              </a:rPr>
              <a:t>believe</a:t>
            </a:r>
            <a:r>
              <a:rPr sz="2700" spc="-8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that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would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extend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to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all</a:t>
            </a:r>
            <a:r>
              <a:rPr sz="2700" spc="-4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systems.</a:t>
            </a:r>
            <a:endParaRPr sz="2700">
              <a:latin typeface="Calibri"/>
              <a:cs typeface="Calibri"/>
            </a:endParaRPr>
          </a:p>
          <a:p>
            <a:pPr marL="355600" marR="5080" indent="-342900">
              <a:lnSpc>
                <a:spcPct val="80000"/>
              </a:lnSpc>
              <a:spcBef>
                <a:spcPts val="645"/>
              </a:spcBef>
              <a:buFont typeface="Arial"/>
              <a:buChar char="•"/>
              <a:tabLst>
                <a:tab pos="355600" algn="l"/>
              </a:tabLst>
            </a:pPr>
            <a:r>
              <a:rPr sz="2700" spc="-10" dirty="0">
                <a:latin typeface="Calibri"/>
                <a:cs typeface="Calibri"/>
              </a:rPr>
              <a:t>Record</a:t>
            </a:r>
            <a:r>
              <a:rPr sz="2700" spc="-9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and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Playback</a:t>
            </a:r>
            <a:r>
              <a:rPr sz="2700" spc="-9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looks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great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but</a:t>
            </a:r>
            <a:r>
              <a:rPr sz="2700" spc="-8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performs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poorly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spc="-25" dirty="0">
                <a:latin typeface="Calibri"/>
                <a:cs typeface="Calibri"/>
              </a:rPr>
              <a:t>in </a:t>
            </a:r>
            <a:r>
              <a:rPr sz="2700" spc="-10" dirty="0">
                <a:latin typeface="Calibri"/>
                <a:cs typeface="Calibri"/>
              </a:rPr>
              <a:t>practice.</a:t>
            </a:r>
            <a:endParaRPr sz="27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Arial"/>
              <a:buChar char="•"/>
              <a:tabLst>
                <a:tab pos="354965" algn="l"/>
              </a:tabLst>
            </a:pPr>
            <a:r>
              <a:rPr sz="2700" dirty="0">
                <a:latin typeface="Calibri"/>
                <a:cs typeface="Calibri"/>
              </a:rPr>
              <a:t>Work</a:t>
            </a:r>
            <a:r>
              <a:rPr sz="2700" spc="-8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great</a:t>
            </a:r>
            <a:r>
              <a:rPr sz="2700" spc="-8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for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small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projects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but</a:t>
            </a:r>
            <a:r>
              <a:rPr sz="2700" spc="-8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scales</a:t>
            </a:r>
            <a:r>
              <a:rPr sz="2700" spc="-9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poorly.</a:t>
            </a:r>
            <a:endParaRPr sz="27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Arial"/>
              <a:buChar char="•"/>
              <a:tabLst>
                <a:tab pos="354965" algn="l"/>
              </a:tabLst>
            </a:pPr>
            <a:r>
              <a:rPr sz="2700" dirty="0">
                <a:latin typeface="Calibri"/>
                <a:cs typeface="Calibri"/>
              </a:rPr>
              <a:t>Do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not</a:t>
            </a:r>
            <a:r>
              <a:rPr sz="2700" spc="-4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port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well</a:t>
            </a:r>
            <a:r>
              <a:rPr sz="2700" spc="-3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from</a:t>
            </a:r>
            <a:r>
              <a:rPr sz="2700" spc="-3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one</a:t>
            </a:r>
            <a:r>
              <a:rPr sz="2700" spc="-4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project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to</a:t>
            </a:r>
            <a:r>
              <a:rPr sz="2700" spc="-3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another.</a:t>
            </a:r>
            <a:endParaRPr sz="27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Arial"/>
              <a:buChar char="•"/>
              <a:tabLst>
                <a:tab pos="354965" algn="l"/>
              </a:tabLst>
            </a:pPr>
            <a:r>
              <a:rPr sz="2700" dirty="0">
                <a:latin typeface="Calibri"/>
                <a:cs typeface="Calibri"/>
              </a:rPr>
              <a:t>Hard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to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customize</a:t>
            </a:r>
            <a:endParaRPr sz="2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45435" marR="5080" indent="-1452880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The</a:t>
            </a:r>
            <a:r>
              <a:rPr sz="4000" spc="-75" dirty="0"/>
              <a:t> </a:t>
            </a:r>
            <a:r>
              <a:rPr sz="4000" dirty="0"/>
              <a:t>Solution</a:t>
            </a:r>
            <a:r>
              <a:rPr sz="4000" spc="-55" dirty="0"/>
              <a:t> </a:t>
            </a:r>
            <a:r>
              <a:rPr sz="4000" dirty="0"/>
              <a:t>-</a:t>
            </a:r>
            <a:r>
              <a:rPr sz="4000" spc="-60" dirty="0"/>
              <a:t> </a:t>
            </a:r>
            <a:r>
              <a:rPr sz="4000" spc="-10" dirty="0"/>
              <a:t>Automation Frameworks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6016" y="1537208"/>
            <a:ext cx="7733030" cy="4305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6550" algn="ctr">
              <a:lnSpc>
                <a:spcPct val="100000"/>
              </a:lnSpc>
              <a:spcBef>
                <a:spcPts val="100"/>
              </a:spcBef>
            </a:pPr>
            <a:r>
              <a:rPr sz="27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</a:t>
            </a:r>
            <a:r>
              <a:rPr sz="2700"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700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Idea</a:t>
            </a:r>
            <a:endParaRPr sz="2700">
              <a:latin typeface="Calibri"/>
              <a:cs typeface="Calibri"/>
            </a:endParaRPr>
          </a:p>
          <a:p>
            <a:pPr marR="1467485" algn="ctr">
              <a:lnSpc>
                <a:spcPct val="100000"/>
              </a:lnSpc>
            </a:pPr>
            <a:r>
              <a:rPr sz="2700" dirty="0">
                <a:latin typeface="Calibri"/>
                <a:cs typeface="Calibri"/>
              </a:rPr>
              <a:t>build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a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layer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over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existing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automation</a:t>
            </a:r>
            <a:r>
              <a:rPr sz="2700" spc="-9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tools.</a:t>
            </a:r>
            <a:endParaRPr sz="27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70"/>
              </a:spcBef>
            </a:pPr>
            <a:endParaRPr sz="2700">
              <a:latin typeface="Calibri"/>
              <a:cs typeface="Calibri"/>
            </a:endParaRPr>
          </a:p>
          <a:p>
            <a:pPr marL="355600" marR="19685" indent="-342900">
              <a:lnSpc>
                <a:spcPts val="2590"/>
              </a:lnSpc>
              <a:buFont typeface="Arial"/>
              <a:buChar char="•"/>
              <a:tabLst>
                <a:tab pos="355600" algn="l"/>
              </a:tabLst>
            </a:pPr>
            <a:r>
              <a:rPr sz="2700" spc="-50" dirty="0">
                <a:latin typeface="Calibri"/>
                <a:cs typeface="Calibri"/>
              </a:rPr>
              <a:t>Tools</a:t>
            </a:r>
            <a:r>
              <a:rPr sz="2700" spc="-9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still</a:t>
            </a:r>
            <a:r>
              <a:rPr sz="2700" spc="-3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used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(in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the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general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case)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to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capture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object properties</a:t>
            </a:r>
            <a:endParaRPr sz="2700">
              <a:latin typeface="Calibri"/>
              <a:cs typeface="Calibri"/>
            </a:endParaRPr>
          </a:p>
          <a:p>
            <a:pPr marL="355600" marR="118110" indent="-342900">
              <a:lnSpc>
                <a:spcPct val="80000"/>
              </a:lnSpc>
              <a:spcBef>
                <a:spcPts val="675"/>
              </a:spcBef>
              <a:buFont typeface="Arial"/>
              <a:buChar char="•"/>
              <a:tabLst>
                <a:tab pos="355600" algn="l"/>
              </a:tabLst>
            </a:pPr>
            <a:r>
              <a:rPr sz="2700" spc="-10" dirty="0">
                <a:latin typeface="Calibri"/>
                <a:cs typeface="Calibri"/>
              </a:rPr>
              <a:t>Framework</a:t>
            </a:r>
            <a:r>
              <a:rPr sz="2700" spc="-9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Provides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a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library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of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functions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that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hides </a:t>
            </a:r>
            <a:r>
              <a:rPr sz="2700" dirty="0">
                <a:latin typeface="Calibri"/>
                <a:cs typeface="Calibri"/>
              </a:rPr>
              <a:t>underlying</a:t>
            </a:r>
            <a:r>
              <a:rPr sz="2700" spc="-9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complexity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from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users.</a:t>
            </a:r>
            <a:endParaRPr sz="27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Arial"/>
              <a:buChar char="•"/>
              <a:tabLst>
                <a:tab pos="354965" algn="l"/>
              </a:tabLst>
            </a:pPr>
            <a:r>
              <a:rPr sz="2700" dirty="0">
                <a:latin typeface="Calibri"/>
                <a:cs typeface="Calibri"/>
              </a:rPr>
              <a:t>Modular</a:t>
            </a:r>
            <a:r>
              <a:rPr sz="2700" spc="-8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design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makes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it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easy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to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extend</a:t>
            </a:r>
            <a:endParaRPr sz="27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Arial"/>
              <a:buChar char="•"/>
              <a:tabLst>
                <a:tab pos="354965" algn="l"/>
              </a:tabLst>
            </a:pPr>
            <a:r>
              <a:rPr sz="2700" dirty="0">
                <a:latin typeface="Calibri"/>
                <a:cs typeface="Calibri"/>
              </a:rPr>
              <a:t>User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friendly</a:t>
            </a:r>
            <a:r>
              <a:rPr sz="2700" spc="-4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interface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and</a:t>
            </a:r>
            <a:r>
              <a:rPr sz="2700" spc="-4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reporting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options</a:t>
            </a:r>
            <a:endParaRPr sz="2700">
              <a:latin typeface="Calibri"/>
              <a:cs typeface="Calibri"/>
            </a:endParaRPr>
          </a:p>
          <a:p>
            <a:pPr marL="355600" marR="5080" indent="-342900">
              <a:lnSpc>
                <a:spcPct val="80000"/>
              </a:lnSpc>
              <a:spcBef>
                <a:spcPts val="645"/>
              </a:spcBef>
              <a:buFont typeface="Arial"/>
              <a:buChar char="•"/>
              <a:tabLst>
                <a:tab pos="355600" algn="l"/>
              </a:tabLst>
            </a:pPr>
            <a:r>
              <a:rPr sz="2700" dirty="0">
                <a:latin typeface="Calibri"/>
                <a:cs typeface="Calibri"/>
              </a:rPr>
              <a:t>Uses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Global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parameters</a:t>
            </a:r>
            <a:r>
              <a:rPr sz="2700" spc="-9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and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variables</a:t>
            </a:r>
            <a:r>
              <a:rPr sz="2700" spc="-9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to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compensate </a:t>
            </a:r>
            <a:r>
              <a:rPr sz="2700" dirty="0">
                <a:latin typeface="Calibri"/>
                <a:cs typeface="Calibri"/>
              </a:rPr>
              <a:t>for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changes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in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application.</a:t>
            </a:r>
            <a:endParaRPr sz="2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33800" y="914400"/>
            <a:ext cx="1447800" cy="685800"/>
          </a:xfrm>
          <a:prstGeom prst="rect">
            <a:avLst/>
          </a:prstGeom>
          <a:solidFill>
            <a:srgbClr val="4F81BD"/>
          </a:solidFill>
          <a:ln w="25400">
            <a:solidFill>
              <a:srgbClr val="385D8A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500"/>
              </a:lnSpc>
            </a:pP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Test</a:t>
            </a:r>
            <a:endParaRPr sz="1800">
              <a:latin typeface="Calibri"/>
              <a:cs typeface="Calibri"/>
            </a:endParaRPr>
          </a:p>
          <a:p>
            <a:pPr marL="99695" marR="91440" algn="ctr">
              <a:lnSpc>
                <a:spcPct val="100000"/>
              </a:lnSpc>
            </a:pP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Management Interface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733800" y="2057400"/>
            <a:ext cx="1447800" cy="685800"/>
          </a:xfrm>
          <a:prstGeom prst="rect">
            <a:avLst/>
          </a:prstGeom>
          <a:solidFill>
            <a:srgbClr val="4F81BD"/>
          </a:solidFill>
          <a:ln w="25400">
            <a:solidFill>
              <a:srgbClr val="385D8A"/>
            </a:solidFill>
          </a:ln>
        </p:spPr>
        <p:txBody>
          <a:bodyPr vert="horz" wrap="square" lIns="0" tIns="53340" rIns="0" bIns="0" rtlCol="0">
            <a:spAutoFit/>
          </a:bodyPr>
          <a:lstStyle/>
          <a:p>
            <a:pPr marL="213995" marR="205740" indent="103505">
              <a:lnSpc>
                <a:spcPct val="100000"/>
              </a:lnSpc>
              <a:spcBef>
                <a:spcPts val="420"/>
              </a:spcBef>
            </a:pP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Keyword 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Interpreter</a:t>
            </a:r>
            <a:endParaRPr sz="18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721100" y="3263900"/>
          <a:ext cx="1447800" cy="2743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86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91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5800">
                <a:tc gridSpan="2">
                  <a:txBody>
                    <a:bodyPr/>
                    <a:lstStyle/>
                    <a:p>
                      <a:pPr marL="230504">
                        <a:lnSpc>
                          <a:spcPct val="100000"/>
                        </a:lnSpc>
                        <a:spcBef>
                          <a:spcPts val="1500"/>
                        </a:spcBef>
                      </a:pPr>
                      <a:r>
                        <a:rPr sz="1800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Test</a:t>
                      </a:r>
                      <a:r>
                        <a:rPr sz="1800" spc="-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Driver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90500" marB="0">
                    <a:lnL w="28575">
                      <a:solidFill>
                        <a:srgbClr val="385D8A"/>
                      </a:solidFill>
                      <a:prstDash val="solid"/>
                    </a:lnL>
                    <a:lnR w="28575">
                      <a:solidFill>
                        <a:srgbClr val="385D8A"/>
                      </a:solidFill>
                      <a:prstDash val="solid"/>
                    </a:lnR>
                    <a:lnT w="28575">
                      <a:solidFill>
                        <a:srgbClr val="385D8A"/>
                      </a:solidFill>
                      <a:prstDash val="solid"/>
                    </a:lnT>
                    <a:lnB w="28575">
                      <a:solidFill>
                        <a:srgbClr val="385D8A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76200">
                      <a:solidFill>
                        <a:srgbClr val="385D8A"/>
                      </a:solidFill>
                      <a:prstDash val="solid"/>
                    </a:lnR>
                    <a:lnT w="28575">
                      <a:solidFill>
                        <a:srgbClr val="385D8A"/>
                      </a:solidFill>
                      <a:prstDash val="solid"/>
                    </a:lnT>
                    <a:lnB w="28575">
                      <a:solidFill>
                        <a:srgbClr val="385D8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385D8A"/>
                      </a:solidFill>
                      <a:prstDash val="solid"/>
                    </a:lnL>
                    <a:lnT w="28575">
                      <a:solidFill>
                        <a:srgbClr val="385D8A"/>
                      </a:solidFill>
                      <a:prstDash val="solid"/>
                    </a:lnT>
                    <a:lnB w="28575">
                      <a:solidFill>
                        <a:srgbClr val="385D8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5800">
                <a:tc gridSpan="2">
                  <a:txBody>
                    <a:bodyPr/>
                    <a:lstStyle/>
                    <a:p>
                      <a:pPr marL="530860" marR="162560" indent="-36131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Automation </a:t>
                      </a:r>
                      <a:r>
                        <a:rPr sz="1800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Tool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3340" marB="0">
                    <a:lnL w="28575">
                      <a:solidFill>
                        <a:srgbClr val="385D8A"/>
                      </a:solidFill>
                      <a:prstDash val="solid"/>
                    </a:lnL>
                    <a:lnR w="28575">
                      <a:solidFill>
                        <a:srgbClr val="385D8A"/>
                      </a:solidFill>
                      <a:prstDash val="solid"/>
                    </a:lnR>
                    <a:lnT w="28575">
                      <a:solidFill>
                        <a:srgbClr val="385D8A"/>
                      </a:solidFill>
                      <a:prstDash val="solid"/>
                    </a:lnT>
                    <a:lnB w="28575">
                      <a:solidFill>
                        <a:srgbClr val="385D8A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76200">
                      <a:solidFill>
                        <a:srgbClr val="385D8A"/>
                      </a:solidFill>
                      <a:prstDash val="solid"/>
                    </a:lnR>
                    <a:lnT w="28575">
                      <a:solidFill>
                        <a:srgbClr val="385D8A"/>
                      </a:solidFill>
                      <a:prstDash val="solid"/>
                    </a:lnT>
                    <a:lnB w="28575">
                      <a:solidFill>
                        <a:srgbClr val="385D8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385D8A"/>
                      </a:solidFill>
                      <a:prstDash val="solid"/>
                    </a:lnL>
                    <a:lnT w="28575">
                      <a:solidFill>
                        <a:srgbClr val="385D8A"/>
                      </a:solidFill>
                      <a:prstDash val="solid"/>
                    </a:lnT>
                    <a:lnB w="28575">
                      <a:solidFill>
                        <a:srgbClr val="385D8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5800">
                <a:tc gridSpan="2">
                  <a:txBody>
                    <a:bodyPr/>
                    <a:lstStyle/>
                    <a:p>
                      <a:pPr marL="222885" marR="193040" indent="-2476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Application 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Under</a:t>
                      </a:r>
                      <a:r>
                        <a:rPr sz="1800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Test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3340" marB="0">
                    <a:lnL w="28575">
                      <a:solidFill>
                        <a:srgbClr val="385D8A"/>
                      </a:solidFill>
                      <a:prstDash val="solid"/>
                    </a:lnL>
                    <a:lnR w="28575">
                      <a:solidFill>
                        <a:srgbClr val="385D8A"/>
                      </a:solidFill>
                      <a:prstDash val="solid"/>
                    </a:lnR>
                    <a:lnT w="28575">
                      <a:solidFill>
                        <a:srgbClr val="385D8A"/>
                      </a:solidFill>
                      <a:prstDash val="solid"/>
                    </a:lnT>
                    <a:lnB w="28575">
                      <a:solidFill>
                        <a:srgbClr val="385D8A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5867400" y="2057400"/>
            <a:ext cx="1447800" cy="685800"/>
          </a:xfrm>
          <a:prstGeom prst="rect">
            <a:avLst/>
          </a:prstGeom>
          <a:solidFill>
            <a:srgbClr val="4F81BD"/>
          </a:solidFill>
          <a:ln w="25400">
            <a:solidFill>
              <a:srgbClr val="385D8A"/>
            </a:solidFill>
          </a:ln>
        </p:spPr>
        <p:txBody>
          <a:bodyPr vert="horz" wrap="square" lIns="0" tIns="53340" rIns="0" bIns="0" rtlCol="0">
            <a:spAutoFit/>
          </a:bodyPr>
          <a:lstStyle/>
          <a:p>
            <a:pPr marL="403860" marR="311785" indent="-86995">
              <a:lnSpc>
                <a:spcPct val="100000"/>
              </a:lnSpc>
              <a:spcBef>
                <a:spcPts val="420"/>
              </a:spcBef>
            </a:pP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Function Library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95400" y="2057400"/>
            <a:ext cx="1447800" cy="685800"/>
          </a:xfrm>
          <a:prstGeom prst="rect">
            <a:avLst/>
          </a:prstGeom>
          <a:solidFill>
            <a:srgbClr val="4F81BD"/>
          </a:solidFill>
          <a:ln w="25400">
            <a:solidFill>
              <a:srgbClr val="385D8A"/>
            </a:solidFill>
          </a:ln>
        </p:spPr>
        <p:txBody>
          <a:bodyPr vert="horz" wrap="square" lIns="0" tIns="53340" rIns="0" bIns="0" rtlCol="0">
            <a:spAutoFit/>
          </a:bodyPr>
          <a:lstStyle/>
          <a:p>
            <a:pPr marL="459105" marR="311785" indent="-142240">
              <a:lnSpc>
                <a:spcPct val="100000"/>
              </a:lnSpc>
              <a:spcBef>
                <a:spcPts val="420"/>
              </a:spcBef>
            </a:pP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Keyword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Script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95400" y="914400"/>
            <a:ext cx="1447800" cy="685800"/>
          </a:xfrm>
          <a:prstGeom prst="rect">
            <a:avLst/>
          </a:prstGeom>
          <a:solidFill>
            <a:srgbClr val="4F81BD"/>
          </a:solidFill>
          <a:ln w="25400">
            <a:solidFill>
              <a:srgbClr val="385D8A"/>
            </a:solidFill>
          </a:ln>
        </p:spPr>
        <p:txBody>
          <a:bodyPr vert="horz" wrap="square" lIns="0" tIns="53340" rIns="0" bIns="0" rtlCol="0">
            <a:spAutoFit/>
          </a:bodyPr>
          <a:lstStyle/>
          <a:p>
            <a:pPr marL="623570" marR="109220" indent="-508000">
              <a:lnSpc>
                <a:spcPct val="100000"/>
              </a:lnSpc>
              <a:spcBef>
                <a:spcPts val="420"/>
              </a:spcBef>
            </a:pP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Messages/Lo 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gs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4406900" y="1587500"/>
            <a:ext cx="101600" cy="482600"/>
            <a:chOff x="4406900" y="1587500"/>
            <a:chExt cx="101600" cy="482600"/>
          </a:xfrm>
        </p:grpSpPr>
        <p:sp>
          <p:nvSpPr>
            <p:cNvPr id="9" name="object 9"/>
            <p:cNvSpPr/>
            <p:nvPr/>
          </p:nvSpPr>
          <p:spPr>
            <a:xfrm>
              <a:off x="4419600" y="1600200"/>
              <a:ext cx="76200" cy="457200"/>
            </a:xfrm>
            <a:custGeom>
              <a:avLst/>
              <a:gdLst/>
              <a:ahLst/>
              <a:cxnLst/>
              <a:rect l="l" t="t" r="r" b="b"/>
              <a:pathLst>
                <a:path w="76200" h="457200">
                  <a:moveTo>
                    <a:pt x="57150" y="0"/>
                  </a:moveTo>
                  <a:lnTo>
                    <a:pt x="19050" y="0"/>
                  </a:lnTo>
                  <a:lnTo>
                    <a:pt x="19050" y="419100"/>
                  </a:lnTo>
                  <a:lnTo>
                    <a:pt x="0" y="419100"/>
                  </a:lnTo>
                  <a:lnTo>
                    <a:pt x="38100" y="457200"/>
                  </a:lnTo>
                  <a:lnTo>
                    <a:pt x="76200" y="419100"/>
                  </a:lnTo>
                  <a:lnTo>
                    <a:pt x="57150" y="419100"/>
                  </a:lnTo>
                  <a:lnTo>
                    <a:pt x="57150" y="0"/>
                  </a:lnTo>
                  <a:close/>
                </a:path>
              </a:pathLst>
            </a:custGeom>
            <a:solidFill>
              <a:srgbClr val="4F81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419600" y="1600200"/>
              <a:ext cx="76200" cy="457200"/>
            </a:xfrm>
            <a:custGeom>
              <a:avLst/>
              <a:gdLst/>
              <a:ahLst/>
              <a:cxnLst/>
              <a:rect l="l" t="t" r="r" b="b"/>
              <a:pathLst>
                <a:path w="76200" h="457200">
                  <a:moveTo>
                    <a:pt x="0" y="419100"/>
                  </a:moveTo>
                  <a:lnTo>
                    <a:pt x="19050" y="419100"/>
                  </a:lnTo>
                  <a:lnTo>
                    <a:pt x="19050" y="0"/>
                  </a:lnTo>
                  <a:lnTo>
                    <a:pt x="57150" y="0"/>
                  </a:lnTo>
                  <a:lnTo>
                    <a:pt x="57150" y="419100"/>
                  </a:lnTo>
                  <a:lnTo>
                    <a:pt x="76200" y="419100"/>
                  </a:lnTo>
                  <a:lnTo>
                    <a:pt x="38100" y="457200"/>
                  </a:lnTo>
                  <a:lnTo>
                    <a:pt x="0" y="419100"/>
                  </a:lnTo>
                  <a:close/>
                </a:path>
              </a:pathLst>
            </a:custGeom>
            <a:ln w="25400">
              <a:solidFill>
                <a:srgbClr val="385D8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4406900" y="2730500"/>
            <a:ext cx="101600" cy="558800"/>
            <a:chOff x="4406900" y="2730500"/>
            <a:chExt cx="101600" cy="558800"/>
          </a:xfrm>
        </p:grpSpPr>
        <p:sp>
          <p:nvSpPr>
            <p:cNvPr id="12" name="object 12"/>
            <p:cNvSpPr/>
            <p:nvPr/>
          </p:nvSpPr>
          <p:spPr>
            <a:xfrm>
              <a:off x="4419600" y="2743200"/>
              <a:ext cx="76200" cy="533400"/>
            </a:xfrm>
            <a:custGeom>
              <a:avLst/>
              <a:gdLst/>
              <a:ahLst/>
              <a:cxnLst/>
              <a:rect l="l" t="t" r="r" b="b"/>
              <a:pathLst>
                <a:path w="76200" h="533400">
                  <a:moveTo>
                    <a:pt x="57150" y="0"/>
                  </a:moveTo>
                  <a:lnTo>
                    <a:pt x="19050" y="0"/>
                  </a:lnTo>
                  <a:lnTo>
                    <a:pt x="19050" y="495300"/>
                  </a:lnTo>
                  <a:lnTo>
                    <a:pt x="0" y="495300"/>
                  </a:lnTo>
                  <a:lnTo>
                    <a:pt x="38100" y="533400"/>
                  </a:lnTo>
                  <a:lnTo>
                    <a:pt x="76200" y="495300"/>
                  </a:lnTo>
                  <a:lnTo>
                    <a:pt x="57150" y="495300"/>
                  </a:lnTo>
                  <a:lnTo>
                    <a:pt x="57150" y="0"/>
                  </a:lnTo>
                  <a:close/>
                </a:path>
              </a:pathLst>
            </a:custGeom>
            <a:solidFill>
              <a:srgbClr val="4F81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419600" y="2743200"/>
              <a:ext cx="76200" cy="533400"/>
            </a:xfrm>
            <a:custGeom>
              <a:avLst/>
              <a:gdLst/>
              <a:ahLst/>
              <a:cxnLst/>
              <a:rect l="l" t="t" r="r" b="b"/>
              <a:pathLst>
                <a:path w="76200" h="533400">
                  <a:moveTo>
                    <a:pt x="0" y="495300"/>
                  </a:moveTo>
                  <a:lnTo>
                    <a:pt x="19050" y="495300"/>
                  </a:lnTo>
                  <a:lnTo>
                    <a:pt x="19050" y="0"/>
                  </a:lnTo>
                  <a:lnTo>
                    <a:pt x="57150" y="0"/>
                  </a:lnTo>
                  <a:lnTo>
                    <a:pt x="57150" y="495300"/>
                  </a:lnTo>
                  <a:lnTo>
                    <a:pt x="76200" y="495300"/>
                  </a:lnTo>
                  <a:lnTo>
                    <a:pt x="38100" y="533400"/>
                  </a:lnTo>
                  <a:lnTo>
                    <a:pt x="0" y="495300"/>
                  </a:lnTo>
                  <a:close/>
                </a:path>
              </a:pathLst>
            </a:custGeom>
            <a:ln w="25400">
              <a:solidFill>
                <a:srgbClr val="385D8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4" name="object 14"/>
          <p:cNvGrpSpPr/>
          <p:nvPr/>
        </p:nvGrpSpPr>
        <p:grpSpPr>
          <a:xfrm>
            <a:off x="2730500" y="2349500"/>
            <a:ext cx="1016000" cy="101600"/>
            <a:chOff x="2730500" y="2349500"/>
            <a:chExt cx="1016000" cy="101600"/>
          </a:xfrm>
        </p:grpSpPr>
        <p:sp>
          <p:nvSpPr>
            <p:cNvPr id="15" name="object 15"/>
            <p:cNvSpPr/>
            <p:nvPr/>
          </p:nvSpPr>
          <p:spPr>
            <a:xfrm>
              <a:off x="2743200" y="2362200"/>
              <a:ext cx="990600" cy="76200"/>
            </a:xfrm>
            <a:custGeom>
              <a:avLst/>
              <a:gdLst/>
              <a:ahLst/>
              <a:cxnLst/>
              <a:rect l="l" t="t" r="r" b="b"/>
              <a:pathLst>
                <a:path w="990600" h="76200">
                  <a:moveTo>
                    <a:pt x="952500" y="0"/>
                  </a:moveTo>
                  <a:lnTo>
                    <a:pt x="952500" y="19050"/>
                  </a:lnTo>
                  <a:lnTo>
                    <a:pt x="0" y="19050"/>
                  </a:lnTo>
                  <a:lnTo>
                    <a:pt x="0" y="57150"/>
                  </a:lnTo>
                  <a:lnTo>
                    <a:pt x="952500" y="57150"/>
                  </a:lnTo>
                  <a:lnTo>
                    <a:pt x="952500" y="76200"/>
                  </a:lnTo>
                  <a:lnTo>
                    <a:pt x="990600" y="38100"/>
                  </a:lnTo>
                  <a:lnTo>
                    <a:pt x="952500" y="0"/>
                  </a:lnTo>
                  <a:close/>
                </a:path>
              </a:pathLst>
            </a:custGeom>
            <a:solidFill>
              <a:srgbClr val="4F81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743200" y="2362200"/>
              <a:ext cx="990600" cy="76200"/>
            </a:xfrm>
            <a:custGeom>
              <a:avLst/>
              <a:gdLst/>
              <a:ahLst/>
              <a:cxnLst/>
              <a:rect l="l" t="t" r="r" b="b"/>
              <a:pathLst>
                <a:path w="990600" h="76200">
                  <a:moveTo>
                    <a:pt x="0" y="19050"/>
                  </a:moveTo>
                  <a:lnTo>
                    <a:pt x="952500" y="19050"/>
                  </a:lnTo>
                  <a:lnTo>
                    <a:pt x="952500" y="0"/>
                  </a:lnTo>
                  <a:lnTo>
                    <a:pt x="990600" y="38100"/>
                  </a:lnTo>
                  <a:lnTo>
                    <a:pt x="952500" y="76200"/>
                  </a:lnTo>
                  <a:lnTo>
                    <a:pt x="952500" y="57150"/>
                  </a:lnTo>
                  <a:lnTo>
                    <a:pt x="0" y="57150"/>
                  </a:lnTo>
                  <a:lnTo>
                    <a:pt x="0" y="19050"/>
                  </a:lnTo>
                  <a:close/>
                </a:path>
              </a:pathLst>
            </a:custGeom>
            <a:ln w="25400">
              <a:solidFill>
                <a:srgbClr val="385D8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3182239" y="2261870"/>
            <a:ext cx="920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solidFill>
                  <a:srgbClr val="FFFFFF"/>
                </a:solidFill>
                <a:latin typeface="Calibri"/>
                <a:cs typeface="Calibri"/>
              </a:rPr>
              <a:t>`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2730500" y="1252219"/>
            <a:ext cx="1016000" cy="71120"/>
            <a:chOff x="2730500" y="1252219"/>
            <a:chExt cx="1016000" cy="71120"/>
          </a:xfrm>
        </p:grpSpPr>
        <p:sp>
          <p:nvSpPr>
            <p:cNvPr id="19" name="object 19"/>
            <p:cNvSpPr/>
            <p:nvPr/>
          </p:nvSpPr>
          <p:spPr>
            <a:xfrm>
              <a:off x="2743200" y="1264919"/>
              <a:ext cx="990600" cy="45720"/>
            </a:xfrm>
            <a:custGeom>
              <a:avLst/>
              <a:gdLst/>
              <a:ahLst/>
              <a:cxnLst/>
              <a:rect l="l" t="t" r="r" b="b"/>
              <a:pathLst>
                <a:path w="990600" h="45719">
                  <a:moveTo>
                    <a:pt x="22860" y="0"/>
                  </a:moveTo>
                  <a:lnTo>
                    <a:pt x="0" y="22860"/>
                  </a:lnTo>
                  <a:lnTo>
                    <a:pt x="22860" y="45720"/>
                  </a:lnTo>
                  <a:lnTo>
                    <a:pt x="22860" y="34290"/>
                  </a:lnTo>
                  <a:lnTo>
                    <a:pt x="990600" y="34290"/>
                  </a:lnTo>
                  <a:lnTo>
                    <a:pt x="990600" y="11430"/>
                  </a:lnTo>
                  <a:lnTo>
                    <a:pt x="22860" y="11430"/>
                  </a:lnTo>
                  <a:lnTo>
                    <a:pt x="22860" y="0"/>
                  </a:lnTo>
                  <a:close/>
                </a:path>
              </a:pathLst>
            </a:custGeom>
            <a:solidFill>
              <a:srgbClr val="4F81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743200" y="1264919"/>
              <a:ext cx="990600" cy="45720"/>
            </a:xfrm>
            <a:custGeom>
              <a:avLst/>
              <a:gdLst/>
              <a:ahLst/>
              <a:cxnLst/>
              <a:rect l="l" t="t" r="r" b="b"/>
              <a:pathLst>
                <a:path w="990600" h="45719">
                  <a:moveTo>
                    <a:pt x="0" y="22860"/>
                  </a:moveTo>
                  <a:lnTo>
                    <a:pt x="22860" y="45720"/>
                  </a:lnTo>
                  <a:lnTo>
                    <a:pt x="22860" y="34290"/>
                  </a:lnTo>
                  <a:lnTo>
                    <a:pt x="990600" y="34290"/>
                  </a:lnTo>
                  <a:lnTo>
                    <a:pt x="990600" y="11430"/>
                  </a:lnTo>
                  <a:lnTo>
                    <a:pt x="22860" y="11430"/>
                  </a:lnTo>
                  <a:lnTo>
                    <a:pt x="22860" y="0"/>
                  </a:lnTo>
                  <a:lnTo>
                    <a:pt x="0" y="22860"/>
                  </a:lnTo>
                  <a:close/>
                </a:path>
              </a:pathLst>
            </a:custGeom>
            <a:ln w="25400">
              <a:solidFill>
                <a:srgbClr val="385D8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1" name="object 21"/>
          <p:cNvGrpSpPr/>
          <p:nvPr/>
        </p:nvGrpSpPr>
        <p:grpSpPr>
          <a:xfrm>
            <a:off x="5168900" y="2395220"/>
            <a:ext cx="711200" cy="71120"/>
            <a:chOff x="5168900" y="2395220"/>
            <a:chExt cx="711200" cy="71120"/>
          </a:xfrm>
        </p:grpSpPr>
        <p:sp>
          <p:nvSpPr>
            <p:cNvPr id="22" name="object 22"/>
            <p:cNvSpPr/>
            <p:nvPr/>
          </p:nvSpPr>
          <p:spPr>
            <a:xfrm>
              <a:off x="5181600" y="2407920"/>
              <a:ext cx="685800" cy="45720"/>
            </a:xfrm>
            <a:custGeom>
              <a:avLst/>
              <a:gdLst/>
              <a:ahLst/>
              <a:cxnLst/>
              <a:rect l="l" t="t" r="r" b="b"/>
              <a:pathLst>
                <a:path w="685800" h="45719">
                  <a:moveTo>
                    <a:pt x="22860" y="0"/>
                  </a:moveTo>
                  <a:lnTo>
                    <a:pt x="0" y="22860"/>
                  </a:lnTo>
                  <a:lnTo>
                    <a:pt x="22860" y="45720"/>
                  </a:lnTo>
                  <a:lnTo>
                    <a:pt x="22860" y="34290"/>
                  </a:lnTo>
                  <a:lnTo>
                    <a:pt x="685800" y="34290"/>
                  </a:lnTo>
                  <a:lnTo>
                    <a:pt x="685800" y="11430"/>
                  </a:lnTo>
                  <a:lnTo>
                    <a:pt x="22860" y="11430"/>
                  </a:lnTo>
                  <a:lnTo>
                    <a:pt x="22860" y="0"/>
                  </a:lnTo>
                  <a:close/>
                </a:path>
              </a:pathLst>
            </a:custGeom>
            <a:solidFill>
              <a:srgbClr val="4F81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5181600" y="2407920"/>
              <a:ext cx="685800" cy="45720"/>
            </a:xfrm>
            <a:custGeom>
              <a:avLst/>
              <a:gdLst/>
              <a:ahLst/>
              <a:cxnLst/>
              <a:rect l="l" t="t" r="r" b="b"/>
              <a:pathLst>
                <a:path w="685800" h="45719">
                  <a:moveTo>
                    <a:pt x="0" y="22860"/>
                  </a:moveTo>
                  <a:lnTo>
                    <a:pt x="22860" y="45720"/>
                  </a:lnTo>
                  <a:lnTo>
                    <a:pt x="22860" y="34290"/>
                  </a:lnTo>
                  <a:lnTo>
                    <a:pt x="685800" y="34290"/>
                  </a:lnTo>
                  <a:lnTo>
                    <a:pt x="685800" y="11430"/>
                  </a:lnTo>
                  <a:lnTo>
                    <a:pt x="22860" y="11430"/>
                  </a:lnTo>
                  <a:lnTo>
                    <a:pt x="22860" y="0"/>
                  </a:lnTo>
                  <a:lnTo>
                    <a:pt x="0" y="22860"/>
                  </a:lnTo>
                  <a:close/>
                </a:path>
              </a:pathLst>
            </a:custGeom>
            <a:ln w="25400">
              <a:solidFill>
                <a:srgbClr val="385D8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4" name="object 24"/>
          <p:cNvGrpSpPr/>
          <p:nvPr/>
        </p:nvGrpSpPr>
        <p:grpSpPr>
          <a:xfrm>
            <a:off x="5168900" y="2730500"/>
            <a:ext cx="1473200" cy="1016000"/>
            <a:chOff x="5168900" y="2730500"/>
            <a:chExt cx="1473200" cy="1016000"/>
          </a:xfrm>
        </p:grpSpPr>
        <p:sp>
          <p:nvSpPr>
            <p:cNvPr id="25" name="object 25"/>
            <p:cNvSpPr/>
            <p:nvPr/>
          </p:nvSpPr>
          <p:spPr>
            <a:xfrm>
              <a:off x="5181600" y="2743200"/>
              <a:ext cx="1447800" cy="990600"/>
            </a:xfrm>
            <a:custGeom>
              <a:avLst/>
              <a:gdLst/>
              <a:ahLst/>
              <a:cxnLst/>
              <a:rect l="l" t="t" r="r" b="b"/>
              <a:pathLst>
                <a:path w="1447800" h="990600">
                  <a:moveTo>
                    <a:pt x="1387195" y="0"/>
                  </a:moveTo>
                  <a:lnTo>
                    <a:pt x="1326591" y="95262"/>
                  </a:lnTo>
                  <a:lnTo>
                    <a:pt x="1375079" y="95262"/>
                  </a:lnTo>
                  <a:lnTo>
                    <a:pt x="1375079" y="917879"/>
                  </a:lnTo>
                  <a:lnTo>
                    <a:pt x="95250" y="917879"/>
                  </a:lnTo>
                  <a:lnTo>
                    <a:pt x="95250" y="869391"/>
                  </a:lnTo>
                  <a:lnTo>
                    <a:pt x="0" y="929995"/>
                  </a:lnTo>
                  <a:lnTo>
                    <a:pt x="95250" y="990600"/>
                  </a:lnTo>
                  <a:lnTo>
                    <a:pt x="95250" y="942111"/>
                  </a:lnTo>
                  <a:lnTo>
                    <a:pt x="1399311" y="942111"/>
                  </a:lnTo>
                  <a:lnTo>
                    <a:pt x="1399311" y="95262"/>
                  </a:lnTo>
                  <a:lnTo>
                    <a:pt x="1447800" y="95262"/>
                  </a:lnTo>
                  <a:lnTo>
                    <a:pt x="1387195" y="0"/>
                  </a:lnTo>
                  <a:close/>
                </a:path>
              </a:pathLst>
            </a:custGeom>
            <a:solidFill>
              <a:srgbClr val="4F81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181600" y="2743200"/>
              <a:ext cx="1447800" cy="990600"/>
            </a:xfrm>
            <a:custGeom>
              <a:avLst/>
              <a:gdLst/>
              <a:ahLst/>
              <a:cxnLst/>
              <a:rect l="l" t="t" r="r" b="b"/>
              <a:pathLst>
                <a:path w="1447800" h="990600">
                  <a:moveTo>
                    <a:pt x="0" y="929995"/>
                  </a:moveTo>
                  <a:lnTo>
                    <a:pt x="95250" y="869391"/>
                  </a:lnTo>
                  <a:lnTo>
                    <a:pt x="95250" y="917879"/>
                  </a:lnTo>
                  <a:lnTo>
                    <a:pt x="1375079" y="917879"/>
                  </a:lnTo>
                  <a:lnTo>
                    <a:pt x="1375079" y="95262"/>
                  </a:lnTo>
                  <a:lnTo>
                    <a:pt x="1326591" y="95262"/>
                  </a:lnTo>
                  <a:lnTo>
                    <a:pt x="1387195" y="0"/>
                  </a:lnTo>
                  <a:lnTo>
                    <a:pt x="1447800" y="95262"/>
                  </a:lnTo>
                  <a:lnTo>
                    <a:pt x="1399311" y="95262"/>
                  </a:lnTo>
                  <a:lnTo>
                    <a:pt x="1399311" y="942111"/>
                  </a:lnTo>
                  <a:lnTo>
                    <a:pt x="95250" y="942111"/>
                  </a:lnTo>
                  <a:lnTo>
                    <a:pt x="95250" y="990600"/>
                  </a:lnTo>
                  <a:lnTo>
                    <a:pt x="0" y="929995"/>
                  </a:lnTo>
                  <a:close/>
                </a:path>
              </a:pathLst>
            </a:custGeom>
            <a:ln w="25400">
              <a:solidFill>
                <a:srgbClr val="385D8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3083" rIns="0" bIns="0" rtlCol="0">
            <a:spAutoFit/>
          </a:bodyPr>
          <a:lstStyle/>
          <a:p>
            <a:pPr marL="3004185">
              <a:lnSpc>
                <a:spcPct val="100000"/>
              </a:lnSpc>
              <a:spcBef>
                <a:spcPts val="105"/>
              </a:spcBef>
            </a:pPr>
            <a:r>
              <a:rPr dirty="0"/>
              <a:t>The</a:t>
            </a:r>
            <a:r>
              <a:rPr spc="-10" dirty="0"/>
              <a:t> </a:t>
            </a:r>
            <a:r>
              <a:rPr spc="-20" dirty="0"/>
              <a:t>Good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10467"/>
            <a:ext cx="7781925" cy="441452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Much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easier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to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extend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to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larger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projects.</a:t>
            </a:r>
            <a:endParaRPr sz="3200">
              <a:latin typeface="Calibri"/>
              <a:cs typeface="Calibri"/>
            </a:endParaRPr>
          </a:p>
          <a:p>
            <a:pPr marL="355600" marR="5080" indent="-343535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Designed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to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be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highly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spc="-35" dirty="0">
                <a:latin typeface="Calibri"/>
                <a:cs typeface="Calibri"/>
              </a:rPr>
              <a:t>modular,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so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changes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in </a:t>
            </a:r>
            <a:r>
              <a:rPr sz="3200" dirty="0">
                <a:latin typeface="Calibri"/>
                <a:cs typeface="Calibri"/>
              </a:rPr>
              <a:t>the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application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are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easier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to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deal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with.</a:t>
            </a:r>
            <a:endParaRPr sz="3200">
              <a:latin typeface="Calibri"/>
              <a:cs typeface="Calibri"/>
            </a:endParaRPr>
          </a:p>
          <a:p>
            <a:pPr marL="355600" marR="38989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Highly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customizable,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easy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to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modify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across projects.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Reduced</a:t>
            </a:r>
            <a:r>
              <a:rPr sz="3200" spc="-13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maintenance</a:t>
            </a:r>
            <a:r>
              <a:rPr sz="3200" spc="-10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costs.</a:t>
            </a:r>
            <a:endParaRPr sz="3200">
              <a:latin typeface="Calibri"/>
              <a:cs typeface="Calibri"/>
            </a:endParaRPr>
          </a:p>
          <a:p>
            <a:pPr marL="354965" marR="77216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</a:tabLst>
            </a:pPr>
            <a:r>
              <a:rPr sz="3200" dirty="0">
                <a:latin typeface="Calibri"/>
                <a:cs typeface="Calibri"/>
              </a:rPr>
              <a:t>Isolates</a:t>
            </a:r>
            <a:r>
              <a:rPr sz="3200" spc="-10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technical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nitty-</a:t>
            </a:r>
            <a:r>
              <a:rPr sz="3200" dirty="0">
                <a:latin typeface="Calibri"/>
                <a:cs typeface="Calibri"/>
              </a:rPr>
              <a:t>gritty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of</a:t>
            </a:r>
            <a:r>
              <a:rPr sz="3200" spc="-10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test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case </a:t>
            </a:r>
            <a:r>
              <a:rPr sz="3200" dirty="0">
                <a:latin typeface="Calibri"/>
                <a:cs typeface="Calibri"/>
              </a:rPr>
              <a:t>scripting</a:t>
            </a:r>
            <a:r>
              <a:rPr sz="3200" spc="-1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from</a:t>
            </a:r>
            <a:r>
              <a:rPr sz="3200" spc="-1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test</a:t>
            </a:r>
            <a:r>
              <a:rPr sz="3200" spc="-114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execution.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3083" rIns="0" bIns="0" rtlCol="0">
            <a:spAutoFit/>
          </a:bodyPr>
          <a:lstStyle/>
          <a:p>
            <a:pPr marL="3190240">
              <a:lnSpc>
                <a:spcPct val="100000"/>
              </a:lnSpc>
              <a:spcBef>
                <a:spcPts val="105"/>
              </a:spcBef>
            </a:pPr>
            <a:r>
              <a:rPr dirty="0"/>
              <a:t>The</a:t>
            </a:r>
            <a:r>
              <a:rPr spc="-20" dirty="0"/>
              <a:t> </a:t>
            </a:r>
            <a:r>
              <a:rPr spc="-25" dirty="0"/>
              <a:t>Bad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312"/>
            <a:ext cx="7878445" cy="41217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31115" indent="-343535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Adds</a:t>
            </a:r>
            <a:r>
              <a:rPr sz="3200" spc="-1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additional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overhead</a:t>
            </a:r>
            <a:r>
              <a:rPr sz="3200" spc="-1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of</a:t>
            </a:r>
            <a:r>
              <a:rPr sz="3200" spc="-114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testers</a:t>
            </a:r>
            <a:r>
              <a:rPr sz="3200" spc="-10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having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spc="-20" dirty="0">
                <a:latin typeface="Calibri"/>
                <a:cs typeface="Calibri"/>
              </a:rPr>
              <a:t>understand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the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framework</a:t>
            </a:r>
            <a:endParaRPr sz="3200">
              <a:latin typeface="Calibri"/>
              <a:cs typeface="Calibri"/>
            </a:endParaRPr>
          </a:p>
          <a:p>
            <a:pPr marL="355600" marR="493395" indent="-343535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</a:tabLst>
            </a:pPr>
            <a:r>
              <a:rPr sz="3200" spc="-10" dirty="0">
                <a:latin typeface="Calibri"/>
                <a:cs typeface="Calibri"/>
              </a:rPr>
              <a:t>Performs</a:t>
            </a:r>
            <a:r>
              <a:rPr sz="3200" spc="-10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poorly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when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application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changes </a:t>
            </a:r>
            <a:r>
              <a:rPr sz="3200" dirty="0">
                <a:latin typeface="Calibri"/>
                <a:cs typeface="Calibri"/>
              </a:rPr>
              <a:t>often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as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test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scripts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must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be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continually modified</a:t>
            </a:r>
            <a:endParaRPr sz="3200">
              <a:latin typeface="Calibri"/>
              <a:cs typeface="Calibri"/>
            </a:endParaRPr>
          </a:p>
          <a:p>
            <a:pPr marL="355600" marR="5080" indent="-343535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Often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sold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as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panacea,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Automation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testing however</a:t>
            </a:r>
            <a:r>
              <a:rPr sz="3200" spc="-13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takes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time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and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effort</a:t>
            </a:r>
            <a:r>
              <a:rPr sz="3200" spc="-10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no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matter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how </a:t>
            </a:r>
            <a:r>
              <a:rPr sz="3200" dirty="0">
                <a:latin typeface="Calibri"/>
                <a:cs typeface="Calibri"/>
              </a:rPr>
              <a:t>you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do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it.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6865" rIns="0" bIns="0" rtlCol="0">
            <a:spAutoFit/>
          </a:bodyPr>
          <a:lstStyle/>
          <a:p>
            <a:pPr marL="139065">
              <a:lnSpc>
                <a:spcPct val="100000"/>
              </a:lnSpc>
              <a:spcBef>
                <a:spcPts val="95"/>
              </a:spcBef>
            </a:pPr>
            <a:r>
              <a:rPr sz="4000" spc="-20" dirty="0"/>
              <a:t>Different</a:t>
            </a:r>
            <a:r>
              <a:rPr sz="4000" spc="-120" dirty="0"/>
              <a:t> </a:t>
            </a:r>
            <a:r>
              <a:rPr sz="4000" spc="-30" dirty="0"/>
              <a:t>Ways</a:t>
            </a:r>
            <a:r>
              <a:rPr sz="4000" spc="-100" dirty="0"/>
              <a:t> </a:t>
            </a:r>
            <a:r>
              <a:rPr sz="4000" dirty="0"/>
              <a:t>to</a:t>
            </a:r>
            <a:r>
              <a:rPr sz="4000" spc="-110" dirty="0"/>
              <a:t> </a:t>
            </a:r>
            <a:r>
              <a:rPr sz="4000" dirty="0"/>
              <a:t>Design</a:t>
            </a:r>
            <a:r>
              <a:rPr sz="4000" spc="-105" dirty="0"/>
              <a:t> </a:t>
            </a:r>
            <a:r>
              <a:rPr sz="4000" dirty="0"/>
              <a:t>A</a:t>
            </a:r>
            <a:r>
              <a:rPr sz="4000" spc="-100" dirty="0"/>
              <a:t> </a:t>
            </a:r>
            <a:r>
              <a:rPr sz="4000" spc="-10" dirty="0"/>
              <a:t>Framework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510467"/>
            <a:ext cx="7039609" cy="236664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5600" algn="l"/>
              </a:tabLst>
            </a:pPr>
            <a:r>
              <a:rPr sz="3200" spc="-65" dirty="0">
                <a:latin typeface="Calibri"/>
                <a:cs typeface="Calibri"/>
              </a:rPr>
              <a:t>Test</a:t>
            </a:r>
            <a:r>
              <a:rPr sz="3200" spc="-10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Script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Modularity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Framework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</a:tabLst>
            </a:pPr>
            <a:r>
              <a:rPr sz="3200" spc="-35" dirty="0">
                <a:latin typeface="Calibri"/>
                <a:cs typeface="Calibri"/>
              </a:rPr>
              <a:t>Data-</a:t>
            </a:r>
            <a:r>
              <a:rPr sz="3200" dirty="0">
                <a:latin typeface="Calibri"/>
                <a:cs typeface="Calibri"/>
              </a:rPr>
              <a:t>Driven</a:t>
            </a:r>
            <a:r>
              <a:rPr sz="3200" spc="-11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Automation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Frameworks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</a:tabLst>
            </a:pPr>
            <a:r>
              <a:rPr sz="3200" spc="-30" dirty="0">
                <a:latin typeface="Calibri"/>
                <a:cs typeface="Calibri"/>
              </a:rPr>
              <a:t>Keyword-</a:t>
            </a:r>
            <a:r>
              <a:rPr sz="3200" dirty="0">
                <a:latin typeface="Calibri"/>
                <a:cs typeface="Calibri"/>
              </a:rPr>
              <a:t>Driven</a:t>
            </a:r>
            <a:r>
              <a:rPr sz="3200" spc="-12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Automation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Framework</a:t>
            </a:r>
            <a:endParaRPr sz="32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</a:tabLst>
            </a:pPr>
            <a:r>
              <a:rPr sz="3200" dirty="0">
                <a:latin typeface="Calibri"/>
                <a:cs typeface="Calibri"/>
              </a:rPr>
              <a:t>Hybrid</a:t>
            </a:r>
            <a:r>
              <a:rPr sz="3200" spc="-110" dirty="0">
                <a:latin typeface="Calibri"/>
                <a:cs typeface="Calibri"/>
              </a:rPr>
              <a:t> </a:t>
            </a:r>
            <a:r>
              <a:rPr sz="3200" spc="-65" dirty="0">
                <a:latin typeface="Calibri"/>
                <a:cs typeface="Calibri"/>
              </a:rPr>
              <a:t>Test</a:t>
            </a:r>
            <a:r>
              <a:rPr sz="3200" spc="-11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Automation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Framework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3083" rIns="0" bIns="0" rtlCol="0">
            <a:spAutoFit/>
          </a:bodyPr>
          <a:lstStyle/>
          <a:p>
            <a:pPr marL="273050">
              <a:lnSpc>
                <a:spcPct val="100000"/>
              </a:lnSpc>
              <a:spcBef>
                <a:spcPts val="105"/>
              </a:spcBef>
            </a:pPr>
            <a:r>
              <a:rPr spc="-85" dirty="0"/>
              <a:t>Test</a:t>
            </a:r>
            <a:r>
              <a:rPr spc="-110" dirty="0"/>
              <a:t> </a:t>
            </a:r>
            <a:r>
              <a:rPr dirty="0"/>
              <a:t>Script</a:t>
            </a:r>
            <a:r>
              <a:rPr spc="-85" dirty="0"/>
              <a:t> </a:t>
            </a:r>
            <a:r>
              <a:rPr dirty="0"/>
              <a:t>Modularity</a:t>
            </a:r>
            <a:r>
              <a:rPr spc="-110" dirty="0"/>
              <a:t> </a:t>
            </a:r>
            <a:r>
              <a:rPr spc="-10" dirty="0"/>
              <a:t>Framework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63115"/>
            <a:ext cx="8067675" cy="4140200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355600" marR="81915" indent="-342900">
              <a:lnSpc>
                <a:spcPts val="3240"/>
              </a:lnSpc>
              <a:spcBef>
                <a:spcPts val="505"/>
              </a:spcBef>
              <a:buFont typeface="Arial"/>
              <a:buChar char="•"/>
              <a:tabLst>
                <a:tab pos="355600" algn="l"/>
              </a:tabLst>
            </a:pPr>
            <a:r>
              <a:rPr sz="3000" dirty="0">
                <a:latin typeface="Calibri"/>
                <a:cs typeface="Calibri"/>
              </a:rPr>
              <a:t>Builds</a:t>
            </a:r>
            <a:r>
              <a:rPr sz="3000" spc="-5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a</a:t>
            </a:r>
            <a:r>
              <a:rPr sz="3000" spc="-6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abstraction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layer</a:t>
            </a:r>
            <a:r>
              <a:rPr sz="3000" spc="-4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in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front</a:t>
            </a:r>
            <a:r>
              <a:rPr sz="3000" spc="-5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of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a</a:t>
            </a:r>
            <a:r>
              <a:rPr sz="3000" spc="-6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component </a:t>
            </a:r>
            <a:r>
              <a:rPr sz="3000" dirty="0">
                <a:latin typeface="Calibri"/>
                <a:cs typeface="Calibri"/>
              </a:rPr>
              <a:t>to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hide</a:t>
            </a:r>
            <a:r>
              <a:rPr sz="3000" spc="-5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the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component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from</a:t>
            </a:r>
            <a:r>
              <a:rPr sz="3000" spc="-5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the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rest</a:t>
            </a:r>
            <a:r>
              <a:rPr sz="3000" spc="-6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of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spc="-25" dirty="0">
                <a:latin typeface="Calibri"/>
                <a:cs typeface="Calibri"/>
              </a:rPr>
              <a:t>the </a:t>
            </a:r>
            <a:r>
              <a:rPr sz="3000" spc="-10" dirty="0">
                <a:latin typeface="Calibri"/>
                <a:cs typeface="Calibri"/>
              </a:rPr>
              <a:t>application.</a:t>
            </a:r>
            <a:endParaRPr sz="3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315"/>
              </a:spcBef>
              <a:buFont typeface="Arial"/>
              <a:buChar char="•"/>
              <a:tabLst>
                <a:tab pos="354965" algn="l"/>
              </a:tabLst>
            </a:pPr>
            <a:r>
              <a:rPr sz="3000" dirty="0">
                <a:latin typeface="Calibri"/>
                <a:cs typeface="Calibri"/>
              </a:rPr>
              <a:t>Done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by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creating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small,</a:t>
            </a:r>
            <a:r>
              <a:rPr sz="3000" spc="-6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independent</a:t>
            </a:r>
            <a:r>
              <a:rPr sz="3000" spc="-6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scripts.</a:t>
            </a:r>
            <a:endParaRPr sz="3000">
              <a:latin typeface="Calibri"/>
              <a:cs typeface="Calibri"/>
            </a:endParaRPr>
          </a:p>
          <a:p>
            <a:pPr marL="355600" marR="834390" indent="-342900">
              <a:lnSpc>
                <a:spcPts val="324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</a:tabLst>
            </a:pPr>
            <a:r>
              <a:rPr sz="3000" dirty="0">
                <a:latin typeface="Calibri"/>
                <a:cs typeface="Calibri"/>
              </a:rPr>
              <a:t>Each</a:t>
            </a:r>
            <a:r>
              <a:rPr sz="3000" spc="-114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script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represent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modules,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sections,</a:t>
            </a:r>
            <a:r>
              <a:rPr sz="3000" spc="-105" dirty="0">
                <a:latin typeface="Calibri"/>
                <a:cs typeface="Calibri"/>
              </a:rPr>
              <a:t> </a:t>
            </a:r>
            <a:r>
              <a:rPr sz="3000" spc="-25" dirty="0">
                <a:latin typeface="Calibri"/>
                <a:cs typeface="Calibri"/>
              </a:rPr>
              <a:t>and </a:t>
            </a:r>
            <a:r>
              <a:rPr sz="3000" dirty="0">
                <a:latin typeface="Calibri"/>
                <a:cs typeface="Calibri"/>
              </a:rPr>
              <a:t>functions</a:t>
            </a:r>
            <a:r>
              <a:rPr sz="3000" spc="-5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of</a:t>
            </a:r>
            <a:r>
              <a:rPr sz="3000" spc="-3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the</a:t>
            </a:r>
            <a:r>
              <a:rPr sz="3000" spc="-60" dirty="0">
                <a:latin typeface="Calibri"/>
                <a:cs typeface="Calibri"/>
              </a:rPr>
              <a:t> </a:t>
            </a:r>
            <a:r>
              <a:rPr sz="3000" spc="-20" dirty="0">
                <a:latin typeface="Calibri"/>
                <a:cs typeface="Calibri"/>
              </a:rPr>
              <a:t>AUT.</a:t>
            </a:r>
            <a:endParaRPr sz="3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315"/>
              </a:spcBef>
              <a:buFont typeface="Arial"/>
              <a:buChar char="•"/>
              <a:tabLst>
                <a:tab pos="354965" algn="l"/>
              </a:tabLst>
            </a:pPr>
            <a:r>
              <a:rPr sz="3000" dirty="0">
                <a:latin typeface="Calibri"/>
                <a:cs typeface="Calibri"/>
              </a:rPr>
              <a:t>Small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scripts</a:t>
            </a:r>
            <a:r>
              <a:rPr sz="3000" spc="-6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can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be</a:t>
            </a:r>
            <a:r>
              <a:rPr sz="3000" spc="-5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combined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to</a:t>
            </a:r>
            <a:r>
              <a:rPr sz="3000" spc="-6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from</a:t>
            </a:r>
            <a:r>
              <a:rPr sz="3000" spc="-5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larger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tests</a:t>
            </a:r>
            <a:endParaRPr sz="3000">
              <a:latin typeface="Calibri"/>
              <a:cs typeface="Calibri"/>
            </a:endParaRPr>
          </a:p>
          <a:p>
            <a:pPr marL="355600" marR="822325" indent="-342900">
              <a:lnSpc>
                <a:spcPts val="324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</a:tabLst>
            </a:pPr>
            <a:r>
              <a:rPr sz="3000" dirty="0">
                <a:latin typeface="Calibri"/>
                <a:cs typeface="Calibri"/>
              </a:rPr>
              <a:t>Results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in</a:t>
            </a:r>
            <a:r>
              <a:rPr sz="3000" spc="-4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high</a:t>
            </a:r>
            <a:r>
              <a:rPr sz="3000" spc="-4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degree</a:t>
            </a:r>
            <a:r>
              <a:rPr sz="3000" spc="-6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of</a:t>
            </a:r>
            <a:r>
              <a:rPr sz="3000" spc="-5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modularization</a:t>
            </a:r>
            <a:r>
              <a:rPr sz="3000" spc="-40" dirty="0">
                <a:latin typeface="Calibri"/>
                <a:cs typeface="Calibri"/>
              </a:rPr>
              <a:t> </a:t>
            </a:r>
            <a:r>
              <a:rPr sz="3000" spc="-25" dirty="0">
                <a:latin typeface="Calibri"/>
                <a:cs typeface="Calibri"/>
              </a:rPr>
              <a:t>and </a:t>
            </a:r>
            <a:r>
              <a:rPr sz="3000" spc="-10" dirty="0">
                <a:latin typeface="Calibri"/>
                <a:cs typeface="Calibri"/>
              </a:rPr>
              <a:t>maintainability.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874</Words>
  <Application>Microsoft Office PowerPoint</Application>
  <PresentationFormat>全屏显示(4:3)</PresentationFormat>
  <Paragraphs>163</Paragraphs>
  <Slides>22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26" baseType="lpstr">
      <vt:lpstr>Arial</vt:lpstr>
      <vt:lpstr>Calibri</vt:lpstr>
      <vt:lpstr>Times New Roman</vt:lpstr>
      <vt:lpstr>Office Theme</vt:lpstr>
      <vt:lpstr>Automation Test Frameworks</vt:lpstr>
      <vt:lpstr>Automation Testing</vt:lpstr>
      <vt:lpstr>The Problem?</vt:lpstr>
      <vt:lpstr>The Solution - Automation Frameworks</vt:lpstr>
      <vt:lpstr>PowerPoint 演示文稿</vt:lpstr>
      <vt:lpstr>The Good</vt:lpstr>
      <vt:lpstr>The Bad</vt:lpstr>
      <vt:lpstr>Different Ways to Design A Framework</vt:lpstr>
      <vt:lpstr>Test Script Modularity Framework</vt:lpstr>
      <vt:lpstr>Data-Driven Automation Frameworks</vt:lpstr>
      <vt:lpstr>Keyword-Driven Automation Framework</vt:lpstr>
      <vt:lpstr>Hybrid Test Automation Framework</vt:lpstr>
      <vt:lpstr>EXAMPLE AUTOMATION FRAMEWORK</vt:lpstr>
      <vt:lpstr>FRAMEWORK ARCHITECTURE</vt:lpstr>
      <vt:lpstr>FRAMEWORK COMPONENTS</vt:lpstr>
      <vt:lpstr>PowerPoint 演示文稿</vt:lpstr>
      <vt:lpstr>Generating The OR</vt:lpstr>
      <vt:lpstr>Example Test Script File</vt:lpstr>
      <vt:lpstr>Telling Selenium Were Everything Is</vt:lpstr>
      <vt:lpstr>Control Flow</vt:lpstr>
      <vt:lpstr>Reporting</vt:lpstr>
      <vt:lpstr>Example Detailed Report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Sid</dc:creator>
  <cp:lastModifiedBy>chenbo</cp:lastModifiedBy>
  <cp:revision>1</cp:revision>
  <dcterms:created xsi:type="dcterms:W3CDTF">2025-07-09T12:12:13Z</dcterms:created>
  <dcterms:modified xsi:type="dcterms:W3CDTF">2025-07-09T12:31:00Z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2010-03-19T00:00:00Z</vt:filetime>
  </property>
  <property fmtid="{D5CDD505-2E9C-101B-9397-08002B2CF9AE}" pid="3" name="Creator">
    <vt:lpwstr>Acrobat PDFMaker 9.0 for PowerPoint</vt:lpwstr>
  </property>
  <property fmtid="{D5CDD505-2E9C-101B-9397-08002B2CF9AE}" pid="4" name="LastSaved">
    <vt:filetime>2025-07-09T00:00:00Z</vt:filetime>
  </property>
  <property fmtid="{D5CDD505-2E9C-101B-9397-08002B2CF9AE}" pid="5" name="Producer">
    <vt:lpwstr>3-Heights(TM) PDF Security Shell 4.8.25.2 (http://www.pdf-tools.com)</vt:lpwstr>
  </property>
</Properties>
</file>