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308" r:id="rId10"/>
    <p:sldId id="264" r:id="rId11"/>
    <p:sldId id="309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310" r:id="rId27"/>
    <p:sldId id="311" r:id="rId28"/>
    <p:sldId id="313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2" r:id="rId52"/>
    <p:sldId id="303" r:id="rId53"/>
    <p:sldId id="304" r:id="rId54"/>
    <p:sldId id="305" r:id="rId55"/>
    <p:sldId id="306" r:id="rId56"/>
    <p:sldId id="307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D9F9-BAA6-4A86-9331-9B5354A6B9A7}" type="datetimeFigureOut">
              <a:rPr lang="en-US" smtClean="0"/>
              <a:t>10/15/2015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69DAE-F286-4EF2-9A36-6A8E6B6A5D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423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69DAE-F286-4EF2-9A36-6A8E6B6A5D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259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ACCDEB-2136-46D9-869B-59E67D977CEF}" type="slidenum">
              <a:rPr lang="en-US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130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7E6C578-9B74-4216-A6B6-11699C52A641}" type="slidenum">
              <a:rPr lang="en-US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60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CA7CF-63E4-4D8D-B593-59C8ECB13E4F}" type="datetime1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835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AB4E4-CA37-4AC0-AB86-FED0562E2A11}" type="datetime1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61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E765-49A7-438F-9EA7-FDAED2A54497}" type="datetime1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60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C6FDB-61DD-4A5A-9532-C9A5464040C8}" type="datetime1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5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5A621-A6CA-4F2A-A408-3FB3DB301494}" type="datetime1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28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88A5D4-F2AD-4DD3-A98B-8E85040DB7F8}" type="datetime1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9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81774-ED21-4812-B400-B3037A46859E}" type="datetime1">
              <a:rPr lang="en-US" smtClean="0"/>
              <a:t>10/15/2015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033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3E1E1-744D-4B9D-8E13-E6691A3F1248}" type="datetime1">
              <a:rPr lang="en-US" smtClean="0"/>
              <a:t>10/15/2015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02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6A98-C1A1-4BE1-8BF2-AFB372E22CEA}" type="datetime1">
              <a:rPr lang="en-US" smtClean="0"/>
              <a:t>10/15/2015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5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04848-E8EF-409F-AEE1-C366964D2A56}" type="datetime1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329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36883-1D9A-4372-881A-265FB4F14462}" type="datetime1">
              <a:rPr lang="en-US" smtClean="0"/>
              <a:t>10/15/2015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408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36622-A743-4AB5-9C24-545EC0A481F1}" type="datetime1">
              <a:rPr lang="en-US" smtClean="0"/>
              <a:t>10/15/2015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EE67C-F286-4841-BD7E-E7F56442DD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49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design and analysis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Program-level performance analysis.</a:t>
            </a:r>
          </a:p>
          <a:p>
            <a:r>
              <a:rPr lang="en-US" smtClean="0"/>
              <a:t>Optimizing for:</a:t>
            </a:r>
          </a:p>
          <a:p>
            <a:pPr lvl="1"/>
            <a:r>
              <a:rPr lang="en-US" smtClean="0"/>
              <a:t>Execution time.</a:t>
            </a:r>
          </a:p>
          <a:p>
            <a:pPr lvl="1"/>
            <a:r>
              <a:rPr lang="en-US" smtClean="0"/>
              <a:t>Energy/power.</a:t>
            </a:r>
          </a:p>
          <a:p>
            <a:pPr lvl="1"/>
            <a:r>
              <a:rPr lang="en-US" smtClean="0"/>
              <a:t>Program size.</a:t>
            </a:r>
          </a:p>
          <a:p>
            <a:r>
              <a:rPr lang="en-US" smtClean="0"/>
              <a:t>Program validation and testing.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6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Instruction timing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400"/>
              <a:t>Not all instructions take the same amount of time.</a:t>
            </a:r>
          </a:p>
          <a:p>
            <a:pPr lvl="1"/>
            <a:r>
              <a:rPr lang="en-US" sz="2000"/>
              <a:t>Multi-cycle instructions.</a:t>
            </a:r>
          </a:p>
          <a:p>
            <a:pPr lvl="1"/>
            <a:r>
              <a:rPr lang="en-US" sz="2000"/>
              <a:t>Fetches.</a:t>
            </a:r>
          </a:p>
          <a:p>
            <a:r>
              <a:rPr lang="en-US" sz="2400"/>
              <a:t>Execution times of instructions are not independent.</a:t>
            </a:r>
          </a:p>
          <a:p>
            <a:pPr lvl="1"/>
            <a:r>
              <a:rPr lang="en-US" sz="2000"/>
              <a:t>Pipeline interlocks.</a:t>
            </a:r>
          </a:p>
          <a:p>
            <a:pPr lvl="1"/>
            <a:r>
              <a:rPr lang="en-US" sz="2000"/>
              <a:t>Cache effects.</a:t>
            </a:r>
          </a:p>
          <a:p>
            <a:r>
              <a:rPr lang="en-US" sz="2400"/>
              <a:t>Execution times may vary with operand value.</a:t>
            </a:r>
          </a:p>
          <a:p>
            <a:pPr lvl="1"/>
            <a:r>
              <a:rPr lang="en-US" sz="2000"/>
              <a:t>Floating-point operations.</a:t>
            </a:r>
          </a:p>
          <a:p>
            <a:pPr lvl="1"/>
            <a:r>
              <a:rPr lang="en-US" sz="2000"/>
              <a:t>Some multi-cycle integer operations.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142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Caching effects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823662" cy="13700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0, f = 0;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  <a:sym typeface="Arial Unicode MS" panose="020B0604020202020204" pitchFamily="34" charset="-128"/>
              </a:rPr>
              <a:t>&lt;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;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++)</a:t>
            </a:r>
          </a:p>
          <a:p>
            <a:pPr marL="0" indent="0">
              <a:buNone/>
            </a:pP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f = f + c[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  <a:sym typeface="Arial Unicode MS" panose="020B0604020202020204" pitchFamily="34" charset="-128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  <a:sym typeface="Arial Unicode MS" panose="020B0604020202020204" pitchFamily="34" charset="-128"/>
              </a:rPr>
              <a:t>*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336174" y="343869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0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99214" y="343869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1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262254" y="343869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25294" y="343869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3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2437014" y="348644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l</a:t>
            </a:r>
            <a:r>
              <a:rPr lang="en-US" dirty="0" smtClean="0"/>
              <a:t>ine 0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336174" y="390351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4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799214" y="390351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5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262254" y="390351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6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725294" y="3903518"/>
            <a:ext cx="1463040" cy="4648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Word 7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437014" y="3951262"/>
            <a:ext cx="6976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l</a:t>
            </a:r>
            <a:r>
              <a:rPr lang="en-US" dirty="0" smtClean="0"/>
              <a:t>ine 1</a:t>
            </a:r>
            <a:endParaRPr lang="en-US" dirty="0"/>
          </a:p>
        </p:txBody>
      </p:sp>
      <p:sp>
        <p:nvSpPr>
          <p:cNvPr id="17" name="Content Placeholder 4"/>
          <p:cNvSpPr>
            <a:spLocks noGrp="1"/>
          </p:cNvSpPr>
          <p:nvPr>
            <p:ph sz="half" idx="1"/>
          </p:nvPr>
        </p:nvSpPr>
        <p:spPr>
          <a:xfrm>
            <a:off x="838200" y="4670504"/>
            <a:ext cx="7823662" cy="1370041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cs typeface="Courier New" panose="02070309020205020404" pitchFamily="49" charset="0"/>
              </a:rPr>
              <a:t>First access to a cache line causes a miss and </a:t>
            </a:r>
            <a:r>
              <a:rPr lang="en-US" dirty="0" err="1" smtClean="0">
                <a:cs typeface="Courier New" panose="02070309020205020404" pitchFamily="49" charset="0"/>
              </a:rPr>
              <a:t>prefetch</a:t>
            </a:r>
            <a:r>
              <a:rPr lang="en-US" dirty="0" smtClean="0">
                <a:cs typeface="Courier New" panose="02070309020205020404" pitchFamily="49" charset="0"/>
              </a:rPr>
              <a:t>.</a:t>
            </a:r>
          </a:p>
          <a:p>
            <a:r>
              <a:rPr lang="en-US" dirty="0" smtClean="0">
                <a:cs typeface="Courier New" panose="02070309020205020404" pitchFamily="49" charset="0"/>
              </a:rPr>
              <a:t>Later accesses to that line result in cache hits.</a:t>
            </a:r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1107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Mesaurement-driven performance analysis</a:t>
            </a:r>
          </a:p>
        </p:txBody>
      </p:sp>
      <p:sp>
        <p:nvSpPr>
          <p:cNvPr id="122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Not so easy as it sounds:</a:t>
            </a:r>
          </a:p>
          <a:p>
            <a:pPr lvl="1"/>
            <a:r>
              <a:rPr lang="en-US" smtClean="0"/>
              <a:t>Must actually have access to the CPU.</a:t>
            </a:r>
          </a:p>
          <a:p>
            <a:pPr lvl="1"/>
            <a:r>
              <a:rPr lang="en-US" smtClean="0"/>
              <a:t>Must know data inputs that give worst/best case performance.</a:t>
            </a:r>
          </a:p>
          <a:p>
            <a:pPr lvl="1"/>
            <a:r>
              <a:rPr lang="en-US" smtClean="0"/>
              <a:t>Must make state visible.</a:t>
            </a:r>
          </a:p>
          <a:p>
            <a:r>
              <a:rPr lang="en-US" smtClean="0"/>
              <a:t>Still an important method for performance analysis.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Feeding the program</a:t>
            </a:r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Need to know the desired input values.</a:t>
            </a:r>
          </a:p>
          <a:p>
            <a:r>
              <a:rPr lang="en-US" smtClean="0"/>
              <a:t>May need to write software scaffolding to generate the input values.</a:t>
            </a:r>
          </a:p>
          <a:p>
            <a:r>
              <a:rPr lang="en-US" smtClean="0"/>
              <a:t>Software scaffolding may also need to examine outputs to generate feedback-driven inputs.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7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Trace-driven measurement</a:t>
            </a:r>
          </a:p>
        </p:txBody>
      </p:sp>
      <p:sp>
        <p:nvSpPr>
          <p:cNvPr id="143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Trace-driven:</a:t>
            </a:r>
          </a:p>
          <a:p>
            <a:pPr lvl="1"/>
            <a:r>
              <a:rPr lang="en-US" smtClean="0"/>
              <a:t>Instrument the program.</a:t>
            </a:r>
          </a:p>
          <a:p>
            <a:pPr lvl="1"/>
            <a:r>
              <a:rPr lang="en-US" smtClean="0"/>
              <a:t>Save information about the path.</a:t>
            </a:r>
          </a:p>
          <a:p>
            <a:r>
              <a:rPr lang="en-US" smtClean="0"/>
              <a:t>Requires modifying the program.</a:t>
            </a:r>
          </a:p>
          <a:p>
            <a:r>
              <a:rPr lang="en-US" smtClean="0"/>
              <a:t>Trace files are large.</a:t>
            </a:r>
          </a:p>
          <a:p>
            <a:r>
              <a:rPr lang="en-US" smtClean="0"/>
              <a:t>Widely used for cache analysis.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29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Physical measurement</a:t>
            </a: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In-circuit emulator allows tracing.</a:t>
            </a:r>
          </a:p>
          <a:p>
            <a:pPr lvl="1"/>
            <a:r>
              <a:rPr lang="en-US"/>
              <a:t>Affects execution timing.</a:t>
            </a:r>
          </a:p>
          <a:p>
            <a:r>
              <a:rPr lang="en-US"/>
              <a:t>Logic analyzer can measure behavior at pins.</a:t>
            </a:r>
          </a:p>
          <a:p>
            <a:pPr lvl="1"/>
            <a:r>
              <a:rPr lang="en-US"/>
              <a:t>Address bus can be analyzed to look for events.</a:t>
            </a:r>
          </a:p>
          <a:p>
            <a:pPr lvl="1"/>
            <a:r>
              <a:rPr lang="en-US"/>
              <a:t>Code can be modified to make events visible.</a:t>
            </a:r>
          </a:p>
          <a:p>
            <a:r>
              <a:rPr lang="en-US"/>
              <a:t>Particularly important for real-world input streams.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39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CPU simulation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Some simulators are less accurate.</a:t>
            </a:r>
          </a:p>
          <a:p>
            <a:r>
              <a:rPr lang="en-US" smtClean="0"/>
              <a:t>Cycle-accurate simulator provides accurate clock-cycle timing.</a:t>
            </a:r>
          </a:p>
          <a:p>
            <a:pPr lvl="1"/>
            <a:r>
              <a:rPr lang="en-US" smtClean="0"/>
              <a:t>Simulator models CPU internals.</a:t>
            </a:r>
          </a:p>
          <a:p>
            <a:pPr lvl="1"/>
            <a:r>
              <a:rPr lang="en-US" smtClean="0"/>
              <a:t>Simulator writer must know how CPU works.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70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SimpleScalar FIR filter simulation</a:t>
            </a:r>
          </a:p>
        </p:txBody>
      </p:sp>
      <p:sp>
        <p:nvSpPr>
          <p:cNvPr id="17411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 dirty="0" err="1"/>
              <a:t>int</a:t>
            </a:r>
            <a:r>
              <a:rPr lang="en-US" sz="2000" dirty="0"/>
              <a:t> x[N] = {8, 17, … };</a:t>
            </a:r>
          </a:p>
          <a:p>
            <a:pPr>
              <a:buFont typeface="Monotype Sorts" pitchFamily="2" charset="2"/>
              <a:buNone/>
            </a:pPr>
            <a:r>
              <a:rPr lang="en-US" sz="2000" dirty="0" err="1"/>
              <a:t>int</a:t>
            </a:r>
            <a:r>
              <a:rPr lang="en-US" sz="2000" dirty="0"/>
              <a:t> c[N] = {1, 2, … };</a:t>
            </a:r>
          </a:p>
          <a:p>
            <a:pPr>
              <a:buFont typeface="Monotype Sorts" pitchFamily="2" charset="2"/>
              <a:buNone/>
            </a:pPr>
            <a:r>
              <a:rPr lang="en-US" sz="2000" dirty="0"/>
              <a:t>main() {</a:t>
            </a:r>
          </a:p>
          <a:p>
            <a:pPr>
              <a:buFont typeface="Monotype Sorts" pitchFamily="2" charset="2"/>
              <a:buNone/>
            </a:pPr>
            <a:r>
              <a:rPr lang="en-US" sz="2000" dirty="0"/>
              <a:t>	</a:t>
            </a:r>
            <a:r>
              <a:rPr lang="en-US" sz="2000" dirty="0" err="1"/>
              <a:t>int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, k, f;</a:t>
            </a:r>
          </a:p>
          <a:p>
            <a:pPr>
              <a:buFont typeface="Monotype Sorts" pitchFamily="2" charset="2"/>
              <a:buNone/>
            </a:pPr>
            <a:r>
              <a:rPr lang="en-US" sz="2000" dirty="0"/>
              <a:t>	for (k=0; k&lt;COUNT; k++)</a:t>
            </a:r>
          </a:p>
          <a:p>
            <a:pPr>
              <a:buFont typeface="Monotype Sorts" pitchFamily="2" charset="2"/>
              <a:buNone/>
            </a:pPr>
            <a:r>
              <a:rPr lang="en-US" sz="2000" dirty="0"/>
              <a:t>		for (</a:t>
            </a:r>
            <a:r>
              <a:rPr lang="en-US" sz="2000" dirty="0" err="1"/>
              <a:t>i</a:t>
            </a:r>
            <a:r>
              <a:rPr lang="en-US" sz="2000" dirty="0"/>
              <a:t>=0; </a:t>
            </a:r>
            <a:r>
              <a:rPr lang="en-US" sz="2000" dirty="0" err="1"/>
              <a:t>i</a:t>
            </a:r>
            <a:r>
              <a:rPr lang="en-US" sz="2000" dirty="0"/>
              <a:t>&lt;N; </a:t>
            </a:r>
            <a:r>
              <a:rPr lang="en-US" sz="2000" dirty="0" err="1"/>
              <a:t>i</a:t>
            </a:r>
            <a:r>
              <a:rPr lang="en-US" sz="2000" dirty="0"/>
              <a:t>++)</a:t>
            </a:r>
          </a:p>
          <a:p>
            <a:pPr>
              <a:buFont typeface="Monotype Sorts" pitchFamily="2" charset="2"/>
              <a:buNone/>
            </a:pPr>
            <a:r>
              <a:rPr lang="en-US" sz="2000" dirty="0"/>
              <a:t>			f += c[</a:t>
            </a:r>
            <a:r>
              <a:rPr lang="en-US" sz="2000" dirty="0" err="1"/>
              <a:t>i</a:t>
            </a:r>
            <a:r>
              <a:rPr lang="en-US" sz="2000" dirty="0"/>
              <a:t>]*x[</a:t>
            </a:r>
            <a:r>
              <a:rPr lang="en-US" sz="2000" dirty="0" err="1"/>
              <a:t>i</a:t>
            </a:r>
            <a:r>
              <a:rPr lang="en-US" sz="2000" dirty="0"/>
              <a:t>];</a:t>
            </a:r>
          </a:p>
          <a:p>
            <a:pPr>
              <a:buFont typeface="Monotype Sorts" pitchFamily="2" charset="2"/>
              <a:buNone/>
            </a:pPr>
            <a:r>
              <a:rPr lang="en-US" sz="2000" dirty="0"/>
              <a:t>}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/>
          </p:nvPr>
        </p:nvGraphicFramePr>
        <p:xfrm>
          <a:off x="6146801" y="1885950"/>
          <a:ext cx="4013199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371600"/>
                <a:gridCol w="162559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total </a:t>
                      </a:r>
                      <a:r>
                        <a:rPr lang="en-US" dirty="0" err="1" smtClean="0"/>
                        <a:t>sim</a:t>
                      </a:r>
                      <a:r>
                        <a:rPr lang="en-US" dirty="0" smtClean="0"/>
                        <a:t> cycles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sim</a:t>
                      </a:r>
                      <a:r>
                        <a:rPr lang="en-US" dirty="0" smtClean="0"/>
                        <a:t> cycles per filter execution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25854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259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1,000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155759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156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1,0000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1451840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 smtClean="0"/>
                        <a:t>145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 optimization motivation</a:t>
            </a: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Embedded systems must often meet deadlines.</a:t>
            </a:r>
          </a:p>
          <a:p>
            <a:pPr lvl="1"/>
            <a:r>
              <a:rPr lang="en-US" smtClean="0"/>
              <a:t>Faster may not be fast enough.</a:t>
            </a:r>
          </a:p>
          <a:p>
            <a:r>
              <a:rPr lang="en-US" smtClean="0"/>
              <a:t>Need to be able to analyze execution time.</a:t>
            </a:r>
          </a:p>
          <a:p>
            <a:pPr lvl="1"/>
            <a:r>
              <a:rPr lang="en-US" smtClean="0"/>
              <a:t>Worst-case, not typical.</a:t>
            </a:r>
          </a:p>
          <a:p>
            <a:r>
              <a:rPr lang="en-US" smtClean="0"/>
              <a:t>Need techniques for reliably improving execution time.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5498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Programs and performance analysis</a:t>
            </a: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Best results come from analyzing optimized instructions, not high-level language code:</a:t>
            </a:r>
          </a:p>
          <a:p>
            <a:pPr lvl="1"/>
            <a:r>
              <a:rPr lang="en-US" smtClean="0"/>
              <a:t>non-obvious translations of HLL statements into instructions;</a:t>
            </a:r>
          </a:p>
          <a:p>
            <a:pPr lvl="1"/>
            <a:r>
              <a:rPr lang="en-US" smtClean="0"/>
              <a:t>code may move;</a:t>
            </a:r>
          </a:p>
          <a:p>
            <a:pPr lvl="1"/>
            <a:r>
              <a:rPr lang="en-US" smtClean="0"/>
              <a:t>cache effects are hard to predict.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54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Program-level performance analysis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/>
              <a:t>Need to understand performance in detail:</a:t>
            </a:r>
          </a:p>
          <a:p>
            <a:pPr lvl="1"/>
            <a:r>
              <a:rPr lang="en-US" sz="2000"/>
              <a:t>Real-time behavior, not just typical.</a:t>
            </a:r>
          </a:p>
          <a:p>
            <a:pPr lvl="1"/>
            <a:r>
              <a:rPr lang="en-US" sz="2000"/>
              <a:t>On complex platforms.</a:t>
            </a:r>
          </a:p>
          <a:p>
            <a:r>
              <a:rPr lang="en-US" sz="2400"/>
              <a:t>Program performance </a:t>
            </a:r>
            <a:r>
              <a:rPr lang="en-US" sz="2400">
                <a:latin typeface="Symbol" pitchFamily="18" charset="2"/>
              </a:rPr>
              <a:t>¹</a:t>
            </a:r>
            <a:r>
              <a:rPr lang="en-US" sz="2400"/>
              <a:t> CPU performance:</a:t>
            </a:r>
          </a:p>
          <a:p>
            <a:pPr lvl="1"/>
            <a:r>
              <a:rPr lang="en-US" sz="2000"/>
              <a:t>Pipeline, cache are windows into program.</a:t>
            </a:r>
          </a:p>
          <a:p>
            <a:pPr lvl="1"/>
            <a:r>
              <a:rPr lang="en-US" sz="2000"/>
              <a:t>We must analyze the entire program.</a:t>
            </a:r>
          </a:p>
        </p:txBody>
      </p:sp>
      <p:pic>
        <p:nvPicPr>
          <p:cNvPr id="4102" name="Picture 6" descr="f05-22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1" y="2362201"/>
            <a:ext cx="4886325" cy="220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7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Loop optimizations</a:t>
            </a: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Loops are good targets for optimization.</a:t>
            </a:r>
          </a:p>
          <a:p>
            <a:r>
              <a:rPr lang="en-US" smtClean="0"/>
              <a:t>Basic loop optimizations:</a:t>
            </a:r>
          </a:p>
          <a:p>
            <a:pPr lvl="1"/>
            <a:r>
              <a:rPr lang="en-US" smtClean="0"/>
              <a:t>code motion;</a:t>
            </a:r>
          </a:p>
          <a:p>
            <a:pPr lvl="1"/>
            <a:r>
              <a:rPr lang="en-US" smtClean="0"/>
              <a:t>induction-variable elimination;</a:t>
            </a:r>
          </a:p>
          <a:p>
            <a:pPr lvl="1"/>
            <a:r>
              <a:rPr lang="en-US" smtClean="0"/>
              <a:t>strength reduction (x*2 -&gt; x&lt;&lt;1).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154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Code motion</a:t>
            </a:r>
          </a:p>
        </p:txBody>
      </p:sp>
      <p:sp>
        <p:nvSpPr>
          <p:cNvPr id="2150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/>
              <a:t>for (i=0; i&lt;N*M; i++)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z[i] = a[i] + b[i];</a:t>
            </a:r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7239000" y="2895600"/>
            <a:ext cx="1524000" cy="685800"/>
          </a:xfrm>
          <a:prstGeom prst="flowChartDecision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i&lt;N*M</a:t>
            </a:r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7467600" y="1981200"/>
            <a:ext cx="1219200" cy="609600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i=0;</a:t>
            </a:r>
          </a:p>
        </p:txBody>
      </p:sp>
      <p:sp>
        <p:nvSpPr>
          <p:cNvPr id="21512" name="Rectangle 8"/>
          <p:cNvSpPr>
            <a:spLocks noChangeArrowheads="1"/>
          </p:cNvSpPr>
          <p:nvPr/>
        </p:nvSpPr>
        <p:spPr bwMode="auto">
          <a:xfrm>
            <a:off x="6934200" y="3886200"/>
            <a:ext cx="2209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 sz="2000">
                <a:solidFill>
                  <a:schemeClr val="tx1"/>
                </a:solidFill>
              </a:rPr>
              <a:t>z[i] = a[i] + b[i];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7239000" y="4876800"/>
            <a:ext cx="14478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 = i+1;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8001000" y="2590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>
            <a:off x="80772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8077200" y="44196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>
            <a:off x="8763000" y="3276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8823325" y="2860675"/>
            <a:ext cx="3337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7451725" y="3394075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cxnSp>
        <p:nvCxnSpPr>
          <p:cNvPr id="21520" name="AutoShape 16"/>
          <p:cNvCxnSpPr>
            <a:cxnSpLocks noChangeShapeType="1"/>
            <a:stCxn id="21513" idx="1"/>
            <a:endCxn id="21510" idx="1"/>
          </p:cNvCxnSpPr>
          <p:nvPr/>
        </p:nvCxnSpPr>
        <p:spPr bwMode="auto">
          <a:xfrm rot="10800000" flipH="1">
            <a:off x="7239000" y="3238500"/>
            <a:ext cx="1588" cy="1905000"/>
          </a:xfrm>
          <a:prstGeom prst="bentConnector3">
            <a:avLst>
              <a:gd name="adj1" fmla="val -3700001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17425" name="Line 17"/>
          <p:cNvSpPr>
            <a:spLocks noChangeShapeType="1"/>
          </p:cNvSpPr>
          <p:nvPr/>
        </p:nvSpPr>
        <p:spPr bwMode="auto">
          <a:xfrm flipV="1">
            <a:off x="8305800" y="2286000"/>
            <a:ext cx="152400" cy="914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086600" y="1981200"/>
            <a:ext cx="1905000" cy="1600200"/>
            <a:chOff x="3504" y="1248"/>
            <a:chExt cx="1200" cy="1008"/>
          </a:xfrm>
        </p:grpSpPr>
        <p:sp>
          <p:nvSpPr>
            <p:cNvPr id="21523" name="AutoShape 18"/>
            <p:cNvSpPr>
              <a:spLocks noChangeArrowheads="1"/>
            </p:cNvSpPr>
            <p:nvPr/>
          </p:nvSpPr>
          <p:spPr bwMode="auto">
            <a:xfrm>
              <a:off x="3600" y="1824"/>
              <a:ext cx="960" cy="432"/>
            </a:xfrm>
            <a:prstGeom prst="flowChartDecision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i&lt;X</a:t>
              </a:r>
            </a:p>
          </p:txBody>
        </p:sp>
        <p:sp>
          <p:nvSpPr>
            <p:cNvPr id="21524" name="Rectangle 19"/>
            <p:cNvSpPr>
              <a:spLocks noChangeArrowheads="1"/>
            </p:cNvSpPr>
            <p:nvPr/>
          </p:nvSpPr>
          <p:spPr bwMode="auto">
            <a:xfrm>
              <a:off x="3504" y="1248"/>
              <a:ext cx="1200" cy="384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i=0; X = N*M</a:t>
              </a: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126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2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Footer Placeholder 4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Arial" charset="0"/>
              </a:rPr>
              <a:t>Computers as Components 4e © 2016 Marilyn Wolf</a:t>
            </a:r>
            <a:endParaRPr lang="en-US">
              <a:latin typeface="Arial" charset="0"/>
            </a:endParaRPr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Induction variable elimination</a:t>
            </a: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Induction variable</a:t>
            </a:r>
            <a:r>
              <a:rPr lang="en-US" smtClean="0"/>
              <a:t>: loop index.</a:t>
            </a:r>
          </a:p>
          <a:p>
            <a:r>
              <a:rPr lang="en-US" smtClean="0"/>
              <a:t>Consider loop: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for (i=0; i&lt;N; i++)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	for (j=0; j&lt;M; j++)</a:t>
            </a:r>
          </a:p>
          <a:p>
            <a:pPr lvl="1">
              <a:buFont typeface="Monotype Sorts" pitchFamily="2" charset="2"/>
              <a:buNone/>
            </a:pPr>
            <a:r>
              <a:rPr lang="en-US" smtClean="0"/>
              <a:t>		z[i,j] = b[i,j];</a:t>
            </a:r>
          </a:p>
          <a:p>
            <a:r>
              <a:rPr lang="en-US" smtClean="0"/>
              <a:t>Rather than recompute i*M+j for each array in each iteration, share induction variable between arrays, increment at end of loop body.</a:t>
            </a:r>
          </a:p>
        </p:txBody>
      </p:sp>
    </p:spTree>
    <p:extLst>
      <p:ext uri="{BB962C8B-B14F-4D97-AF65-F5344CB8AC3E}">
        <p14:creationId xmlns:p14="http://schemas.microsoft.com/office/powerpoint/2010/main" val="281705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 analysis</a:t>
            </a:r>
          </a:p>
        </p:txBody>
      </p:sp>
      <p:sp>
        <p:nvSpPr>
          <p:cNvPr id="2355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Loop nest</a:t>
            </a:r>
            <a:r>
              <a:rPr lang="en-US" smtClean="0"/>
              <a:t>: set of loops, one inside other.</a:t>
            </a:r>
          </a:p>
          <a:p>
            <a:r>
              <a:rPr lang="en-US" smtClean="0">
                <a:solidFill>
                  <a:srgbClr val="FF0000"/>
                </a:solidFill>
              </a:rPr>
              <a:t>Perfect loop nest</a:t>
            </a:r>
            <a:r>
              <a:rPr lang="en-US" smtClean="0"/>
              <a:t>: no conditionals in nest.</a:t>
            </a:r>
          </a:p>
          <a:p>
            <a:r>
              <a:rPr lang="en-US" smtClean="0"/>
              <a:t>Because loops use large quantities of data, cache conflicts are common.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428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Array conflicts in cache</a:t>
            </a:r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2895600" y="1981200"/>
            <a:ext cx="1524000" cy="3657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Rectangle 5"/>
          <p:cNvSpPr>
            <a:spLocks noChangeArrowheads="1"/>
          </p:cNvSpPr>
          <p:nvPr/>
        </p:nvSpPr>
        <p:spPr bwMode="auto">
          <a:xfrm>
            <a:off x="2895600" y="2438400"/>
            <a:ext cx="15240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24583" name="Rectangle 6"/>
          <p:cNvSpPr>
            <a:spLocks noChangeArrowheads="1"/>
          </p:cNvSpPr>
          <p:nvPr/>
        </p:nvSpPr>
        <p:spPr bwMode="auto">
          <a:xfrm>
            <a:off x="2895600" y="4114800"/>
            <a:ext cx="1524000" cy="1143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24584" name="Line 7"/>
          <p:cNvSpPr>
            <a:spLocks noChangeShapeType="1"/>
          </p:cNvSpPr>
          <p:nvPr/>
        </p:nvSpPr>
        <p:spPr bwMode="auto">
          <a:xfrm>
            <a:off x="2590800" y="243840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5" name="Text Box 8"/>
          <p:cNvSpPr txBox="1">
            <a:spLocks noChangeArrowheads="1"/>
          </p:cNvSpPr>
          <p:nvPr/>
        </p:nvSpPr>
        <p:spPr bwMode="auto">
          <a:xfrm>
            <a:off x="1736725" y="2251075"/>
            <a:ext cx="72808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a[0,0]</a:t>
            </a:r>
          </a:p>
        </p:txBody>
      </p:sp>
      <p:sp>
        <p:nvSpPr>
          <p:cNvPr id="24586" name="Line 9"/>
          <p:cNvSpPr>
            <a:spLocks noChangeShapeType="1"/>
          </p:cNvSpPr>
          <p:nvPr/>
        </p:nvSpPr>
        <p:spPr bwMode="auto">
          <a:xfrm>
            <a:off x="2606675" y="4149725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Text Box 10"/>
          <p:cNvSpPr txBox="1">
            <a:spLocks noChangeArrowheads="1"/>
          </p:cNvSpPr>
          <p:nvPr/>
        </p:nvSpPr>
        <p:spPr bwMode="auto">
          <a:xfrm>
            <a:off x="1752601" y="3962400"/>
            <a:ext cx="739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b[0,0]</a:t>
            </a:r>
          </a:p>
        </p:txBody>
      </p:sp>
      <p:sp>
        <p:nvSpPr>
          <p:cNvPr id="24588" name="Text Box 11"/>
          <p:cNvSpPr txBox="1">
            <a:spLocks noChangeArrowheads="1"/>
          </p:cNvSpPr>
          <p:nvPr/>
        </p:nvSpPr>
        <p:spPr bwMode="auto">
          <a:xfrm>
            <a:off x="2667000" y="5791200"/>
            <a:ext cx="14986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main memory</a:t>
            </a:r>
          </a:p>
        </p:txBody>
      </p:sp>
      <p:sp>
        <p:nvSpPr>
          <p:cNvPr id="24589" name="Text Box 12"/>
          <p:cNvSpPr txBox="1">
            <a:spLocks noChangeArrowheads="1"/>
          </p:cNvSpPr>
          <p:nvPr/>
        </p:nvSpPr>
        <p:spPr bwMode="auto">
          <a:xfrm>
            <a:off x="7832726" y="5832475"/>
            <a:ext cx="7261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cache</a:t>
            </a:r>
          </a:p>
        </p:txBody>
      </p:sp>
      <p:sp>
        <p:nvSpPr>
          <p:cNvPr id="24590" name="Rectangle 13"/>
          <p:cNvSpPr>
            <a:spLocks noChangeArrowheads="1"/>
          </p:cNvSpPr>
          <p:nvPr/>
        </p:nvSpPr>
        <p:spPr bwMode="auto">
          <a:xfrm>
            <a:off x="5334000" y="2819400"/>
            <a:ext cx="4876800" cy="2514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5334000" y="2819400"/>
            <a:ext cx="12192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1024</a:t>
            </a:r>
          </a:p>
        </p:txBody>
      </p:sp>
      <p:sp>
        <p:nvSpPr>
          <p:cNvPr id="24592" name="Rectangle 19"/>
          <p:cNvSpPr>
            <a:spLocks noChangeArrowheads="1"/>
          </p:cNvSpPr>
          <p:nvPr/>
        </p:nvSpPr>
        <p:spPr bwMode="auto">
          <a:xfrm>
            <a:off x="6553200" y="2819400"/>
            <a:ext cx="12192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24593" name="Rectangle 20"/>
          <p:cNvSpPr>
            <a:spLocks noChangeArrowheads="1"/>
          </p:cNvSpPr>
          <p:nvPr/>
        </p:nvSpPr>
        <p:spPr bwMode="auto">
          <a:xfrm>
            <a:off x="7772400" y="2819400"/>
            <a:ext cx="12192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en-US"/>
          </a:p>
        </p:txBody>
      </p:sp>
      <p:sp>
        <p:nvSpPr>
          <p:cNvPr id="24594" name="Rectangle 21"/>
          <p:cNvSpPr>
            <a:spLocks noChangeArrowheads="1"/>
          </p:cNvSpPr>
          <p:nvPr/>
        </p:nvSpPr>
        <p:spPr bwMode="auto">
          <a:xfrm>
            <a:off x="8991600" y="2819400"/>
            <a:ext cx="12192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4099</a:t>
            </a:r>
          </a:p>
        </p:txBody>
      </p:sp>
      <p:sp>
        <p:nvSpPr>
          <p:cNvPr id="24595" name="Rectangle 22"/>
          <p:cNvSpPr>
            <a:spLocks noChangeArrowheads="1"/>
          </p:cNvSpPr>
          <p:nvPr/>
        </p:nvSpPr>
        <p:spPr bwMode="auto">
          <a:xfrm>
            <a:off x="5334000" y="3276600"/>
            <a:ext cx="48768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Text Box 23"/>
          <p:cNvSpPr txBox="1">
            <a:spLocks noChangeArrowheads="1"/>
          </p:cNvSpPr>
          <p:nvPr/>
        </p:nvSpPr>
        <p:spPr bwMode="auto">
          <a:xfrm>
            <a:off x="7375525" y="3927475"/>
            <a:ext cx="35779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...</a:t>
            </a:r>
          </a:p>
        </p:txBody>
      </p:sp>
      <p:sp>
        <p:nvSpPr>
          <p:cNvPr id="24597" name="Rectangle 24"/>
          <p:cNvSpPr>
            <a:spLocks noChangeArrowheads="1"/>
          </p:cNvSpPr>
          <p:nvPr/>
        </p:nvSpPr>
        <p:spPr bwMode="auto">
          <a:xfrm>
            <a:off x="2895600" y="2438400"/>
            <a:ext cx="1524000" cy="38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1024</a:t>
            </a:r>
          </a:p>
        </p:txBody>
      </p:sp>
      <p:sp>
        <p:nvSpPr>
          <p:cNvPr id="24598" name="Rectangle 26"/>
          <p:cNvSpPr>
            <a:spLocks noChangeArrowheads="1"/>
          </p:cNvSpPr>
          <p:nvPr/>
        </p:nvSpPr>
        <p:spPr bwMode="auto">
          <a:xfrm>
            <a:off x="2895600" y="4114800"/>
            <a:ext cx="1524000" cy="38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/>
              <a:t>4099</a:t>
            </a:r>
          </a:p>
        </p:txBody>
      </p:sp>
      <p:sp>
        <p:nvSpPr>
          <p:cNvPr id="24599" name="Line 27"/>
          <p:cNvSpPr>
            <a:spLocks noChangeShapeType="1"/>
          </p:cNvSpPr>
          <p:nvPr/>
        </p:nvSpPr>
        <p:spPr bwMode="auto">
          <a:xfrm>
            <a:off x="4343400" y="2590800"/>
            <a:ext cx="12954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600" name="Line 28"/>
          <p:cNvSpPr>
            <a:spLocks noChangeShapeType="1"/>
          </p:cNvSpPr>
          <p:nvPr/>
        </p:nvSpPr>
        <p:spPr bwMode="auto">
          <a:xfrm flipV="1">
            <a:off x="4267200" y="3200400"/>
            <a:ext cx="5105400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40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Array conflicts, cont’d.</a:t>
            </a: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Array elements conflict because they are in the same line, even if not mapped to same location.</a:t>
            </a:r>
          </a:p>
          <a:p>
            <a:r>
              <a:rPr lang="en-US" dirty="0" smtClean="0"/>
              <a:t>Solutions:</a:t>
            </a:r>
          </a:p>
          <a:p>
            <a:pPr lvl="1"/>
            <a:r>
              <a:rPr lang="en-US" dirty="0" smtClean="0"/>
              <a:t>move one array;</a:t>
            </a:r>
          </a:p>
          <a:p>
            <a:pPr lvl="1"/>
            <a:r>
              <a:rPr lang="en-US" dirty="0" smtClean="0"/>
              <a:t>pad array to change alignment.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05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padding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1162050"/>
          </a:xfrm>
        </p:spPr>
        <p:txBody>
          <a:bodyPr/>
          <a:lstStyle/>
          <a:p>
            <a:r>
              <a:rPr lang="en-US" dirty="0" smtClean="0"/>
              <a:t>Add array elements to change mapping into cache:</a:t>
            </a:r>
          </a:p>
        </p:txBody>
      </p:sp>
      <p:sp>
        <p:nvSpPr>
          <p:cNvPr id="26630" name="Rectangle 4"/>
          <p:cNvSpPr>
            <a:spLocks noChangeArrowheads="1"/>
          </p:cNvSpPr>
          <p:nvPr/>
        </p:nvSpPr>
        <p:spPr bwMode="auto">
          <a:xfrm>
            <a:off x="2286000" y="35052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a[0,0]</a:t>
            </a:r>
          </a:p>
        </p:txBody>
      </p:sp>
      <p:sp>
        <p:nvSpPr>
          <p:cNvPr id="26631" name="Rectangle 5"/>
          <p:cNvSpPr>
            <a:spLocks noChangeArrowheads="1"/>
          </p:cNvSpPr>
          <p:nvPr/>
        </p:nvSpPr>
        <p:spPr bwMode="auto">
          <a:xfrm>
            <a:off x="3200400" y="35052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a[0,1]</a:t>
            </a:r>
          </a:p>
        </p:txBody>
      </p:sp>
      <p:sp>
        <p:nvSpPr>
          <p:cNvPr id="26632" name="Rectangle 6"/>
          <p:cNvSpPr>
            <a:spLocks noChangeArrowheads="1"/>
          </p:cNvSpPr>
          <p:nvPr/>
        </p:nvSpPr>
        <p:spPr bwMode="auto">
          <a:xfrm>
            <a:off x="4114800" y="35052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a[0,2]</a:t>
            </a:r>
          </a:p>
        </p:txBody>
      </p:sp>
      <p:sp>
        <p:nvSpPr>
          <p:cNvPr id="26633" name="Rectangle 7"/>
          <p:cNvSpPr>
            <a:spLocks noChangeArrowheads="1"/>
          </p:cNvSpPr>
          <p:nvPr/>
        </p:nvSpPr>
        <p:spPr bwMode="auto">
          <a:xfrm>
            <a:off x="2286000" y="44196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a[1,0]</a:t>
            </a:r>
          </a:p>
        </p:txBody>
      </p:sp>
      <p:sp>
        <p:nvSpPr>
          <p:cNvPr id="26634" name="Rectangle 8"/>
          <p:cNvSpPr>
            <a:spLocks noChangeArrowheads="1"/>
          </p:cNvSpPr>
          <p:nvPr/>
        </p:nvSpPr>
        <p:spPr bwMode="auto">
          <a:xfrm>
            <a:off x="3200400" y="44196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a[1,1]</a:t>
            </a:r>
          </a:p>
        </p:txBody>
      </p:sp>
      <p:sp>
        <p:nvSpPr>
          <p:cNvPr id="26635" name="Rectangle 9"/>
          <p:cNvSpPr>
            <a:spLocks noChangeArrowheads="1"/>
          </p:cNvSpPr>
          <p:nvPr/>
        </p:nvSpPr>
        <p:spPr bwMode="auto">
          <a:xfrm>
            <a:off x="4114800" y="44196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a[1,2]</a:t>
            </a:r>
          </a:p>
        </p:txBody>
      </p:sp>
      <p:sp>
        <p:nvSpPr>
          <p:cNvPr id="26636" name="Text Box 10"/>
          <p:cNvSpPr txBox="1">
            <a:spLocks noChangeArrowheads="1"/>
          </p:cNvSpPr>
          <p:nvPr/>
        </p:nvSpPr>
        <p:spPr bwMode="auto">
          <a:xfrm>
            <a:off x="3184526" y="5603875"/>
            <a:ext cx="79989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before</a:t>
            </a:r>
          </a:p>
        </p:txBody>
      </p:sp>
      <p:sp>
        <p:nvSpPr>
          <p:cNvPr id="26637" name="Rectangle 11"/>
          <p:cNvSpPr>
            <a:spLocks noChangeArrowheads="1"/>
          </p:cNvSpPr>
          <p:nvPr/>
        </p:nvSpPr>
        <p:spPr bwMode="auto">
          <a:xfrm>
            <a:off x="6172200" y="35052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a[0,0]</a:t>
            </a:r>
          </a:p>
        </p:txBody>
      </p:sp>
      <p:sp>
        <p:nvSpPr>
          <p:cNvPr id="26638" name="Rectangle 12"/>
          <p:cNvSpPr>
            <a:spLocks noChangeArrowheads="1"/>
          </p:cNvSpPr>
          <p:nvPr/>
        </p:nvSpPr>
        <p:spPr bwMode="auto">
          <a:xfrm>
            <a:off x="7086600" y="35052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a[0,1]</a:t>
            </a:r>
          </a:p>
        </p:txBody>
      </p:sp>
      <p:sp>
        <p:nvSpPr>
          <p:cNvPr id="26639" name="Rectangle 13"/>
          <p:cNvSpPr>
            <a:spLocks noChangeArrowheads="1"/>
          </p:cNvSpPr>
          <p:nvPr/>
        </p:nvSpPr>
        <p:spPr bwMode="auto">
          <a:xfrm>
            <a:off x="8001000" y="35052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a[0,2]</a:t>
            </a:r>
          </a:p>
        </p:txBody>
      </p:sp>
      <p:sp>
        <p:nvSpPr>
          <p:cNvPr id="26640" name="Rectangle 14"/>
          <p:cNvSpPr>
            <a:spLocks noChangeArrowheads="1"/>
          </p:cNvSpPr>
          <p:nvPr/>
        </p:nvSpPr>
        <p:spPr bwMode="auto">
          <a:xfrm>
            <a:off x="6172200" y="44196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a[1,0]</a:t>
            </a:r>
          </a:p>
        </p:txBody>
      </p:sp>
      <p:sp>
        <p:nvSpPr>
          <p:cNvPr id="26641" name="Rectangle 15"/>
          <p:cNvSpPr>
            <a:spLocks noChangeArrowheads="1"/>
          </p:cNvSpPr>
          <p:nvPr/>
        </p:nvSpPr>
        <p:spPr bwMode="auto">
          <a:xfrm>
            <a:off x="7086600" y="44196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a[1,1]</a:t>
            </a:r>
          </a:p>
        </p:txBody>
      </p:sp>
      <p:sp>
        <p:nvSpPr>
          <p:cNvPr id="26642" name="Rectangle 16"/>
          <p:cNvSpPr>
            <a:spLocks noChangeArrowheads="1"/>
          </p:cNvSpPr>
          <p:nvPr/>
        </p:nvSpPr>
        <p:spPr bwMode="auto">
          <a:xfrm>
            <a:off x="8001000" y="4419600"/>
            <a:ext cx="9144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a[1,2]</a:t>
            </a:r>
          </a:p>
        </p:txBody>
      </p:sp>
      <p:sp>
        <p:nvSpPr>
          <p:cNvPr id="26643" name="Text Box 17"/>
          <p:cNvSpPr txBox="1">
            <a:spLocks noChangeArrowheads="1"/>
          </p:cNvSpPr>
          <p:nvPr/>
        </p:nvSpPr>
        <p:spPr bwMode="auto">
          <a:xfrm>
            <a:off x="7467601" y="5638800"/>
            <a:ext cx="634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after</a:t>
            </a:r>
          </a:p>
        </p:txBody>
      </p:sp>
      <p:sp>
        <p:nvSpPr>
          <p:cNvPr id="26644" name="Rectangle 18"/>
          <p:cNvSpPr>
            <a:spLocks noChangeArrowheads="1"/>
          </p:cNvSpPr>
          <p:nvPr/>
        </p:nvSpPr>
        <p:spPr bwMode="auto">
          <a:xfrm>
            <a:off x="8915400" y="3505200"/>
            <a:ext cx="914400" cy="9144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a[0,2]</a:t>
            </a:r>
          </a:p>
        </p:txBody>
      </p:sp>
      <p:sp>
        <p:nvSpPr>
          <p:cNvPr id="26645" name="Rectangle 19"/>
          <p:cNvSpPr>
            <a:spLocks noChangeArrowheads="1"/>
          </p:cNvSpPr>
          <p:nvPr/>
        </p:nvSpPr>
        <p:spPr bwMode="auto">
          <a:xfrm>
            <a:off x="8915400" y="4419600"/>
            <a:ext cx="914400" cy="914400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a[1,2]</a:t>
            </a:r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2286000" y="3505200"/>
            <a:ext cx="2743200" cy="1828800"/>
            <a:chOff x="480" y="2208"/>
            <a:chExt cx="1728" cy="1152"/>
          </a:xfrm>
        </p:grpSpPr>
        <p:sp>
          <p:nvSpPr>
            <p:cNvPr id="26648" name="Rectangle 20"/>
            <p:cNvSpPr>
              <a:spLocks noChangeArrowheads="1"/>
            </p:cNvSpPr>
            <p:nvPr/>
          </p:nvSpPr>
          <p:spPr bwMode="auto">
            <a:xfrm>
              <a:off x="480" y="2208"/>
              <a:ext cx="1728" cy="576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649" name="Rectangle 21"/>
            <p:cNvSpPr>
              <a:spLocks noChangeArrowheads="1"/>
            </p:cNvSpPr>
            <p:nvPr/>
          </p:nvSpPr>
          <p:spPr bwMode="auto">
            <a:xfrm>
              <a:off x="480" y="2784"/>
              <a:ext cx="576" cy="576"/>
            </a:xfrm>
            <a:prstGeom prst="rect">
              <a:avLst/>
            </a:prstGeom>
            <a:ln>
              <a:solidFill>
                <a:srgbClr val="C00000"/>
              </a:solidFill>
              <a:headEnd/>
              <a:tailEnd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0743" name="Rectangle 23"/>
          <p:cNvSpPr>
            <a:spLocks noChangeArrowheads="1"/>
          </p:cNvSpPr>
          <p:nvPr/>
        </p:nvSpPr>
        <p:spPr bwMode="auto">
          <a:xfrm>
            <a:off x="6172200" y="3505200"/>
            <a:ext cx="3657600" cy="914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43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Loop tiling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Breaks one loop into a nest of loops.</a:t>
            </a:r>
          </a:p>
          <a:p>
            <a:r>
              <a:rPr lang="en-US" smtClean="0"/>
              <a:t>Changes order of accesses within array.</a:t>
            </a:r>
          </a:p>
          <a:p>
            <a:pPr lvl="1"/>
            <a:r>
              <a:rPr lang="en-US" smtClean="0"/>
              <a:t>Changes cache behavior.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5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 tiling example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889000" y="1662445"/>
            <a:ext cx="5207000" cy="12382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&lt;N;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(j=0; j&lt;N;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j++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z[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][j] = x[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* y[j];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>
              <a:buFont typeface="Monotype Sorts" pitchFamily="2" charset="2"/>
              <a:buNone/>
            </a:pPr>
            <a:endParaRPr lang="en-US" sz="2000" dirty="0"/>
          </a:p>
        </p:txBody>
      </p:sp>
      <p:sp>
        <p:nvSpPr>
          <p:cNvPr id="7" name="Rectangle 4"/>
          <p:cNvSpPr txBox="1">
            <a:spLocks noChangeArrowheads="1"/>
          </p:cNvSpPr>
          <p:nvPr/>
        </p:nvSpPr>
        <p:spPr>
          <a:xfrm>
            <a:off x="5516880" y="1628775"/>
            <a:ext cx="6339840" cy="192405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(j=0; j &lt; N; j += TILE)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for (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=0;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&lt;N;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for (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jj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=0; j&lt;TILE;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jj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z[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][j +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jj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= x[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* y[j + </a:t>
            </a:r>
            <a:r>
              <a:rPr lang="en-US" sz="8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jj</a:t>
            </a: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8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>
              <a:buFont typeface="Monotype Sorts" pitchFamily="2" charset="2"/>
              <a:buNone/>
            </a:pPr>
            <a:endParaRPr lang="en-US" sz="2000" dirty="0"/>
          </a:p>
        </p:txBody>
      </p:sp>
      <p:sp>
        <p:nvSpPr>
          <p:cNvPr id="32" name="Rectangle 31"/>
          <p:cNvSpPr/>
          <p:nvPr/>
        </p:nvSpPr>
        <p:spPr>
          <a:xfrm>
            <a:off x="838200" y="4182855"/>
            <a:ext cx="4247803" cy="5735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x[]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848591" y="5202794"/>
            <a:ext cx="4247803" cy="5735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y[]</a:t>
            </a:r>
            <a:endParaRPr lang="en-US" dirty="0"/>
          </a:p>
        </p:txBody>
      </p:sp>
      <p:grpSp>
        <p:nvGrpSpPr>
          <p:cNvPr id="92" name="Group 91"/>
          <p:cNvGrpSpPr/>
          <p:nvPr/>
        </p:nvGrpSpPr>
        <p:grpSpPr>
          <a:xfrm>
            <a:off x="848591" y="4182855"/>
            <a:ext cx="4309800" cy="1593517"/>
            <a:chOff x="848591" y="4182855"/>
            <a:chExt cx="4309800" cy="1593517"/>
          </a:xfrm>
        </p:grpSpPr>
        <p:grpSp>
          <p:nvGrpSpPr>
            <p:cNvPr id="41" name="Group 40"/>
            <p:cNvGrpSpPr/>
            <p:nvPr/>
          </p:nvGrpSpPr>
          <p:grpSpPr>
            <a:xfrm>
              <a:off x="848591" y="4182855"/>
              <a:ext cx="589511" cy="1593517"/>
              <a:chOff x="848591" y="3920634"/>
              <a:chExt cx="589511" cy="1593517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848591" y="3920634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x[0]</a:t>
                </a:r>
                <a:endParaRPr lang="en-US" dirty="0"/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848591" y="4940572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y[0]</a:t>
                </a:r>
                <a:endParaRPr lang="en-US" dirty="0"/>
              </a:p>
            </p:txBody>
          </p:sp>
          <p:cxnSp>
            <p:nvCxnSpPr>
              <p:cNvPr id="38" name="Straight Arrow Connector 37"/>
              <p:cNvCxnSpPr>
                <a:stCxn id="36" idx="0"/>
                <a:endCxn id="35" idx="2"/>
              </p:cNvCxnSpPr>
              <p:nvPr/>
            </p:nvCxnSpPr>
            <p:spPr>
              <a:xfrm flipV="1">
                <a:off x="1143347" y="4494213"/>
                <a:ext cx="0" cy="44635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1" name="Group 50"/>
            <p:cNvGrpSpPr/>
            <p:nvPr/>
          </p:nvGrpSpPr>
          <p:grpSpPr>
            <a:xfrm>
              <a:off x="1205345" y="4756432"/>
              <a:ext cx="822268" cy="1019939"/>
              <a:chOff x="1205345" y="4494211"/>
              <a:chExt cx="822268" cy="1019939"/>
            </a:xfrm>
          </p:grpSpPr>
          <p:sp>
            <p:nvSpPr>
              <p:cNvPr id="44" name="Rectangle 43"/>
              <p:cNvSpPr/>
              <p:nvPr/>
            </p:nvSpPr>
            <p:spPr>
              <a:xfrm>
                <a:off x="1438102" y="4940571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y[1]</a:t>
                </a:r>
                <a:endParaRPr lang="en-US" dirty="0"/>
              </a:p>
            </p:txBody>
          </p:sp>
          <p:cxnSp>
            <p:nvCxnSpPr>
              <p:cNvPr id="45" name="Straight Arrow Connector 44"/>
              <p:cNvCxnSpPr>
                <a:stCxn id="44" idx="0"/>
              </p:cNvCxnSpPr>
              <p:nvPr/>
            </p:nvCxnSpPr>
            <p:spPr>
              <a:xfrm flipH="1" flipV="1">
                <a:off x="1205345" y="4494211"/>
                <a:ext cx="527513" cy="4463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52"/>
            <p:cNvGrpSpPr/>
            <p:nvPr/>
          </p:nvGrpSpPr>
          <p:grpSpPr>
            <a:xfrm>
              <a:off x="1352548" y="4756431"/>
              <a:ext cx="3805843" cy="1019938"/>
              <a:chOff x="1313411" y="4494211"/>
              <a:chExt cx="3805843" cy="1019938"/>
            </a:xfrm>
          </p:grpSpPr>
          <p:sp>
            <p:nvSpPr>
              <p:cNvPr id="48" name="Rectangle 47"/>
              <p:cNvSpPr/>
              <p:nvPr/>
            </p:nvSpPr>
            <p:spPr>
              <a:xfrm>
                <a:off x="4529743" y="4940570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y[N-1]</a:t>
                </a:r>
                <a:endParaRPr lang="en-US" dirty="0"/>
              </a:p>
            </p:txBody>
          </p:sp>
          <p:cxnSp>
            <p:nvCxnSpPr>
              <p:cNvPr id="49" name="Straight Arrow Connector 48"/>
              <p:cNvCxnSpPr>
                <a:stCxn id="48" idx="0"/>
              </p:cNvCxnSpPr>
              <p:nvPr/>
            </p:nvCxnSpPr>
            <p:spPr>
              <a:xfrm flipH="1" flipV="1">
                <a:off x="1313411" y="4494211"/>
                <a:ext cx="3511088" cy="44635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Rectangle 53"/>
          <p:cNvSpPr/>
          <p:nvPr/>
        </p:nvSpPr>
        <p:spPr>
          <a:xfrm>
            <a:off x="6377247" y="4182855"/>
            <a:ext cx="4247803" cy="5735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x[]</a:t>
            </a:r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6387638" y="5202794"/>
            <a:ext cx="4247803" cy="57357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y[]</a:t>
            </a:r>
            <a:endParaRPr lang="en-US" dirty="0"/>
          </a:p>
        </p:txBody>
      </p:sp>
      <p:grpSp>
        <p:nvGrpSpPr>
          <p:cNvPr id="93" name="Group 92"/>
          <p:cNvGrpSpPr/>
          <p:nvPr/>
        </p:nvGrpSpPr>
        <p:grpSpPr>
          <a:xfrm>
            <a:off x="6387638" y="4756432"/>
            <a:ext cx="1179022" cy="1019940"/>
            <a:chOff x="6387638" y="4756432"/>
            <a:chExt cx="1179022" cy="1019940"/>
          </a:xfrm>
        </p:grpSpPr>
        <p:grpSp>
          <p:nvGrpSpPr>
            <p:cNvPr id="79" name="Group 78"/>
            <p:cNvGrpSpPr/>
            <p:nvPr/>
          </p:nvGrpSpPr>
          <p:grpSpPr>
            <a:xfrm>
              <a:off x="6387638" y="4756434"/>
              <a:ext cx="589511" cy="1019938"/>
              <a:chOff x="6387638" y="4756434"/>
              <a:chExt cx="589511" cy="1019938"/>
            </a:xfrm>
          </p:grpSpPr>
          <p:sp>
            <p:nvSpPr>
              <p:cNvPr id="58" name="Rectangle 57"/>
              <p:cNvSpPr/>
              <p:nvPr/>
            </p:nvSpPr>
            <p:spPr>
              <a:xfrm>
                <a:off x="6387638" y="5202793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y[0]</a:t>
                </a:r>
                <a:endParaRPr lang="en-US" dirty="0"/>
              </a:p>
            </p:txBody>
          </p:sp>
          <p:cxnSp>
            <p:nvCxnSpPr>
              <p:cNvPr id="59" name="Straight Arrow Connector 58"/>
              <p:cNvCxnSpPr>
                <a:stCxn id="58" idx="0"/>
                <a:endCxn id="57" idx="2"/>
              </p:cNvCxnSpPr>
              <p:nvPr/>
            </p:nvCxnSpPr>
            <p:spPr>
              <a:xfrm flipV="1">
                <a:off x="6682394" y="4756434"/>
                <a:ext cx="0" cy="44635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 59"/>
            <p:cNvGrpSpPr/>
            <p:nvPr/>
          </p:nvGrpSpPr>
          <p:grpSpPr>
            <a:xfrm>
              <a:off x="6744392" y="4756432"/>
              <a:ext cx="822268" cy="1019939"/>
              <a:chOff x="1205345" y="4494211"/>
              <a:chExt cx="822268" cy="1019939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1438102" y="4940571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y[1]</a:t>
                </a:r>
                <a:endParaRPr lang="en-US" dirty="0"/>
              </a:p>
            </p:txBody>
          </p:sp>
          <p:cxnSp>
            <p:nvCxnSpPr>
              <p:cNvPr id="62" name="Straight Arrow Connector 61"/>
              <p:cNvCxnSpPr>
                <a:stCxn id="61" idx="0"/>
              </p:cNvCxnSpPr>
              <p:nvPr/>
            </p:nvCxnSpPr>
            <p:spPr>
              <a:xfrm flipH="1" flipV="1">
                <a:off x="1205345" y="4494211"/>
                <a:ext cx="527513" cy="4463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1" name="Group 90"/>
          <p:cNvGrpSpPr/>
          <p:nvPr/>
        </p:nvGrpSpPr>
        <p:grpSpPr>
          <a:xfrm>
            <a:off x="6387638" y="4182851"/>
            <a:ext cx="1179021" cy="573583"/>
            <a:chOff x="6387638" y="4182851"/>
            <a:chExt cx="1179021" cy="573583"/>
          </a:xfrm>
        </p:grpSpPr>
        <p:sp>
          <p:nvSpPr>
            <p:cNvPr id="57" name="Rectangle 56"/>
            <p:cNvSpPr/>
            <p:nvPr/>
          </p:nvSpPr>
          <p:spPr>
            <a:xfrm>
              <a:off x="6387638" y="4182855"/>
              <a:ext cx="589511" cy="573579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x[0]</a:t>
              </a:r>
              <a:endParaRPr lang="en-US" dirty="0"/>
            </a:p>
          </p:txBody>
        </p:sp>
        <p:sp>
          <p:nvSpPr>
            <p:cNvPr id="78" name="Rectangle 77"/>
            <p:cNvSpPr/>
            <p:nvPr/>
          </p:nvSpPr>
          <p:spPr>
            <a:xfrm>
              <a:off x="6977148" y="4182851"/>
              <a:ext cx="589511" cy="573579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x[1]</a:t>
              </a:r>
              <a:endParaRPr lang="en-US" dirty="0"/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370203" y="4772619"/>
            <a:ext cx="1189413" cy="1019942"/>
            <a:chOff x="6370203" y="4772619"/>
            <a:chExt cx="1189413" cy="1019942"/>
          </a:xfrm>
        </p:grpSpPr>
        <p:grpSp>
          <p:nvGrpSpPr>
            <p:cNvPr id="85" name="Group 84"/>
            <p:cNvGrpSpPr/>
            <p:nvPr/>
          </p:nvGrpSpPr>
          <p:grpSpPr>
            <a:xfrm>
              <a:off x="6370203" y="4772622"/>
              <a:ext cx="884266" cy="1019939"/>
              <a:chOff x="6387638" y="4756430"/>
              <a:chExt cx="884266" cy="1019939"/>
            </a:xfrm>
          </p:grpSpPr>
          <p:sp>
            <p:nvSpPr>
              <p:cNvPr id="82" name="Rectangle 81"/>
              <p:cNvSpPr/>
              <p:nvPr/>
            </p:nvSpPr>
            <p:spPr>
              <a:xfrm>
                <a:off x="6387638" y="5202790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y[0]</a:t>
                </a:r>
                <a:endParaRPr lang="en-US" dirty="0"/>
              </a:p>
            </p:txBody>
          </p:sp>
          <p:cxnSp>
            <p:nvCxnSpPr>
              <p:cNvPr id="83" name="Straight Arrow Connector 82"/>
              <p:cNvCxnSpPr>
                <a:stCxn id="82" idx="0"/>
                <a:endCxn id="78" idx="2"/>
              </p:cNvCxnSpPr>
              <p:nvPr/>
            </p:nvCxnSpPr>
            <p:spPr>
              <a:xfrm flipV="1">
                <a:off x="6682394" y="4756430"/>
                <a:ext cx="589510" cy="4463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0" name="Group 89"/>
            <p:cNvGrpSpPr/>
            <p:nvPr/>
          </p:nvGrpSpPr>
          <p:grpSpPr>
            <a:xfrm>
              <a:off x="6970105" y="4772619"/>
              <a:ext cx="589511" cy="1019939"/>
              <a:chOff x="6987539" y="4756430"/>
              <a:chExt cx="589511" cy="1019939"/>
            </a:xfrm>
          </p:grpSpPr>
          <p:sp>
            <p:nvSpPr>
              <p:cNvPr id="87" name="Rectangle 86"/>
              <p:cNvSpPr/>
              <p:nvPr/>
            </p:nvSpPr>
            <p:spPr>
              <a:xfrm>
                <a:off x="6987539" y="5202790"/>
                <a:ext cx="589511" cy="57357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y[1]</a:t>
                </a:r>
                <a:endParaRPr lang="en-US" dirty="0"/>
              </a:p>
            </p:txBody>
          </p:sp>
          <p:cxnSp>
            <p:nvCxnSpPr>
              <p:cNvPr id="88" name="Straight Arrow Connector 87"/>
              <p:cNvCxnSpPr>
                <a:stCxn id="87" idx="0"/>
                <a:endCxn id="78" idx="2"/>
              </p:cNvCxnSpPr>
              <p:nvPr/>
            </p:nvCxnSpPr>
            <p:spPr>
              <a:xfrm flipH="1" flipV="1">
                <a:off x="7271904" y="4756430"/>
                <a:ext cx="10391" cy="44636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377594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Performance optimization hints</a:t>
            </a: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 registers efficiently.</a:t>
            </a:r>
          </a:p>
          <a:p>
            <a:r>
              <a:rPr lang="en-US" smtClean="0"/>
              <a:t>Use page mode memory accesses.</a:t>
            </a:r>
          </a:p>
          <a:p>
            <a:r>
              <a:rPr lang="en-US" smtClean="0"/>
              <a:t>Analyze cache behavior:</a:t>
            </a:r>
          </a:p>
          <a:p>
            <a:pPr lvl="1"/>
            <a:r>
              <a:rPr lang="en-US" smtClean="0"/>
              <a:t>instruction conflicts can be handled by rewriting code, rescheudling;</a:t>
            </a:r>
          </a:p>
          <a:p>
            <a:pPr lvl="1"/>
            <a:r>
              <a:rPr lang="en-US" smtClean="0"/>
              <a:t>conflicting scalar data can easily be moved;</a:t>
            </a:r>
          </a:p>
          <a:p>
            <a:pPr lvl="1"/>
            <a:r>
              <a:rPr lang="en-US" smtClean="0"/>
              <a:t>conflicting array data can be moved, padded.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98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Complexities of program performance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Varies with input data:</a:t>
            </a:r>
          </a:p>
          <a:p>
            <a:pPr lvl="1"/>
            <a:r>
              <a:rPr lang="en-US" smtClean="0"/>
              <a:t>Different-length paths.</a:t>
            </a:r>
          </a:p>
          <a:p>
            <a:r>
              <a:rPr lang="en-US" smtClean="0"/>
              <a:t>Cache effects.</a:t>
            </a:r>
          </a:p>
          <a:p>
            <a:r>
              <a:rPr lang="en-US" smtClean="0"/>
              <a:t>Instruction-level performance variations:</a:t>
            </a:r>
          </a:p>
          <a:p>
            <a:pPr lvl="1"/>
            <a:r>
              <a:rPr lang="en-US" smtClean="0"/>
              <a:t>Pipeline interlocks.</a:t>
            </a:r>
          </a:p>
          <a:p>
            <a:pPr lvl="1"/>
            <a:r>
              <a:rPr lang="en-US" smtClean="0"/>
              <a:t>Fetch times.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6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Energy/power optimization</a:t>
            </a: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solidFill>
                  <a:srgbClr val="FF0000"/>
                </a:solidFill>
              </a:rPr>
              <a:t>Energy</a:t>
            </a:r>
            <a:r>
              <a:rPr lang="en-US" smtClean="0"/>
              <a:t>: ability to do work.</a:t>
            </a:r>
          </a:p>
          <a:p>
            <a:pPr lvl="1"/>
            <a:r>
              <a:rPr lang="en-US" smtClean="0"/>
              <a:t>Most important in battery-powered systems.</a:t>
            </a:r>
          </a:p>
          <a:p>
            <a:r>
              <a:rPr lang="en-US" smtClean="0">
                <a:solidFill>
                  <a:srgbClr val="FF0000"/>
                </a:solidFill>
              </a:rPr>
              <a:t>Power</a:t>
            </a:r>
            <a:r>
              <a:rPr lang="en-US" smtClean="0"/>
              <a:t>: energy per unit time.</a:t>
            </a:r>
          </a:p>
          <a:p>
            <a:pPr lvl="1"/>
            <a:r>
              <a:rPr lang="en-US" smtClean="0"/>
              <a:t>Important even in wall-plug systems---power becomes heat.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Measuring energy consumption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5950"/>
            <a:ext cx="8178800" cy="704850"/>
          </a:xfrm>
        </p:spPr>
        <p:txBody>
          <a:bodyPr/>
          <a:lstStyle/>
          <a:p>
            <a:r>
              <a:rPr lang="en-US" smtClean="0"/>
              <a:t>Execute a small loop, measure current:</a:t>
            </a: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5181600" y="3429000"/>
            <a:ext cx="1981200" cy="1981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while (TRUE)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a();</a:t>
            </a:r>
          </a:p>
        </p:txBody>
      </p:sp>
      <p:sp>
        <p:nvSpPr>
          <p:cNvPr id="28679" name="Line 6"/>
          <p:cNvSpPr>
            <a:spLocks noChangeShapeType="1"/>
          </p:cNvSpPr>
          <p:nvPr/>
        </p:nvSpPr>
        <p:spPr bwMode="auto">
          <a:xfrm>
            <a:off x="3429000" y="4191000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0" name="Line 7"/>
          <p:cNvSpPr>
            <a:spLocks noChangeShapeType="1"/>
          </p:cNvSpPr>
          <p:nvPr/>
        </p:nvSpPr>
        <p:spPr bwMode="auto">
          <a:xfrm>
            <a:off x="3581400" y="4419600"/>
            <a:ext cx="381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V="1">
            <a:off x="3810000" y="30480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3810000" y="30480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6172200" y="3048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3810000" y="4419600"/>
            <a:ext cx="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3810000" y="5791200"/>
            <a:ext cx="2286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V="1">
            <a:off x="6096000" y="5410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5715000" y="28194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Text Box 16"/>
          <p:cNvSpPr txBox="1">
            <a:spLocks noChangeArrowheads="1"/>
          </p:cNvSpPr>
          <p:nvPr/>
        </p:nvSpPr>
        <p:spPr bwMode="auto">
          <a:xfrm>
            <a:off x="6537325" y="2555875"/>
            <a:ext cx="2423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I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6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Sources of energy consumption</a:t>
            </a: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Relative energy per operation (Catthoor et al):</a:t>
            </a:r>
          </a:p>
          <a:p>
            <a:pPr lvl="1"/>
            <a:r>
              <a:rPr lang="en-US" smtClean="0"/>
              <a:t>memory transfer: 33</a:t>
            </a:r>
          </a:p>
          <a:p>
            <a:pPr lvl="1"/>
            <a:r>
              <a:rPr lang="en-US" smtClean="0"/>
              <a:t>external I/O: 10</a:t>
            </a:r>
          </a:p>
          <a:p>
            <a:pPr lvl="1"/>
            <a:r>
              <a:rPr lang="en-US" smtClean="0"/>
              <a:t>SRAM write: 9</a:t>
            </a:r>
          </a:p>
          <a:p>
            <a:pPr lvl="1"/>
            <a:r>
              <a:rPr lang="en-US" smtClean="0"/>
              <a:t>SRAM read: 4.4</a:t>
            </a:r>
          </a:p>
          <a:p>
            <a:pPr lvl="1"/>
            <a:r>
              <a:rPr lang="en-US" smtClean="0"/>
              <a:t>multiply: 3.6</a:t>
            </a:r>
          </a:p>
          <a:p>
            <a:pPr lvl="1"/>
            <a:r>
              <a:rPr lang="en-US" smtClean="0"/>
              <a:t>add: 1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099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 behavior is important</a:t>
            </a: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Energy consumption has a sweet spot as cache size changes: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cache too small</a:t>
            </a:r>
            <a:r>
              <a:rPr lang="en-US" smtClean="0"/>
              <a:t>: program thrashes, burning energy on external memory accesses;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cache too large</a:t>
            </a:r>
            <a:r>
              <a:rPr lang="en-US" smtClean="0"/>
              <a:t>: cache itself burns too much power.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84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Cache sweet spot</a:t>
            </a:r>
          </a:p>
        </p:txBody>
      </p:sp>
      <p:pic>
        <p:nvPicPr>
          <p:cNvPr id="31749" name="Picture 5" descr="f05-25-P374397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4801" y="1524001"/>
            <a:ext cx="3198813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0" name="TextBox 6"/>
          <p:cNvSpPr txBox="1">
            <a:spLocks noChangeArrowheads="1"/>
          </p:cNvSpPr>
          <p:nvPr/>
        </p:nvSpPr>
        <p:spPr bwMode="auto">
          <a:xfrm>
            <a:off x="7467601" y="5410200"/>
            <a:ext cx="19239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[Li98] © 1998 IEEE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821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Optimizing for energy</a:t>
            </a:r>
          </a:p>
        </p:txBody>
      </p:sp>
      <p:sp>
        <p:nvSpPr>
          <p:cNvPr id="327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First-order optimization:</a:t>
            </a:r>
          </a:p>
          <a:p>
            <a:pPr lvl="1"/>
            <a:r>
              <a:rPr lang="en-US" smtClean="0">
                <a:solidFill>
                  <a:srgbClr val="FF0000"/>
                </a:solidFill>
              </a:rPr>
              <a:t>high performance = low energy</a:t>
            </a:r>
            <a:r>
              <a:rPr lang="en-US" smtClean="0"/>
              <a:t>.</a:t>
            </a:r>
          </a:p>
          <a:p>
            <a:r>
              <a:rPr lang="en-US" smtClean="0"/>
              <a:t>Not many instructions trade speed for energy.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9417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Optimizing for energy, cont’d.</a:t>
            </a:r>
          </a:p>
        </p:txBody>
      </p:sp>
      <p:sp>
        <p:nvSpPr>
          <p:cNvPr id="337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Use registers efficiently.</a:t>
            </a:r>
          </a:p>
          <a:p>
            <a:r>
              <a:rPr lang="en-US" smtClean="0"/>
              <a:t>Identify and eliminate cache conflicts.</a:t>
            </a:r>
          </a:p>
          <a:p>
            <a:r>
              <a:rPr lang="en-US" smtClean="0"/>
              <a:t>Moderate loop unrolling eliminates some loop overhead instructions.</a:t>
            </a:r>
          </a:p>
          <a:p>
            <a:r>
              <a:rPr lang="en-US" smtClean="0"/>
              <a:t>Eliminate pipeline stalls.</a:t>
            </a:r>
          </a:p>
          <a:p>
            <a:r>
              <a:rPr lang="en-US" smtClean="0"/>
              <a:t>Inlining procedures may help: reduces linkage, but may increase cache thrashing.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960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Efficient loops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General rules:</a:t>
            </a:r>
          </a:p>
          <a:p>
            <a:pPr lvl="1"/>
            <a:r>
              <a:rPr lang="en-US" smtClean="0"/>
              <a:t>Don’t use function calls.</a:t>
            </a:r>
          </a:p>
          <a:p>
            <a:pPr lvl="1"/>
            <a:r>
              <a:rPr lang="en-US" smtClean="0"/>
              <a:t>Keep loop body small to enable local repeat (only forward branches).</a:t>
            </a:r>
          </a:p>
          <a:p>
            <a:pPr lvl="1"/>
            <a:r>
              <a:rPr lang="en-US" smtClean="0"/>
              <a:t>Use unsigned integer for loop counter.</a:t>
            </a:r>
          </a:p>
          <a:p>
            <a:pPr lvl="1"/>
            <a:r>
              <a:rPr lang="en-US" smtClean="0"/>
              <a:t>Use &lt;= to test loop counter.</a:t>
            </a:r>
          </a:p>
          <a:p>
            <a:pPr lvl="1"/>
            <a:r>
              <a:rPr lang="en-US" smtClean="0"/>
              <a:t>Make use of compiler---global optimization, software pipelining.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781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Single-instruction repeat loop example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STM #4000h,AR2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	; load pointer to source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STM #100h,AR3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	; load pointer to destination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RPT #(1024-1)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MVDD *AR2+,*AR3+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mtClean="0">
                <a:latin typeface="Arial Unicode MS" pitchFamily="34" charset="-128"/>
              </a:rPr>
              <a:t>	; move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2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Optimizing for program size</a:t>
            </a:r>
          </a:p>
        </p:txBody>
      </p:sp>
      <p:sp>
        <p:nvSpPr>
          <p:cNvPr id="3686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Goal:</a:t>
            </a:r>
          </a:p>
          <a:p>
            <a:pPr lvl="1"/>
            <a:r>
              <a:rPr lang="en-US" smtClean="0"/>
              <a:t>reduce hardware cost of memory;</a:t>
            </a:r>
          </a:p>
          <a:p>
            <a:pPr lvl="1"/>
            <a:r>
              <a:rPr lang="en-US" smtClean="0"/>
              <a:t>reduce power consumption of memory units.</a:t>
            </a:r>
          </a:p>
          <a:p>
            <a:r>
              <a:rPr lang="en-US" smtClean="0"/>
              <a:t>Two opportunities:</a:t>
            </a:r>
          </a:p>
          <a:p>
            <a:pPr lvl="1"/>
            <a:r>
              <a:rPr lang="en-US" smtClean="0"/>
              <a:t>data;</a:t>
            </a:r>
          </a:p>
          <a:p>
            <a:pPr lvl="1"/>
            <a:r>
              <a:rPr lang="en-US" smtClean="0"/>
              <a:t>instructions.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74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to measure program performance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Simulate execution of the CPU.</a:t>
            </a:r>
          </a:p>
          <a:p>
            <a:pPr lvl="1"/>
            <a:r>
              <a:rPr lang="en-US" smtClean="0"/>
              <a:t>Makes CPU state visible.</a:t>
            </a:r>
          </a:p>
          <a:p>
            <a:r>
              <a:rPr lang="en-US" smtClean="0"/>
              <a:t>Measure on real CPU using timer.</a:t>
            </a:r>
          </a:p>
          <a:p>
            <a:pPr lvl="1"/>
            <a:r>
              <a:rPr lang="en-US" smtClean="0"/>
              <a:t>Requires modifying the program to control the timer.</a:t>
            </a:r>
          </a:p>
          <a:p>
            <a:r>
              <a:rPr lang="en-US" smtClean="0"/>
              <a:t>Measure on real CPU using logic analyzer.</a:t>
            </a:r>
          </a:p>
          <a:p>
            <a:pPr lvl="1"/>
            <a:r>
              <a:rPr lang="en-US" smtClean="0"/>
              <a:t>Requires events visible on the pins.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6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size minimization</a:t>
            </a:r>
          </a:p>
        </p:txBody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Reuse constants, variables, data buffers in different parts of code.</a:t>
            </a:r>
          </a:p>
          <a:p>
            <a:pPr lvl="1"/>
            <a:r>
              <a:rPr lang="en-US" smtClean="0"/>
              <a:t>Requires careful verification of correctness.</a:t>
            </a:r>
          </a:p>
          <a:p>
            <a:r>
              <a:rPr lang="en-US" smtClean="0"/>
              <a:t>Generate data using instructions.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7740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Reducing code size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Avoid function inlining.</a:t>
            </a:r>
          </a:p>
          <a:p>
            <a:r>
              <a:rPr lang="en-US" smtClean="0"/>
              <a:t>Choose CPU with compact instructions.</a:t>
            </a:r>
          </a:p>
          <a:p>
            <a:r>
              <a:rPr lang="en-US" smtClean="0"/>
              <a:t>Use specialized instructions where possible.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0593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validation and testing</a:t>
            </a:r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But does it work?</a:t>
            </a:r>
          </a:p>
          <a:p>
            <a:r>
              <a:rPr lang="en-US" smtClean="0"/>
              <a:t>Concentrate here on functional verification.</a:t>
            </a:r>
          </a:p>
          <a:p>
            <a:r>
              <a:rPr lang="en-US" smtClean="0"/>
              <a:t>Major testing strategies:</a:t>
            </a:r>
          </a:p>
          <a:p>
            <a:pPr lvl="1"/>
            <a:r>
              <a:rPr lang="en-US" smtClean="0"/>
              <a:t>Black box doesn’t look at the source code.</a:t>
            </a:r>
          </a:p>
          <a:p>
            <a:pPr lvl="1"/>
            <a:r>
              <a:rPr lang="en-US" smtClean="0"/>
              <a:t>Clear box (white box) does look at the source code.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9717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Clear-box testing</a:t>
            </a:r>
          </a:p>
        </p:txBody>
      </p:sp>
      <p:sp>
        <p:nvSpPr>
          <p:cNvPr id="409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Examine the source code to determine whether it works:</a:t>
            </a:r>
          </a:p>
          <a:p>
            <a:pPr lvl="1"/>
            <a:r>
              <a:rPr lang="en-US"/>
              <a:t>Can you actually exercise a path?</a:t>
            </a:r>
          </a:p>
          <a:p>
            <a:pPr lvl="1"/>
            <a:r>
              <a:rPr lang="en-US"/>
              <a:t>Do you get the value you expect along a path?</a:t>
            </a:r>
          </a:p>
          <a:p>
            <a:r>
              <a:rPr lang="en-US"/>
              <a:t>Testing procedure: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Controllability</a:t>
            </a:r>
            <a:r>
              <a:rPr lang="en-US"/>
              <a:t>: rovide program with inputs.</a:t>
            </a:r>
          </a:p>
          <a:p>
            <a:pPr lvl="1"/>
            <a:r>
              <a:rPr lang="en-US"/>
              <a:t>Execute.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Observability</a:t>
            </a:r>
            <a:r>
              <a:rPr lang="en-US"/>
              <a:t>: examine outputs.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2718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Controlling and observing programs</a:t>
            </a:r>
          </a:p>
        </p:txBody>
      </p:sp>
      <p:sp>
        <p:nvSpPr>
          <p:cNvPr id="41987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1800"/>
              <a:t>firout = 0.0;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for (j=curr, k=0; j&lt;N; j++, k++) 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firout += buff[j] * c[k];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for (j=0; j&lt;curr; j++, k++)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	firout += buff[j] * c[k];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if (firout &gt; 100.0) firout = 100.0;</a:t>
            </a:r>
          </a:p>
          <a:p>
            <a:pPr>
              <a:buFont typeface="Monotype Sorts" pitchFamily="2" charset="2"/>
              <a:buNone/>
            </a:pPr>
            <a:r>
              <a:rPr lang="en-US" sz="1800"/>
              <a:t>if (firout &lt; -100.0) firout = -100.0;</a:t>
            </a:r>
          </a:p>
        </p:txBody>
      </p:sp>
      <p:sp>
        <p:nvSpPr>
          <p:cNvPr id="41988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Controllability:</a:t>
            </a:r>
          </a:p>
          <a:p>
            <a:pPr lvl="1"/>
            <a:r>
              <a:rPr lang="en-US" smtClean="0"/>
              <a:t>Must fill circular buffer with desired N values.</a:t>
            </a:r>
          </a:p>
          <a:p>
            <a:pPr lvl="1"/>
            <a:r>
              <a:rPr lang="en-US" smtClean="0"/>
              <a:t>Other code governs how we access the buffer.</a:t>
            </a:r>
          </a:p>
          <a:p>
            <a:r>
              <a:rPr lang="en-US" smtClean="0"/>
              <a:t>Observability:</a:t>
            </a:r>
          </a:p>
          <a:p>
            <a:pPr lvl="1"/>
            <a:r>
              <a:rPr lang="en-US" smtClean="0"/>
              <a:t>Want to examine firout before limit testing.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0199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Execution paths and testing</a:t>
            </a:r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Paths are important in functional testing as well as performance analysis.</a:t>
            </a:r>
          </a:p>
          <a:p>
            <a:r>
              <a:rPr lang="en-US" smtClean="0"/>
              <a:t>In general, an exponential number of paths through the program.</a:t>
            </a:r>
          </a:p>
          <a:p>
            <a:pPr lvl="1"/>
            <a:r>
              <a:rPr lang="en-US" smtClean="0"/>
              <a:t>Show that some paths dominate others.</a:t>
            </a:r>
          </a:p>
          <a:p>
            <a:pPr lvl="1"/>
            <a:r>
              <a:rPr lang="en-US" smtClean="0"/>
              <a:t>Heuristically limit paths.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230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Choosing the paths to test</a:t>
            </a:r>
          </a:p>
        </p:txBody>
      </p:sp>
      <p:sp>
        <p:nvSpPr>
          <p:cNvPr id="44035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Possible criteria:</a:t>
            </a:r>
          </a:p>
          <a:p>
            <a:pPr lvl="1"/>
            <a:r>
              <a:rPr lang="en-US" smtClean="0"/>
              <a:t>Execute every statement at least once.</a:t>
            </a:r>
          </a:p>
          <a:p>
            <a:pPr lvl="1"/>
            <a:r>
              <a:rPr lang="en-US" smtClean="0"/>
              <a:t>Execute every branch direction at least once.</a:t>
            </a:r>
          </a:p>
          <a:p>
            <a:r>
              <a:rPr lang="en-US" smtClean="0"/>
              <a:t>Equivalent for structured programs.</a:t>
            </a:r>
          </a:p>
          <a:p>
            <a:r>
              <a:rPr lang="en-US" smtClean="0"/>
              <a:t>Not true for gotos.</a:t>
            </a:r>
          </a:p>
        </p:txBody>
      </p:sp>
      <p:sp>
        <p:nvSpPr>
          <p:cNvPr id="44038" name="Rectangle 7"/>
          <p:cNvSpPr>
            <a:spLocks noChangeArrowheads="1"/>
          </p:cNvSpPr>
          <p:nvPr/>
        </p:nvSpPr>
        <p:spPr bwMode="auto">
          <a:xfrm>
            <a:off x="7543800" y="1905000"/>
            <a:ext cx="9906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039" name="Diamond 8"/>
          <p:cNvSpPr>
            <a:spLocks noChangeArrowheads="1"/>
          </p:cNvSpPr>
          <p:nvPr/>
        </p:nvSpPr>
        <p:spPr bwMode="auto">
          <a:xfrm>
            <a:off x="7543800" y="2667000"/>
            <a:ext cx="990600" cy="381000"/>
          </a:xfrm>
          <a:prstGeom prst="diamond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4040" name="Straight Arrow Connector 10"/>
          <p:cNvCxnSpPr>
            <a:cxnSpLocks noChangeShapeType="1"/>
            <a:stCxn id="44038" idx="2"/>
            <a:endCxn id="44039" idx="0"/>
          </p:cNvCxnSpPr>
          <p:nvPr/>
        </p:nvCxnSpPr>
        <p:spPr bwMode="auto">
          <a:xfrm rot="5400000">
            <a:off x="7886701" y="2514601"/>
            <a:ext cx="3048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44041" name="Rectangle 16"/>
          <p:cNvSpPr>
            <a:spLocks noChangeArrowheads="1"/>
          </p:cNvSpPr>
          <p:nvPr/>
        </p:nvSpPr>
        <p:spPr bwMode="auto">
          <a:xfrm>
            <a:off x="8991600" y="2590800"/>
            <a:ext cx="9906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042" name="Rectangle 17"/>
          <p:cNvSpPr>
            <a:spLocks noChangeArrowheads="1"/>
          </p:cNvSpPr>
          <p:nvPr/>
        </p:nvSpPr>
        <p:spPr bwMode="auto">
          <a:xfrm>
            <a:off x="7543800" y="3352800"/>
            <a:ext cx="9906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44043" name="Diamond 18"/>
          <p:cNvSpPr>
            <a:spLocks noChangeArrowheads="1"/>
          </p:cNvSpPr>
          <p:nvPr/>
        </p:nvSpPr>
        <p:spPr bwMode="auto">
          <a:xfrm>
            <a:off x="7543800" y="4114800"/>
            <a:ext cx="990600" cy="381000"/>
          </a:xfrm>
          <a:prstGeom prst="diamond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4044" name="Straight Arrow Connector 21"/>
          <p:cNvCxnSpPr>
            <a:cxnSpLocks noChangeShapeType="1"/>
            <a:stCxn id="44039" idx="2"/>
            <a:endCxn id="44042" idx="0"/>
          </p:cNvCxnSpPr>
          <p:nvPr/>
        </p:nvCxnSpPr>
        <p:spPr bwMode="auto">
          <a:xfrm rot="5400000">
            <a:off x="7886701" y="3200401"/>
            <a:ext cx="3048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045" name="Straight Arrow Connector 24"/>
          <p:cNvCxnSpPr>
            <a:cxnSpLocks noChangeShapeType="1"/>
            <a:stCxn id="44042" idx="2"/>
            <a:endCxn id="44043" idx="0"/>
          </p:cNvCxnSpPr>
          <p:nvPr/>
        </p:nvCxnSpPr>
        <p:spPr bwMode="auto">
          <a:xfrm rot="5400000">
            <a:off x="7886701" y="3962401"/>
            <a:ext cx="3048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046" name="Straight Arrow Connector 26"/>
          <p:cNvCxnSpPr>
            <a:cxnSpLocks noChangeShapeType="1"/>
            <a:stCxn id="44039" idx="3"/>
            <a:endCxn id="44041" idx="1"/>
          </p:cNvCxnSpPr>
          <p:nvPr/>
        </p:nvCxnSpPr>
        <p:spPr bwMode="auto">
          <a:xfrm>
            <a:off x="8534400" y="2857500"/>
            <a:ext cx="4572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44047" name="Rectangle 29"/>
          <p:cNvSpPr>
            <a:spLocks noChangeArrowheads="1"/>
          </p:cNvSpPr>
          <p:nvPr/>
        </p:nvSpPr>
        <p:spPr bwMode="auto">
          <a:xfrm>
            <a:off x="7543800" y="4800600"/>
            <a:ext cx="990600" cy="4572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cxnSp>
        <p:nvCxnSpPr>
          <p:cNvPr id="44048" name="Straight Arrow Connector 31"/>
          <p:cNvCxnSpPr>
            <a:cxnSpLocks noChangeShapeType="1"/>
            <a:stCxn id="44043" idx="2"/>
            <a:endCxn id="44047" idx="0"/>
          </p:cNvCxnSpPr>
          <p:nvPr/>
        </p:nvCxnSpPr>
        <p:spPr bwMode="auto">
          <a:xfrm rot="5400000">
            <a:off x="7886701" y="4648201"/>
            <a:ext cx="3048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049" name="Shape 33"/>
          <p:cNvCxnSpPr>
            <a:cxnSpLocks noChangeShapeType="1"/>
            <a:stCxn id="44041" idx="2"/>
            <a:endCxn id="44047" idx="3"/>
          </p:cNvCxnSpPr>
          <p:nvPr/>
        </p:nvCxnSpPr>
        <p:spPr bwMode="auto">
          <a:xfrm rot="5400000">
            <a:off x="8058150" y="3600450"/>
            <a:ext cx="1905000" cy="952500"/>
          </a:xfrm>
          <a:prstGeom prst="bent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4050" name="Elbow Connector 35"/>
          <p:cNvCxnSpPr>
            <a:cxnSpLocks noChangeShapeType="1"/>
            <a:stCxn id="44043" idx="1"/>
            <a:endCxn id="44038" idx="1"/>
          </p:cNvCxnSpPr>
          <p:nvPr/>
        </p:nvCxnSpPr>
        <p:spPr bwMode="auto">
          <a:xfrm rot="10800000">
            <a:off x="7543800" y="2133600"/>
            <a:ext cx="1588" cy="2171700"/>
          </a:xfrm>
          <a:prstGeom prst="bentConnector3">
            <a:avLst>
              <a:gd name="adj1" fmla="val 14395468"/>
            </a:avLst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38" name="Straight Arrow Connector 37"/>
          <p:cNvCxnSpPr/>
          <p:nvPr/>
        </p:nvCxnSpPr>
        <p:spPr bwMode="auto">
          <a:xfrm rot="5400000">
            <a:off x="6362701" y="3619501"/>
            <a:ext cx="2971800" cy="31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 bwMode="auto">
          <a:xfrm rot="5400000">
            <a:off x="7810501" y="2476501"/>
            <a:ext cx="685800" cy="31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 bwMode="auto">
          <a:xfrm>
            <a:off x="8153400" y="2819400"/>
            <a:ext cx="1219200" cy="1588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 bwMode="auto">
          <a:xfrm rot="5400000">
            <a:off x="8343901" y="3848101"/>
            <a:ext cx="2057400" cy="31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 bwMode="auto">
          <a:xfrm rot="10800000">
            <a:off x="8229600" y="4876800"/>
            <a:ext cx="1143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Elbow Connector 49"/>
          <p:cNvCxnSpPr>
            <a:stCxn id="44043" idx="1"/>
            <a:endCxn id="44038" idx="1"/>
          </p:cNvCxnSpPr>
          <p:nvPr/>
        </p:nvCxnSpPr>
        <p:spPr bwMode="auto">
          <a:xfrm rot="10800000">
            <a:off x="7543800" y="2133600"/>
            <a:ext cx="1588" cy="2171700"/>
          </a:xfrm>
          <a:prstGeom prst="bentConnector3">
            <a:avLst>
              <a:gd name="adj1" fmla="val 14395466"/>
            </a:avLst>
          </a:prstGeom>
          <a:ln>
            <a:solidFill>
              <a:schemeClr val="accent1"/>
            </a:solidFill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799106" y="2895600"/>
            <a:ext cx="13065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FF0000"/>
                </a:solidFill>
              </a:rPr>
              <a:t>not covered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99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Basis paths</a:t>
            </a:r>
          </a:p>
        </p:txBody>
      </p:sp>
      <p:pic>
        <p:nvPicPr>
          <p:cNvPr id="45059" name="Content Placeholder 7" descr="f05-26-P374397.eps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2438400"/>
            <a:ext cx="4013200" cy="2870200"/>
          </a:xfrm>
        </p:spPr>
      </p:pic>
      <p:sp>
        <p:nvSpPr>
          <p:cNvPr id="45060" name="Content Placeholder 8"/>
          <p:cNvSpPr>
            <a:spLocks noGrp="1"/>
          </p:cNvSpPr>
          <p:nvPr>
            <p:ph sz="half" idx="2"/>
          </p:nvPr>
        </p:nvSpPr>
        <p:spPr>
          <a:xfrm>
            <a:off x="1905000" y="1905000"/>
            <a:ext cx="4013200" cy="4171950"/>
          </a:xfrm>
        </p:spPr>
        <p:txBody>
          <a:bodyPr/>
          <a:lstStyle/>
          <a:p>
            <a:r>
              <a:rPr lang="en-US" smtClean="0"/>
              <a:t>Approximate CDFG with undirected graph.</a:t>
            </a:r>
          </a:p>
          <a:p>
            <a:r>
              <a:rPr lang="en-US" smtClean="0"/>
              <a:t>Undirected graphs have basis paths:</a:t>
            </a:r>
          </a:p>
          <a:p>
            <a:pPr lvl="1"/>
            <a:r>
              <a:rPr lang="en-US" smtClean="0"/>
              <a:t>All paths are linear combinations of basis paths.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31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Cyclomatic complexity</a:t>
            </a:r>
          </a:p>
        </p:txBody>
      </p:sp>
      <p:pic>
        <p:nvPicPr>
          <p:cNvPr id="46083" name="Content Placeholder 9" descr="f05-27-P374397.eps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72200" y="2209800"/>
            <a:ext cx="4013200" cy="3659188"/>
          </a:xfrm>
        </p:spPr>
      </p:pic>
      <p:sp>
        <p:nvSpPr>
          <p:cNvPr id="46086" name="Content Placeholder 8"/>
          <p:cNvSpPr>
            <a:spLocks noGrp="1"/>
          </p:cNvSpPr>
          <p:nvPr>
            <p:ph sz="half" idx="2"/>
          </p:nvPr>
        </p:nvSpPr>
        <p:spPr>
          <a:xfrm>
            <a:off x="1981200" y="1905000"/>
            <a:ext cx="4013200" cy="4171950"/>
          </a:xfrm>
        </p:spPr>
        <p:txBody>
          <a:bodyPr/>
          <a:lstStyle/>
          <a:p>
            <a:r>
              <a:rPr lang="en-US" smtClean="0"/>
              <a:t>Cyclomatic complexity is a bound on the size of basis sets:</a:t>
            </a:r>
          </a:p>
          <a:p>
            <a:pPr lvl="1"/>
            <a:r>
              <a:rPr lang="en-US" smtClean="0"/>
              <a:t>e = # edges</a:t>
            </a:r>
          </a:p>
          <a:p>
            <a:pPr lvl="1"/>
            <a:r>
              <a:rPr lang="en-US" smtClean="0"/>
              <a:t>n = # nodes</a:t>
            </a:r>
          </a:p>
          <a:p>
            <a:pPr lvl="1"/>
            <a:r>
              <a:rPr lang="en-US" smtClean="0"/>
              <a:t>p = number of graph components</a:t>
            </a:r>
          </a:p>
          <a:p>
            <a:pPr lvl="1"/>
            <a:r>
              <a:rPr lang="en-US" smtClean="0"/>
              <a:t>M = e – n + 2p.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867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Branch testing</a:t>
            </a:r>
          </a:p>
        </p:txBody>
      </p:sp>
      <p:sp>
        <p:nvSpPr>
          <p:cNvPr id="47107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Heuristic for testing branches.</a:t>
            </a:r>
          </a:p>
          <a:p>
            <a:pPr lvl="1"/>
            <a:r>
              <a:rPr lang="en-US" smtClean="0"/>
              <a:t>Exercise true and false branches of conditional.</a:t>
            </a:r>
          </a:p>
          <a:p>
            <a:pPr lvl="1"/>
            <a:r>
              <a:rPr lang="en-US" smtClean="0"/>
              <a:t>Exercise every simple condition at least once.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35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Program performance metrics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Average-case execution time.</a:t>
            </a:r>
          </a:p>
          <a:p>
            <a:pPr lvl="1"/>
            <a:r>
              <a:rPr lang="en-US" smtClean="0"/>
              <a:t>Typically used in application programming.</a:t>
            </a:r>
          </a:p>
          <a:p>
            <a:r>
              <a:rPr lang="en-US" smtClean="0"/>
              <a:t>Worst-case execution time.</a:t>
            </a:r>
          </a:p>
          <a:p>
            <a:pPr lvl="1"/>
            <a:r>
              <a:rPr lang="en-US" smtClean="0"/>
              <a:t>A component in deadline satisfaction.</a:t>
            </a:r>
          </a:p>
          <a:p>
            <a:r>
              <a:rPr lang="en-US" smtClean="0"/>
              <a:t>Best-case execution time.</a:t>
            </a:r>
          </a:p>
          <a:p>
            <a:pPr lvl="1"/>
            <a:r>
              <a:rPr lang="en-US" smtClean="0"/>
              <a:t>Task-level interactions can cause best-case program behavior to result in worst-case system behavior.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4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Branch testing example</a:t>
            </a:r>
          </a:p>
        </p:txBody>
      </p:sp>
      <p:sp>
        <p:nvSpPr>
          <p:cNvPr id="48131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Correct:</a:t>
            </a:r>
          </a:p>
          <a:p>
            <a:pPr lvl="1"/>
            <a:r>
              <a:rPr lang="en-US" smtClean="0"/>
              <a:t>if (a || (b &gt;= c)) { printf(“OK\n”); }</a:t>
            </a:r>
          </a:p>
          <a:p>
            <a:r>
              <a:rPr lang="en-US" smtClean="0"/>
              <a:t>Incorrect:</a:t>
            </a:r>
          </a:p>
          <a:p>
            <a:pPr lvl="1"/>
            <a:r>
              <a:rPr lang="en-US" smtClean="0"/>
              <a:t>if (a &amp;&amp; (b &gt;= c)) { printf(“OK\n”); }</a:t>
            </a:r>
          </a:p>
        </p:txBody>
      </p:sp>
      <p:sp>
        <p:nvSpPr>
          <p:cNvPr id="48132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Test:</a:t>
            </a:r>
          </a:p>
          <a:p>
            <a:pPr lvl="1"/>
            <a:r>
              <a:rPr lang="en-US" smtClean="0"/>
              <a:t>a = F</a:t>
            </a:r>
          </a:p>
          <a:p>
            <a:pPr lvl="1"/>
            <a:r>
              <a:rPr lang="en-US" smtClean="0"/>
              <a:t>(b &gt;=c) = T</a:t>
            </a:r>
          </a:p>
          <a:p>
            <a:r>
              <a:rPr lang="en-US" smtClean="0"/>
              <a:t>Example:</a:t>
            </a:r>
          </a:p>
          <a:p>
            <a:pPr lvl="1"/>
            <a:r>
              <a:rPr lang="en-US" smtClean="0"/>
              <a:t>Correct: [0 || (3 &gt;= 2)] = T</a:t>
            </a:r>
          </a:p>
          <a:p>
            <a:pPr lvl="1"/>
            <a:r>
              <a:rPr lang="en-US" smtClean="0"/>
              <a:t>Incorrect: [0 &amp;&amp; (3 &gt;= 2)] = F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90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Domain testing</a:t>
            </a:r>
          </a:p>
        </p:txBody>
      </p:sp>
      <p:sp>
        <p:nvSpPr>
          <p:cNvPr id="50179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Heuristic test for linear inequalities.</a:t>
            </a:r>
          </a:p>
          <a:p>
            <a:r>
              <a:rPr lang="en-US" smtClean="0"/>
              <a:t>Test on each side + boundary of inequality.</a:t>
            </a:r>
          </a:p>
        </p:txBody>
      </p:sp>
      <p:pic>
        <p:nvPicPr>
          <p:cNvPr id="50180" name="Content Placeholder 7" descr="f05-28-P37439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46800" y="2035175"/>
            <a:ext cx="4013200" cy="3873500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28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Def-use pairs</a:t>
            </a:r>
          </a:p>
        </p:txBody>
      </p:sp>
      <p:sp>
        <p:nvSpPr>
          <p:cNvPr id="51203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mtClean="0"/>
              <a:t>Variable def-use:</a:t>
            </a:r>
          </a:p>
          <a:p>
            <a:pPr lvl="1"/>
            <a:r>
              <a:rPr lang="en-US" smtClean="0"/>
              <a:t>Def when value is assigned (defined).</a:t>
            </a:r>
          </a:p>
          <a:p>
            <a:pPr lvl="1"/>
            <a:r>
              <a:rPr lang="en-US" smtClean="0"/>
              <a:t>Use when used on right-hand side.</a:t>
            </a:r>
          </a:p>
          <a:p>
            <a:r>
              <a:rPr lang="en-US" smtClean="0"/>
              <a:t>Exercise each def-use pair.</a:t>
            </a:r>
          </a:p>
          <a:p>
            <a:pPr lvl="1"/>
            <a:r>
              <a:rPr lang="en-US" smtClean="0"/>
              <a:t>Requires testing correct path.</a:t>
            </a:r>
          </a:p>
        </p:txBody>
      </p:sp>
      <p:pic>
        <p:nvPicPr>
          <p:cNvPr id="51204" name="Content Placeholder 7" descr="f05-29-P374397.eps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934200" y="2362201"/>
            <a:ext cx="2928938" cy="2378075"/>
          </a:xfr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65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Loop testing</a:t>
            </a:r>
          </a:p>
        </p:txBody>
      </p:sp>
      <p:sp>
        <p:nvSpPr>
          <p:cNvPr id="522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Loops need specialized tests to be tested efficiently.</a:t>
            </a:r>
          </a:p>
          <a:p>
            <a:r>
              <a:rPr lang="en-US" smtClean="0"/>
              <a:t>Heuristic testing strategy:</a:t>
            </a:r>
          </a:p>
          <a:p>
            <a:pPr lvl="1"/>
            <a:r>
              <a:rPr lang="en-US" smtClean="0"/>
              <a:t>Skip loop entirely.</a:t>
            </a:r>
          </a:p>
          <a:p>
            <a:pPr lvl="1"/>
            <a:r>
              <a:rPr lang="en-US" smtClean="0"/>
              <a:t>One loop iteration.</a:t>
            </a:r>
          </a:p>
          <a:p>
            <a:pPr lvl="1"/>
            <a:r>
              <a:rPr lang="en-US" smtClean="0"/>
              <a:t>Two loop iterations.</a:t>
            </a:r>
          </a:p>
          <a:p>
            <a:pPr lvl="1"/>
            <a:r>
              <a:rPr lang="en-US" smtClean="0"/>
              <a:t># iterations much below max.</a:t>
            </a:r>
          </a:p>
          <a:p>
            <a:pPr lvl="1"/>
            <a:r>
              <a:rPr lang="en-US" smtClean="0"/>
              <a:t>n-1, n, n+1 iterations where n is max.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7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Black-box testing</a:t>
            </a:r>
          </a:p>
        </p:txBody>
      </p:sp>
      <p:sp>
        <p:nvSpPr>
          <p:cNvPr id="5325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Complements clear-box testing.</a:t>
            </a:r>
          </a:p>
          <a:p>
            <a:pPr lvl="1"/>
            <a:r>
              <a:rPr lang="en-US" smtClean="0"/>
              <a:t>May require a large number of tests.</a:t>
            </a:r>
          </a:p>
          <a:p>
            <a:r>
              <a:rPr lang="en-US" smtClean="0"/>
              <a:t>Tests software in different ways.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6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Black-box test vectors</a:t>
            </a:r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Random tests.</a:t>
            </a:r>
          </a:p>
          <a:p>
            <a:pPr lvl="1"/>
            <a:r>
              <a:rPr lang="en-US" smtClean="0"/>
              <a:t>May weight distribution based on software specification.</a:t>
            </a:r>
          </a:p>
          <a:p>
            <a:r>
              <a:rPr lang="en-US" smtClean="0"/>
              <a:t>Regression tests.</a:t>
            </a:r>
          </a:p>
          <a:p>
            <a:pPr lvl="1"/>
            <a:r>
              <a:rPr lang="en-US" smtClean="0"/>
              <a:t>Tests of previous versions, bugs, etc.</a:t>
            </a:r>
          </a:p>
          <a:p>
            <a:pPr lvl="1"/>
            <a:r>
              <a:rPr lang="en-US" smtClean="0"/>
              <a:t>May be clear-box tests of previous versions.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79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much testing is enough?</a:t>
            </a:r>
          </a:p>
        </p:txBody>
      </p:sp>
      <p:sp>
        <p:nvSpPr>
          <p:cNvPr id="553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Exhaustive testing is impractical.</a:t>
            </a:r>
          </a:p>
          <a:p>
            <a:r>
              <a:rPr lang="en-US"/>
              <a:t>One important measure of test quality---bugs escaping into field.</a:t>
            </a:r>
          </a:p>
          <a:p>
            <a:r>
              <a:rPr lang="en-US"/>
              <a:t>Good organizations can test software to give very low field bug report rates.</a:t>
            </a:r>
          </a:p>
          <a:p>
            <a:r>
              <a:rPr lang="en-US"/>
              <a:t>Error injection measures test quality:</a:t>
            </a:r>
          </a:p>
          <a:p>
            <a:pPr lvl="1"/>
            <a:r>
              <a:rPr lang="en-US"/>
              <a:t>Add known bugs.</a:t>
            </a:r>
          </a:p>
          <a:p>
            <a:pPr lvl="1"/>
            <a:r>
              <a:rPr lang="en-US"/>
              <a:t>Run your tests.</a:t>
            </a:r>
          </a:p>
          <a:p>
            <a:pPr lvl="1"/>
            <a:r>
              <a:rPr lang="en-US"/>
              <a:t>Determine % injected bugs that are caught.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9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Elements of program performance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Basic program execution time formula:</a:t>
            </a:r>
          </a:p>
          <a:p>
            <a:pPr lvl="1"/>
            <a:r>
              <a:rPr lang="en-US">
                <a:solidFill>
                  <a:srgbClr val="FF0000"/>
                </a:solidFill>
              </a:rPr>
              <a:t>execution time = program path + instruction timing</a:t>
            </a:r>
          </a:p>
          <a:p>
            <a:r>
              <a:rPr lang="en-US"/>
              <a:t>Solving these problems independently helps simplify analysis.</a:t>
            </a:r>
          </a:p>
          <a:p>
            <a:pPr lvl="1"/>
            <a:r>
              <a:rPr lang="en-US"/>
              <a:t>Easier to separate on simpler CPUs.</a:t>
            </a:r>
          </a:p>
          <a:p>
            <a:r>
              <a:rPr lang="en-US"/>
              <a:t>Accurate performance analysis requires:</a:t>
            </a:r>
          </a:p>
          <a:p>
            <a:pPr lvl="1"/>
            <a:r>
              <a:rPr lang="en-US"/>
              <a:t>Assembly/binary code.</a:t>
            </a:r>
          </a:p>
          <a:p>
            <a:pPr lvl="1"/>
            <a:r>
              <a:rPr lang="en-US"/>
              <a:t>Execution platform.</a:t>
            </a:r>
          </a:p>
          <a:p>
            <a:endParaRPr lang="en-US" smtClean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5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Data-dependent paths in an if statement</a:t>
            </a:r>
          </a:p>
        </p:txBody>
      </p:sp>
      <p:sp>
        <p:nvSpPr>
          <p:cNvPr id="9219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000"/>
              <a:t>if (a || b) { /* T1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if ( c ) /* T2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	x = r*s+t; /* A1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else y=r+s; /* A2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z = r+s+u; /* A3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}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else {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if ( c ) /* T3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		y = r-t; /* A4 */</a:t>
            </a:r>
          </a:p>
          <a:p>
            <a:pPr>
              <a:buFont typeface="Monotype Sorts" pitchFamily="2" charset="2"/>
              <a:buNone/>
            </a:pPr>
            <a:r>
              <a:rPr lang="en-US" sz="2000"/>
              <a:t>}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</p:nvPr>
        </p:nvGraphicFramePr>
        <p:xfrm>
          <a:off x="6146800" y="1885950"/>
          <a:ext cx="40132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/>
                <a:gridCol w="381000"/>
                <a:gridCol w="381000"/>
                <a:gridCol w="2844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path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T1=F, T3=F: no assignments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T1=F, T3=T: A4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T1=T, T2=F:</a:t>
                      </a:r>
                      <a:r>
                        <a:rPr lang="en-US" sz="1600" baseline="0" dirty="0" smtClean="0"/>
                        <a:t> A2, A3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T1=T, T2=T: A1, A3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T1=T, T2=F: A2,</a:t>
                      </a:r>
                      <a:r>
                        <a:rPr lang="en-US" sz="1600" baseline="0" dirty="0" smtClean="0"/>
                        <a:t> A3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T1=T, T2=T:</a:t>
                      </a:r>
                      <a:r>
                        <a:rPr lang="en-US" sz="1600" baseline="0" dirty="0" smtClean="0"/>
                        <a:t> A1, A3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T1=T, T2=F:</a:t>
                      </a:r>
                      <a:r>
                        <a:rPr lang="en-US" sz="1600" baseline="0" dirty="0" smtClean="0"/>
                        <a:t> A2, A3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T1=T, T2=T:</a:t>
                      </a:r>
                      <a:r>
                        <a:rPr lang="en-US" sz="1600" baseline="0" dirty="0" smtClean="0"/>
                        <a:t> A1, A3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47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Paths in a loop</a:t>
            </a:r>
          </a:p>
        </p:txBody>
      </p:sp>
      <p:sp>
        <p:nvSpPr>
          <p:cNvPr id="10243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/>
              <a:t>for (i=0, f=0; i&lt;N; i++) </a:t>
            </a:r>
          </a:p>
          <a:p>
            <a:pPr>
              <a:buFont typeface="Monotype Sorts" pitchFamily="2" charset="2"/>
              <a:buNone/>
            </a:pPr>
            <a:r>
              <a:rPr lang="en-US" sz="2400"/>
              <a:t>	f = f + c[i] * x[i];</a:t>
            </a:r>
          </a:p>
        </p:txBody>
      </p:sp>
      <p:sp>
        <p:nvSpPr>
          <p:cNvPr id="10246" name="Rectangle 7"/>
          <p:cNvSpPr>
            <a:spLocks noChangeArrowheads="1"/>
          </p:cNvSpPr>
          <p:nvPr/>
        </p:nvSpPr>
        <p:spPr bwMode="auto">
          <a:xfrm>
            <a:off x="7620000" y="1905000"/>
            <a:ext cx="1066800" cy="914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i=0</a:t>
            </a:r>
          </a:p>
          <a:p>
            <a:pPr algn="ctr"/>
            <a:r>
              <a:rPr lang="en-US">
                <a:solidFill>
                  <a:schemeClr val="tx1"/>
                </a:solidFill>
              </a:rPr>
              <a:t>f=0</a:t>
            </a:r>
          </a:p>
        </p:txBody>
      </p:sp>
      <p:sp>
        <p:nvSpPr>
          <p:cNvPr id="10247" name="Hexagon 8"/>
          <p:cNvSpPr>
            <a:spLocks noChangeArrowheads="1"/>
          </p:cNvSpPr>
          <p:nvPr/>
        </p:nvSpPr>
        <p:spPr bwMode="auto">
          <a:xfrm>
            <a:off x="7620000" y="3200400"/>
            <a:ext cx="1066800" cy="609600"/>
          </a:xfrm>
          <a:prstGeom prst="hexagon">
            <a:avLst>
              <a:gd name="adj" fmla="val 25002"/>
              <a:gd name="vf" fmla="val 115470"/>
            </a:avLst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i=N</a:t>
            </a:r>
          </a:p>
        </p:txBody>
      </p:sp>
      <p:sp>
        <p:nvSpPr>
          <p:cNvPr id="10248" name="Rectangle 9"/>
          <p:cNvSpPr>
            <a:spLocks noChangeArrowheads="1"/>
          </p:cNvSpPr>
          <p:nvPr/>
        </p:nvSpPr>
        <p:spPr bwMode="auto">
          <a:xfrm>
            <a:off x="6934200" y="4267200"/>
            <a:ext cx="2438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f = f + c[i] * x[i]</a:t>
            </a:r>
          </a:p>
        </p:txBody>
      </p:sp>
      <p:sp>
        <p:nvSpPr>
          <p:cNvPr id="10249" name="Rectangle 10"/>
          <p:cNvSpPr>
            <a:spLocks noChangeArrowheads="1"/>
          </p:cNvSpPr>
          <p:nvPr/>
        </p:nvSpPr>
        <p:spPr bwMode="auto">
          <a:xfrm>
            <a:off x="6934200" y="5181600"/>
            <a:ext cx="2438400" cy="5334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>
                <a:solidFill>
                  <a:schemeClr val="tx1"/>
                </a:solidFill>
              </a:rPr>
              <a:t>i = i + 1</a:t>
            </a:r>
          </a:p>
        </p:txBody>
      </p:sp>
      <p:cxnSp>
        <p:nvCxnSpPr>
          <p:cNvPr id="10250" name="Straight Arrow Connector 12"/>
          <p:cNvCxnSpPr>
            <a:cxnSpLocks noChangeShapeType="1"/>
            <a:stCxn id="10246" idx="2"/>
          </p:cNvCxnSpPr>
          <p:nvPr/>
        </p:nvCxnSpPr>
        <p:spPr bwMode="auto">
          <a:xfrm rot="5400000">
            <a:off x="7962901" y="3009901"/>
            <a:ext cx="3810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0251" name="Straight Arrow Connector 14"/>
          <p:cNvCxnSpPr>
            <a:cxnSpLocks noChangeShapeType="1"/>
            <a:stCxn id="10247" idx="1"/>
          </p:cNvCxnSpPr>
          <p:nvPr/>
        </p:nvCxnSpPr>
        <p:spPr bwMode="auto">
          <a:xfrm rot="10800000">
            <a:off x="7086600" y="3505200"/>
            <a:ext cx="533400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10252" name="TextBox 16"/>
          <p:cNvSpPr txBox="1">
            <a:spLocks noChangeArrowheads="1"/>
          </p:cNvSpPr>
          <p:nvPr/>
        </p:nvSpPr>
        <p:spPr bwMode="auto">
          <a:xfrm>
            <a:off x="7086600" y="2895600"/>
            <a:ext cx="33374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</a:t>
            </a:r>
          </a:p>
        </p:txBody>
      </p:sp>
      <p:sp>
        <p:nvSpPr>
          <p:cNvPr id="10253" name="TextBox 17"/>
          <p:cNvSpPr txBox="1">
            <a:spLocks noChangeArrowheads="1"/>
          </p:cNvSpPr>
          <p:nvPr/>
        </p:nvSpPr>
        <p:spPr bwMode="auto">
          <a:xfrm>
            <a:off x="8458200" y="3810000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  <p:cxnSp>
        <p:nvCxnSpPr>
          <p:cNvPr id="10254" name="Straight Arrow Connector 21"/>
          <p:cNvCxnSpPr>
            <a:cxnSpLocks noChangeShapeType="1"/>
            <a:endCxn id="10248" idx="0"/>
          </p:cNvCxnSpPr>
          <p:nvPr/>
        </p:nvCxnSpPr>
        <p:spPr bwMode="auto">
          <a:xfrm rot="5400000">
            <a:off x="7926388" y="4038600"/>
            <a:ext cx="455612" cy="1588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0255" name="Straight Arrow Connector 26"/>
          <p:cNvCxnSpPr>
            <a:cxnSpLocks noChangeShapeType="1"/>
            <a:stCxn id="10248" idx="2"/>
            <a:endCxn id="10249" idx="0"/>
          </p:cNvCxnSpPr>
          <p:nvPr/>
        </p:nvCxnSpPr>
        <p:spPr bwMode="auto">
          <a:xfrm rot="5400000">
            <a:off x="7962901" y="4991101"/>
            <a:ext cx="381000" cy="31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0256" name="Straight Connector 30"/>
          <p:cNvCxnSpPr>
            <a:cxnSpLocks noChangeShapeType="1"/>
            <a:stCxn id="10249" idx="2"/>
          </p:cNvCxnSpPr>
          <p:nvPr/>
        </p:nvCxnSpPr>
        <p:spPr bwMode="auto">
          <a:xfrm rot="5400000">
            <a:off x="8039101" y="5829301"/>
            <a:ext cx="2286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57" name="Straight Connector 32"/>
          <p:cNvCxnSpPr>
            <a:cxnSpLocks noChangeShapeType="1"/>
          </p:cNvCxnSpPr>
          <p:nvPr/>
        </p:nvCxnSpPr>
        <p:spPr bwMode="auto">
          <a:xfrm rot="10800000">
            <a:off x="6553200" y="5943600"/>
            <a:ext cx="16002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58" name="Straight Connector 34"/>
          <p:cNvCxnSpPr>
            <a:cxnSpLocks noChangeShapeType="1"/>
          </p:cNvCxnSpPr>
          <p:nvPr/>
        </p:nvCxnSpPr>
        <p:spPr bwMode="auto">
          <a:xfrm rot="5400000" flipH="1" flipV="1">
            <a:off x="4914901" y="4305301"/>
            <a:ext cx="3276600" cy="31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59" name="Straight Connector 38"/>
          <p:cNvCxnSpPr>
            <a:cxnSpLocks noChangeShapeType="1"/>
          </p:cNvCxnSpPr>
          <p:nvPr/>
        </p:nvCxnSpPr>
        <p:spPr bwMode="auto">
          <a:xfrm>
            <a:off x="6553200" y="2667000"/>
            <a:ext cx="533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10260" name="Straight Arrow Connector 40"/>
          <p:cNvCxnSpPr>
            <a:cxnSpLocks noChangeShapeType="1"/>
            <a:endCxn id="10247" idx="0"/>
          </p:cNvCxnSpPr>
          <p:nvPr/>
        </p:nvCxnSpPr>
        <p:spPr bwMode="auto">
          <a:xfrm>
            <a:off x="7086600" y="2667000"/>
            <a:ext cx="685800" cy="533400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3" name="Straight Arrow Connector 42"/>
          <p:cNvCxnSpPr/>
          <p:nvPr/>
        </p:nvCxnSpPr>
        <p:spPr bwMode="auto">
          <a:xfrm rot="5400000">
            <a:off x="7391401" y="2286001"/>
            <a:ext cx="1371600" cy="31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 bwMode="auto">
          <a:xfrm rot="5400000">
            <a:off x="6705601" y="4419601"/>
            <a:ext cx="2743200" cy="31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 bwMode="auto">
          <a:xfrm rot="5400000">
            <a:off x="7734301" y="3314701"/>
            <a:ext cx="381000" cy="3175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 bwMode="auto">
          <a:xfrm rot="10800000">
            <a:off x="7239000" y="3505200"/>
            <a:ext cx="685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81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Paths in a loop with 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3791989" cy="4351338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=0, f=0;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&lt;N;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++) {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if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(x[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 &gt; 0)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f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f + c[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 * x[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];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Computers as Components 4e © 2016 Marilyn Wolf</a:t>
            </a: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551122" y="1564871"/>
            <a:ext cx="1592580" cy="708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</a:t>
            </a:r>
            <a:r>
              <a:rPr lang="en-US" dirty="0" smtClean="0"/>
              <a:t>=0;</a:t>
            </a:r>
          </a:p>
          <a:p>
            <a:pPr algn="ctr"/>
            <a:r>
              <a:rPr lang="en-US" dirty="0" smtClean="0"/>
              <a:t>f=0;</a:t>
            </a:r>
            <a:endParaRPr lang="en-US" dirty="0"/>
          </a:p>
        </p:txBody>
      </p:sp>
      <p:sp>
        <p:nvSpPr>
          <p:cNvPr id="7" name="Diamond 6"/>
          <p:cNvSpPr/>
          <p:nvPr/>
        </p:nvSpPr>
        <p:spPr>
          <a:xfrm>
            <a:off x="6417772" y="2542136"/>
            <a:ext cx="1859280" cy="617220"/>
          </a:xfrm>
          <a:prstGeom prst="diamon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</a:t>
            </a:r>
            <a:r>
              <a:rPr lang="en-US" dirty="0" smtClean="0"/>
              <a:t>&lt;N</a:t>
            </a:r>
            <a:endParaRPr lang="en-US" dirty="0"/>
          </a:p>
        </p:txBody>
      </p:sp>
      <p:sp>
        <p:nvSpPr>
          <p:cNvPr id="8" name="Diamond 7"/>
          <p:cNvSpPr/>
          <p:nvPr/>
        </p:nvSpPr>
        <p:spPr>
          <a:xfrm>
            <a:off x="6417772" y="3427961"/>
            <a:ext cx="1859280" cy="617220"/>
          </a:xfrm>
          <a:prstGeom prst="diamon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x[</a:t>
            </a:r>
            <a:r>
              <a:rPr lang="en-US" dirty="0" err="1" smtClean="0"/>
              <a:t>i</a:t>
            </a:r>
            <a:r>
              <a:rPr lang="en-US" dirty="0" smtClean="0"/>
              <a:t>] &gt; 0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99637" y="4313786"/>
            <a:ext cx="2495550" cy="708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 =f + c[</a:t>
            </a:r>
            <a:r>
              <a:rPr lang="en-US" dirty="0" err="1" smtClean="0"/>
              <a:t>i</a:t>
            </a:r>
            <a:r>
              <a:rPr lang="en-US" dirty="0" smtClean="0"/>
              <a:t>] * x[</a:t>
            </a:r>
            <a:r>
              <a:rPr lang="en-US" dirty="0" err="1" smtClean="0"/>
              <a:t>i</a:t>
            </a:r>
            <a:r>
              <a:rPr lang="en-US" dirty="0" smtClean="0"/>
              <a:t>];</a:t>
            </a:r>
          </a:p>
        </p:txBody>
      </p:sp>
      <p:sp>
        <p:nvSpPr>
          <p:cNvPr id="10" name="Rectangle 9"/>
          <p:cNvSpPr/>
          <p:nvPr/>
        </p:nvSpPr>
        <p:spPr>
          <a:xfrm>
            <a:off x="6099637" y="5291051"/>
            <a:ext cx="2495550" cy="70866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i</a:t>
            </a:r>
            <a:r>
              <a:rPr lang="en-US" dirty="0" smtClean="0"/>
              <a:t>++;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6" idx="2"/>
            <a:endCxn id="7" idx="0"/>
          </p:cNvCxnSpPr>
          <p:nvPr/>
        </p:nvCxnSpPr>
        <p:spPr>
          <a:xfrm>
            <a:off x="7347412" y="2273531"/>
            <a:ext cx="0" cy="268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7" idx="2"/>
          </p:cNvCxnSpPr>
          <p:nvPr/>
        </p:nvCxnSpPr>
        <p:spPr>
          <a:xfrm>
            <a:off x="7347412" y="3159356"/>
            <a:ext cx="0" cy="268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3"/>
          </p:cNvCxnSpPr>
          <p:nvPr/>
        </p:nvCxnSpPr>
        <p:spPr>
          <a:xfrm>
            <a:off x="8277052" y="2850746"/>
            <a:ext cx="73533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2"/>
            <a:endCxn id="9" idx="0"/>
          </p:cNvCxnSpPr>
          <p:nvPr/>
        </p:nvCxnSpPr>
        <p:spPr>
          <a:xfrm>
            <a:off x="7347412" y="4045181"/>
            <a:ext cx="0" cy="268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2"/>
            <a:endCxn id="10" idx="0"/>
          </p:cNvCxnSpPr>
          <p:nvPr/>
        </p:nvCxnSpPr>
        <p:spPr>
          <a:xfrm>
            <a:off x="7347412" y="5022446"/>
            <a:ext cx="0" cy="2686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10" idx="1"/>
            <a:endCxn id="7" idx="1"/>
          </p:cNvCxnSpPr>
          <p:nvPr/>
        </p:nvCxnSpPr>
        <p:spPr>
          <a:xfrm rot="10800000" flipH="1">
            <a:off x="6099636" y="2850747"/>
            <a:ext cx="318135" cy="2794635"/>
          </a:xfrm>
          <a:prstGeom prst="bentConnector3">
            <a:avLst>
              <a:gd name="adj1" fmla="val -71856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8" idx="3"/>
            <a:endCxn id="10" idx="3"/>
          </p:cNvCxnSpPr>
          <p:nvPr/>
        </p:nvCxnSpPr>
        <p:spPr>
          <a:xfrm>
            <a:off x="8277052" y="3736571"/>
            <a:ext cx="318135" cy="1908810"/>
          </a:xfrm>
          <a:prstGeom prst="bentConnector3">
            <a:avLst>
              <a:gd name="adj1" fmla="val 171856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8199403" y="247391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424614" y="307863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26671" y="3944454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253137" y="333652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44842" y="1734535"/>
            <a:ext cx="1689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executed 1 time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9644842" y="2564996"/>
            <a:ext cx="2043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executed N+1 times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645450" y="3521187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executed N times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9644842" y="5460715"/>
            <a:ext cx="1810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executed N times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44842" y="4476127"/>
                <a:ext cx="221214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executed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d>
                  </m:oMath>
                </a14:m>
                <a:r>
                  <a:rPr lang="en-US" dirty="0" smtClean="0"/>
                  <a:t> times</a:t>
                </a:r>
                <a:endParaRPr lang="en-US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4842" y="4476127"/>
                <a:ext cx="2212144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2204" t="-8197" r="-192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6171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2568</Words>
  <Application>Microsoft Office PowerPoint</Application>
  <PresentationFormat>Widescreen</PresentationFormat>
  <Paragraphs>527</Paragraphs>
  <Slides>56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6" baseType="lpstr">
      <vt:lpstr>Arial Unicode MS</vt:lpstr>
      <vt:lpstr>Arial</vt:lpstr>
      <vt:lpstr>Calibri</vt:lpstr>
      <vt:lpstr>Calibri Light</vt:lpstr>
      <vt:lpstr>Cambria Math</vt:lpstr>
      <vt:lpstr>Courier New</vt:lpstr>
      <vt:lpstr>Monotype Sorts</vt:lpstr>
      <vt:lpstr>Symbol</vt:lpstr>
      <vt:lpstr>Wingdings</vt:lpstr>
      <vt:lpstr>Office Theme</vt:lpstr>
      <vt:lpstr>Program design and analysis</vt:lpstr>
      <vt:lpstr>Program-level performance analysis</vt:lpstr>
      <vt:lpstr>Complexities of program performance</vt:lpstr>
      <vt:lpstr>How to measure program performance</vt:lpstr>
      <vt:lpstr>Program performance metrics</vt:lpstr>
      <vt:lpstr>Elements of program performance</vt:lpstr>
      <vt:lpstr>Data-dependent paths in an if statement</vt:lpstr>
      <vt:lpstr>Paths in a loop</vt:lpstr>
      <vt:lpstr>Paths in a loop with conditions</vt:lpstr>
      <vt:lpstr>Instruction timing</vt:lpstr>
      <vt:lpstr>Caching effects</vt:lpstr>
      <vt:lpstr>Mesaurement-driven performance analysis</vt:lpstr>
      <vt:lpstr>Feeding the program</vt:lpstr>
      <vt:lpstr>Trace-driven measurement</vt:lpstr>
      <vt:lpstr>Physical measurement</vt:lpstr>
      <vt:lpstr>CPU simulation</vt:lpstr>
      <vt:lpstr>SimpleScalar FIR filter simulation</vt:lpstr>
      <vt:lpstr>Performance optimization motivation</vt:lpstr>
      <vt:lpstr>Programs and performance analysis</vt:lpstr>
      <vt:lpstr>Loop optimizations</vt:lpstr>
      <vt:lpstr>Code motion</vt:lpstr>
      <vt:lpstr>Induction variable elimination</vt:lpstr>
      <vt:lpstr>Cache analysis</vt:lpstr>
      <vt:lpstr>Array conflicts in cache</vt:lpstr>
      <vt:lpstr>Array conflicts, cont’d.</vt:lpstr>
      <vt:lpstr>Array padding</vt:lpstr>
      <vt:lpstr>Loop tiling</vt:lpstr>
      <vt:lpstr>Loop tiling example</vt:lpstr>
      <vt:lpstr>Performance optimization hints</vt:lpstr>
      <vt:lpstr>Energy/power optimization</vt:lpstr>
      <vt:lpstr>Measuring energy consumption</vt:lpstr>
      <vt:lpstr>Sources of energy consumption</vt:lpstr>
      <vt:lpstr>Cache behavior is important</vt:lpstr>
      <vt:lpstr>Cache sweet spot</vt:lpstr>
      <vt:lpstr>Optimizing for energy</vt:lpstr>
      <vt:lpstr>Optimizing for energy, cont’d.</vt:lpstr>
      <vt:lpstr>Efficient loops</vt:lpstr>
      <vt:lpstr>Single-instruction repeat loop example</vt:lpstr>
      <vt:lpstr>Optimizing for program size</vt:lpstr>
      <vt:lpstr>Data size minimization</vt:lpstr>
      <vt:lpstr>Reducing code size</vt:lpstr>
      <vt:lpstr>Program validation and testing</vt:lpstr>
      <vt:lpstr>Clear-box testing</vt:lpstr>
      <vt:lpstr>Controlling and observing programs</vt:lpstr>
      <vt:lpstr>Execution paths and testing</vt:lpstr>
      <vt:lpstr>Choosing the paths to test</vt:lpstr>
      <vt:lpstr>Basis paths</vt:lpstr>
      <vt:lpstr>Cyclomatic complexity</vt:lpstr>
      <vt:lpstr>Branch testing</vt:lpstr>
      <vt:lpstr>Branch testing example</vt:lpstr>
      <vt:lpstr>Domain testing</vt:lpstr>
      <vt:lpstr>Def-use pairs</vt:lpstr>
      <vt:lpstr>Loop testing</vt:lpstr>
      <vt:lpstr>Black-box testing</vt:lpstr>
      <vt:lpstr>Black-box test vectors</vt:lpstr>
      <vt:lpstr>How much testing is enough?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CPUs</dc:title>
  <dc:creator>Marilyn</dc:creator>
  <cp:lastModifiedBy>Marilyn</cp:lastModifiedBy>
  <cp:revision>51</cp:revision>
  <dcterms:created xsi:type="dcterms:W3CDTF">2015-09-18T01:17:20Z</dcterms:created>
  <dcterms:modified xsi:type="dcterms:W3CDTF">2015-10-15T23:04:04Z</dcterms:modified>
</cp:coreProperties>
</file>