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75" r:id="rId3"/>
    <p:sldId id="258" r:id="rId4"/>
    <p:sldId id="259" r:id="rId5"/>
    <p:sldId id="260" r:id="rId6"/>
    <p:sldId id="261" r:id="rId7"/>
    <p:sldId id="262" r:id="rId8"/>
    <p:sldId id="263" r:id="rId9"/>
    <p:sldId id="276" r:id="rId10"/>
    <p:sldId id="257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7" r:id="rId22"/>
    <p:sldId id="278" r:id="rId23"/>
    <p:sldId id="279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1" autoAdjust="0"/>
    <p:restoredTop sz="94660"/>
  </p:normalViewPr>
  <p:slideViewPr>
    <p:cSldViewPr snapToGrid="0">
      <p:cViewPr varScale="1">
        <p:scale>
          <a:sx n="81" d="100"/>
          <a:sy n="81" d="100"/>
        </p:scale>
        <p:origin x="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8C2F83-23F5-4718-86E1-1029DC6B150A}" type="datetimeFigureOut">
              <a:rPr lang="en-US" smtClean="0"/>
              <a:t>10/13/2015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481ACD-FE80-4C68-9F0A-02B98CB452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23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3481ACD-FE80-4C68-9F0A-02B98CB452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22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D21AD-9EDF-4066-9A84-6F56F04103E7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5623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2F640C-A6BD-4692-9862-1B93CF2BC9FD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544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2A9E3-38BF-4039-9DA7-0E531C5593D0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060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4EDEF-6A04-48CA-85B4-0F71EFB048EC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30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E8890C-FAE0-4198-BBD0-B746859FD15D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8006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E8E3A-D2CC-4FFC-8005-7A56C345887F}" type="datetime1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4026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6D6924-B287-473C-BB34-DB905B359145}" type="datetime1">
              <a:rPr lang="en-US" smtClean="0"/>
              <a:t>10/13/2015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84538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8B3AF-7485-4D64-A1F0-8B3743F53087}" type="datetime1">
              <a:rPr lang="en-US" smtClean="0"/>
              <a:t>10/13/2015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4192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CB114-74EA-4ED6-961F-12E10972C640}" type="datetime1">
              <a:rPr lang="en-US" smtClean="0"/>
              <a:t>10/13/2015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748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7FFA40-8376-4744-952A-C2128FF76B07}" type="datetime1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57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5C794-E078-4B19-A605-4D95D6440E5C}" type="datetime1">
              <a:rPr lang="en-US" smtClean="0"/>
              <a:t>10/13/2015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20590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D81E5A-BF0F-4B3F-A5A8-EF8C80BE269F}" type="datetime1">
              <a:rPr lang="en-US" smtClean="0"/>
              <a:t>10/13/2015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Computers as Components 4e © 2016 Marilyn Wolf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3A036-C6B0-47C4-9662-4E683C675D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364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System design techniques</a:t>
            </a:r>
          </a:p>
        </p:txBody>
      </p:sp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Dependability, safety, security.</a:t>
            </a:r>
          </a:p>
          <a:p>
            <a:pPr lvl="1"/>
            <a:r>
              <a:rPr lang="en-US" dirty="0" smtClean="0"/>
              <a:t>Examples.</a:t>
            </a:r>
            <a:endParaRPr lang="en-US" dirty="0" smtClean="0"/>
          </a:p>
          <a:p>
            <a:r>
              <a:rPr lang="en-US" dirty="0" smtClean="0"/>
              <a:t>Quality assurance</a:t>
            </a:r>
            <a:r>
              <a:rPr lang="en-US" dirty="0" smtClean="0"/>
              <a:t>.</a:t>
            </a:r>
          </a:p>
          <a:p>
            <a:r>
              <a:rPr lang="en-US" dirty="0" smtClean="0"/>
              <a:t>Verifying the specification.</a:t>
            </a:r>
            <a:endParaRPr lang="en-US" dirty="0"/>
          </a:p>
          <a:p>
            <a:r>
              <a:rPr lang="en-US" dirty="0" smtClean="0"/>
              <a:t>Design reviews.</a:t>
            </a:r>
          </a:p>
          <a:p>
            <a:r>
              <a:rPr lang="en-US" dirty="0" smtClean="0"/>
              <a:t>Safety-oriented methodologies.</a:t>
            </a:r>
            <a:endParaRPr 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35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Quality assurance</a:t>
            </a: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Quality</a:t>
            </a:r>
            <a:r>
              <a:rPr lang="en-US" smtClean="0"/>
              <a:t> judged by how well product satisfies its intended function.</a:t>
            </a:r>
          </a:p>
          <a:p>
            <a:pPr lvl="1"/>
            <a:r>
              <a:rPr lang="en-US" smtClean="0"/>
              <a:t>May be measured in different ways for different kinds of products.</a:t>
            </a:r>
          </a:p>
          <a:p>
            <a:r>
              <a:rPr lang="en-US" smtClean="0">
                <a:solidFill>
                  <a:srgbClr val="FF0000"/>
                </a:solidFill>
              </a:rPr>
              <a:t>Quality assurance</a:t>
            </a:r>
            <a:r>
              <a:rPr lang="en-US" smtClean="0"/>
              <a:t> (</a:t>
            </a:r>
            <a:r>
              <a:rPr lang="en-US" smtClean="0">
                <a:solidFill>
                  <a:srgbClr val="FF0000"/>
                </a:solidFill>
              </a:rPr>
              <a:t>QA</a:t>
            </a:r>
            <a:r>
              <a:rPr lang="en-US" smtClean="0"/>
              <a:t>) makes sure that all stages of the design process help to deliver a quality product.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58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ISO 9000</a:t>
            </a:r>
          </a:p>
        </p:txBody>
      </p:sp>
      <p:sp>
        <p:nvSpPr>
          <p:cNvPr id="1126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Developed by International Standards organization.</a:t>
            </a:r>
          </a:p>
          <a:p>
            <a:r>
              <a:rPr lang="en-US" smtClean="0"/>
              <a:t>Applies to a broad range industries.</a:t>
            </a:r>
          </a:p>
          <a:p>
            <a:r>
              <a:rPr lang="en-US" smtClean="0"/>
              <a:t>Concentrates on process.</a:t>
            </a:r>
          </a:p>
          <a:p>
            <a:r>
              <a:rPr lang="en-US" smtClean="0"/>
              <a:t>Validation based on extensive documentation of organization’s process.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76628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CMU Capability Maturity Model</a:t>
            </a:r>
          </a:p>
        </p:txBody>
      </p:sp>
      <p:sp>
        <p:nvSpPr>
          <p:cNvPr id="122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Five levels of organizational maturity: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Initial</a:t>
            </a:r>
            <a:r>
              <a:rPr lang="en-US" smtClean="0"/>
              <a:t>: poorly organized process, depends on individuals.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Repeatable</a:t>
            </a:r>
            <a:r>
              <a:rPr lang="en-US" smtClean="0"/>
              <a:t>: basic tracking mechanisms.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Defined</a:t>
            </a:r>
            <a:r>
              <a:rPr lang="en-US" smtClean="0"/>
              <a:t>: processes documented and standardized.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Managed</a:t>
            </a:r>
            <a:r>
              <a:rPr lang="en-US" smtClean="0"/>
              <a:t>: makes detailed measurements.</a:t>
            </a:r>
          </a:p>
          <a:p>
            <a:pPr lvl="1"/>
            <a:r>
              <a:rPr lang="en-US" smtClean="0">
                <a:solidFill>
                  <a:srgbClr val="FF0000"/>
                </a:solidFill>
              </a:rPr>
              <a:t>Optimizing</a:t>
            </a:r>
            <a:r>
              <a:rPr lang="en-US" smtClean="0"/>
              <a:t>: measurements used for improvement.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881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AutoShape 9"/>
          <p:cNvSpPr>
            <a:spLocks noChangeArrowheads="1"/>
          </p:cNvSpPr>
          <p:nvPr/>
        </p:nvSpPr>
        <p:spPr bwMode="auto">
          <a:xfrm flipH="1">
            <a:off x="2895600" y="3657600"/>
            <a:ext cx="6477000" cy="2133600"/>
          </a:xfrm>
          <a:prstGeom prst="rtTriangle">
            <a:avLst/>
          </a:prstGeom>
          <a:solidFill>
            <a:srgbClr val="FF0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requirements</a:t>
            </a:r>
          </a:p>
          <a:p>
            <a:pPr algn="ctr"/>
            <a:r>
              <a:rPr lang="en-US">
                <a:solidFill>
                  <a:schemeClr val="bg1"/>
                </a:solidFill>
              </a:rPr>
              <a:t>bug</a:t>
            </a:r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Verification</a:t>
            </a:r>
          </a:p>
        </p:txBody>
      </p:sp>
      <p:sp>
        <p:nvSpPr>
          <p:cNvPr id="133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885950"/>
            <a:ext cx="8178800" cy="1771650"/>
          </a:xfrm>
        </p:spPr>
        <p:txBody>
          <a:bodyPr/>
          <a:lstStyle/>
          <a:p>
            <a:r>
              <a:rPr lang="en-US" smtClean="0"/>
              <a:t>Verification and testing are important throughout the design flow.</a:t>
            </a:r>
          </a:p>
          <a:p>
            <a:r>
              <a:rPr lang="en-US" smtClean="0"/>
              <a:t>Early bugs are more expensive to fix:</a:t>
            </a:r>
          </a:p>
        </p:txBody>
      </p:sp>
      <p:sp>
        <p:nvSpPr>
          <p:cNvPr id="13319" name="Line 4"/>
          <p:cNvSpPr>
            <a:spLocks noChangeShapeType="1"/>
          </p:cNvSpPr>
          <p:nvPr/>
        </p:nvSpPr>
        <p:spPr bwMode="auto">
          <a:xfrm flipV="1">
            <a:off x="2819400" y="3962400"/>
            <a:ext cx="0" cy="1828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0" name="Line 5"/>
          <p:cNvSpPr>
            <a:spLocks noChangeShapeType="1"/>
          </p:cNvSpPr>
          <p:nvPr/>
        </p:nvSpPr>
        <p:spPr bwMode="auto">
          <a:xfrm>
            <a:off x="2819400" y="5791200"/>
            <a:ext cx="6858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21" name="Text Box 6"/>
          <p:cNvSpPr txBox="1">
            <a:spLocks noChangeArrowheads="1"/>
          </p:cNvSpPr>
          <p:nvPr/>
        </p:nvSpPr>
        <p:spPr bwMode="auto">
          <a:xfrm>
            <a:off x="8899526" y="5908675"/>
            <a:ext cx="61427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13322" name="Text Box 7"/>
          <p:cNvSpPr txBox="1">
            <a:spLocks noChangeArrowheads="1"/>
          </p:cNvSpPr>
          <p:nvPr/>
        </p:nvSpPr>
        <p:spPr bwMode="auto">
          <a:xfrm rot="-5400000">
            <a:off x="1968777" y="4707216"/>
            <a:ext cx="109164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cost to fix</a:t>
            </a:r>
          </a:p>
        </p:txBody>
      </p:sp>
      <p:sp>
        <p:nvSpPr>
          <p:cNvPr id="13323" name="AutoShape 8"/>
          <p:cNvSpPr>
            <a:spLocks noChangeArrowheads="1"/>
          </p:cNvSpPr>
          <p:nvPr/>
        </p:nvSpPr>
        <p:spPr bwMode="auto">
          <a:xfrm flipH="1">
            <a:off x="6629400" y="4800600"/>
            <a:ext cx="2743200" cy="990600"/>
          </a:xfrm>
          <a:prstGeom prst="rtTriangle">
            <a:avLst/>
          </a:prstGeom>
          <a:solidFill>
            <a:srgbClr val="0066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>
                <a:solidFill>
                  <a:schemeClr val="bg1"/>
                </a:solidFill>
              </a:rPr>
              <a:t>coding bug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139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Verifying requirements and specification</a:t>
            </a:r>
          </a:p>
        </p:txBody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Requirements:</a:t>
            </a:r>
          </a:p>
          <a:p>
            <a:pPr lvl="1"/>
            <a:r>
              <a:rPr lang="en-US" smtClean="0"/>
              <a:t>prototypes;</a:t>
            </a:r>
          </a:p>
          <a:p>
            <a:pPr lvl="1"/>
            <a:r>
              <a:rPr lang="en-US" smtClean="0"/>
              <a:t>prototyping languages;</a:t>
            </a:r>
          </a:p>
          <a:p>
            <a:pPr lvl="1"/>
            <a:r>
              <a:rPr lang="en-US" smtClean="0"/>
              <a:t>pre-existing systems.</a:t>
            </a:r>
          </a:p>
          <a:p>
            <a:r>
              <a:rPr lang="en-US" smtClean="0"/>
              <a:t>Specifications:</a:t>
            </a:r>
          </a:p>
          <a:p>
            <a:pPr lvl="1"/>
            <a:r>
              <a:rPr lang="en-US" smtClean="0"/>
              <a:t>usage scenarios;</a:t>
            </a:r>
          </a:p>
          <a:p>
            <a:pPr lvl="1"/>
            <a:r>
              <a:rPr lang="en-US" smtClean="0"/>
              <a:t>formal techniques.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366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>
                <a:latin typeface="Arial" charset="0"/>
              </a:rPr>
              <a:t>Computers as Components 4e © 2016 Marilyn Wolf</a:t>
            </a:r>
            <a:endParaRPr lang="en-US">
              <a:latin typeface="Arial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review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Uses meetings to catch design flaws.</a:t>
            </a:r>
          </a:p>
          <a:p>
            <a:pPr lvl="1"/>
            <a:r>
              <a:rPr lang="en-US" smtClean="0"/>
              <a:t>Simple, low-cost.</a:t>
            </a:r>
          </a:p>
          <a:p>
            <a:pPr lvl="1"/>
            <a:r>
              <a:rPr lang="en-US" smtClean="0"/>
              <a:t>Proven by experiments to be effective.</a:t>
            </a:r>
          </a:p>
          <a:p>
            <a:r>
              <a:rPr lang="en-US" smtClean="0"/>
              <a:t>Use other people in the project/company to help spot design problems.</a:t>
            </a:r>
          </a:p>
        </p:txBody>
      </p:sp>
    </p:spTree>
    <p:extLst>
      <p:ext uri="{BB962C8B-B14F-4D97-AF65-F5344CB8AC3E}">
        <p14:creationId xmlns:p14="http://schemas.microsoft.com/office/powerpoint/2010/main" val="42858672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review players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>
                <a:solidFill>
                  <a:srgbClr val="FF0000"/>
                </a:solidFill>
              </a:rPr>
              <a:t>Designers</a:t>
            </a:r>
            <a:r>
              <a:rPr lang="en-US" smtClean="0"/>
              <a:t>: present design to rest of team, make changes.</a:t>
            </a:r>
          </a:p>
          <a:p>
            <a:r>
              <a:rPr lang="en-US" smtClean="0">
                <a:solidFill>
                  <a:srgbClr val="FF0000"/>
                </a:solidFill>
              </a:rPr>
              <a:t>Review leader</a:t>
            </a:r>
            <a:r>
              <a:rPr lang="en-US" smtClean="0"/>
              <a:t>: coordinates process.</a:t>
            </a:r>
          </a:p>
          <a:p>
            <a:r>
              <a:rPr lang="en-US" smtClean="0">
                <a:solidFill>
                  <a:srgbClr val="FF0000"/>
                </a:solidFill>
              </a:rPr>
              <a:t>Review scribe</a:t>
            </a:r>
            <a:r>
              <a:rPr lang="en-US" smtClean="0"/>
              <a:t>: takes notes of meetings.</a:t>
            </a:r>
          </a:p>
          <a:p>
            <a:r>
              <a:rPr lang="en-US" smtClean="0">
                <a:solidFill>
                  <a:srgbClr val="FF0000"/>
                </a:solidFill>
              </a:rPr>
              <a:t>Review audience</a:t>
            </a:r>
            <a:r>
              <a:rPr lang="en-US" smtClean="0"/>
              <a:t>: looks for bugs.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60998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Before the design review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Design team prepares documents used to describe the design.</a:t>
            </a:r>
          </a:p>
          <a:p>
            <a:r>
              <a:rPr lang="en-US" smtClean="0"/>
              <a:t>Leader recruits audience, coordinates meetings, distributes handouts, etc.</a:t>
            </a:r>
          </a:p>
          <a:p>
            <a:r>
              <a:rPr lang="en-US" smtClean="0"/>
              <a:t>Audience members familiarize themselves with the documents before they go to the meeting.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17858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review meeting</a:t>
            </a:r>
          </a:p>
        </p:txBody>
      </p:sp>
      <p:sp>
        <p:nvSpPr>
          <p:cNvPr id="184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Leader keeps meeting moving; scribe takes notes.</a:t>
            </a:r>
          </a:p>
          <a:p>
            <a:r>
              <a:rPr lang="en-US" smtClean="0"/>
              <a:t>Designers present the design:</a:t>
            </a:r>
          </a:p>
          <a:p>
            <a:pPr lvl="1"/>
            <a:r>
              <a:rPr lang="en-US" smtClean="0"/>
              <a:t>use handouts;</a:t>
            </a:r>
          </a:p>
          <a:p>
            <a:pPr lvl="1"/>
            <a:r>
              <a:rPr lang="en-US" smtClean="0"/>
              <a:t>explain what is going on;</a:t>
            </a:r>
          </a:p>
          <a:p>
            <a:pPr lvl="1"/>
            <a:r>
              <a:rPr lang="en-US" smtClean="0"/>
              <a:t>go through details.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4986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Design review audience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Look for any problems:</a:t>
            </a:r>
          </a:p>
          <a:p>
            <a:pPr lvl="1"/>
            <a:r>
              <a:rPr lang="en-US" smtClean="0"/>
              <a:t>Is the design consistent with the specification?</a:t>
            </a:r>
          </a:p>
          <a:p>
            <a:pPr lvl="1"/>
            <a:r>
              <a:rPr lang="en-US" smtClean="0"/>
              <a:t>Is the interface correct?</a:t>
            </a:r>
          </a:p>
          <a:p>
            <a:pPr lvl="1"/>
            <a:r>
              <a:rPr lang="en-US" smtClean="0"/>
              <a:t>How well is the component’s internal architecture designed?</a:t>
            </a:r>
          </a:p>
          <a:p>
            <a:pPr lvl="1"/>
            <a:r>
              <a:rPr lang="en-US" smtClean="0"/>
              <a:t>Did they use good design/coding practices?</a:t>
            </a:r>
          </a:p>
          <a:p>
            <a:pPr lvl="1"/>
            <a:r>
              <a:rPr lang="en-US" smtClean="0"/>
              <a:t>Is the testing strategy adequate?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9637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Dependability, safety, and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Dependability: length of time for which a system can operate without defects.</a:t>
            </a:r>
          </a:p>
          <a:p>
            <a:r>
              <a:rPr lang="en-US" dirty="0" smtClean="0"/>
              <a:t>Safety and security can be quantified using dependability concepts.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60865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Follow-up</a:t>
            </a: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Designers make suggested changes.</a:t>
            </a:r>
          </a:p>
          <a:p>
            <a:pPr lvl="1"/>
            <a:r>
              <a:rPr lang="en-US" smtClean="0"/>
              <a:t>Document changes.</a:t>
            </a:r>
          </a:p>
          <a:p>
            <a:r>
              <a:rPr lang="en-US" smtClean="0"/>
              <a:t>Leader checks on results of changes, may distribute to audience for further review or additional reviews.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2326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Safety-oriented methodologies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Availability: probability of a system’s correct operation over time.</a:t>
                </a:r>
              </a:p>
              <a:p>
                <a:pPr lvl="1"/>
                <a:r>
                  <a:rPr lang="en-US" dirty="0" smtClean="0"/>
                  <a:t>Often modeled as an exponential distribution.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/>
                      <m:t>𝑅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𝑡</m:t>
                        </m:r>
                      </m:e>
                    </m:d>
                    <m:r>
                      <a:rPr lang="en-US" i="1"/>
                      <m:t>=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𝑒</m:t>
                        </m:r>
                      </m:e>
                      <m:sup>
                        <m:r>
                          <a:rPr lang="en-US" i="1"/>
                          <m:t>−</m:t>
                        </m:r>
                        <m:r>
                          <a:rPr lang="en-US" i="1"/>
                          <m:t>𝜆</m:t>
                        </m:r>
                        <m:r>
                          <a:rPr lang="en-US" i="1"/>
                          <m:t>𝑡</m:t>
                        </m:r>
                      </m:sup>
                    </m:sSup>
                  </m:oMath>
                </a14:m>
                <a:r>
                  <a:rPr lang="en-US" dirty="0" smtClean="0"/>
                  <a:t>, failures per unit time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r>
                  <a:rPr lang="en-US" dirty="0" smtClean="0"/>
                  <a:t>Safety analysis phases:</a:t>
                </a:r>
              </a:p>
              <a:p>
                <a:pPr lvl="1"/>
                <a:r>
                  <a:rPr lang="en-US" dirty="0" smtClean="0"/>
                  <a:t>Hazard analysis: types of safety-related problems that may occur.</a:t>
                </a:r>
              </a:p>
              <a:p>
                <a:pPr lvl="1"/>
                <a:r>
                  <a:rPr lang="en-US" dirty="0" smtClean="0"/>
                  <a:t>Risk assessment: effects of hazards, severity or likelihood of injury, etc.</a:t>
                </a:r>
              </a:p>
              <a:p>
                <a:pPr lvl="1"/>
                <a:r>
                  <a:rPr lang="en-US" dirty="0" smtClean="0"/>
                  <a:t>Risk mitigation: design modifications to improve system’s ability to handle identified hazards.</a:t>
                </a:r>
                <a:endParaRPr lang="en-US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62371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Safety-oriented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ISO 26262: Functional safety management for automotive electrics and electronics (EE).</a:t>
            </a:r>
          </a:p>
          <a:p>
            <a:r>
              <a:rPr lang="en-US" dirty="0" smtClean="0"/>
              <a:t>DO-178C: safety-related procedures for avionics software.</a:t>
            </a:r>
          </a:p>
          <a:p>
            <a:pPr lvl="1"/>
            <a:r>
              <a:rPr lang="en-US" dirty="0" smtClean="0"/>
              <a:t>Failure software level: A catastrophic, B hazardous, C major, D minor, E no effect.</a:t>
            </a:r>
          </a:p>
          <a:p>
            <a:r>
              <a:rPr lang="en-US" dirty="0" smtClean="0"/>
              <a:t>Several SAE standards for automotive software.</a:t>
            </a:r>
          </a:p>
          <a:p>
            <a:r>
              <a:rPr lang="en-US" dirty="0" smtClean="0"/>
              <a:t>MISRA coding standards for C and C++.</a:t>
            </a:r>
          </a:p>
          <a:p>
            <a:r>
              <a:rPr lang="en-US" dirty="0" smtClean="0"/>
              <a:t>CERT C standard for C coding.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161987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and safety-critical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Security problems threaten safety.</a:t>
            </a:r>
          </a:p>
          <a:p>
            <a:r>
              <a:rPr lang="en-US" dirty="0" smtClean="0"/>
              <a:t>The </a:t>
            </a:r>
            <a:r>
              <a:rPr lang="en-US" dirty="0" smtClean="0">
                <a:solidFill>
                  <a:srgbClr val="FF0000"/>
                </a:solidFill>
              </a:rPr>
              <a:t>air gap myth-</a:t>
            </a:r>
            <a:r>
              <a:rPr lang="en-US" dirty="0" smtClean="0"/>
              <a:t>--today’s systems are vulnerable to software attacks from many sources.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Attack surface</a:t>
            </a:r>
            <a:r>
              <a:rPr lang="en-US" dirty="0" smtClean="0"/>
              <a:t>: set of program locations and use cases in which system can be attacked.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297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Therac-25 Medical Imager (Leveson and Turner)</a:t>
            </a:r>
          </a:p>
        </p:txBody>
      </p:sp>
      <p:sp>
        <p:nvSpPr>
          <p:cNvPr id="512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Six known accidents: radiation overdoses leading to death and serious injury.</a:t>
            </a:r>
          </a:p>
          <a:p>
            <a:r>
              <a:rPr lang="en-US" smtClean="0"/>
              <a:t>Radiation gun controlled by PDP-11.</a:t>
            </a:r>
          </a:p>
          <a:p>
            <a:r>
              <a:rPr lang="en-US" smtClean="0"/>
              <a:t>Four major software components:</a:t>
            </a:r>
          </a:p>
          <a:p>
            <a:pPr lvl="1"/>
            <a:r>
              <a:rPr lang="en-US" smtClean="0"/>
              <a:t>stored data;</a:t>
            </a:r>
          </a:p>
          <a:p>
            <a:pPr lvl="1"/>
            <a:r>
              <a:rPr lang="en-US" smtClean="0"/>
              <a:t>scheduler;</a:t>
            </a:r>
          </a:p>
          <a:p>
            <a:pPr lvl="1"/>
            <a:r>
              <a:rPr lang="en-US" smtClean="0"/>
              <a:t>set of tasks;</a:t>
            </a:r>
          </a:p>
          <a:p>
            <a:pPr lvl="1"/>
            <a:r>
              <a:rPr lang="en-US" smtClean="0"/>
              <a:t>interrupt services.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4944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Therac-25 tasks</a:t>
            </a:r>
          </a:p>
        </p:txBody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Treatment monitor controlled and monitored setup and delivery of treatment in eight phases.</a:t>
            </a:r>
          </a:p>
          <a:p>
            <a:r>
              <a:rPr lang="en-US" smtClean="0"/>
              <a:t>Servo task controlled radiation gun.</a:t>
            </a:r>
          </a:p>
          <a:p>
            <a:r>
              <a:rPr lang="en-US" smtClean="0"/>
              <a:t>Housekeeper task took care of status interlocks and limit checks.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43238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Therac</a:t>
            </a:r>
            <a:r>
              <a:rPr lang="en-US" dirty="0" smtClean="0"/>
              <a:t>-25 </a:t>
            </a:r>
            <a:r>
              <a:rPr lang="en-US" dirty="0" smtClean="0"/>
              <a:t>treatment </a:t>
            </a:r>
            <a:r>
              <a:rPr lang="en-US" dirty="0" smtClean="0"/>
              <a:t>monitor task</a:t>
            </a:r>
          </a:p>
        </p:txBody>
      </p:sp>
      <p:sp>
        <p:nvSpPr>
          <p:cNvPr id="717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Treat was main monitor task.</a:t>
            </a:r>
          </a:p>
          <a:p>
            <a:pPr lvl="1"/>
            <a:r>
              <a:rPr lang="en-US" smtClean="0"/>
              <a:t>Eight subroutines.</a:t>
            </a:r>
          </a:p>
          <a:p>
            <a:pPr lvl="1"/>
            <a:r>
              <a:rPr lang="en-US" smtClean="0"/>
              <a:t>Treat rescheduled itself after every subroutine.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073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r>
              <a:rPr lang="en-US" dirty="0"/>
              <a:t>Therac-25 s</a:t>
            </a:r>
            <a:r>
              <a:rPr lang="en-US" dirty="0" smtClean="0"/>
              <a:t>oftware </a:t>
            </a:r>
            <a:r>
              <a:rPr lang="en-US" dirty="0" smtClean="0"/>
              <a:t>timing race</a:t>
            </a:r>
          </a:p>
        </p:txBody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Timing-dependent use of mode and energy:</a:t>
            </a:r>
          </a:p>
          <a:p>
            <a:pPr lvl="1"/>
            <a:r>
              <a:rPr lang="en-US" smtClean="0"/>
              <a:t>if keyboard handler sets completion behavior before operator changes mode/energy data, Datent task will not detect the change, but Hand task will.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7750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Therac-25 </a:t>
            </a:r>
            <a:r>
              <a:rPr lang="en-US" dirty="0" smtClean="0"/>
              <a:t>software </a:t>
            </a:r>
            <a:r>
              <a:rPr lang="en-US" dirty="0" smtClean="0"/>
              <a:t>timing errors</a:t>
            </a:r>
          </a:p>
        </p:txBody>
      </p:sp>
      <p:sp>
        <p:nvSpPr>
          <p:cNvPr id="922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Changes to parameters made by operator may show on screen but not be sensed by Datent task.</a:t>
            </a:r>
          </a:p>
          <a:p>
            <a:r>
              <a:rPr lang="en-US" smtClean="0"/>
              <a:t>One accident caused by entering mode/energy, changing mode/energy, returning to command line in 8 seconds.</a:t>
            </a:r>
          </a:p>
          <a:p>
            <a:r>
              <a:rPr lang="en-US" smtClean="0"/>
              <a:t>Skilled operators typed faster, more likely to exercise bug.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7213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Leveson</a:t>
            </a:r>
            <a:r>
              <a:rPr lang="en-US" dirty="0" smtClean="0"/>
              <a:t> and Turner </a:t>
            </a:r>
            <a:r>
              <a:rPr lang="en-US" dirty="0"/>
              <a:t>observations on Therac-25</a:t>
            </a:r>
            <a:endParaRPr lang="en-US" dirty="0" smtClean="0"/>
          </a:p>
        </p:txBody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Performed limited safety analysis: guessed at error probabilities, </a:t>
            </a:r>
            <a:r>
              <a:rPr lang="en-US" i="1" dirty="0" smtClean="0"/>
              <a:t>etc</a:t>
            </a:r>
            <a:r>
              <a:rPr lang="en-US" dirty="0" smtClean="0"/>
              <a:t>.</a:t>
            </a:r>
          </a:p>
          <a:p>
            <a:r>
              <a:rPr lang="en-US" dirty="0" smtClean="0"/>
              <a:t>Did not use mechanical backups to check machine operation.</a:t>
            </a:r>
          </a:p>
          <a:p>
            <a:r>
              <a:rPr lang="en-US" dirty="0" smtClean="0"/>
              <a:t>Used overly complex programs written in unreliable styles.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0366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Stuxnet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Series of attacks on Iranian nuclear processing facilities.</a:t>
            </a:r>
          </a:p>
          <a:p>
            <a:r>
              <a:rPr lang="en-US" dirty="0" smtClean="0"/>
              <a:t>Facilities were not directly connected to Internet---</a:t>
            </a:r>
            <a:r>
              <a:rPr lang="en-US" i="1" dirty="0" smtClean="0"/>
              <a:t>air gap.</a:t>
            </a:r>
            <a:endParaRPr lang="en-US" dirty="0" smtClean="0"/>
          </a:p>
          <a:p>
            <a:pPr lvl="1"/>
            <a:r>
              <a:rPr lang="en-US" dirty="0" smtClean="0"/>
              <a:t>Attack code was carried by maintenance workers using USB devices infected on outside machines.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Computers as Components 4e © 2016 Marilyn Wolf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558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1003</Words>
  <Application>Microsoft Office PowerPoint</Application>
  <PresentationFormat>Widescreen</PresentationFormat>
  <Paragraphs>147</Paragraphs>
  <Slides>23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8" baseType="lpstr">
      <vt:lpstr>Arial</vt:lpstr>
      <vt:lpstr>Calibri</vt:lpstr>
      <vt:lpstr>Calibri Light</vt:lpstr>
      <vt:lpstr>Cambria Math</vt:lpstr>
      <vt:lpstr>Office Theme</vt:lpstr>
      <vt:lpstr>System design techniques</vt:lpstr>
      <vt:lpstr>Dependability, safety, and security</vt:lpstr>
      <vt:lpstr>Therac-25 Medical Imager (Leveson and Turner)</vt:lpstr>
      <vt:lpstr>Therac-25 tasks</vt:lpstr>
      <vt:lpstr>Therac-25 treatment monitor task</vt:lpstr>
      <vt:lpstr> Therac-25 software timing race</vt:lpstr>
      <vt:lpstr>Therac-25 software timing errors</vt:lpstr>
      <vt:lpstr>Leveson and Turner observations on Therac-25</vt:lpstr>
      <vt:lpstr>Stuxnet</vt:lpstr>
      <vt:lpstr>Quality assurance</vt:lpstr>
      <vt:lpstr>ISO 9000</vt:lpstr>
      <vt:lpstr>CMU Capability Maturity Model</vt:lpstr>
      <vt:lpstr>Verification</vt:lpstr>
      <vt:lpstr>Verifying requirements and specification</vt:lpstr>
      <vt:lpstr>Design review</vt:lpstr>
      <vt:lpstr>Design review players</vt:lpstr>
      <vt:lpstr>Before the design review</vt:lpstr>
      <vt:lpstr>Design review meeting</vt:lpstr>
      <vt:lpstr>Design review audience</vt:lpstr>
      <vt:lpstr>Follow-up</vt:lpstr>
      <vt:lpstr>Safety-oriented methodologies</vt:lpstr>
      <vt:lpstr>Safety-oriented standards</vt:lpstr>
      <vt:lpstr>Security and safety-critical systems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design techniques</dc:title>
  <dc:creator>Marilyn</dc:creator>
  <cp:lastModifiedBy>Marilyn</cp:lastModifiedBy>
  <cp:revision>9</cp:revision>
  <dcterms:created xsi:type="dcterms:W3CDTF">2015-10-12T01:28:36Z</dcterms:created>
  <dcterms:modified xsi:type="dcterms:W3CDTF">2015-10-14T00:29:25Z</dcterms:modified>
</cp:coreProperties>
</file>