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76767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650032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Analysis</a:t>
            </a:r>
            <a:r>
              <a:rPr spc="20" dirty="0"/>
              <a:t> of</a:t>
            </a:r>
            <a:r>
              <a:rPr spc="25" dirty="0"/>
              <a:t> </a:t>
            </a:r>
            <a:r>
              <a:rPr spc="45" dirty="0"/>
              <a:t>Software</a:t>
            </a:r>
            <a:r>
              <a:rPr spc="35" dirty="0"/>
              <a:t> </a:t>
            </a:r>
            <a:r>
              <a:rPr spc="20" dirty="0"/>
              <a:t>Artifacts</a:t>
            </a:r>
            <a:r>
              <a:rPr spc="40" dirty="0"/>
              <a:t> </a:t>
            </a:r>
            <a:r>
              <a:rPr spc="20" dirty="0"/>
              <a:t>–</a:t>
            </a:r>
            <a:r>
              <a:rPr spc="25" dirty="0"/>
              <a:t> </a:t>
            </a:r>
            <a:r>
              <a:rPr spc="50" dirty="0"/>
              <a:t>Aldrich</a:t>
            </a:r>
            <a:r>
              <a:rPr spc="310" dirty="0"/>
              <a:t> </a:t>
            </a:r>
            <a:r>
              <a:rPr spc="20" dirty="0"/>
              <a:t>©</a:t>
            </a:r>
            <a:r>
              <a:rPr spc="30" dirty="0"/>
              <a:t> </a:t>
            </a:r>
            <a:r>
              <a:rPr spc="-20" dirty="0"/>
              <a:t>2009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F007F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‹#›</a:t>
            </a:fld>
            <a:endParaRPr spc="4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76767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650032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Analysis</a:t>
            </a:r>
            <a:r>
              <a:rPr spc="20" dirty="0"/>
              <a:t> of</a:t>
            </a:r>
            <a:r>
              <a:rPr spc="25" dirty="0"/>
              <a:t> </a:t>
            </a:r>
            <a:r>
              <a:rPr spc="45" dirty="0"/>
              <a:t>Software</a:t>
            </a:r>
            <a:r>
              <a:rPr spc="35" dirty="0"/>
              <a:t> </a:t>
            </a:r>
            <a:r>
              <a:rPr spc="20" dirty="0"/>
              <a:t>Artifacts</a:t>
            </a:r>
            <a:r>
              <a:rPr spc="40" dirty="0"/>
              <a:t> </a:t>
            </a:r>
            <a:r>
              <a:rPr spc="20" dirty="0"/>
              <a:t>–</a:t>
            </a:r>
            <a:r>
              <a:rPr spc="25" dirty="0"/>
              <a:t> </a:t>
            </a:r>
            <a:r>
              <a:rPr spc="50" dirty="0"/>
              <a:t>Aldrich</a:t>
            </a:r>
            <a:r>
              <a:rPr spc="310" dirty="0"/>
              <a:t> </a:t>
            </a:r>
            <a:r>
              <a:rPr spc="20" dirty="0"/>
              <a:t>©</a:t>
            </a:r>
            <a:r>
              <a:rPr spc="30" dirty="0"/>
              <a:t> </a:t>
            </a:r>
            <a:r>
              <a:rPr spc="-20" dirty="0"/>
              <a:t>2009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F007F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‹#›</a:t>
            </a:fld>
            <a:endParaRPr spc="4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76767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650032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Analysis</a:t>
            </a:r>
            <a:r>
              <a:rPr spc="20" dirty="0"/>
              <a:t> of</a:t>
            </a:r>
            <a:r>
              <a:rPr spc="25" dirty="0"/>
              <a:t> </a:t>
            </a:r>
            <a:r>
              <a:rPr spc="45" dirty="0"/>
              <a:t>Software</a:t>
            </a:r>
            <a:r>
              <a:rPr spc="35" dirty="0"/>
              <a:t> </a:t>
            </a:r>
            <a:r>
              <a:rPr spc="20" dirty="0"/>
              <a:t>Artifacts</a:t>
            </a:r>
            <a:r>
              <a:rPr spc="40" dirty="0"/>
              <a:t> </a:t>
            </a:r>
            <a:r>
              <a:rPr spc="20" dirty="0"/>
              <a:t>–</a:t>
            </a:r>
            <a:r>
              <a:rPr spc="25" dirty="0"/>
              <a:t> </a:t>
            </a:r>
            <a:r>
              <a:rPr spc="50" dirty="0"/>
              <a:t>Aldrich</a:t>
            </a:r>
            <a:r>
              <a:rPr spc="310" dirty="0"/>
              <a:t> </a:t>
            </a:r>
            <a:r>
              <a:rPr spc="20" dirty="0"/>
              <a:t>©</a:t>
            </a:r>
            <a:r>
              <a:rPr spc="30" dirty="0"/>
              <a:t> </a:t>
            </a:r>
            <a:r>
              <a:rPr spc="-20" dirty="0"/>
              <a:t>2009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F007F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‹#›</a:t>
            </a:fld>
            <a:endParaRPr spc="4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76767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650032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Analysis</a:t>
            </a:r>
            <a:r>
              <a:rPr spc="20" dirty="0"/>
              <a:t> of</a:t>
            </a:r>
            <a:r>
              <a:rPr spc="25" dirty="0"/>
              <a:t> </a:t>
            </a:r>
            <a:r>
              <a:rPr spc="45" dirty="0"/>
              <a:t>Software</a:t>
            </a:r>
            <a:r>
              <a:rPr spc="35" dirty="0"/>
              <a:t> </a:t>
            </a:r>
            <a:r>
              <a:rPr spc="20" dirty="0"/>
              <a:t>Artifacts</a:t>
            </a:r>
            <a:r>
              <a:rPr spc="40" dirty="0"/>
              <a:t> </a:t>
            </a:r>
            <a:r>
              <a:rPr spc="20" dirty="0"/>
              <a:t>–</a:t>
            </a:r>
            <a:r>
              <a:rPr spc="25" dirty="0"/>
              <a:t> </a:t>
            </a:r>
            <a:r>
              <a:rPr spc="50" dirty="0"/>
              <a:t>Aldrich</a:t>
            </a:r>
            <a:r>
              <a:rPr spc="310" dirty="0"/>
              <a:t> </a:t>
            </a:r>
            <a:r>
              <a:rPr spc="20" dirty="0"/>
              <a:t>©</a:t>
            </a:r>
            <a:r>
              <a:rPr spc="30" dirty="0"/>
              <a:t> </a:t>
            </a:r>
            <a:r>
              <a:rPr spc="-20" dirty="0"/>
              <a:t>2009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F007F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‹#›</a:t>
            </a:fld>
            <a:endParaRPr spc="4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650032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Analysis</a:t>
            </a:r>
            <a:r>
              <a:rPr spc="20" dirty="0"/>
              <a:t> of</a:t>
            </a:r>
            <a:r>
              <a:rPr spc="25" dirty="0"/>
              <a:t> </a:t>
            </a:r>
            <a:r>
              <a:rPr spc="45" dirty="0"/>
              <a:t>Software</a:t>
            </a:r>
            <a:r>
              <a:rPr spc="35" dirty="0"/>
              <a:t> </a:t>
            </a:r>
            <a:r>
              <a:rPr spc="20" dirty="0"/>
              <a:t>Artifacts</a:t>
            </a:r>
            <a:r>
              <a:rPr spc="40" dirty="0"/>
              <a:t> </a:t>
            </a:r>
            <a:r>
              <a:rPr spc="20" dirty="0"/>
              <a:t>–</a:t>
            </a:r>
            <a:r>
              <a:rPr spc="25" dirty="0"/>
              <a:t> </a:t>
            </a:r>
            <a:r>
              <a:rPr spc="50" dirty="0"/>
              <a:t>Aldrich</a:t>
            </a:r>
            <a:r>
              <a:rPr spc="310" dirty="0"/>
              <a:t> </a:t>
            </a:r>
            <a:r>
              <a:rPr spc="20" dirty="0"/>
              <a:t>©</a:t>
            </a:r>
            <a:r>
              <a:rPr spc="30" dirty="0"/>
              <a:t> </a:t>
            </a:r>
            <a:r>
              <a:rPr spc="-20" dirty="0"/>
              <a:t>2009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F007F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‹#›</a:t>
            </a:fld>
            <a:endParaRPr spc="4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72743" y="1621027"/>
            <a:ext cx="3326129" cy="330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76767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35939" y="6671086"/>
            <a:ext cx="2411095" cy="13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0">
                <a:solidFill>
                  <a:srgbClr val="650032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Analysis</a:t>
            </a:r>
            <a:r>
              <a:rPr spc="20" dirty="0"/>
              <a:t> of</a:t>
            </a:r>
            <a:r>
              <a:rPr spc="25" dirty="0"/>
              <a:t> </a:t>
            </a:r>
            <a:r>
              <a:rPr spc="45" dirty="0"/>
              <a:t>Software</a:t>
            </a:r>
            <a:r>
              <a:rPr spc="35" dirty="0"/>
              <a:t> </a:t>
            </a:r>
            <a:r>
              <a:rPr spc="20" dirty="0"/>
              <a:t>Artifacts</a:t>
            </a:r>
            <a:r>
              <a:rPr spc="40" dirty="0"/>
              <a:t> </a:t>
            </a:r>
            <a:r>
              <a:rPr spc="20" dirty="0"/>
              <a:t>–</a:t>
            </a:r>
            <a:r>
              <a:rPr spc="25" dirty="0"/>
              <a:t> </a:t>
            </a:r>
            <a:r>
              <a:rPr spc="50" dirty="0"/>
              <a:t>Aldrich</a:t>
            </a:r>
            <a:r>
              <a:rPr spc="310" dirty="0"/>
              <a:t> </a:t>
            </a:r>
            <a:r>
              <a:rPr spc="20" dirty="0"/>
              <a:t>©</a:t>
            </a:r>
            <a:r>
              <a:rPr spc="30" dirty="0"/>
              <a:t> </a:t>
            </a:r>
            <a:r>
              <a:rPr spc="-20" dirty="0"/>
              <a:t>2009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06100" y="6548961"/>
            <a:ext cx="243840" cy="1797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7F007F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45" dirty="0"/>
              <a:t>‹#›</a:t>
            </a:fld>
            <a:endParaRPr spc="4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spc="16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r>
              <a:rPr sz="2400" b="0" spc="-1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80" dirty="0">
                <a:solidFill>
                  <a:srgbClr val="A50020"/>
                </a:solidFill>
                <a:latin typeface="Verdana"/>
                <a:cs typeface="Verdana"/>
              </a:rPr>
              <a:t>–</a:t>
            </a:r>
            <a:r>
              <a:rPr sz="2400" b="0" spc="-1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70" dirty="0">
                <a:solidFill>
                  <a:srgbClr val="A50020"/>
                </a:solidFill>
                <a:latin typeface="Verdana"/>
                <a:cs typeface="Verdana"/>
              </a:rPr>
              <a:t>The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75" dirty="0">
                <a:solidFill>
                  <a:srgbClr val="A50020"/>
                </a:solidFill>
                <a:latin typeface="Verdana"/>
                <a:cs typeface="Verdana"/>
              </a:rPr>
              <a:t>Big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150" dirty="0">
                <a:solidFill>
                  <a:srgbClr val="A50020"/>
                </a:solidFill>
                <a:latin typeface="Verdana"/>
                <a:cs typeface="Verdana"/>
              </a:rPr>
              <a:t>Questions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38200" y="914400"/>
            <a:ext cx="7315200" cy="5562600"/>
          </a:xfrm>
          <a:custGeom>
            <a:avLst/>
            <a:gdLst/>
            <a:ahLst/>
            <a:cxnLst/>
            <a:rect l="l" t="t" r="r" b="b"/>
            <a:pathLst>
              <a:path w="7315200" h="5562600">
                <a:moveTo>
                  <a:pt x="0" y="0"/>
                </a:moveTo>
                <a:lnTo>
                  <a:pt x="0" y="5562599"/>
                </a:lnTo>
                <a:lnTo>
                  <a:pt x="7315199" y="5562599"/>
                </a:lnTo>
                <a:lnTo>
                  <a:pt x="7315199" y="0"/>
                </a:lnTo>
                <a:lnTo>
                  <a:pt x="0" y="0"/>
                </a:lnTo>
                <a:close/>
              </a:path>
            </a:pathLst>
          </a:custGeom>
          <a:ln w="38099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36751" y="1116583"/>
            <a:ext cx="6189980" cy="52444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065" indent="-380365">
              <a:lnSpc>
                <a:spcPts val="1960"/>
              </a:lnSpc>
              <a:spcBef>
                <a:spcPts val="100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is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testing?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And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why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do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test?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20" dirty="0">
                <a:latin typeface="Verdana"/>
                <a:cs typeface="Verdana"/>
              </a:rPr>
              <a:t>To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55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standard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200" dirty="0">
                <a:latin typeface="Verdana"/>
                <a:cs typeface="Verdana"/>
              </a:rPr>
              <a:t>we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00" dirty="0">
                <a:latin typeface="Verdana"/>
                <a:cs typeface="Verdana"/>
              </a:rPr>
              <a:t>test?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Specification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behavior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quality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attributes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71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4"/>
              </a:lnSpc>
              <a:spcBef>
                <a:spcPts val="5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85" dirty="0">
                <a:latin typeface="Verdana"/>
                <a:cs typeface="Verdana"/>
              </a:rPr>
              <a:t>How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95" dirty="0">
                <a:latin typeface="Verdana"/>
                <a:cs typeface="Verdana"/>
              </a:rPr>
              <a:t>we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select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a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set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good</a:t>
            </a:r>
            <a:r>
              <a:rPr sz="1800" spc="-5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Functional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(black-</a:t>
            </a:r>
            <a:r>
              <a:rPr sz="1600" dirty="0">
                <a:latin typeface="Verdana"/>
                <a:cs typeface="Verdana"/>
              </a:rPr>
              <a:t>box)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Structural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(white-</a:t>
            </a:r>
            <a:r>
              <a:rPr sz="1600" dirty="0">
                <a:latin typeface="Verdana"/>
                <a:cs typeface="Verdana"/>
              </a:rPr>
              <a:t>box)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71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85" dirty="0">
                <a:latin typeface="Verdana"/>
                <a:cs typeface="Verdana"/>
              </a:rPr>
              <a:t>How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do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95" dirty="0">
                <a:latin typeface="Verdana"/>
                <a:cs typeface="Verdana"/>
              </a:rPr>
              <a:t>we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assess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our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0" dirty="0">
                <a:latin typeface="Verdana"/>
                <a:cs typeface="Verdana"/>
              </a:rPr>
              <a:t>test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suites?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Coverage,</a:t>
            </a:r>
            <a:r>
              <a:rPr sz="1600" spc="-7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Mutation,</a:t>
            </a:r>
            <a:r>
              <a:rPr sz="1600" spc="-7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Capture/Recapture…</a:t>
            </a: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spcBef>
                <a:spcPts val="1900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are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effective</a:t>
            </a:r>
            <a:r>
              <a:rPr sz="180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testing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10" dirty="0">
                <a:latin typeface="Verdana"/>
                <a:cs typeface="Verdana"/>
              </a:rPr>
              <a:t>practices?</a:t>
            </a:r>
            <a:endParaRPr sz="1800">
              <a:latin typeface="Verdana"/>
              <a:cs typeface="Verdana"/>
            </a:endParaRPr>
          </a:p>
          <a:p>
            <a:pPr marL="697865" lvl="1" indent="-342900">
              <a:lnSpc>
                <a:spcPts val="153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Levels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structure: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unit,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integration,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system…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54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Design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testing</a:t>
            </a:r>
            <a:endParaRPr sz="1600">
              <a:latin typeface="Verdana"/>
              <a:cs typeface="Verdana"/>
            </a:endParaRPr>
          </a:p>
          <a:p>
            <a:pPr marL="697865" lvl="1" indent="-342900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How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does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integrate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into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lifecycle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metrics?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393065" indent="-380365">
              <a:lnSpc>
                <a:spcPts val="1960"/>
              </a:lnSpc>
              <a:spcBef>
                <a:spcPts val="5"/>
              </a:spcBef>
              <a:buClr>
                <a:srgbClr val="000099"/>
              </a:buClr>
              <a:buAutoNum type="arabicPeriod"/>
              <a:tabLst>
                <a:tab pos="393065" algn="l"/>
              </a:tabLst>
            </a:pPr>
            <a:r>
              <a:rPr sz="1800" spc="150" dirty="0">
                <a:latin typeface="Verdana"/>
                <a:cs typeface="Verdana"/>
              </a:rPr>
              <a:t>What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are</a:t>
            </a:r>
            <a:r>
              <a:rPr sz="180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the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limits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of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testing?</a:t>
            </a:r>
            <a:endParaRPr sz="1800">
              <a:latin typeface="Verdana"/>
              <a:cs typeface="Verdana"/>
            </a:endParaRPr>
          </a:p>
          <a:p>
            <a:pPr marL="697865" indent="-342900">
              <a:lnSpc>
                <a:spcPts val="1550"/>
              </a:lnSpc>
              <a:buClr>
                <a:srgbClr val="000099"/>
              </a:buClr>
              <a:buSzPct val="81250"/>
              <a:buChar char="•"/>
              <a:tabLst>
                <a:tab pos="69786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complementary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approaches?</a:t>
            </a:r>
            <a:endParaRPr sz="1600">
              <a:latin typeface="Verdana"/>
              <a:cs typeface="Verdana"/>
            </a:endParaRPr>
          </a:p>
          <a:p>
            <a:pPr marL="1002665" lvl="1" indent="-304800">
              <a:lnSpc>
                <a:spcPts val="1335"/>
              </a:lnSpc>
              <a:buClr>
                <a:srgbClr val="000099"/>
              </a:buClr>
              <a:buFont typeface="Verdana"/>
              <a:buChar char="•"/>
              <a:tabLst>
                <a:tab pos="1002665" algn="l"/>
              </a:tabLst>
            </a:pPr>
            <a:r>
              <a:rPr sz="1400" i="1" spc="-10" dirty="0">
                <a:latin typeface="Verdana"/>
                <a:cs typeface="Verdana"/>
              </a:rPr>
              <a:t>Inspections</a:t>
            </a:r>
            <a:endParaRPr sz="1400">
              <a:latin typeface="Verdana"/>
              <a:cs typeface="Verdana"/>
            </a:endParaRPr>
          </a:p>
          <a:p>
            <a:pPr marL="1002665" lvl="1" indent="-304800">
              <a:lnSpc>
                <a:spcPts val="1505"/>
              </a:lnSpc>
              <a:buClr>
                <a:srgbClr val="000099"/>
              </a:buClr>
              <a:buFont typeface="Verdana"/>
              <a:buChar char="•"/>
              <a:tabLst>
                <a:tab pos="1002665" algn="l"/>
              </a:tabLst>
            </a:pPr>
            <a:r>
              <a:rPr sz="1400" i="1" dirty="0">
                <a:latin typeface="Verdana"/>
                <a:cs typeface="Verdana"/>
              </a:rPr>
              <a:t>Static</a:t>
            </a:r>
            <a:r>
              <a:rPr sz="1400" i="1" spc="-35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and</a:t>
            </a:r>
            <a:r>
              <a:rPr sz="1400" i="1" spc="-45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dynamic</a:t>
            </a:r>
            <a:r>
              <a:rPr sz="1400" i="1" spc="-30" dirty="0">
                <a:latin typeface="Verdana"/>
                <a:cs typeface="Verdana"/>
              </a:rPr>
              <a:t> </a:t>
            </a:r>
            <a:r>
              <a:rPr sz="1400" i="1" spc="-10" dirty="0">
                <a:latin typeface="Verdana"/>
                <a:cs typeface="Verdana"/>
              </a:rPr>
              <a:t>analysis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405437" y="838009"/>
            <a:ext cx="2905125" cy="4500880"/>
            <a:chOff x="5405437" y="838009"/>
            <a:chExt cx="2905125" cy="4500880"/>
          </a:xfrm>
        </p:grpSpPr>
        <p:sp>
          <p:nvSpPr>
            <p:cNvPr id="3" name="object 3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939028" y="1786128"/>
              <a:ext cx="614680" cy="424180"/>
            </a:xfrm>
            <a:custGeom>
              <a:avLst/>
              <a:gdLst/>
              <a:ahLst/>
              <a:cxnLst/>
              <a:rect l="l" t="t" r="r" b="b"/>
              <a:pathLst>
                <a:path w="614679" h="424180">
                  <a:moveTo>
                    <a:pt x="580644" y="347472"/>
                  </a:moveTo>
                  <a:lnTo>
                    <a:pt x="580644" y="4572"/>
                  </a:lnTo>
                  <a:lnTo>
                    <a:pt x="579120" y="1524"/>
                  </a:lnTo>
                  <a:lnTo>
                    <a:pt x="576072" y="0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1524" y="7620"/>
                  </a:lnTo>
                  <a:lnTo>
                    <a:pt x="4572" y="9144"/>
                  </a:lnTo>
                  <a:lnTo>
                    <a:pt x="571500" y="9144"/>
                  </a:lnTo>
                  <a:lnTo>
                    <a:pt x="571500" y="4572"/>
                  </a:lnTo>
                  <a:lnTo>
                    <a:pt x="576072" y="9144"/>
                  </a:lnTo>
                  <a:lnTo>
                    <a:pt x="576072" y="347472"/>
                  </a:lnTo>
                  <a:lnTo>
                    <a:pt x="580644" y="347472"/>
                  </a:lnTo>
                  <a:close/>
                </a:path>
                <a:path w="614679" h="424180">
                  <a:moveTo>
                    <a:pt x="614172" y="347472"/>
                  </a:moveTo>
                  <a:lnTo>
                    <a:pt x="537972" y="347472"/>
                  </a:lnTo>
                  <a:lnTo>
                    <a:pt x="571500" y="414528"/>
                  </a:lnTo>
                  <a:lnTo>
                    <a:pt x="571500" y="359664"/>
                  </a:lnTo>
                  <a:lnTo>
                    <a:pt x="573024" y="364236"/>
                  </a:lnTo>
                  <a:lnTo>
                    <a:pt x="579120" y="364236"/>
                  </a:lnTo>
                  <a:lnTo>
                    <a:pt x="580644" y="359664"/>
                  </a:lnTo>
                  <a:lnTo>
                    <a:pt x="580644" y="414528"/>
                  </a:lnTo>
                  <a:lnTo>
                    <a:pt x="614172" y="347472"/>
                  </a:lnTo>
                  <a:close/>
                </a:path>
                <a:path w="614679" h="424180">
                  <a:moveTo>
                    <a:pt x="576072" y="9144"/>
                  </a:moveTo>
                  <a:lnTo>
                    <a:pt x="571500" y="4572"/>
                  </a:lnTo>
                  <a:lnTo>
                    <a:pt x="571500" y="9144"/>
                  </a:lnTo>
                  <a:lnTo>
                    <a:pt x="576072" y="9144"/>
                  </a:lnTo>
                  <a:close/>
                </a:path>
                <a:path w="614679" h="424180">
                  <a:moveTo>
                    <a:pt x="576072" y="347472"/>
                  </a:moveTo>
                  <a:lnTo>
                    <a:pt x="576072" y="9144"/>
                  </a:lnTo>
                  <a:lnTo>
                    <a:pt x="571500" y="9144"/>
                  </a:lnTo>
                  <a:lnTo>
                    <a:pt x="571500" y="347472"/>
                  </a:lnTo>
                  <a:lnTo>
                    <a:pt x="576072" y="347472"/>
                  </a:lnTo>
                  <a:close/>
                </a:path>
                <a:path w="614679" h="424180">
                  <a:moveTo>
                    <a:pt x="580644" y="414528"/>
                  </a:moveTo>
                  <a:lnTo>
                    <a:pt x="580644" y="359664"/>
                  </a:lnTo>
                  <a:lnTo>
                    <a:pt x="579120" y="364236"/>
                  </a:lnTo>
                  <a:lnTo>
                    <a:pt x="573024" y="364236"/>
                  </a:lnTo>
                  <a:lnTo>
                    <a:pt x="571500" y="359664"/>
                  </a:lnTo>
                  <a:lnTo>
                    <a:pt x="571500" y="414528"/>
                  </a:lnTo>
                  <a:lnTo>
                    <a:pt x="576072" y="423672"/>
                  </a:lnTo>
                  <a:lnTo>
                    <a:pt x="580644" y="4145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01000" y="24384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001000" y="24384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38800" y="2129040"/>
              <a:ext cx="1524000" cy="1148080"/>
            </a:xfrm>
            <a:custGeom>
              <a:avLst/>
              <a:gdLst/>
              <a:ahLst/>
              <a:cxnLst/>
              <a:rect l="l" t="t" r="r" b="b"/>
              <a:pathLst>
                <a:path w="1524000" h="1148079">
                  <a:moveTo>
                    <a:pt x="76200" y="1071372"/>
                  </a:moveTo>
                  <a:lnTo>
                    <a:pt x="42672" y="1071372"/>
                  </a:lnTo>
                  <a:lnTo>
                    <a:pt x="42672" y="4572"/>
                  </a:lnTo>
                  <a:lnTo>
                    <a:pt x="41148" y="1524"/>
                  </a:lnTo>
                  <a:lnTo>
                    <a:pt x="38100" y="0"/>
                  </a:lnTo>
                  <a:lnTo>
                    <a:pt x="35052" y="1524"/>
                  </a:lnTo>
                  <a:lnTo>
                    <a:pt x="33528" y="4572"/>
                  </a:lnTo>
                  <a:lnTo>
                    <a:pt x="33528" y="1071372"/>
                  </a:lnTo>
                  <a:lnTo>
                    <a:pt x="0" y="1071372"/>
                  </a:lnTo>
                  <a:lnTo>
                    <a:pt x="33528" y="1138428"/>
                  </a:lnTo>
                  <a:lnTo>
                    <a:pt x="38100" y="1147572"/>
                  </a:lnTo>
                  <a:lnTo>
                    <a:pt x="42672" y="1138428"/>
                  </a:lnTo>
                  <a:lnTo>
                    <a:pt x="76200" y="1071372"/>
                  </a:lnTo>
                  <a:close/>
                </a:path>
                <a:path w="1524000" h="1148079">
                  <a:moveTo>
                    <a:pt x="880872" y="766572"/>
                  </a:moveTo>
                  <a:lnTo>
                    <a:pt x="879348" y="763524"/>
                  </a:lnTo>
                  <a:lnTo>
                    <a:pt x="876300" y="762000"/>
                  </a:lnTo>
                  <a:lnTo>
                    <a:pt x="873252" y="763524"/>
                  </a:lnTo>
                  <a:lnTo>
                    <a:pt x="871728" y="766572"/>
                  </a:lnTo>
                  <a:lnTo>
                    <a:pt x="871728" y="914400"/>
                  </a:lnTo>
                  <a:lnTo>
                    <a:pt x="152400" y="914400"/>
                  </a:lnTo>
                  <a:lnTo>
                    <a:pt x="152400" y="880872"/>
                  </a:lnTo>
                  <a:lnTo>
                    <a:pt x="76200" y="918972"/>
                  </a:lnTo>
                  <a:lnTo>
                    <a:pt x="135636" y="948690"/>
                  </a:lnTo>
                  <a:lnTo>
                    <a:pt x="152400" y="957072"/>
                  </a:lnTo>
                  <a:lnTo>
                    <a:pt x="152400" y="923544"/>
                  </a:lnTo>
                  <a:lnTo>
                    <a:pt x="871728" y="923544"/>
                  </a:lnTo>
                  <a:lnTo>
                    <a:pt x="876300" y="923544"/>
                  </a:lnTo>
                  <a:lnTo>
                    <a:pt x="879348" y="922020"/>
                  </a:lnTo>
                  <a:lnTo>
                    <a:pt x="880872" y="918972"/>
                  </a:lnTo>
                  <a:lnTo>
                    <a:pt x="880872" y="766572"/>
                  </a:lnTo>
                  <a:close/>
                </a:path>
                <a:path w="1524000" h="1148079">
                  <a:moveTo>
                    <a:pt x="1524000" y="423672"/>
                  </a:moveTo>
                  <a:lnTo>
                    <a:pt x="1447800" y="385572"/>
                  </a:lnTo>
                  <a:lnTo>
                    <a:pt x="1447800" y="419100"/>
                  </a:lnTo>
                  <a:lnTo>
                    <a:pt x="1143000" y="419100"/>
                  </a:lnTo>
                  <a:lnTo>
                    <a:pt x="1139952" y="420624"/>
                  </a:lnTo>
                  <a:lnTo>
                    <a:pt x="1138428" y="423672"/>
                  </a:lnTo>
                  <a:lnTo>
                    <a:pt x="1139952" y="426720"/>
                  </a:lnTo>
                  <a:lnTo>
                    <a:pt x="1143000" y="428244"/>
                  </a:lnTo>
                  <a:lnTo>
                    <a:pt x="1447800" y="428244"/>
                  </a:lnTo>
                  <a:lnTo>
                    <a:pt x="1447800" y="461772"/>
                  </a:lnTo>
                  <a:lnTo>
                    <a:pt x="1464564" y="453390"/>
                  </a:lnTo>
                  <a:lnTo>
                    <a:pt x="1524000" y="4236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001000" y="35052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001000" y="35052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939028" y="3581400"/>
              <a:ext cx="1224280" cy="76200"/>
            </a:xfrm>
            <a:custGeom>
              <a:avLst/>
              <a:gdLst/>
              <a:ahLst/>
              <a:cxnLst/>
              <a:rect l="l" t="t" r="r" b="b"/>
              <a:pathLst>
                <a:path w="1224279" h="76200">
                  <a:moveTo>
                    <a:pt x="1164336" y="41148"/>
                  </a:moveTo>
                  <a:lnTo>
                    <a:pt x="1164336" y="35052"/>
                  </a:lnTo>
                  <a:lnTo>
                    <a:pt x="11597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1159764" y="42672"/>
                  </a:lnTo>
                  <a:lnTo>
                    <a:pt x="1164336" y="41148"/>
                  </a:lnTo>
                  <a:close/>
                </a:path>
                <a:path w="1224279" h="76200">
                  <a:moveTo>
                    <a:pt x="1223772" y="38100"/>
                  </a:moveTo>
                  <a:lnTo>
                    <a:pt x="1147572" y="0"/>
                  </a:lnTo>
                  <a:lnTo>
                    <a:pt x="1147572" y="33528"/>
                  </a:lnTo>
                  <a:lnTo>
                    <a:pt x="1159764" y="33528"/>
                  </a:lnTo>
                  <a:lnTo>
                    <a:pt x="1164336" y="35052"/>
                  </a:lnTo>
                  <a:lnTo>
                    <a:pt x="1164336" y="67818"/>
                  </a:lnTo>
                  <a:lnTo>
                    <a:pt x="1223772" y="38100"/>
                  </a:lnTo>
                  <a:close/>
                </a:path>
                <a:path w="1224279" h="76200">
                  <a:moveTo>
                    <a:pt x="1164336" y="67818"/>
                  </a:moveTo>
                  <a:lnTo>
                    <a:pt x="1164336" y="41148"/>
                  </a:lnTo>
                  <a:lnTo>
                    <a:pt x="1159764" y="42672"/>
                  </a:lnTo>
                  <a:lnTo>
                    <a:pt x="1147572" y="42672"/>
                  </a:lnTo>
                  <a:lnTo>
                    <a:pt x="1147572" y="76200"/>
                  </a:lnTo>
                  <a:lnTo>
                    <a:pt x="11643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615428" y="2514600"/>
              <a:ext cx="386080" cy="76200"/>
            </a:xfrm>
            <a:custGeom>
              <a:avLst/>
              <a:gdLst/>
              <a:ahLst/>
              <a:cxnLst/>
              <a:rect l="l" t="t" r="r" b="b"/>
              <a:pathLst>
                <a:path w="386079" h="76200">
                  <a:moveTo>
                    <a:pt x="326136" y="41148"/>
                  </a:moveTo>
                  <a:lnTo>
                    <a:pt x="326136" y="35052"/>
                  </a:lnTo>
                  <a:lnTo>
                    <a:pt x="3215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321564" y="42672"/>
                  </a:lnTo>
                  <a:lnTo>
                    <a:pt x="326136" y="41148"/>
                  </a:lnTo>
                  <a:close/>
                </a:path>
                <a:path w="386079" h="76200">
                  <a:moveTo>
                    <a:pt x="385572" y="38100"/>
                  </a:moveTo>
                  <a:lnTo>
                    <a:pt x="309372" y="0"/>
                  </a:lnTo>
                  <a:lnTo>
                    <a:pt x="309372" y="33528"/>
                  </a:lnTo>
                  <a:lnTo>
                    <a:pt x="321564" y="33528"/>
                  </a:lnTo>
                  <a:lnTo>
                    <a:pt x="326136" y="35052"/>
                  </a:lnTo>
                  <a:lnTo>
                    <a:pt x="326136" y="67818"/>
                  </a:lnTo>
                  <a:lnTo>
                    <a:pt x="385572" y="38100"/>
                  </a:lnTo>
                  <a:close/>
                </a:path>
                <a:path w="386079" h="76200">
                  <a:moveTo>
                    <a:pt x="326136" y="67818"/>
                  </a:moveTo>
                  <a:lnTo>
                    <a:pt x="326136" y="41148"/>
                  </a:lnTo>
                  <a:lnTo>
                    <a:pt x="321564" y="42672"/>
                  </a:lnTo>
                  <a:lnTo>
                    <a:pt x="309372" y="42672"/>
                  </a:lnTo>
                  <a:lnTo>
                    <a:pt x="309372" y="76200"/>
                  </a:lnTo>
                  <a:lnTo>
                    <a:pt x="3261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634228" y="3957828"/>
              <a:ext cx="76200" cy="538480"/>
            </a:xfrm>
            <a:custGeom>
              <a:avLst/>
              <a:gdLst/>
              <a:ahLst/>
              <a:cxnLst/>
              <a:rect l="l" t="t" r="r" b="b"/>
              <a:pathLst>
                <a:path w="76200" h="538479">
                  <a:moveTo>
                    <a:pt x="76200" y="461772"/>
                  </a:moveTo>
                  <a:lnTo>
                    <a:pt x="0" y="461772"/>
                  </a:lnTo>
                  <a:lnTo>
                    <a:pt x="33528" y="528828"/>
                  </a:lnTo>
                  <a:lnTo>
                    <a:pt x="33528" y="473964"/>
                  </a:lnTo>
                  <a:lnTo>
                    <a:pt x="35052" y="478536"/>
                  </a:lnTo>
                  <a:lnTo>
                    <a:pt x="41148" y="478536"/>
                  </a:lnTo>
                  <a:lnTo>
                    <a:pt x="42672" y="473964"/>
                  </a:lnTo>
                  <a:lnTo>
                    <a:pt x="42672" y="528828"/>
                  </a:lnTo>
                  <a:lnTo>
                    <a:pt x="76200" y="461772"/>
                  </a:lnTo>
                  <a:close/>
                </a:path>
                <a:path w="76200" h="538479">
                  <a:moveTo>
                    <a:pt x="47244" y="4572"/>
                  </a:moveTo>
                  <a:lnTo>
                    <a:pt x="45720" y="1524"/>
                  </a:lnTo>
                  <a:lnTo>
                    <a:pt x="42672" y="0"/>
                  </a:lnTo>
                  <a:lnTo>
                    <a:pt x="39624" y="1524"/>
                  </a:lnTo>
                  <a:lnTo>
                    <a:pt x="38100" y="4572"/>
                  </a:lnTo>
                  <a:lnTo>
                    <a:pt x="33528" y="473964"/>
                  </a:lnTo>
                  <a:lnTo>
                    <a:pt x="33528" y="461772"/>
                  </a:lnTo>
                  <a:lnTo>
                    <a:pt x="42672" y="461772"/>
                  </a:lnTo>
                  <a:lnTo>
                    <a:pt x="42672" y="473964"/>
                  </a:lnTo>
                  <a:lnTo>
                    <a:pt x="47244" y="4572"/>
                  </a:lnTo>
                  <a:close/>
                </a:path>
                <a:path w="76200" h="538479">
                  <a:moveTo>
                    <a:pt x="42672" y="528828"/>
                  </a:moveTo>
                  <a:lnTo>
                    <a:pt x="42672" y="473964"/>
                  </a:lnTo>
                  <a:lnTo>
                    <a:pt x="41148" y="478536"/>
                  </a:lnTo>
                  <a:lnTo>
                    <a:pt x="35052" y="478536"/>
                  </a:lnTo>
                  <a:lnTo>
                    <a:pt x="33528" y="473964"/>
                  </a:lnTo>
                  <a:lnTo>
                    <a:pt x="33528" y="528828"/>
                  </a:lnTo>
                  <a:lnTo>
                    <a:pt x="38100" y="537972"/>
                  </a:lnTo>
                  <a:lnTo>
                    <a:pt x="42672" y="5288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667756" y="4872228"/>
              <a:ext cx="2333625" cy="386080"/>
            </a:xfrm>
            <a:custGeom>
              <a:avLst/>
              <a:gdLst/>
              <a:ahLst/>
              <a:cxnLst/>
              <a:rect l="l" t="t" r="r" b="b"/>
              <a:pathLst>
                <a:path w="2333625" h="386079">
                  <a:moveTo>
                    <a:pt x="9144" y="342900"/>
                  </a:moveTo>
                  <a:lnTo>
                    <a:pt x="9144" y="4572"/>
                  </a:lnTo>
                  <a:lnTo>
                    <a:pt x="7620" y="1524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0" y="347472"/>
                  </a:lnTo>
                  <a:lnTo>
                    <a:pt x="1524" y="350520"/>
                  </a:lnTo>
                  <a:lnTo>
                    <a:pt x="4572" y="352044"/>
                  </a:lnTo>
                  <a:lnTo>
                    <a:pt x="4572" y="342900"/>
                  </a:lnTo>
                  <a:lnTo>
                    <a:pt x="9144" y="342900"/>
                  </a:lnTo>
                  <a:close/>
                </a:path>
                <a:path w="2333625" h="386079">
                  <a:moveTo>
                    <a:pt x="2273808" y="350520"/>
                  </a:moveTo>
                  <a:lnTo>
                    <a:pt x="2273808" y="344424"/>
                  </a:lnTo>
                  <a:lnTo>
                    <a:pt x="2269236" y="342900"/>
                  </a:lnTo>
                  <a:lnTo>
                    <a:pt x="4572" y="342900"/>
                  </a:lnTo>
                  <a:lnTo>
                    <a:pt x="9144" y="347472"/>
                  </a:lnTo>
                  <a:lnTo>
                    <a:pt x="9144" y="352044"/>
                  </a:lnTo>
                  <a:lnTo>
                    <a:pt x="2269236" y="352044"/>
                  </a:lnTo>
                  <a:lnTo>
                    <a:pt x="2273808" y="350520"/>
                  </a:lnTo>
                  <a:close/>
                </a:path>
                <a:path w="2333625" h="386079">
                  <a:moveTo>
                    <a:pt x="9144" y="352044"/>
                  </a:moveTo>
                  <a:lnTo>
                    <a:pt x="9144" y="347472"/>
                  </a:lnTo>
                  <a:lnTo>
                    <a:pt x="4572" y="342900"/>
                  </a:lnTo>
                  <a:lnTo>
                    <a:pt x="4572" y="352044"/>
                  </a:lnTo>
                  <a:lnTo>
                    <a:pt x="9144" y="352044"/>
                  </a:lnTo>
                  <a:close/>
                </a:path>
                <a:path w="2333625" h="386079">
                  <a:moveTo>
                    <a:pt x="2333244" y="347472"/>
                  </a:moveTo>
                  <a:lnTo>
                    <a:pt x="2257044" y="309372"/>
                  </a:lnTo>
                  <a:lnTo>
                    <a:pt x="2257044" y="342900"/>
                  </a:lnTo>
                  <a:lnTo>
                    <a:pt x="2269236" y="342900"/>
                  </a:lnTo>
                  <a:lnTo>
                    <a:pt x="2273808" y="344424"/>
                  </a:lnTo>
                  <a:lnTo>
                    <a:pt x="2273808" y="377190"/>
                  </a:lnTo>
                  <a:lnTo>
                    <a:pt x="2333244" y="347472"/>
                  </a:lnTo>
                  <a:close/>
                </a:path>
                <a:path w="2333625" h="386079">
                  <a:moveTo>
                    <a:pt x="2273808" y="377190"/>
                  </a:moveTo>
                  <a:lnTo>
                    <a:pt x="2273808" y="350520"/>
                  </a:lnTo>
                  <a:lnTo>
                    <a:pt x="2269236" y="352044"/>
                  </a:lnTo>
                  <a:lnTo>
                    <a:pt x="2257044" y="352044"/>
                  </a:lnTo>
                  <a:lnTo>
                    <a:pt x="2257044" y="385572"/>
                  </a:lnTo>
                  <a:lnTo>
                    <a:pt x="2273808" y="37719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640324" y="1066812"/>
              <a:ext cx="2360930" cy="2590800"/>
            </a:xfrm>
            <a:custGeom>
              <a:avLst/>
              <a:gdLst/>
              <a:ahLst/>
              <a:cxnLst/>
              <a:rect l="l" t="t" r="r" b="b"/>
              <a:pathLst>
                <a:path w="2360929" h="2590800">
                  <a:moveTo>
                    <a:pt x="76200" y="304800"/>
                  </a:moveTo>
                  <a:lnTo>
                    <a:pt x="42786" y="304800"/>
                  </a:lnTo>
                  <a:lnTo>
                    <a:pt x="45720" y="4572"/>
                  </a:lnTo>
                  <a:lnTo>
                    <a:pt x="44196" y="1524"/>
                  </a:lnTo>
                  <a:lnTo>
                    <a:pt x="41148" y="0"/>
                  </a:lnTo>
                  <a:lnTo>
                    <a:pt x="38100" y="1524"/>
                  </a:lnTo>
                  <a:lnTo>
                    <a:pt x="36576" y="4572"/>
                  </a:lnTo>
                  <a:lnTo>
                    <a:pt x="32181" y="304800"/>
                  </a:lnTo>
                  <a:lnTo>
                    <a:pt x="0" y="304800"/>
                  </a:lnTo>
                  <a:lnTo>
                    <a:pt x="32004" y="371475"/>
                  </a:lnTo>
                  <a:lnTo>
                    <a:pt x="36576" y="381000"/>
                  </a:lnTo>
                  <a:lnTo>
                    <a:pt x="42672" y="369265"/>
                  </a:lnTo>
                  <a:lnTo>
                    <a:pt x="76200" y="304800"/>
                  </a:lnTo>
                  <a:close/>
                </a:path>
                <a:path w="2360929" h="2590800">
                  <a:moveTo>
                    <a:pt x="2360676" y="2552700"/>
                  </a:moveTo>
                  <a:lnTo>
                    <a:pt x="2284476" y="2514600"/>
                  </a:lnTo>
                  <a:lnTo>
                    <a:pt x="2284476" y="2548128"/>
                  </a:lnTo>
                  <a:lnTo>
                    <a:pt x="1979676" y="2548128"/>
                  </a:lnTo>
                  <a:lnTo>
                    <a:pt x="1976628" y="2549652"/>
                  </a:lnTo>
                  <a:lnTo>
                    <a:pt x="1975104" y="2552700"/>
                  </a:lnTo>
                  <a:lnTo>
                    <a:pt x="1976628" y="2555748"/>
                  </a:lnTo>
                  <a:lnTo>
                    <a:pt x="1979676" y="2557272"/>
                  </a:lnTo>
                  <a:lnTo>
                    <a:pt x="2284476" y="2557272"/>
                  </a:lnTo>
                  <a:lnTo>
                    <a:pt x="2284476" y="2590800"/>
                  </a:lnTo>
                  <a:lnTo>
                    <a:pt x="2301240" y="2582418"/>
                  </a:lnTo>
                  <a:lnTo>
                    <a:pt x="2360676" y="2552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529071" y="842772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766"/>
                  </a:lnTo>
                  <a:lnTo>
                    <a:pt x="29504" y="182185"/>
                  </a:lnTo>
                  <a:lnTo>
                    <a:pt x="62544" y="206800"/>
                  </a:lnTo>
                  <a:lnTo>
                    <a:pt x="104363" y="222857"/>
                  </a:lnTo>
                  <a:lnTo>
                    <a:pt x="152399" y="228599"/>
                  </a:lnTo>
                  <a:lnTo>
                    <a:pt x="200436" y="222857"/>
                  </a:lnTo>
                  <a:lnTo>
                    <a:pt x="242255" y="206800"/>
                  </a:lnTo>
                  <a:lnTo>
                    <a:pt x="275295" y="182185"/>
                  </a:lnTo>
                  <a:lnTo>
                    <a:pt x="296997" y="150766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529071" y="842772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766"/>
                  </a:lnTo>
                  <a:lnTo>
                    <a:pt x="29504" y="182185"/>
                  </a:lnTo>
                  <a:lnTo>
                    <a:pt x="62544" y="206800"/>
                  </a:lnTo>
                  <a:lnTo>
                    <a:pt x="104363" y="222857"/>
                  </a:lnTo>
                  <a:lnTo>
                    <a:pt x="152399" y="228599"/>
                  </a:lnTo>
                  <a:lnTo>
                    <a:pt x="200436" y="222857"/>
                  </a:lnTo>
                  <a:lnTo>
                    <a:pt x="242255" y="206800"/>
                  </a:lnTo>
                  <a:lnTo>
                    <a:pt x="275295" y="182185"/>
                  </a:lnTo>
                  <a:lnTo>
                    <a:pt x="296997" y="150766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White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Box: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Statement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Coverage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13</a:t>
            </a:r>
          </a:p>
        </p:txBody>
      </p:sp>
      <p:sp>
        <p:nvSpPr>
          <p:cNvPr id="38" name="object 38"/>
          <p:cNvSpPr txBox="1"/>
          <p:nvPr/>
        </p:nvSpPr>
        <p:spPr>
          <a:xfrm>
            <a:off x="535939" y="1000759"/>
            <a:ext cx="4467860" cy="40728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Statement</a:t>
            </a:r>
            <a:r>
              <a:rPr sz="1800" spc="-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endParaRPr sz="1800">
              <a:latin typeface="Verdana"/>
              <a:cs typeface="Verdana"/>
            </a:endParaRPr>
          </a:p>
          <a:p>
            <a:pPr marL="522605" marR="182880" lvl="1" indent="-167640">
              <a:lnSpc>
                <a:spcPts val="1739"/>
              </a:lnSpc>
              <a:spcBef>
                <a:spcPts val="28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portion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program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statements </a:t>
            </a:r>
            <a:r>
              <a:rPr sz="1600" dirty="0">
                <a:latin typeface="Verdana"/>
                <a:cs typeface="Verdana"/>
              </a:rPr>
              <a:t>(nodes)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touched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cases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19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Advantages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Test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suite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size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linear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size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code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Coverage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easily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assessed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204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Issues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9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Dead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code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reached</a:t>
            </a:r>
            <a:endParaRPr sz="1600">
              <a:latin typeface="Verdana"/>
              <a:cs typeface="Verdana"/>
            </a:endParaRPr>
          </a:p>
          <a:p>
            <a:pPr marL="522605" marR="5080" lvl="1" indent="-167640">
              <a:lnSpc>
                <a:spcPts val="1739"/>
              </a:lnSpc>
              <a:spcBef>
                <a:spcPts val="31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May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require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some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sophistication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to </a:t>
            </a:r>
            <a:r>
              <a:rPr sz="1600" dirty="0">
                <a:latin typeface="Verdana"/>
                <a:cs typeface="Verdana"/>
              </a:rPr>
              <a:t>select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sets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(McCabe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basis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paths)</a:t>
            </a:r>
            <a:endParaRPr sz="1600">
              <a:latin typeface="Verdana"/>
              <a:cs typeface="Verdana"/>
            </a:endParaRPr>
          </a:p>
          <a:p>
            <a:pPr marL="522605" marR="453390" lvl="1" indent="-167640">
              <a:lnSpc>
                <a:spcPts val="1739"/>
              </a:lnSpc>
              <a:spcBef>
                <a:spcPts val="27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spc="-10" dirty="0">
                <a:latin typeface="Verdana"/>
                <a:cs typeface="Verdana"/>
              </a:rPr>
              <a:t>Fault-</a:t>
            </a:r>
            <a:r>
              <a:rPr sz="1600" dirty="0">
                <a:latin typeface="Verdana"/>
                <a:cs typeface="Verdana"/>
              </a:rPr>
              <a:t>tolerant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error-</a:t>
            </a:r>
            <a:r>
              <a:rPr sz="1600" dirty="0">
                <a:latin typeface="Verdana"/>
                <a:cs typeface="Verdana"/>
              </a:rPr>
              <a:t>handling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code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difficult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“touch”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30"/>
              </a:lnSpc>
              <a:spcBef>
                <a:spcPts val="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Metric: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Could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create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incentive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to</a:t>
            </a:r>
            <a:endParaRPr sz="1600">
              <a:latin typeface="Verdana"/>
              <a:cs typeface="Verdana"/>
            </a:endParaRPr>
          </a:p>
          <a:p>
            <a:pPr marL="522605">
              <a:lnSpc>
                <a:spcPts val="1830"/>
              </a:lnSpc>
            </a:pPr>
            <a:r>
              <a:rPr sz="1600" i="1" dirty="0">
                <a:latin typeface="Verdana"/>
                <a:cs typeface="Verdana"/>
              </a:rPr>
              <a:t>remove</a:t>
            </a:r>
            <a:r>
              <a:rPr sz="1600" i="1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error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handlers!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405437" y="838009"/>
            <a:ext cx="2905125" cy="4500880"/>
            <a:chOff x="5405437" y="838009"/>
            <a:chExt cx="2905125" cy="4500880"/>
          </a:xfrm>
        </p:grpSpPr>
        <p:sp>
          <p:nvSpPr>
            <p:cNvPr id="3" name="object 3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939028" y="1786128"/>
              <a:ext cx="614680" cy="424180"/>
            </a:xfrm>
            <a:custGeom>
              <a:avLst/>
              <a:gdLst/>
              <a:ahLst/>
              <a:cxnLst/>
              <a:rect l="l" t="t" r="r" b="b"/>
              <a:pathLst>
                <a:path w="614679" h="424180">
                  <a:moveTo>
                    <a:pt x="580644" y="347472"/>
                  </a:moveTo>
                  <a:lnTo>
                    <a:pt x="580644" y="4572"/>
                  </a:lnTo>
                  <a:lnTo>
                    <a:pt x="579120" y="1524"/>
                  </a:lnTo>
                  <a:lnTo>
                    <a:pt x="576072" y="0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1524" y="7620"/>
                  </a:lnTo>
                  <a:lnTo>
                    <a:pt x="4572" y="9144"/>
                  </a:lnTo>
                  <a:lnTo>
                    <a:pt x="571500" y="9144"/>
                  </a:lnTo>
                  <a:lnTo>
                    <a:pt x="571500" y="4572"/>
                  </a:lnTo>
                  <a:lnTo>
                    <a:pt x="576072" y="9144"/>
                  </a:lnTo>
                  <a:lnTo>
                    <a:pt x="576072" y="347472"/>
                  </a:lnTo>
                  <a:lnTo>
                    <a:pt x="580644" y="347472"/>
                  </a:lnTo>
                  <a:close/>
                </a:path>
                <a:path w="614679" h="424180">
                  <a:moveTo>
                    <a:pt x="614172" y="347472"/>
                  </a:moveTo>
                  <a:lnTo>
                    <a:pt x="537972" y="347472"/>
                  </a:lnTo>
                  <a:lnTo>
                    <a:pt x="571500" y="414528"/>
                  </a:lnTo>
                  <a:lnTo>
                    <a:pt x="571500" y="359664"/>
                  </a:lnTo>
                  <a:lnTo>
                    <a:pt x="573024" y="364236"/>
                  </a:lnTo>
                  <a:lnTo>
                    <a:pt x="579120" y="364236"/>
                  </a:lnTo>
                  <a:lnTo>
                    <a:pt x="580644" y="359664"/>
                  </a:lnTo>
                  <a:lnTo>
                    <a:pt x="580644" y="414528"/>
                  </a:lnTo>
                  <a:lnTo>
                    <a:pt x="614172" y="347472"/>
                  </a:lnTo>
                  <a:close/>
                </a:path>
                <a:path w="614679" h="424180">
                  <a:moveTo>
                    <a:pt x="576072" y="9144"/>
                  </a:moveTo>
                  <a:lnTo>
                    <a:pt x="571500" y="4572"/>
                  </a:lnTo>
                  <a:lnTo>
                    <a:pt x="571500" y="9144"/>
                  </a:lnTo>
                  <a:lnTo>
                    <a:pt x="576072" y="9144"/>
                  </a:lnTo>
                  <a:close/>
                </a:path>
                <a:path w="614679" h="424180">
                  <a:moveTo>
                    <a:pt x="576072" y="347472"/>
                  </a:moveTo>
                  <a:lnTo>
                    <a:pt x="576072" y="9144"/>
                  </a:lnTo>
                  <a:lnTo>
                    <a:pt x="571500" y="9144"/>
                  </a:lnTo>
                  <a:lnTo>
                    <a:pt x="571500" y="347472"/>
                  </a:lnTo>
                  <a:lnTo>
                    <a:pt x="576072" y="347472"/>
                  </a:lnTo>
                  <a:close/>
                </a:path>
                <a:path w="614679" h="424180">
                  <a:moveTo>
                    <a:pt x="580644" y="414528"/>
                  </a:moveTo>
                  <a:lnTo>
                    <a:pt x="580644" y="359664"/>
                  </a:lnTo>
                  <a:lnTo>
                    <a:pt x="579120" y="364236"/>
                  </a:lnTo>
                  <a:lnTo>
                    <a:pt x="573024" y="364236"/>
                  </a:lnTo>
                  <a:lnTo>
                    <a:pt x="571500" y="359664"/>
                  </a:lnTo>
                  <a:lnTo>
                    <a:pt x="571500" y="414528"/>
                  </a:lnTo>
                  <a:lnTo>
                    <a:pt x="576072" y="423672"/>
                  </a:lnTo>
                  <a:lnTo>
                    <a:pt x="580644" y="4145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01000" y="24384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001000" y="24384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38800" y="2129040"/>
              <a:ext cx="1524000" cy="1148080"/>
            </a:xfrm>
            <a:custGeom>
              <a:avLst/>
              <a:gdLst/>
              <a:ahLst/>
              <a:cxnLst/>
              <a:rect l="l" t="t" r="r" b="b"/>
              <a:pathLst>
                <a:path w="1524000" h="1148079">
                  <a:moveTo>
                    <a:pt x="76200" y="1071372"/>
                  </a:moveTo>
                  <a:lnTo>
                    <a:pt x="42672" y="1071372"/>
                  </a:lnTo>
                  <a:lnTo>
                    <a:pt x="42672" y="4572"/>
                  </a:lnTo>
                  <a:lnTo>
                    <a:pt x="41148" y="1524"/>
                  </a:lnTo>
                  <a:lnTo>
                    <a:pt x="38100" y="0"/>
                  </a:lnTo>
                  <a:lnTo>
                    <a:pt x="35052" y="1524"/>
                  </a:lnTo>
                  <a:lnTo>
                    <a:pt x="33528" y="4572"/>
                  </a:lnTo>
                  <a:lnTo>
                    <a:pt x="33528" y="1071372"/>
                  </a:lnTo>
                  <a:lnTo>
                    <a:pt x="0" y="1071372"/>
                  </a:lnTo>
                  <a:lnTo>
                    <a:pt x="33528" y="1138428"/>
                  </a:lnTo>
                  <a:lnTo>
                    <a:pt x="38100" y="1147572"/>
                  </a:lnTo>
                  <a:lnTo>
                    <a:pt x="42672" y="1138428"/>
                  </a:lnTo>
                  <a:lnTo>
                    <a:pt x="76200" y="1071372"/>
                  </a:lnTo>
                  <a:close/>
                </a:path>
                <a:path w="1524000" h="1148079">
                  <a:moveTo>
                    <a:pt x="880872" y="766572"/>
                  </a:moveTo>
                  <a:lnTo>
                    <a:pt x="879348" y="763524"/>
                  </a:lnTo>
                  <a:lnTo>
                    <a:pt x="876300" y="762000"/>
                  </a:lnTo>
                  <a:lnTo>
                    <a:pt x="873252" y="763524"/>
                  </a:lnTo>
                  <a:lnTo>
                    <a:pt x="871728" y="766572"/>
                  </a:lnTo>
                  <a:lnTo>
                    <a:pt x="871728" y="914400"/>
                  </a:lnTo>
                  <a:lnTo>
                    <a:pt x="152400" y="914400"/>
                  </a:lnTo>
                  <a:lnTo>
                    <a:pt x="152400" y="880872"/>
                  </a:lnTo>
                  <a:lnTo>
                    <a:pt x="76200" y="918972"/>
                  </a:lnTo>
                  <a:lnTo>
                    <a:pt x="135636" y="948690"/>
                  </a:lnTo>
                  <a:lnTo>
                    <a:pt x="152400" y="957072"/>
                  </a:lnTo>
                  <a:lnTo>
                    <a:pt x="152400" y="923544"/>
                  </a:lnTo>
                  <a:lnTo>
                    <a:pt x="871728" y="923544"/>
                  </a:lnTo>
                  <a:lnTo>
                    <a:pt x="876300" y="923544"/>
                  </a:lnTo>
                  <a:lnTo>
                    <a:pt x="879348" y="922020"/>
                  </a:lnTo>
                  <a:lnTo>
                    <a:pt x="880872" y="918972"/>
                  </a:lnTo>
                  <a:lnTo>
                    <a:pt x="880872" y="766572"/>
                  </a:lnTo>
                  <a:close/>
                </a:path>
                <a:path w="1524000" h="1148079">
                  <a:moveTo>
                    <a:pt x="1524000" y="423672"/>
                  </a:moveTo>
                  <a:lnTo>
                    <a:pt x="1447800" y="385572"/>
                  </a:lnTo>
                  <a:lnTo>
                    <a:pt x="1447800" y="419100"/>
                  </a:lnTo>
                  <a:lnTo>
                    <a:pt x="1143000" y="419100"/>
                  </a:lnTo>
                  <a:lnTo>
                    <a:pt x="1139952" y="420624"/>
                  </a:lnTo>
                  <a:lnTo>
                    <a:pt x="1138428" y="423672"/>
                  </a:lnTo>
                  <a:lnTo>
                    <a:pt x="1139952" y="426720"/>
                  </a:lnTo>
                  <a:lnTo>
                    <a:pt x="1143000" y="428244"/>
                  </a:lnTo>
                  <a:lnTo>
                    <a:pt x="1447800" y="428244"/>
                  </a:lnTo>
                  <a:lnTo>
                    <a:pt x="1447800" y="461772"/>
                  </a:lnTo>
                  <a:lnTo>
                    <a:pt x="1464564" y="453390"/>
                  </a:lnTo>
                  <a:lnTo>
                    <a:pt x="1524000" y="4236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001000" y="35052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001000" y="35052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939028" y="3581400"/>
              <a:ext cx="1224280" cy="76200"/>
            </a:xfrm>
            <a:custGeom>
              <a:avLst/>
              <a:gdLst/>
              <a:ahLst/>
              <a:cxnLst/>
              <a:rect l="l" t="t" r="r" b="b"/>
              <a:pathLst>
                <a:path w="1224279" h="76200">
                  <a:moveTo>
                    <a:pt x="1164336" y="41148"/>
                  </a:moveTo>
                  <a:lnTo>
                    <a:pt x="1164336" y="35052"/>
                  </a:lnTo>
                  <a:lnTo>
                    <a:pt x="11597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1159764" y="42672"/>
                  </a:lnTo>
                  <a:lnTo>
                    <a:pt x="1164336" y="41148"/>
                  </a:lnTo>
                  <a:close/>
                </a:path>
                <a:path w="1224279" h="76200">
                  <a:moveTo>
                    <a:pt x="1223772" y="38100"/>
                  </a:moveTo>
                  <a:lnTo>
                    <a:pt x="1147572" y="0"/>
                  </a:lnTo>
                  <a:lnTo>
                    <a:pt x="1147572" y="33528"/>
                  </a:lnTo>
                  <a:lnTo>
                    <a:pt x="1159764" y="33528"/>
                  </a:lnTo>
                  <a:lnTo>
                    <a:pt x="1164336" y="35052"/>
                  </a:lnTo>
                  <a:lnTo>
                    <a:pt x="1164336" y="67818"/>
                  </a:lnTo>
                  <a:lnTo>
                    <a:pt x="1223772" y="38100"/>
                  </a:lnTo>
                  <a:close/>
                </a:path>
                <a:path w="1224279" h="76200">
                  <a:moveTo>
                    <a:pt x="1164336" y="67818"/>
                  </a:moveTo>
                  <a:lnTo>
                    <a:pt x="1164336" y="41148"/>
                  </a:lnTo>
                  <a:lnTo>
                    <a:pt x="1159764" y="42672"/>
                  </a:lnTo>
                  <a:lnTo>
                    <a:pt x="1147572" y="42672"/>
                  </a:lnTo>
                  <a:lnTo>
                    <a:pt x="1147572" y="76200"/>
                  </a:lnTo>
                  <a:lnTo>
                    <a:pt x="11643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615428" y="2514600"/>
              <a:ext cx="386080" cy="76200"/>
            </a:xfrm>
            <a:custGeom>
              <a:avLst/>
              <a:gdLst/>
              <a:ahLst/>
              <a:cxnLst/>
              <a:rect l="l" t="t" r="r" b="b"/>
              <a:pathLst>
                <a:path w="386079" h="76200">
                  <a:moveTo>
                    <a:pt x="326136" y="41148"/>
                  </a:moveTo>
                  <a:lnTo>
                    <a:pt x="326136" y="35052"/>
                  </a:lnTo>
                  <a:lnTo>
                    <a:pt x="3215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321564" y="42672"/>
                  </a:lnTo>
                  <a:lnTo>
                    <a:pt x="326136" y="41148"/>
                  </a:lnTo>
                  <a:close/>
                </a:path>
                <a:path w="386079" h="76200">
                  <a:moveTo>
                    <a:pt x="385572" y="38100"/>
                  </a:moveTo>
                  <a:lnTo>
                    <a:pt x="309372" y="0"/>
                  </a:lnTo>
                  <a:lnTo>
                    <a:pt x="309372" y="33528"/>
                  </a:lnTo>
                  <a:lnTo>
                    <a:pt x="321564" y="33528"/>
                  </a:lnTo>
                  <a:lnTo>
                    <a:pt x="326136" y="35052"/>
                  </a:lnTo>
                  <a:lnTo>
                    <a:pt x="326136" y="67818"/>
                  </a:lnTo>
                  <a:lnTo>
                    <a:pt x="385572" y="38100"/>
                  </a:lnTo>
                  <a:close/>
                </a:path>
                <a:path w="386079" h="76200">
                  <a:moveTo>
                    <a:pt x="326136" y="67818"/>
                  </a:moveTo>
                  <a:lnTo>
                    <a:pt x="326136" y="41148"/>
                  </a:lnTo>
                  <a:lnTo>
                    <a:pt x="321564" y="42672"/>
                  </a:lnTo>
                  <a:lnTo>
                    <a:pt x="309372" y="42672"/>
                  </a:lnTo>
                  <a:lnTo>
                    <a:pt x="309372" y="76200"/>
                  </a:lnTo>
                  <a:lnTo>
                    <a:pt x="3261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634228" y="3957828"/>
              <a:ext cx="76200" cy="538480"/>
            </a:xfrm>
            <a:custGeom>
              <a:avLst/>
              <a:gdLst/>
              <a:ahLst/>
              <a:cxnLst/>
              <a:rect l="l" t="t" r="r" b="b"/>
              <a:pathLst>
                <a:path w="76200" h="538479">
                  <a:moveTo>
                    <a:pt x="76200" y="461772"/>
                  </a:moveTo>
                  <a:lnTo>
                    <a:pt x="0" y="461772"/>
                  </a:lnTo>
                  <a:lnTo>
                    <a:pt x="33528" y="528828"/>
                  </a:lnTo>
                  <a:lnTo>
                    <a:pt x="33528" y="473964"/>
                  </a:lnTo>
                  <a:lnTo>
                    <a:pt x="35052" y="478536"/>
                  </a:lnTo>
                  <a:lnTo>
                    <a:pt x="41148" y="478536"/>
                  </a:lnTo>
                  <a:lnTo>
                    <a:pt x="42672" y="473964"/>
                  </a:lnTo>
                  <a:lnTo>
                    <a:pt x="42672" y="528828"/>
                  </a:lnTo>
                  <a:lnTo>
                    <a:pt x="76200" y="461772"/>
                  </a:lnTo>
                  <a:close/>
                </a:path>
                <a:path w="76200" h="538479">
                  <a:moveTo>
                    <a:pt x="47244" y="4572"/>
                  </a:moveTo>
                  <a:lnTo>
                    <a:pt x="45720" y="1524"/>
                  </a:lnTo>
                  <a:lnTo>
                    <a:pt x="42672" y="0"/>
                  </a:lnTo>
                  <a:lnTo>
                    <a:pt x="39624" y="1524"/>
                  </a:lnTo>
                  <a:lnTo>
                    <a:pt x="38100" y="4572"/>
                  </a:lnTo>
                  <a:lnTo>
                    <a:pt x="33528" y="473964"/>
                  </a:lnTo>
                  <a:lnTo>
                    <a:pt x="33528" y="461772"/>
                  </a:lnTo>
                  <a:lnTo>
                    <a:pt x="42672" y="461772"/>
                  </a:lnTo>
                  <a:lnTo>
                    <a:pt x="42672" y="473964"/>
                  </a:lnTo>
                  <a:lnTo>
                    <a:pt x="47244" y="4572"/>
                  </a:lnTo>
                  <a:close/>
                </a:path>
                <a:path w="76200" h="538479">
                  <a:moveTo>
                    <a:pt x="42672" y="528828"/>
                  </a:moveTo>
                  <a:lnTo>
                    <a:pt x="42672" y="473964"/>
                  </a:lnTo>
                  <a:lnTo>
                    <a:pt x="41148" y="478536"/>
                  </a:lnTo>
                  <a:lnTo>
                    <a:pt x="35052" y="478536"/>
                  </a:lnTo>
                  <a:lnTo>
                    <a:pt x="33528" y="473964"/>
                  </a:lnTo>
                  <a:lnTo>
                    <a:pt x="33528" y="528828"/>
                  </a:lnTo>
                  <a:lnTo>
                    <a:pt x="38100" y="537972"/>
                  </a:lnTo>
                  <a:lnTo>
                    <a:pt x="42672" y="5288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667756" y="4872228"/>
              <a:ext cx="2333625" cy="386080"/>
            </a:xfrm>
            <a:custGeom>
              <a:avLst/>
              <a:gdLst/>
              <a:ahLst/>
              <a:cxnLst/>
              <a:rect l="l" t="t" r="r" b="b"/>
              <a:pathLst>
                <a:path w="2333625" h="386079">
                  <a:moveTo>
                    <a:pt x="9144" y="342900"/>
                  </a:moveTo>
                  <a:lnTo>
                    <a:pt x="9144" y="4572"/>
                  </a:lnTo>
                  <a:lnTo>
                    <a:pt x="7620" y="1524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0" y="347472"/>
                  </a:lnTo>
                  <a:lnTo>
                    <a:pt x="1524" y="350520"/>
                  </a:lnTo>
                  <a:lnTo>
                    <a:pt x="4572" y="352044"/>
                  </a:lnTo>
                  <a:lnTo>
                    <a:pt x="4572" y="342900"/>
                  </a:lnTo>
                  <a:lnTo>
                    <a:pt x="9144" y="342900"/>
                  </a:lnTo>
                  <a:close/>
                </a:path>
                <a:path w="2333625" h="386079">
                  <a:moveTo>
                    <a:pt x="2273808" y="350520"/>
                  </a:moveTo>
                  <a:lnTo>
                    <a:pt x="2273808" y="344424"/>
                  </a:lnTo>
                  <a:lnTo>
                    <a:pt x="2269236" y="342900"/>
                  </a:lnTo>
                  <a:lnTo>
                    <a:pt x="4572" y="342900"/>
                  </a:lnTo>
                  <a:lnTo>
                    <a:pt x="9144" y="347472"/>
                  </a:lnTo>
                  <a:lnTo>
                    <a:pt x="9144" y="352044"/>
                  </a:lnTo>
                  <a:lnTo>
                    <a:pt x="2269236" y="352044"/>
                  </a:lnTo>
                  <a:lnTo>
                    <a:pt x="2273808" y="350520"/>
                  </a:lnTo>
                  <a:close/>
                </a:path>
                <a:path w="2333625" h="386079">
                  <a:moveTo>
                    <a:pt x="9144" y="352044"/>
                  </a:moveTo>
                  <a:lnTo>
                    <a:pt x="9144" y="347472"/>
                  </a:lnTo>
                  <a:lnTo>
                    <a:pt x="4572" y="342900"/>
                  </a:lnTo>
                  <a:lnTo>
                    <a:pt x="4572" y="352044"/>
                  </a:lnTo>
                  <a:lnTo>
                    <a:pt x="9144" y="352044"/>
                  </a:lnTo>
                  <a:close/>
                </a:path>
                <a:path w="2333625" h="386079">
                  <a:moveTo>
                    <a:pt x="2333244" y="347472"/>
                  </a:moveTo>
                  <a:lnTo>
                    <a:pt x="2257044" y="309372"/>
                  </a:lnTo>
                  <a:lnTo>
                    <a:pt x="2257044" y="342900"/>
                  </a:lnTo>
                  <a:lnTo>
                    <a:pt x="2269236" y="342900"/>
                  </a:lnTo>
                  <a:lnTo>
                    <a:pt x="2273808" y="344424"/>
                  </a:lnTo>
                  <a:lnTo>
                    <a:pt x="2273808" y="377190"/>
                  </a:lnTo>
                  <a:lnTo>
                    <a:pt x="2333244" y="347472"/>
                  </a:lnTo>
                  <a:close/>
                </a:path>
                <a:path w="2333625" h="386079">
                  <a:moveTo>
                    <a:pt x="2273808" y="377190"/>
                  </a:moveTo>
                  <a:lnTo>
                    <a:pt x="2273808" y="350520"/>
                  </a:lnTo>
                  <a:lnTo>
                    <a:pt x="2269236" y="352044"/>
                  </a:lnTo>
                  <a:lnTo>
                    <a:pt x="2257044" y="352044"/>
                  </a:lnTo>
                  <a:lnTo>
                    <a:pt x="2257044" y="385572"/>
                  </a:lnTo>
                  <a:lnTo>
                    <a:pt x="2273808" y="37719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640324" y="1066812"/>
              <a:ext cx="2360930" cy="2590800"/>
            </a:xfrm>
            <a:custGeom>
              <a:avLst/>
              <a:gdLst/>
              <a:ahLst/>
              <a:cxnLst/>
              <a:rect l="l" t="t" r="r" b="b"/>
              <a:pathLst>
                <a:path w="2360929" h="2590800">
                  <a:moveTo>
                    <a:pt x="76200" y="304800"/>
                  </a:moveTo>
                  <a:lnTo>
                    <a:pt x="42786" y="304800"/>
                  </a:lnTo>
                  <a:lnTo>
                    <a:pt x="45720" y="4572"/>
                  </a:lnTo>
                  <a:lnTo>
                    <a:pt x="44196" y="1524"/>
                  </a:lnTo>
                  <a:lnTo>
                    <a:pt x="41148" y="0"/>
                  </a:lnTo>
                  <a:lnTo>
                    <a:pt x="38100" y="1524"/>
                  </a:lnTo>
                  <a:lnTo>
                    <a:pt x="36576" y="4572"/>
                  </a:lnTo>
                  <a:lnTo>
                    <a:pt x="32181" y="304800"/>
                  </a:lnTo>
                  <a:lnTo>
                    <a:pt x="0" y="304800"/>
                  </a:lnTo>
                  <a:lnTo>
                    <a:pt x="32004" y="371475"/>
                  </a:lnTo>
                  <a:lnTo>
                    <a:pt x="36576" y="381000"/>
                  </a:lnTo>
                  <a:lnTo>
                    <a:pt x="42672" y="369265"/>
                  </a:lnTo>
                  <a:lnTo>
                    <a:pt x="76200" y="304800"/>
                  </a:lnTo>
                  <a:close/>
                </a:path>
                <a:path w="2360929" h="2590800">
                  <a:moveTo>
                    <a:pt x="2360676" y="2552700"/>
                  </a:moveTo>
                  <a:lnTo>
                    <a:pt x="2284476" y="2514600"/>
                  </a:lnTo>
                  <a:lnTo>
                    <a:pt x="2284476" y="2548128"/>
                  </a:lnTo>
                  <a:lnTo>
                    <a:pt x="1979676" y="2548128"/>
                  </a:lnTo>
                  <a:lnTo>
                    <a:pt x="1976628" y="2549652"/>
                  </a:lnTo>
                  <a:lnTo>
                    <a:pt x="1975104" y="2552700"/>
                  </a:lnTo>
                  <a:lnTo>
                    <a:pt x="1976628" y="2555748"/>
                  </a:lnTo>
                  <a:lnTo>
                    <a:pt x="1979676" y="2557272"/>
                  </a:lnTo>
                  <a:lnTo>
                    <a:pt x="2284476" y="2557272"/>
                  </a:lnTo>
                  <a:lnTo>
                    <a:pt x="2284476" y="2590800"/>
                  </a:lnTo>
                  <a:lnTo>
                    <a:pt x="2301240" y="2582418"/>
                  </a:lnTo>
                  <a:lnTo>
                    <a:pt x="2360676" y="2552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529071" y="842772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766"/>
                  </a:lnTo>
                  <a:lnTo>
                    <a:pt x="29504" y="182185"/>
                  </a:lnTo>
                  <a:lnTo>
                    <a:pt x="62544" y="206800"/>
                  </a:lnTo>
                  <a:lnTo>
                    <a:pt x="104363" y="222857"/>
                  </a:lnTo>
                  <a:lnTo>
                    <a:pt x="152399" y="228599"/>
                  </a:lnTo>
                  <a:lnTo>
                    <a:pt x="200436" y="222857"/>
                  </a:lnTo>
                  <a:lnTo>
                    <a:pt x="242255" y="206800"/>
                  </a:lnTo>
                  <a:lnTo>
                    <a:pt x="275295" y="182185"/>
                  </a:lnTo>
                  <a:lnTo>
                    <a:pt x="296997" y="150766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529071" y="842772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766"/>
                  </a:lnTo>
                  <a:lnTo>
                    <a:pt x="29504" y="182185"/>
                  </a:lnTo>
                  <a:lnTo>
                    <a:pt x="62544" y="206800"/>
                  </a:lnTo>
                  <a:lnTo>
                    <a:pt x="104363" y="222857"/>
                  </a:lnTo>
                  <a:lnTo>
                    <a:pt x="152399" y="228599"/>
                  </a:lnTo>
                  <a:lnTo>
                    <a:pt x="200436" y="222857"/>
                  </a:lnTo>
                  <a:lnTo>
                    <a:pt x="242255" y="206800"/>
                  </a:lnTo>
                  <a:lnTo>
                    <a:pt x="275295" y="182185"/>
                  </a:lnTo>
                  <a:lnTo>
                    <a:pt x="296997" y="150766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White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Box: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Statement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Coverage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0" name="object 4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14</a:t>
            </a:r>
          </a:p>
        </p:txBody>
      </p:sp>
      <p:sp>
        <p:nvSpPr>
          <p:cNvPr id="39" name="object 39"/>
          <p:cNvSpPr txBox="1"/>
          <p:nvPr/>
        </p:nvSpPr>
        <p:spPr>
          <a:xfrm>
            <a:off x="535939" y="1000759"/>
            <a:ext cx="4467860" cy="40728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Statement</a:t>
            </a:r>
            <a:r>
              <a:rPr sz="1800" spc="-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endParaRPr sz="1800">
              <a:latin typeface="Verdana"/>
              <a:cs typeface="Verdana"/>
            </a:endParaRPr>
          </a:p>
          <a:p>
            <a:pPr marL="522605" marR="182880" lvl="1" indent="-167640">
              <a:lnSpc>
                <a:spcPts val="1739"/>
              </a:lnSpc>
              <a:spcBef>
                <a:spcPts val="28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portion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program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statements </a:t>
            </a:r>
            <a:r>
              <a:rPr sz="1600" dirty="0">
                <a:latin typeface="Verdana"/>
                <a:cs typeface="Verdana"/>
              </a:rPr>
              <a:t>(nodes)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touched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cases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19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Advantages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Test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suite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size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linear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size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code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Coverage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easily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assessed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204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Issues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9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Dead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code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reached</a:t>
            </a:r>
            <a:endParaRPr sz="1600">
              <a:latin typeface="Verdana"/>
              <a:cs typeface="Verdana"/>
            </a:endParaRPr>
          </a:p>
          <a:p>
            <a:pPr marL="522605" marR="5080" lvl="1" indent="-167640">
              <a:lnSpc>
                <a:spcPts val="1739"/>
              </a:lnSpc>
              <a:spcBef>
                <a:spcPts val="31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May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require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some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sophistication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to </a:t>
            </a:r>
            <a:r>
              <a:rPr sz="1600" dirty="0">
                <a:latin typeface="Verdana"/>
                <a:cs typeface="Verdana"/>
              </a:rPr>
              <a:t>select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sets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(McCabe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basis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paths)</a:t>
            </a:r>
            <a:endParaRPr sz="1600">
              <a:latin typeface="Verdana"/>
              <a:cs typeface="Verdana"/>
            </a:endParaRPr>
          </a:p>
          <a:p>
            <a:pPr marL="522605" marR="453390" lvl="1" indent="-167640">
              <a:lnSpc>
                <a:spcPts val="1739"/>
              </a:lnSpc>
              <a:spcBef>
                <a:spcPts val="27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spc="-10" dirty="0">
                <a:latin typeface="Verdana"/>
                <a:cs typeface="Verdana"/>
              </a:rPr>
              <a:t>Fault-</a:t>
            </a:r>
            <a:r>
              <a:rPr sz="1600" dirty="0">
                <a:latin typeface="Verdana"/>
                <a:cs typeface="Verdana"/>
              </a:rPr>
              <a:t>tolerant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error-</a:t>
            </a:r>
            <a:r>
              <a:rPr sz="1600" dirty="0">
                <a:latin typeface="Verdana"/>
                <a:cs typeface="Verdana"/>
              </a:rPr>
              <a:t>handling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code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difficult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“touch”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30"/>
              </a:lnSpc>
              <a:spcBef>
                <a:spcPts val="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Metric: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Could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create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incentive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to</a:t>
            </a:r>
            <a:endParaRPr sz="1600">
              <a:latin typeface="Verdana"/>
              <a:cs typeface="Verdana"/>
            </a:endParaRPr>
          </a:p>
          <a:p>
            <a:pPr marL="522605">
              <a:lnSpc>
                <a:spcPts val="1830"/>
              </a:lnSpc>
            </a:pPr>
            <a:r>
              <a:rPr sz="1600" i="1" dirty="0">
                <a:latin typeface="Verdana"/>
                <a:cs typeface="Verdana"/>
              </a:rPr>
              <a:t>remove</a:t>
            </a:r>
            <a:r>
              <a:rPr sz="1600" i="1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error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handlers!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405437" y="838009"/>
            <a:ext cx="2905125" cy="4500880"/>
            <a:chOff x="5405437" y="838009"/>
            <a:chExt cx="2905125" cy="4500880"/>
          </a:xfrm>
        </p:grpSpPr>
        <p:sp>
          <p:nvSpPr>
            <p:cNvPr id="3" name="object 3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939028" y="1786128"/>
              <a:ext cx="614680" cy="424180"/>
            </a:xfrm>
            <a:custGeom>
              <a:avLst/>
              <a:gdLst/>
              <a:ahLst/>
              <a:cxnLst/>
              <a:rect l="l" t="t" r="r" b="b"/>
              <a:pathLst>
                <a:path w="614679" h="424180">
                  <a:moveTo>
                    <a:pt x="580644" y="347472"/>
                  </a:moveTo>
                  <a:lnTo>
                    <a:pt x="580644" y="4572"/>
                  </a:lnTo>
                  <a:lnTo>
                    <a:pt x="579120" y="1524"/>
                  </a:lnTo>
                  <a:lnTo>
                    <a:pt x="576072" y="0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1524" y="7620"/>
                  </a:lnTo>
                  <a:lnTo>
                    <a:pt x="4572" y="9144"/>
                  </a:lnTo>
                  <a:lnTo>
                    <a:pt x="571500" y="9144"/>
                  </a:lnTo>
                  <a:lnTo>
                    <a:pt x="571500" y="4572"/>
                  </a:lnTo>
                  <a:lnTo>
                    <a:pt x="576072" y="9144"/>
                  </a:lnTo>
                  <a:lnTo>
                    <a:pt x="576072" y="347472"/>
                  </a:lnTo>
                  <a:lnTo>
                    <a:pt x="580644" y="347472"/>
                  </a:lnTo>
                  <a:close/>
                </a:path>
                <a:path w="614679" h="424180">
                  <a:moveTo>
                    <a:pt x="614172" y="347472"/>
                  </a:moveTo>
                  <a:lnTo>
                    <a:pt x="537972" y="347472"/>
                  </a:lnTo>
                  <a:lnTo>
                    <a:pt x="571500" y="414528"/>
                  </a:lnTo>
                  <a:lnTo>
                    <a:pt x="571500" y="359664"/>
                  </a:lnTo>
                  <a:lnTo>
                    <a:pt x="573024" y="364236"/>
                  </a:lnTo>
                  <a:lnTo>
                    <a:pt x="579120" y="364236"/>
                  </a:lnTo>
                  <a:lnTo>
                    <a:pt x="580644" y="359664"/>
                  </a:lnTo>
                  <a:lnTo>
                    <a:pt x="580644" y="414528"/>
                  </a:lnTo>
                  <a:lnTo>
                    <a:pt x="614172" y="347472"/>
                  </a:lnTo>
                  <a:close/>
                </a:path>
                <a:path w="614679" h="424180">
                  <a:moveTo>
                    <a:pt x="576072" y="9144"/>
                  </a:moveTo>
                  <a:lnTo>
                    <a:pt x="571500" y="4572"/>
                  </a:lnTo>
                  <a:lnTo>
                    <a:pt x="571500" y="9144"/>
                  </a:lnTo>
                  <a:lnTo>
                    <a:pt x="576072" y="9144"/>
                  </a:lnTo>
                  <a:close/>
                </a:path>
                <a:path w="614679" h="424180">
                  <a:moveTo>
                    <a:pt x="576072" y="347472"/>
                  </a:moveTo>
                  <a:lnTo>
                    <a:pt x="576072" y="9144"/>
                  </a:lnTo>
                  <a:lnTo>
                    <a:pt x="571500" y="9144"/>
                  </a:lnTo>
                  <a:lnTo>
                    <a:pt x="571500" y="347472"/>
                  </a:lnTo>
                  <a:lnTo>
                    <a:pt x="576072" y="347472"/>
                  </a:lnTo>
                  <a:close/>
                </a:path>
                <a:path w="614679" h="424180">
                  <a:moveTo>
                    <a:pt x="580644" y="414528"/>
                  </a:moveTo>
                  <a:lnTo>
                    <a:pt x="580644" y="359664"/>
                  </a:lnTo>
                  <a:lnTo>
                    <a:pt x="579120" y="364236"/>
                  </a:lnTo>
                  <a:lnTo>
                    <a:pt x="573024" y="364236"/>
                  </a:lnTo>
                  <a:lnTo>
                    <a:pt x="571500" y="359664"/>
                  </a:lnTo>
                  <a:lnTo>
                    <a:pt x="571500" y="414528"/>
                  </a:lnTo>
                  <a:lnTo>
                    <a:pt x="576072" y="423672"/>
                  </a:lnTo>
                  <a:lnTo>
                    <a:pt x="580644" y="4145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01000" y="24384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001000" y="24384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38800" y="2129040"/>
              <a:ext cx="1524000" cy="1148080"/>
            </a:xfrm>
            <a:custGeom>
              <a:avLst/>
              <a:gdLst/>
              <a:ahLst/>
              <a:cxnLst/>
              <a:rect l="l" t="t" r="r" b="b"/>
              <a:pathLst>
                <a:path w="1524000" h="1148079">
                  <a:moveTo>
                    <a:pt x="76200" y="1071372"/>
                  </a:moveTo>
                  <a:lnTo>
                    <a:pt x="42672" y="1071372"/>
                  </a:lnTo>
                  <a:lnTo>
                    <a:pt x="42672" y="4572"/>
                  </a:lnTo>
                  <a:lnTo>
                    <a:pt x="41148" y="1524"/>
                  </a:lnTo>
                  <a:lnTo>
                    <a:pt x="38100" y="0"/>
                  </a:lnTo>
                  <a:lnTo>
                    <a:pt x="35052" y="1524"/>
                  </a:lnTo>
                  <a:lnTo>
                    <a:pt x="33528" y="4572"/>
                  </a:lnTo>
                  <a:lnTo>
                    <a:pt x="33528" y="1071372"/>
                  </a:lnTo>
                  <a:lnTo>
                    <a:pt x="0" y="1071372"/>
                  </a:lnTo>
                  <a:lnTo>
                    <a:pt x="33528" y="1138428"/>
                  </a:lnTo>
                  <a:lnTo>
                    <a:pt x="38100" y="1147572"/>
                  </a:lnTo>
                  <a:lnTo>
                    <a:pt x="42672" y="1138428"/>
                  </a:lnTo>
                  <a:lnTo>
                    <a:pt x="76200" y="1071372"/>
                  </a:lnTo>
                  <a:close/>
                </a:path>
                <a:path w="1524000" h="1148079">
                  <a:moveTo>
                    <a:pt x="880872" y="766572"/>
                  </a:moveTo>
                  <a:lnTo>
                    <a:pt x="879348" y="763524"/>
                  </a:lnTo>
                  <a:lnTo>
                    <a:pt x="876300" y="762000"/>
                  </a:lnTo>
                  <a:lnTo>
                    <a:pt x="873252" y="763524"/>
                  </a:lnTo>
                  <a:lnTo>
                    <a:pt x="871728" y="766572"/>
                  </a:lnTo>
                  <a:lnTo>
                    <a:pt x="871728" y="914400"/>
                  </a:lnTo>
                  <a:lnTo>
                    <a:pt x="152400" y="914400"/>
                  </a:lnTo>
                  <a:lnTo>
                    <a:pt x="152400" y="880872"/>
                  </a:lnTo>
                  <a:lnTo>
                    <a:pt x="76200" y="918972"/>
                  </a:lnTo>
                  <a:lnTo>
                    <a:pt x="135636" y="948690"/>
                  </a:lnTo>
                  <a:lnTo>
                    <a:pt x="152400" y="957072"/>
                  </a:lnTo>
                  <a:lnTo>
                    <a:pt x="152400" y="923544"/>
                  </a:lnTo>
                  <a:lnTo>
                    <a:pt x="871728" y="923544"/>
                  </a:lnTo>
                  <a:lnTo>
                    <a:pt x="876300" y="923544"/>
                  </a:lnTo>
                  <a:lnTo>
                    <a:pt x="879348" y="922020"/>
                  </a:lnTo>
                  <a:lnTo>
                    <a:pt x="880872" y="918972"/>
                  </a:lnTo>
                  <a:lnTo>
                    <a:pt x="880872" y="766572"/>
                  </a:lnTo>
                  <a:close/>
                </a:path>
                <a:path w="1524000" h="1148079">
                  <a:moveTo>
                    <a:pt x="1524000" y="423672"/>
                  </a:moveTo>
                  <a:lnTo>
                    <a:pt x="1447800" y="385572"/>
                  </a:lnTo>
                  <a:lnTo>
                    <a:pt x="1447800" y="419100"/>
                  </a:lnTo>
                  <a:lnTo>
                    <a:pt x="1143000" y="419100"/>
                  </a:lnTo>
                  <a:lnTo>
                    <a:pt x="1139952" y="420624"/>
                  </a:lnTo>
                  <a:lnTo>
                    <a:pt x="1138428" y="423672"/>
                  </a:lnTo>
                  <a:lnTo>
                    <a:pt x="1139952" y="426720"/>
                  </a:lnTo>
                  <a:lnTo>
                    <a:pt x="1143000" y="428244"/>
                  </a:lnTo>
                  <a:lnTo>
                    <a:pt x="1447800" y="428244"/>
                  </a:lnTo>
                  <a:lnTo>
                    <a:pt x="1447800" y="461772"/>
                  </a:lnTo>
                  <a:lnTo>
                    <a:pt x="1464564" y="453390"/>
                  </a:lnTo>
                  <a:lnTo>
                    <a:pt x="1524000" y="4236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001000" y="35052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001000" y="35052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939028" y="3581400"/>
              <a:ext cx="1224280" cy="76200"/>
            </a:xfrm>
            <a:custGeom>
              <a:avLst/>
              <a:gdLst/>
              <a:ahLst/>
              <a:cxnLst/>
              <a:rect l="l" t="t" r="r" b="b"/>
              <a:pathLst>
                <a:path w="1224279" h="76200">
                  <a:moveTo>
                    <a:pt x="1164336" y="41148"/>
                  </a:moveTo>
                  <a:lnTo>
                    <a:pt x="1164336" y="35052"/>
                  </a:lnTo>
                  <a:lnTo>
                    <a:pt x="11597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1159764" y="42672"/>
                  </a:lnTo>
                  <a:lnTo>
                    <a:pt x="1164336" y="41148"/>
                  </a:lnTo>
                  <a:close/>
                </a:path>
                <a:path w="1224279" h="76200">
                  <a:moveTo>
                    <a:pt x="1223772" y="38100"/>
                  </a:moveTo>
                  <a:lnTo>
                    <a:pt x="1147572" y="0"/>
                  </a:lnTo>
                  <a:lnTo>
                    <a:pt x="1147572" y="33528"/>
                  </a:lnTo>
                  <a:lnTo>
                    <a:pt x="1159764" y="33528"/>
                  </a:lnTo>
                  <a:lnTo>
                    <a:pt x="1164336" y="35052"/>
                  </a:lnTo>
                  <a:lnTo>
                    <a:pt x="1164336" y="67818"/>
                  </a:lnTo>
                  <a:lnTo>
                    <a:pt x="1223772" y="38100"/>
                  </a:lnTo>
                  <a:close/>
                </a:path>
                <a:path w="1224279" h="76200">
                  <a:moveTo>
                    <a:pt x="1164336" y="67818"/>
                  </a:moveTo>
                  <a:lnTo>
                    <a:pt x="1164336" y="41148"/>
                  </a:lnTo>
                  <a:lnTo>
                    <a:pt x="1159764" y="42672"/>
                  </a:lnTo>
                  <a:lnTo>
                    <a:pt x="1147572" y="42672"/>
                  </a:lnTo>
                  <a:lnTo>
                    <a:pt x="1147572" y="76200"/>
                  </a:lnTo>
                  <a:lnTo>
                    <a:pt x="11643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615428" y="2514600"/>
              <a:ext cx="386080" cy="76200"/>
            </a:xfrm>
            <a:custGeom>
              <a:avLst/>
              <a:gdLst/>
              <a:ahLst/>
              <a:cxnLst/>
              <a:rect l="l" t="t" r="r" b="b"/>
              <a:pathLst>
                <a:path w="386079" h="76200">
                  <a:moveTo>
                    <a:pt x="326136" y="41148"/>
                  </a:moveTo>
                  <a:lnTo>
                    <a:pt x="326136" y="35052"/>
                  </a:lnTo>
                  <a:lnTo>
                    <a:pt x="3215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321564" y="42672"/>
                  </a:lnTo>
                  <a:lnTo>
                    <a:pt x="326136" y="41148"/>
                  </a:lnTo>
                  <a:close/>
                </a:path>
                <a:path w="386079" h="76200">
                  <a:moveTo>
                    <a:pt x="385572" y="38100"/>
                  </a:moveTo>
                  <a:lnTo>
                    <a:pt x="309372" y="0"/>
                  </a:lnTo>
                  <a:lnTo>
                    <a:pt x="309372" y="33528"/>
                  </a:lnTo>
                  <a:lnTo>
                    <a:pt x="321564" y="33528"/>
                  </a:lnTo>
                  <a:lnTo>
                    <a:pt x="326136" y="35052"/>
                  </a:lnTo>
                  <a:lnTo>
                    <a:pt x="326136" y="67818"/>
                  </a:lnTo>
                  <a:lnTo>
                    <a:pt x="385572" y="38100"/>
                  </a:lnTo>
                  <a:close/>
                </a:path>
                <a:path w="386079" h="76200">
                  <a:moveTo>
                    <a:pt x="326136" y="67818"/>
                  </a:moveTo>
                  <a:lnTo>
                    <a:pt x="326136" y="41148"/>
                  </a:lnTo>
                  <a:lnTo>
                    <a:pt x="321564" y="42672"/>
                  </a:lnTo>
                  <a:lnTo>
                    <a:pt x="309372" y="42672"/>
                  </a:lnTo>
                  <a:lnTo>
                    <a:pt x="309372" y="76200"/>
                  </a:lnTo>
                  <a:lnTo>
                    <a:pt x="3261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634228" y="3957828"/>
              <a:ext cx="76200" cy="538480"/>
            </a:xfrm>
            <a:custGeom>
              <a:avLst/>
              <a:gdLst/>
              <a:ahLst/>
              <a:cxnLst/>
              <a:rect l="l" t="t" r="r" b="b"/>
              <a:pathLst>
                <a:path w="76200" h="538479">
                  <a:moveTo>
                    <a:pt x="76200" y="461772"/>
                  </a:moveTo>
                  <a:lnTo>
                    <a:pt x="0" y="461772"/>
                  </a:lnTo>
                  <a:lnTo>
                    <a:pt x="33528" y="528828"/>
                  </a:lnTo>
                  <a:lnTo>
                    <a:pt x="33528" y="473964"/>
                  </a:lnTo>
                  <a:lnTo>
                    <a:pt x="35052" y="478536"/>
                  </a:lnTo>
                  <a:lnTo>
                    <a:pt x="41148" y="478536"/>
                  </a:lnTo>
                  <a:lnTo>
                    <a:pt x="42672" y="473964"/>
                  </a:lnTo>
                  <a:lnTo>
                    <a:pt x="42672" y="528828"/>
                  </a:lnTo>
                  <a:lnTo>
                    <a:pt x="76200" y="461772"/>
                  </a:lnTo>
                  <a:close/>
                </a:path>
                <a:path w="76200" h="538479">
                  <a:moveTo>
                    <a:pt x="47244" y="4572"/>
                  </a:moveTo>
                  <a:lnTo>
                    <a:pt x="45720" y="1524"/>
                  </a:lnTo>
                  <a:lnTo>
                    <a:pt x="42672" y="0"/>
                  </a:lnTo>
                  <a:lnTo>
                    <a:pt x="39624" y="1524"/>
                  </a:lnTo>
                  <a:lnTo>
                    <a:pt x="38100" y="4572"/>
                  </a:lnTo>
                  <a:lnTo>
                    <a:pt x="33528" y="473964"/>
                  </a:lnTo>
                  <a:lnTo>
                    <a:pt x="33528" y="461772"/>
                  </a:lnTo>
                  <a:lnTo>
                    <a:pt x="42672" y="461772"/>
                  </a:lnTo>
                  <a:lnTo>
                    <a:pt x="42672" y="473964"/>
                  </a:lnTo>
                  <a:lnTo>
                    <a:pt x="47244" y="4572"/>
                  </a:lnTo>
                  <a:close/>
                </a:path>
                <a:path w="76200" h="538479">
                  <a:moveTo>
                    <a:pt x="42672" y="528828"/>
                  </a:moveTo>
                  <a:lnTo>
                    <a:pt x="42672" y="473964"/>
                  </a:lnTo>
                  <a:lnTo>
                    <a:pt x="41148" y="478536"/>
                  </a:lnTo>
                  <a:lnTo>
                    <a:pt x="35052" y="478536"/>
                  </a:lnTo>
                  <a:lnTo>
                    <a:pt x="33528" y="473964"/>
                  </a:lnTo>
                  <a:lnTo>
                    <a:pt x="33528" y="528828"/>
                  </a:lnTo>
                  <a:lnTo>
                    <a:pt x="38100" y="537972"/>
                  </a:lnTo>
                  <a:lnTo>
                    <a:pt x="42672" y="5288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667756" y="4872228"/>
              <a:ext cx="2333625" cy="386080"/>
            </a:xfrm>
            <a:custGeom>
              <a:avLst/>
              <a:gdLst/>
              <a:ahLst/>
              <a:cxnLst/>
              <a:rect l="l" t="t" r="r" b="b"/>
              <a:pathLst>
                <a:path w="2333625" h="386079">
                  <a:moveTo>
                    <a:pt x="9144" y="342900"/>
                  </a:moveTo>
                  <a:lnTo>
                    <a:pt x="9144" y="4572"/>
                  </a:lnTo>
                  <a:lnTo>
                    <a:pt x="7620" y="1524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0" y="347472"/>
                  </a:lnTo>
                  <a:lnTo>
                    <a:pt x="1524" y="350520"/>
                  </a:lnTo>
                  <a:lnTo>
                    <a:pt x="4572" y="352044"/>
                  </a:lnTo>
                  <a:lnTo>
                    <a:pt x="4572" y="342900"/>
                  </a:lnTo>
                  <a:lnTo>
                    <a:pt x="9144" y="342900"/>
                  </a:lnTo>
                  <a:close/>
                </a:path>
                <a:path w="2333625" h="386079">
                  <a:moveTo>
                    <a:pt x="2273808" y="350520"/>
                  </a:moveTo>
                  <a:lnTo>
                    <a:pt x="2273808" y="344424"/>
                  </a:lnTo>
                  <a:lnTo>
                    <a:pt x="2269236" y="342900"/>
                  </a:lnTo>
                  <a:lnTo>
                    <a:pt x="4572" y="342900"/>
                  </a:lnTo>
                  <a:lnTo>
                    <a:pt x="9144" y="347472"/>
                  </a:lnTo>
                  <a:lnTo>
                    <a:pt x="9144" y="352044"/>
                  </a:lnTo>
                  <a:lnTo>
                    <a:pt x="2269236" y="352044"/>
                  </a:lnTo>
                  <a:lnTo>
                    <a:pt x="2273808" y="350520"/>
                  </a:lnTo>
                  <a:close/>
                </a:path>
                <a:path w="2333625" h="386079">
                  <a:moveTo>
                    <a:pt x="9144" y="352044"/>
                  </a:moveTo>
                  <a:lnTo>
                    <a:pt x="9144" y="347472"/>
                  </a:lnTo>
                  <a:lnTo>
                    <a:pt x="4572" y="342900"/>
                  </a:lnTo>
                  <a:lnTo>
                    <a:pt x="4572" y="352044"/>
                  </a:lnTo>
                  <a:lnTo>
                    <a:pt x="9144" y="352044"/>
                  </a:lnTo>
                  <a:close/>
                </a:path>
                <a:path w="2333625" h="386079">
                  <a:moveTo>
                    <a:pt x="2333244" y="347472"/>
                  </a:moveTo>
                  <a:lnTo>
                    <a:pt x="2257044" y="309372"/>
                  </a:lnTo>
                  <a:lnTo>
                    <a:pt x="2257044" y="342900"/>
                  </a:lnTo>
                  <a:lnTo>
                    <a:pt x="2269236" y="342900"/>
                  </a:lnTo>
                  <a:lnTo>
                    <a:pt x="2273808" y="344424"/>
                  </a:lnTo>
                  <a:lnTo>
                    <a:pt x="2273808" y="377190"/>
                  </a:lnTo>
                  <a:lnTo>
                    <a:pt x="2333244" y="347472"/>
                  </a:lnTo>
                  <a:close/>
                </a:path>
                <a:path w="2333625" h="386079">
                  <a:moveTo>
                    <a:pt x="2273808" y="377190"/>
                  </a:moveTo>
                  <a:lnTo>
                    <a:pt x="2273808" y="350520"/>
                  </a:lnTo>
                  <a:lnTo>
                    <a:pt x="2269236" y="352044"/>
                  </a:lnTo>
                  <a:lnTo>
                    <a:pt x="2257044" y="352044"/>
                  </a:lnTo>
                  <a:lnTo>
                    <a:pt x="2257044" y="385572"/>
                  </a:lnTo>
                  <a:lnTo>
                    <a:pt x="2273808" y="37719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640324" y="1066812"/>
              <a:ext cx="2360930" cy="2590800"/>
            </a:xfrm>
            <a:custGeom>
              <a:avLst/>
              <a:gdLst/>
              <a:ahLst/>
              <a:cxnLst/>
              <a:rect l="l" t="t" r="r" b="b"/>
              <a:pathLst>
                <a:path w="2360929" h="2590800">
                  <a:moveTo>
                    <a:pt x="76200" y="304800"/>
                  </a:moveTo>
                  <a:lnTo>
                    <a:pt x="42786" y="304800"/>
                  </a:lnTo>
                  <a:lnTo>
                    <a:pt x="45720" y="4572"/>
                  </a:lnTo>
                  <a:lnTo>
                    <a:pt x="44196" y="1524"/>
                  </a:lnTo>
                  <a:lnTo>
                    <a:pt x="41148" y="0"/>
                  </a:lnTo>
                  <a:lnTo>
                    <a:pt x="38100" y="1524"/>
                  </a:lnTo>
                  <a:lnTo>
                    <a:pt x="36576" y="4572"/>
                  </a:lnTo>
                  <a:lnTo>
                    <a:pt x="32181" y="304800"/>
                  </a:lnTo>
                  <a:lnTo>
                    <a:pt x="0" y="304800"/>
                  </a:lnTo>
                  <a:lnTo>
                    <a:pt x="32004" y="371475"/>
                  </a:lnTo>
                  <a:lnTo>
                    <a:pt x="36576" y="381000"/>
                  </a:lnTo>
                  <a:lnTo>
                    <a:pt x="42672" y="369265"/>
                  </a:lnTo>
                  <a:lnTo>
                    <a:pt x="76200" y="304800"/>
                  </a:lnTo>
                  <a:close/>
                </a:path>
                <a:path w="2360929" h="2590800">
                  <a:moveTo>
                    <a:pt x="2360676" y="2552700"/>
                  </a:moveTo>
                  <a:lnTo>
                    <a:pt x="2284476" y="2514600"/>
                  </a:lnTo>
                  <a:lnTo>
                    <a:pt x="2284476" y="2548128"/>
                  </a:lnTo>
                  <a:lnTo>
                    <a:pt x="1979676" y="2548128"/>
                  </a:lnTo>
                  <a:lnTo>
                    <a:pt x="1976628" y="2549652"/>
                  </a:lnTo>
                  <a:lnTo>
                    <a:pt x="1975104" y="2552700"/>
                  </a:lnTo>
                  <a:lnTo>
                    <a:pt x="1976628" y="2555748"/>
                  </a:lnTo>
                  <a:lnTo>
                    <a:pt x="1979676" y="2557272"/>
                  </a:lnTo>
                  <a:lnTo>
                    <a:pt x="2284476" y="2557272"/>
                  </a:lnTo>
                  <a:lnTo>
                    <a:pt x="2284476" y="2590800"/>
                  </a:lnTo>
                  <a:lnTo>
                    <a:pt x="2301240" y="2582418"/>
                  </a:lnTo>
                  <a:lnTo>
                    <a:pt x="2360676" y="2552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529071" y="842772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766"/>
                  </a:lnTo>
                  <a:lnTo>
                    <a:pt x="29504" y="182185"/>
                  </a:lnTo>
                  <a:lnTo>
                    <a:pt x="62544" y="206800"/>
                  </a:lnTo>
                  <a:lnTo>
                    <a:pt x="104363" y="222857"/>
                  </a:lnTo>
                  <a:lnTo>
                    <a:pt x="152399" y="228599"/>
                  </a:lnTo>
                  <a:lnTo>
                    <a:pt x="200436" y="222857"/>
                  </a:lnTo>
                  <a:lnTo>
                    <a:pt x="242255" y="206800"/>
                  </a:lnTo>
                  <a:lnTo>
                    <a:pt x="275295" y="182185"/>
                  </a:lnTo>
                  <a:lnTo>
                    <a:pt x="296997" y="150766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529071" y="842772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766"/>
                  </a:lnTo>
                  <a:lnTo>
                    <a:pt x="29504" y="182185"/>
                  </a:lnTo>
                  <a:lnTo>
                    <a:pt x="62544" y="206800"/>
                  </a:lnTo>
                  <a:lnTo>
                    <a:pt x="104363" y="222857"/>
                  </a:lnTo>
                  <a:lnTo>
                    <a:pt x="152399" y="228599"/>
                  </a:lnTo>
                  <a:lnTo>
                    <a:pt x="200436" y="222857"/>
                  </a:lnTo>
                  <a:lnTo>
                    <a:pt x="242255" y="206800"/>
                  </a:lnTo>
                  <a:lnTo>
                    <a:pt x="275295" y="182185"/>
                  </a:lnTo>
                  <a:lnTo>
                    <a:pt x="296997" y="150766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White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Box: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Statement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Coverage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15</a:t>
            </a:r>
          </a:p>
        </p:txBody>
      </p:sp>
      <p:sp>
        <p:nvSpPr>
          <p:cNvPr id="38" name="object 38"/>
          <p:cNvSpPr txBox="1"/>
          <p:nvPr/>
        </p:nvSpPr>
        <p:spPr>
          <a:xfrm>
            <a:off x="535939" y="1000759"/>
            <a:ext cx="4467860" cy="40728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Statement</a:t>
            </a:r>
            <a:r>
              <a:rPr sz="1800" spc="-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endParaRPr sz="1800">
              <a:latin typeface="Verdana"/>
              <a:cs typeface="Verdana"/>
            </a:endParaRPr>
          </a:p>
          <a:p>
            <a:pPr marL="522605" marR="182880" lvl="1" indent="-167640">
              <a:lnSpc>
                <a:spcPts val="1739"/>
              </a:lnSpc>
              <a:spcBef>
                <a:spcPts val="28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portion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program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statements </a:t>
            </a:r>
            <a:r>
              <a:rPr sz="1600" dirty="0">
                <a:latin typeface="Verdana"/>
                <a:cs typeface="Verdana"/>
              </a:rPr>
              <a:t>(nodes)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touched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cases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19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Advantages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Test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suite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size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linear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size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code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Coverage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easily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assessed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204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Issues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9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Dead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code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reached</a:t>
            </a:r>
            <a:endParaRPr sz="1600">
              <a:latin typeface="Verdana"/>
              <a:cs typeface="Verdana"/>
            </a:endParaRPr>
          </a:p>
          <a:p>
            <a:pPr marL="522605" marR="5080" lvl="1" indent="-167640">
              <a:lnSpc>
                <a:spcPts val="1739"/>
              </a:lnSpc>
              <a:spcBef>
                <a:spcPts val="31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May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require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some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sophistication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to </a:t>
            </a:r>
            <a:r>
              <a:rPr sz="1600" dirty="0">
                <a:latin typeface="Verdana"/>
                <a:cs typeface="Verdana"/>
              </a:rPr>
              <a:t>select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sets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(McCabe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basis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paths)</a:t>
            </a:r>
            <a:endParaRPr sz="1600">
              <a:latin typeface="Verdana"/>
              <a:cs typeface="Verdana"/>
            </a:endParaRPr>
          </a:p>
          <a:p>
            <a:pPr marL="522605" marR="453390" lvl="1" indent="-167640">
              <a:lnSpc>
                <a:spcPts val="1739"/>
              </a:lnSpc>
              <a:spcBef>
                <a:spcPts val="27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spc="-10" dirty="0">
                <a:latin typeface="Verdana"/>
                <a:cs typeface="Verdana"/>
              </a:rPr>
              <a:t>Fault-</a:t>
            </a:r>
            <a:r>
              <a:rPr sz="1600" dirty="0">
                <a:latin typeface="Verdana"/>
                <a:cs typeface="Verdana"/>
              </a:rPr>
              <a:t>tolerant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error-</a:t>
            </a:r>
            <a:r>
              <a:rPr sz="1600" dirty="0">
                <a:latin typeface="Verdana"/>
                <a:cs typeface="Verdana"/>
              </a:rPr>
              <a:t>handling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code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difficult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“touch”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30"/>
              </a:lnSpc>
              <a:spcBef>
                <a:spcPts val="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Metric: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Could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create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incentive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to</a:t>
            </a:r>
            <a:endParaRPr sz="1600">
              <a:latin typeface="Verdana"/>
              <a:cs typeface="Verdana"/>
            </a:endParaRPr>
          </a:p>
          <a:p>
            <a:pPr marL="522605">
              <a:lnSpc>
                <a:spcPts val="1830"/>
              </a:lnSpc>
            </a:pPr>
            <a:r>
              <a:rPr sz="1600" i="1" dirty="0">
                <a:latin typeface="Verdana"/>
                <a:cs typeface="Verdana"/>
              </a:rPr>
              <a:t>remove</a:t>
            </a:r>
            <a:r>
              <a:rPr sz="1600" i="1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error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handlers!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405437" y="838009"/>
            <a:ext cx="2905125" cy="4500880"/>
            <a:chOff x="5405437" y="838009"/>
            <a:chExt cx="2905125" cy="4500880"/>
          </a:xfrm>
        </p:grpSpPr>
        <p:sp>
          <p:nvSpPr>
            <p:cNvPr id="3" name="object 3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939028" y="1786128"/>
              <a:ext cx="614680" cy="424180"/>
            </a:xfrm>
            <a:custGeom>
              <a:avLst/>
              <a:gdLst/>
              <a:ahLst/>
              <a:cxnLst/>
              <a:rect l="l" t="t" r="r" b="b"/>
              <a:pathLst>
                <a:path w="614679" h="424180">
                  <a:moveTo>
                    <a:pt x="580644" y="347472"/>
                  </a:moveTo>
                  <a:lnTo>
                    <a:pt x="580644" y="4572"/>
                  </a:lnTo>
                  <a:lnTo>
                    <a:pt x="579120" y="1524"/>
                  </a:lnTo>
                  <a:lnTo>
                    <a:pt x="576072" y="0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1524" y="7620"/>
                  </a:lnTo>
                  <a:lnTo>
                    <a:pt x="4572" y="9144"/>
                  </a:lnTo>
                  <a:lnTo>
                    <a:pt x="571500" y="9144"/>
                  </a:lnTo>
                  <a:lnTo>
                    <a:pt x="571500" y="4572"/>
                  </a:lnTo>
                  <a:lnTo>
                    <a:pt x="576072" y="9144"/>
                  </a:lnTo>
                  <a:lnTo>
                    <a:pt x="576072" y="347472"/>
                  </a:lnTo>
                  <a:lnTo>
                    <a:pt x="580644" y="347472"/>
                  </a:lnTo>
                  <a:close/>
                </a:path>
                <a:path w="614679" h="424180">
                  <a:moveTo>
                    <a:pt x="614172" y="347472"/>
                  </a:moveTo>
                  <a:lnTo>
                    <a:pt x="537972" y="347472"/>
                  </a:lnTo>
                  <a:lnTo>
                    <a:pt x="571500" y="414528"/>
                  </a:lnTo>
                  <a:lnTo>
                    <a:pt x="571500" y="359664"/>
                  </a:lnTo>
                  <a:lnTo>
                    <a:pt x="573024" y="364236"/>
                  </a:lnTo>
                  <a:lnTo>
                    <a:pt x="579120" y="364236"/>
                  </a:lnTo>
                  <a:lnTo>
                    <a:pt x="580644" y="359664"/>
                  </a:lnTo>
                  <a:lnTo>
                    <a:pt x="580644" y="414528"/>
                  </a:lnTo>
                  <a:lnTo>
                    <a:pt x="614172" y="347472"/>
                  </a:lnTo>
                  <a:close/>
                </a:path>
                <a:path w="614679" h="424180">
                  <a:moveTo>
                    <a:pt x="576072" y="9144"/>
                  </a:moveTo>
                  <a:lnTo>
                    <a:pt x="571500" y="4572"/>
                  </a:lnTo>
                  <a:lnTo>
                    <a:pt x="571500" y="9144"/>
                  </a:lnTo>
                  <a:lnTo>
                    <a:pt x="576072" y="9144"/>
                  </a:lnTo>
                  <a:close/>
                </a:path>
                <a:path w="614679" h="424180">
                  <a:moveTo>
                    <a:pt x="576072" y="347472"/>
                  </a:moveTo>
                  <a:lnTo>
                    <a:pt x="576072" y="9144"/>
                  </a:lnTo>
                  <a:lnTo>
                    <a:pt x="571500" y="9144"/>
                  </a:lnTo>
                  <a:lnTo>
                    <a:pt x="571500" y="347472"/>
                  </a:lnTo>
                  <a:lnTo>
                    <a:pt x="576072" y="347472"/>
                  </a:lnTo>
                  <a:close/>
                </a:path>
                <a:path w="614679" h="424180">
                  <a:moveTo>
                    <a:pt x="580644" y="414528"/>
                  </a:moveTo>
                  <a:lnTo>
                    <a:pt x="580644" y="359664"/>
                  </a:lnTo>
                  <a:lnTo>
                    <a:pt x="579120" y="364236"/>
                  </a:lnTo>
                  <a:lnTo>
                    <a:pt x="573024" y="364236"/>
                  </a:lnTo>
                  <a:lnTo>
                    <a:pt x="571500" y="359664"/>
                  </a:lnTo>
                  <a:lnTo>
                    <a:pt x="571500" y="414528"/>
                  </a:lnTo>
                  <a:lnTo>
                    <a:pt x="576072" y="423672"/>
                  </a:lnTo>
                  <a:lnTo>
                    <a:pt x="580644" y="4145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01000" y="24384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001000" y="24384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38800" y="2129040"/>
              <a:ext cx="1524000" cy="1148080"/>
            </a:xfrm>
            <a:custGeom>
              <a:avLst/>
              <a:gdLst/>
              <a:ahLst/>
              <a:cxnLst/>
              <a:rect l="l" t="t" r="r" b="b"/>
              <a:pathLst>
                <a:path w="1524000" h="1148079">
                  <a:moveTo>
                    <a:pt x="76200" y="1071372"/>
                  </a:moveTo>
                  <a:lnTo>
                    <a:pt x="42672" y="1071372"/>
                  </a:lnTo>
                  <a:lnTo>
                    <a:pt x="42672" y="4572"/>
                  </a:lnTo>
                  <a:lnTo>
                    <a:pt x="41148" y="1524"/>
                  </a:lnTo>
                  <a:lnTo>
                    <a:pt x="38100" y="0"/>
                  </a:lnTo>
                  <a:lnTo>
                    <a:pt x="35052" y="1524"/>
                  </a:lnTo>
                  <a:lnTo>
                    <a:pt x="33528" y="4572"/>
                  </a:lnTo>
                  <a:lnTo>
                    <a:pt x="33528" y="1071372"/>
                  </a:lnTo>
                  <a:lnTo>
                    <a:pt x="0" y="1071372"/>
                  </a:lnTo>
                  <a:lnTo>
                    <a:pt x="33528" y="1138428"/>
                  </a:lnTo>
                  <a:lnTo>
                    <a:pt x="38100" y="1147572"/>
                  </a:lnTo>
                  <a:lnTo>
                    <a:pt x="42672" y="1138428"/>
                  </a:lnTo>
                  <a:lnTo>
                    <a:pt x="76200" y="1071372"/>
                  </a:lnTo>
                  <a:close/>
                </a:path>
                <a:path w="1524000" h="1148079">
                  <a:moveTo>
                    <a:pt x="880872" y="766572"/>
                  </a:moveTo>
                  <a:lnTo>
                    <a:pt x="879348" y="763524"/>
                  </a:lnTo>
                  <a:lnTo>
                    <a:pt x="876300" y="762000"/>
                  </a:lnTo>
                  <a:lnTo>
                    <a:pt x="873252" y="763524"/>
                  </a:lnTo>
                  <a:lnTo>
                    <a:pt x="871728" y="766572"/>
                  </a:lnTo>
                  <a:lnTo>
                    <a:pt x="871728" y="914400"/>
                  </a:lnTo>
                  <a:lnTo>
                    <a:pt x="152400" y="914400"/>
                  </a:lnTo>
                  <a:lnTo>
                    <a:pt x="152400" y="880872"/>
                  </a:lnTo>
                  <a:lnTo>
                    <a:pt x="76200" y="918972"/>
                  </a:lnTo>
                  <a:lnTo>
                    <a:pt x="135636" y="948690"/>
                  </a:lnTo>
                  <a:lnTo>
                    <a:pt x="152400" y="957072"/>
                  </a:lnTo>
                  <a:lnTo>
                    <a:pt x="152400" y="923544"/>
                  </a:lnTo>
                  <a:lnTo>
                    <a:pt x="871728" y="923544"/>
                  </a:lnTo>
                  <a:lnTo>
                    <a:pt x="876300" y="923544"/>
                  </a:lnTo>
                  <a:lnTo>
                    <a:pt x="879348" y="922020"/>
                  </a:lnTo>
                  <a:lnTo>
                    <a:pt x="880872" y="918972"/>
                  </a:lnTo>
                  <a:lnTo>
                    <a:pt x="880872" y="766572"/>
                  </a:lnTo>
                  <a:close/>
                </a:path>
                <a:path w="1524000" h="1148079">
                  <a:moveTo>
                    <a:pt x="1524000" y="423672"/>
                  </a:moveTo>
                  <a:lnTo>
                    <a:pt x="1447800" y="385572"/>
                  </a:lnTo>
                  <a:lnTo>
                    <a:pt x="1447800" y="419100"/>
                  </a:lnTo>
                  <a:lnTo>
                    <a:pt x="1143000" y="419100"/>
                  </a:lnTo>
                  <a:lnTo>
                    <a:pt x="1139952" y="420624"/>
                  </a:lnTo>
                  <a:lnTo>
                    <a:pt x="1138428" y="423672"/>
                  </a:lnTo>
                  <a:lnTo>
                    <a:pt x="1139952" y="426720"/>
                  </a:lnTo>
                  <a:lnTo>
                    <a:pt x="1143000" y="428244"/>
                  </a:lnTo>
                  <a:lnTo>
                    <a:pt x="1447800" y="428244"/>
                  </a:lnTo>
                  <a:lnTo>
                    <a:pt x="1447800" y="461772"/>
                  </a:lnTo>
                  <a:lnTo>
                    <a:pt x="1464564" y="453390"/>
                  </a:lnTo>
                  <a:lnTo>
                    <a:pt x="1524000" y="4236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001000" y="35052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001000" y="35052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939028" y="3581400"/>
              <a:ext cx="1224280" cy="76200"/>
            </a:xfrm>
            <a:custGeom>
              <a:avLst/>
              <a:gdLst/>
              <a:ahLst/>
              <a:cxnLst/>
              <a:rect l="l" t="t" r="r" b="b"/>
              <a:pathLst>
                <a:path w="1224279" h="76200">
                  <a:moveTo>
                    <a:pt x="1164336" y="41148"/>
                  </a:moveTo>
                  <a:lnTo>
                    <a:pt x="1164336" y="35052"/>
                  </a:lnTo>
                  <a:lnTo>
                    <a:pt x="11597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1159764" y="42672"/>
                  </a:lnTo>
                  <a:lnTo>
                    <a:pt x="1164336" y="41148"/>
                  </a:lnTo>
                  <a:close/>
                </a:path>
                <a:path w="1224279" h="76200">
                  <a:moveTo>
                    <a:pt x="1223772" y="38100"/>
                  </a:moveTo>
                  <a:lnTo>
                    <a:pt x="1147572" y="0"/>
                  </a:lnTo>
                  <a:lnTo>
                    <a:pt x="1147572" y="33528"/>
                  </a:lnTo>
                  <a:lnTo>
                    <a:pt x="1159764" y="33528"/>
                  </a:lnTo>
                  <a:lnTo>
                    <a:pt x="1164336" y="35052"/>
                  </a:lnTo>
                  <a:lnTo>
                    <a:pt x="1164336" y="67818"/>
                  </a:lnTo>
                  <a:lnTo>
                    <a:pt x="1223772" y="38100"/>
                  </a:lnTo>
                  <a:close/>
                </a:path>
                <a:path w="1224279" h="76200">
                  <a:moveTo>
                    <a:pt x="1164336" y="67818"/>
                  </a:moveTo>
                  <a:lnTo>
                    <a:pt x="1164336" y="41148"/>
                  </a:lnTo>
                  <a:lnTo>
                    <a:pt x="1159764" y="42672"/>
                  </a:lnTo>
                  <a:lnTo>
                    <a:pt x="1147572" y="42672"/>
                  </a:lnTo>
                  <a:lnTo>
                    <a:pt x="1147572" y="76200"/>
                  </a:lnTo>
                  <a:lnTo>
                    <a:pt x="11643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615428" y="2514600"/>
              <a:ext cx="386080" cy="76200"/>
            </a:xfrm>
            <a:custGeom>
              <a:avLst/>
              <a:gdLst/>
              <a:ahLst/>
              <a:cxnLst/>
              <a:rect l="l" t="t" r="r" b="b"/>
              <a:pathLst>
                <a:path w="386079" h="76200">
                  <a:moveTo>
                    <a:pt x="326136" y="41148"/>
                  </a:moveTo>
                  <a:lnTo>
                    <a:pt x="326136" y="35052"/>
                  </a:lnTo>
                  <a:lnTo>
                    <a:pt x="3215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321564" y="42672"/>
                  </a:lnTo>
                  <a:lnTo>
                    <a:pt x="326136" y="41148"/>
                  </a:lnTo>
                  <a:close/>
                </a:path>
                <a:path w="386079" h="76200">
                  <a:moveTo>
                    <a:pt x="385572" y="38100"/>
                  </a:moveTo>
                  <a:lnTo>
                    <a:pt x="309372" y="0"/>
                  </a:lnTo>
                  <a:lnTo>
                    <a:pt x="309372" y="33528"/>
                  </a:lnTo>
                  <a:lnTo>
                    <a:pt x="321564" y="33528"/>
                  </a:lnTo>
                  <a:lnTo>
                    <a:pt x="326136" y="35052"/>
                  </a:lnTo>
                  <a:lnTo>
                    <a:pt x="326136" y="67818"/>
                  </a:lnTo>
                  <a:lnTo>
                    <a:pt x="385572" y="38100"/>
                  </a:lnTo>
                  <a:close/>
                </a:path>
                <a:path w="386079" h="76200">
                  <a:moveTo>
                    <a:pt x="326136" y="67818"/>
                  </a:moveTo>
                  <a:lnTo>
                    <a:pt x="326136" y="41148"/>
                  </a:lnTo>
                  <a:lnTo>
                    <a:pt x="321564" y="42672"/>
                  </a:lnTo>
                  <a:lnTo>
                    <a:pt x="309372" y="42672"/>
                  </a:lnTo>
                  <a:lnTo>
                    <a:pt x="309372" y="76200"/>
                  </a:lnTo>
                  <a:lnTo>
                    <a:pt x="3261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634228" y="3957828"/>
              <a:ext cx="76200" cy="538480"/>
            </a:xfrm>
            <a:custGeom>
              <a:avLst/>
              <a:gdLst/>
              <a:ahLst/>
              <a:cxnLst/>
              <a:rect l="l" t="t" r="r" b="b"/>
              <a:pathLst>
                <a:path w="76200" h="538479">
                  <a:moveTo>
                    <a:pt x="76200" y="461772"/>
                  </a:moveTo>
                  <a:lnTo>
                    <a:pt x="0" y="461772"/>
                  </a:lnTo>
                  <a:lnTo>
                    <a:pt x="33528" y="528828"/>
                  </a:lnTo>
                  <a:lnTo>
                    <a:pt x="33528" y="473964"/>
                  </a:lnTo>
                  <a:lnTo>
                    <a:pt x="35052" y="478536"/>
                  </a:lnTo>
                  <a:lnTo>
                    <a:pt x="41148" y="478536"/>
                  </a:lnTo>
                  <a:lnTo>
                    <a:pt x="42672" y="473964"/>
                  </a:lnTo>
                  <a:lnTo>
                    <a:pt x="42672" y="528828"/>
                  </a:lnTo>
                  <a:lnTo>
                    <a:pt x="76200" y="461772"/>
                  </a:lnTo>
                  <a:close/>
                </a:path>
                <a:path w="76200" h="538479">
                  <a:moveTo>
                    <a:pt x="47244" y="4572"/>
                  </a:moveTo>
                  <a:lnTo>
                    <a:pt x="45720" y="1524"/>
                  </a:lnTo>
                  <a:lnTo>
                    <a:pt x="42672" y="0"/>
                  </a:lnTo>
                  <a:lnTo>
                    <a:pt x="39624" y="1524"/>
                  </a:lnTo>
                  <a:lnTo>
                    <a:pt x="38100" y="4572"/>
                  </a:lnTo>
                  <a:lnTo>
                    <a:pt x="33528" y="473964"/>
                  </a:lnTo>
                  <a:lnTo>
                    <a:pt x="33528" y="461772"/>
                  </a:lnTo>
                  <a:lnTo>
                    <a:pt x="42672" y="461772"/>
                  </a:lnTo>
                  <a:lnTo>
                    <a:pt x="42672" y="473964"/>
                  </a:lnTo>
                  <a:lnTo>
                    <a:pt x="47244" y="4572"/>
                  </a:lnTo>
                  <a:close/>
                </a:path>
                <a:path w="76200" h="538479">
                  <a:moveTo>
                    <a:pt x="42672" y="528828"/>
                  </a:moveTo>
                  <a:lnTo>
                    <a:pt x="42672" y="473964"/>
                  </a:lnTo>
                  <a:lnTo>
                    <a:pt x="41148" y="478536"/>
                  </a:lnTo>
                  <a:lnTo>
                    <a:pt x="35052" y="478536"/>
                  </a:lnTo>
                  <a:lnTo>
                    <a:pt x="33528" y="473964"/>
                  </a:lnTo>
                  <a:lnTo>
                    <a:pt x="33528" y="528828"/>
                  </a:lnTo>
                  <a:lnTo>
                    <a:pt x="38100" y="537972"/>
                  </a:lnTo>
                  <a:lnTo>
                    <a:pt x="42672" y="5288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667756" y="4872228"/>
              <a:ext cx="2333625" cy="386080"/>
            </a:xfrm>
            <a:custGeom>
              <a:avLst/>
              <a:gdLst/>
              <a:ahLst/>
              <a:cxnLst/>
              <a:rect l="l" t="t" r="r" b="b"/>
              <a:pathLst>
                <a:path w="2333625" h="386079">
                  <a:moveTo>
                    <a:pt x="9144" y="342900"/>
                  </a:moveTo>
                  <a:lnTo>
                    <a:pt x="9144" y="4572"/>
                  </a:lnTo>
                  <a:lnTo>
                    <a:pt x="7620" y="1524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0" y="347472"/>
                  </a:lnTo>
                  <a:lnTo>
                    <a:pt x="1524" y="350520"/>
                  </a:lnTo>
                  <a:lnTo>
                    <a:pt x="4572" y="352044"/>
                  </a:lnTo>
                  <a:lnTo>
                    <a:pt x="4572" y="342900"/>
                  </a:lnTo>
                  <a:lnTo>
                    <a:pt x="9144" y="342900"/>
                  </a:lnTo>
                  <a:close/>
                </a:path>
                <a:path w="2333625" h="386079">
                  <a:moveTo>
                    <a:pt x="2273808" y="350520"/>
                  </a:moveTo>
                  <a:lnTo>
                    <a:pt x="2273808" y="344424"/>
                  </a:lnTo>
                  <a:lnTo>
                    <a:pt x="2269236" y="342900"/>
                  </a:lnTo>
                  <a:lnTo>
                    <a:pt x="4572" y="342900"/>
                  </a:lnTo>
                  <a:lnTo>
                    <a:pt x="9144" y="347472"/>
                  </a:lnTo>
                  <a:lnTo>
                    <a:pt x="9144" y="352044"/>
                  </a:lnTo>
                  <a:lnTo>
                    <a:pt x="2269236" y="352044"/>
                  </a:lnTo>
                  <a:lnTo>
                    <a:pt x="2273808" y="350520"/>
                  </a:lnTo>
                  <a:close/>
                </a:path>
                <a:path w="2333625" h="386079">
                  <a:moveTo>
                    <a:pt x="9144" y="352044"/>
                  </a:moveTo>
                  <a:lnTo>
                    <a:pt x="9144" y="347472"/>
                  </a:lnTo>
                  <a:lnTo>
                    <a:pt x="4572" y="342900"/>
                  </a:lnTo>
                  <a:lnTo>
                    <a:pt x="4572" y="352044"/>
                  </a:lnTo>
                  <a:lnTo>
                    <a:pt x="9144" y="352044"/>
                  </a:lnTo>
                  <a:close/>
                </a:path>
                <a:path w="2333625" h="386079">
                  <a:moveTo>
                    <a:pt x="2333244" y="347472"/>
                  </a:moveTo>
                  <a:lnTo>
                    <a:pt x="2257044" y="309372"/>
                  </a:lnTo>
                  <a:lnTo>
                    <a:pt x="2257044" y="342900"/>
                  </a:lnTo>
                  <a:lnTo>
                    <a:pt x="2269236" y="342900"/>
                  </a:lnTo>
                  <a:lnTo>
                    <a:pt x="2273808" y="344424"/>
                  </a:lnTo>
                  <a:lnTo>
                    <a:pt x="2273808" y="377190"/>
                  </a:lnTo>
                  <a:lnTo>
                    <a:pt x="2333244" y="347472"/>
                  </a:lnTo>
                  <a:close/>
                </a:path>
                <a:path w="2333625" h="386079">
                  <a:moveTo>
                    <a:pt x="2273808" y="377190"/>
                  </a:moveTo>
                  <a:lnTo>
                    <a:pt x="2273808" y="350520"/>
                  </a:lnTo>
                  <a:lnTo>
                    <a:pt x="2269236" y="352044"/>
                  </a:lnTo>
                  <a:lnTo>
                    <a:pt x="2257044" y="352044"/>
                  </a:lnTo>
                  <a:lnTo>
                    <a:pt x="2257044" y="385572"/>
                  </a:lnTo>
                  <a:lnTo>
                    <a:pt x="2273808" y="37719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640324" y="1066812"/>
              <a:ext cx="2360930" cy="2590800"/>
            </a:xfrm>
            <a:custGeom>
              <a:avLst/>
              <a:gdLst/>
              <a:ahLst/>
              <a:cxnLst/>
              <a:rect l="l" t="t" r="r" b="b"/>
              <a:pathLst>
                <a:path w="2360929" h="2590800">
                  <a:moveTo>
                    <a:pt x="76200" y="304800"/>
                  </a:moveTo>
                  <a:lnTo>
                    <a:pt x="42786" y="304800"/>
                  </a:lnTo>
                  <a:lnTo>
                    <a:pt x="45720" y="4572"/>
                  </a:lnTo>
                  <a:lnTo>
                    <a:pt x="44196" y="1524"/>
                  </a:lnTo>
                  <a:lnTo>
                    <a:pt x="41148" y="0"/>
                  </a:lnTo>
                  <a:lnTo>
                    <a:pt x="38100" y="1524"/>
                  </a:lnTo>
                  <a:lnTo>
                    <a:pt x="36576" y="4572"/>
                  </a:lnTo>
                  <a:lnTo>
                    <a:pt x="32181" y="304800"/>
                  </a:lnTo>
                  <a:lnTo>
                    <a:pt x="0" y="304800"/>
                  </a:lnTo>
                  <a:lnTo>
                    <a:pt x="32004" y="371475"/>
                  </a:lnTo>
                  <a:lnTo>
                    <a:pt x="36576" y="381000"/>
                  </a:lnTo>
                  <a:lnTo>
                    <a:pt x="42672" y="369265"/>
                  </a:lnTo>
                  <a:lnTo>
                    <a:pt x="76200" y="304800"/>
                  </a:lnTo>
                  <a:close/>
                </a:path>
                <a:path w="2360929" h="2590800">
                  <a:moveTo>
                    <a:pt x="2360676" y="2552700"/>
                  </a:moveTo>
                  <a:lnTo>
                    <a:pt x="2284476" y="2514600"/>
                  </a:lnTo>
                  <a:lnTo>
                    <a:pt x="2284476" y="2548128"/>
                  </a:lnTo>
                  <a:lnTo>
                    <a:pt x="1979676" y="2548128"/>
                  </a:lnTo>
                  <a:lnTo>
                    <a:pt x="1976628" y="2549652"/>
                  </a:lnTo>
                  <a:lnTo>
                    <a:pt x="1975104" y="2552700"/>
                  </a:lnTo>
                  <a:lnTo>
                    <a:pt x="1976628" y="2555748"/>
                  </a:lnTo>
                  <a:lnTo>
                    <a:pt x="1979676" y="2557272"/>
                  </a:lnTo>
                  <a:lnTo>
                    <a:pt x="2284476" y="2557272"/>
                  </a:lnTo>
                  <a:lnTo>
                    <a:pt x="2284476" y="2590800"/>
                  </a:lnTo>
                  <a:lnTo>
                    <a:pt x="2301240" y="2582418"/>
                  </a:lnTo>
                  <a:lnTo>
                    <a:pt x="2360676" y="2552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529071" y="842772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766"/>
                  </a:lnTo>
                  <a:lnTo>
                    <a:pt x="29504" y="182185"/>
                  </a:lnTo>
                  <a:lnTo>
                    <a:pt x="62544" y="206800"/>
                  </a:lnTo>
                  <a:lnTo>
                    <a:pt x="104363" y="222857"/>
                  </a:lnTo>
                  <a:lnTo>
                    <a:pt x="152399" y="228599"/>
                  </a:lnTo>
                  <a:lnTo>
                    <a:pt x="200436" y="222857"/>
                  </a:lnTo>
                  <a:lnTo>
                    <a:pt x="242255" y="206800"/>
                  </a:lnTo>
                  <a:lnTo>
                    <a:pt x="275295" y="182185"/>
                  </a:lnTo>
                  <a:lnTo>
                    <a:pt x="296997" y="150766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529071" y="842772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766"/>
                  </a:lnTo>
                  <a:lnTo>
                    <a:pt x="29504" y="182185"/>
                  </a:lnTo>
                  <a:lnTo>
                    <a:pt x="62544" y="206800"/>
                  </a:lnTo>
                  <a:lnTo>
                    <a:pt x="104363" y="222857"/>
                  </a:lnTo>
                  <a:lnTo>
                    <a:pt x="152399" y="228599"/>
                  </a:lnTo>
                  <a:lnTo>
                    <a:pt x="200436" y="222857"/>
                  </a:lnTo>
                  <a:lnTo>
                    <a:pt x="242255" y="206800"/>
                  </a:lnTo>
                  <a:lnTo>
                    <a:pt x="275295" y="182185"/>
                  </a:lnTo>
                  <a:lnTo>
                    <a:pt x="296997" y="150766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White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Box: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Statement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Coverage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0" name="object 4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16</a:t>
            </a:r>
          </a:p>
        </p:txBody>
      </p:sp>
      <p:sp>
        <p:nvSpPr>
          <p:cNvPr id="39" name="object 39"/>
          <p:cNvSpPr txBox="1"/>
          <p:nvPr/>
        </p:nvSpPr>
        <p:spPr>
          <a:xfrm>
            <a:off x="535939" y="1000759"/>
            <a:ext cx="4467860" cy="40728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Statement</a:t>
            </a:r>
            <a:r>
              <a:rPr sz="1800" spc="-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endParaRPr sz="1800">
              <a:latin typeface="Verdana"/>
              <a:cs typeface="Verdana"/>
            </a:endParaRPr>
          </a:p>
          <a:p>
            <a:pPr marL="522605" marR="182880" lvl="1" indent="-167640">
              <a:lnSpc>
                <a:spcPts val="1739"/>
              </a:lnSpc>
              <a:spcBef>
                <a:spcPts val="28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portion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program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statements </a:t>
            </a:r>
            <a:r>
              <a:rPr sz="1600" dirty="0">
                <a:latin typeface="Verdana"/>
                <a:cs typeface="Verdana"/>
              </a:rPr>
              <a:t>(nodes)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touched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cases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19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Advantages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Test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suite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size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linear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size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code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Coverage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easily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assessed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204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Issues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9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Dead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code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reached</a:t>
            </a:r>
            <a:endParaRPr sz="1600">
              <a:latin typeface="Verdana"/>
              <a:cs typeface="Verdana"/>
            </a:endParaRPr>
          </a:p>
          <a:p>
            <a:pPr marL="522605" marR="5080" lvl="1" indent="-167640">
              <a:lnSpc>
                <a:spcPts val="1739"/>
              </a:lnSpc>
              <a:spcBef>
                <a:spcPts val="31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May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require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some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sophistication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to </a:t>
            </a:r>
            <a:r>
              <a:rPr sz="1600" dirty="0">
                <a:latin typeface="Verdana"/>
                <a:cs typeface="Verdana"/>
              </a:rPr>
              <a:t>select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sets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(McCabe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basis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paths)</a:t>
            </a:r>
            <a:endParaRPr sz="1600">
              <a:latin typeface="Verdana"/>
              <a:cs typeface="Verdana"/>
            </a:endParaRPr>
          </a:p>
          <a:p>
            <a:pPr marL="522605" marR="453390" lvl="1" indent="-167640">
              <a:lnSpc>
                <a:spcPts val="1739"/>
              </a:lnSpc>
              <a:spcBef>
                <a:spcPts val="27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spc="-10" dirty="0">
                <a:latin typeface="Verdana"/>
                <a:cs typeface="Verdana"/>
              </a:rPr>
              <a:t>Fault-</a:t>
            </a:r>
            <a:r>
              <a:rPr sz="1600" dirty="0">
                <a:latin typeface="Verdana"/>
                <a:cs typeface="Verdana"/>
              </a:rPr>
              <a:t>tolerant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error-</a:t>
            </a:r>
            <a:r>
              <a:rPr sz="1600" dirty="0">
                <a:latin typeface="Verdana"/>
                <a:cs typeface="Verdana"/>
              </a:rPr>
              <a:t>handling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code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difficult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“touch”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30"/>
              </a:lnSpc>
              <a:spcBef>
                <a:spcPts val="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Metric: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Could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create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incentive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to</a:t>
            </a:r>
            <a:endParaRPr sz="1600">
              <a:latin typeface="Verdana"/>
              <a:cs typeface="Verdana"/>
            </a:endParaRPr>
          </a:p>
          <a:p>
            <a:pPr marL="522605">
              <a:lnSpc>
                <a:spcPts val="1830"/>
              </a:lnSpc>
            </a:pPr>
            <a:r>
              <a:rPr sz="1600" i="1" dirty="0">
                <a:latin typeface="Verdana"/>
                <a:cs typeface="Verdana"/>
              </a:rPr>
              <a:t>remove</a:t>
            </a:r>
            <a:r>
              <a:rPr sz="1600" i="1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error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handlers!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405437" y="838009"/>
            <a:ext cx="2905125" cy="4500880"/>
            <a:chOff x="5405437" y="838009"/>
            <a:chExt cx="2905125" cy="4500880"/>
          </a:xfrm>
        </p:grpSpPr>
        <p:sp>
          <p:nvSpPr>
            <p:cNvPr id="3" name="object 3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939028" y="1786128"/>
              <a:ext cx="614680" cy="424180"/>
            </a:xfrm>
            <a:custGeom>
              <a:avLst/>
              <a:gdLst/>
              <a:ahLst/>
              <a:cxnLst/>
              <a:rect l="l" t="t" r="r" b="b"/>
              <a:pathLst>
                <a:path w="614679" h="424180">
                  <a:moveTo>
                    <a:pt x="580644" y="347472"/>
                  </a:moveTo>
                  <a:lnTo>
                    <a:pt x="580644" y="4572"/>
                  </a:lnTo>
                  <a:lnTo>
                    <a:pt x="579120" y="1524"/>
                  </a:lnTo>
                  <a:lnTo>
                    <a:pt x="576072" y="0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1524" y="7620"/>
                  </a:lnTo>
                  <a:lnTo>
                    <a:pt x="4572" y="9144"/>
                  </a:lnTo>
                  <a:lnTo>
                    <a:pt x="571500" y="9144"/>
                  </a:lnTo>
                  <a:lnTo>
                    <a:pt x="571500" y="4572"/>
                  </a:lnTo>
                  <a:lnTo>
                    <a:pt x="576072" y="9144"/>
                  </a:lnTo>
                  <a:lnTo>
                    <a:pt x="576072" y="347472"/>
                  </a:lnTo>
                  <a:lnTo>
                    <a:pt x="580644" y="347472"/>
                  </a:lnTo>
                  <a:close/>
                </a:path>
                <a:path w="614679" h="424180">
                  <a:moveTo>
                    <a:pt x="614172" y="347472"/>
                  </a:moveTo>
                  <a:lnTo>
                    <a:pt x="537972" y="347472"/>
                  </a:lnTo>
                  <a:lnTo>
                    <a:pt x="571500" y="414528"/>
                  </a:lnTo>
                  <a:lnTo>
                    <a:pt x="571500" y="359664"/>
                  </a:lnTo>
                  <a:lnTo>
                    <a:pt x="573024" y="364236"/>
                  </a:lnTo>
                  <a:lnTo>
                    <a:pt x="579120" y="364236"/>
                  </a:lnTo>
                  <a:lnTo>
                    <a:pt x="580644" y="359664"/>
                  </a:lnTo>
                  <a:lnTo>
                    <a:pt x="580644" y="414528"/>
                  </a:lnTo>
                  <a:lnTo>
                    <a:pt x="614172" y="347472"/>
                  </a:lnTo>
                  <a:close/>
                </a:path>
                <a:path w="614679" h="424180">
                  <a:moveTo>
                    <a:pt x="576072" y="9144"/>
                  </a:moveTo>
                  <a:lnTo>
                    <a:pt x="571500" y="4572"/>
                  </a:lnTo>
                  <a:lnTo>
                    <a:pt x="571500" y="9144"/>
                  </a:lnTo>
                  <a:lnTo>
                    <a:pt x="576072" y="9144"/>
                  </a:lnTo>
                  <a:close/>
                </a:path>
                <a:path w="614679" h="424180">
                  <a:moveTo>
                    <a:pt x="576072" y="347472"/>
                  </a:moveTo>
                  <a:lnTo>
                    <a:pt x="576072" y="9144"/>
                  </a:lnTo>
                  <a:lnTo>
                    <a:pt x="571500" y="9144"/>
                  </a:lnTo>
                  <a:lnTo>
                    <a:pt x="571500" y="347472"/>
                  </a:lnTo>
                  <a:lnTo>
                    <a:pt x="576072" y="347472"/>
                  </a:lnTo>
                  <a:close/>
                </a:path>
                <a:path w="614679" h="424180">
                  <a:moveTo>
                    <a:pt x="580644" y="414528"/>
                  </a:moveTo>
                  <a:lnTo>
                    <a:pt x="580644" y="359664"/>
                  </a:lnTo>
                  <a:lnTo>
                    <a:pt x="579120" y="364236"/>
                  </a:lnTo>
                  <a:lnTo>
                    <a:pt x="573024" y="364236"/>
                  </a:lnTo>
                  <a:lnTo>
                    <a:pt x="571500" y="359664"/>
                  </a:lnTo>
                  <a:lnTo>
                    <a:pt x="571500" y="414528"/>
                  </a:lnTo>
                  <a:lnTo>
                    <a:pt x="576072" y="423672"/>
                  </a:lnTo>
                  <a:lnTo>
                    <a:pt x="580644" y="4145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01000" y="24384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001000" y="24384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38800" y="2129040"/>
              <a:ext cx="1524000" cy="1148080"/>
            </a:xfrm>
            <a:custGeom>
              <a:avLst/>
              <a:gdLst/>
              <a:ahLst/>
              <a:cxnLst/>
              <a:rect l="l" t="t" r="r" b="b"/>
              <a:pathLst>
                <a:path w="1524000" h="1148079">
                  <a:moveTo>
                    <a:pt x="76200" y="1071372"/>
                  </a:moveTo>
                  <a:lnTo>
                    <a:pt x="42672" y="1071372"/>
                  </a:lnTo>
                  <a:lnTo>
                    <a:pt x="42672" y="4572"/>
                  </a:lnTo>
                  <a:lnTo>
                    <a:pt x="41148" y="1524"/>
                  </a:lnTo>
                  <a:lnTo>
                    <a:pt x="38100" y="0"/>
                  </a:lnTo>
                  <a:lnTo>
                    <a:pt x="35052" y="1524"/>
                  </a:lnTo>
                  <a:lnTo>
                    <a:pt x="33528" y="4572"/>
                  </a:lnTo>
                  <a:lnTo>
                    <a:pt x="33528" y="1071372"/>
                  </a:lnTo>
                  <a:lnTo>
                    <a:pt x="0" y="1071372"/>
                  </a:lnTo>
                  <a:lnTo>
                    <a:pt x="33528" y="1138428"/>
                  </a:lnTo>
                  <a:lnTo>
                    <a:pt x="38100" y="1147572"/>
                  </a:lnTo>
                  <a:lnTo>
                    <a:pt x="42672" y="1138428"/>
                  </a:lnTo>
                  <a:lnTo>
                    <a:pt x="76200" y="1071372"/>
                  </a:lnTo>
                  <a:close/>
                </a:path>
                <a:path w="1524000" h="1148079">
                  <a:moveTo>
                    <a:pt x="880872" y="766572"/>
                  </a:moveTo>
                  <a:lnTo>
                    <a:pt x="879348" y="763524"/>
                  </a:lnTo>
                  <a:lnTo>
                    <a:pt x="876300" y="762000"/>
                  </a:lnTo>
                  <a:lnTo>
                    <a:pt x="873252" y="763524"/>
                  </a:lnTo>
                  <a:lnTo>
                    <a:pt x="871728" y="766572"/>
                  </a:lnTo>
                  <a:lnTo>
                    <a:pt x="871728" y="914400"/>
                  </a:lnTo>
                  <a:lnTo>
                    <a:pt x="152400" y="914400"/>
                  </a:lnTo>
                  <a:lnTo>
                    <a:pt x="152400" y="880872"/>
                  </a:lnTo>
                  <a:lnTo>
                    <a:pt x="76200" y="918972"/>
                  </a:lnTo>
                  <a:lnTo>
                    <a:pt x="135636" y="948690"/>
                  </a:lnTo>
                  <a:lnTo>
                    <a:pt x="152400" y="957072"/>
                  </a:lnTo>
                  <a:lnTo>
                    <a:pt x="152400" y="923544"/>
                  </a:lnTo>
                  <a:lnTo>
                    <a:pt x="871728" y="923544"/>
                  </a:lnTo>
                  <a:lnTo>
                    <a:pt x="876300" y="923544"/>
                  </a:lnTo>
                  <a:lnTo>
                    <a:pt x="879348" y="922020"/>
                  </a:lnTo>
                  <a:lnTo>
                    <a:pt x="880872" y="918972"/>
                  </a:lnTo>
                  <a:lnTo>
                    <a:pt x="880872" y="766572"/>
                  </a:lnTo>
                  <a:close/>
                </a:path>
                <a:path w="1524000" h="1148079">
                  <a:moveTo>
                    <a:pt x="1524000" y="423672"/>
                  </a:moveTo>
                  <a:lnTo>
                    <a:pt x="1447800" y="385572"/>
                  </a:lnTo>
                  <a:lnTo>
                    <a:pt x="1447800" y="419100"/>
                  </a:lnTo>
                  <a:lnTo>
                    <a:pt x="1143000" y="419100"/>
                  </a:lnTo>
                  <a:lnTo>
                    <a:pt x="1139952" y="420624"/>
                  </a:lnTo>
                  <a:lnTo>
                    <a:pt x="1138428" y="423672"/>
                  </a:lnTo>
                  <a:lnTo>
                    <a:pt x="1139952" y="426720"/>
                  </a:lnTo>
                  <a:lnTo>
                    <a:pt x="1143000" y="428244"/>
                  </a:lnTo>
                  <a:lnTo>
                    <a:pt x="1447800" y="428244"/>
                  </a:lnTo>
                  <a:lnTo>
                    <a:pt x="1447800" y="461772"/>
                  </a:lnTo>
                  <a:lnTo>
                    <a:pt x="1464564" y="453390"/>
                  </a:lnTo>
                  <a:lnTo>
                    <a:pt x="1524000" y="4236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001000" y="35052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001000" y="35052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939028" y="3581400"/>
              <a:ext cx="1224280" cy="76200"/>
            </a:xfrm>
            <a:custGeom>
              <a:avLst/>
              <a:gdLst/>
              <a:ahLst/>
              <a:cxnLst/>
              <a:rect l="l" t="t" r="r" b="b"/>
              <a:pathLst>
                <a:path w="1224279" h="76200">
                  <a:moveTo>
                    <a:pt x="1164336" y="41148"/>
                  </a:moveTo>
                  <a:lnTo>
                    <a:pt x="1164336" y="35052"/>
                  </a:lnTo>
                  <a:lnTo>
                    <a:pt x="11597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1159764" y="42672"/>
                  </a:lnTo>
                  <a:lnTo>
                    <a:pt x="1164336" y="41148"/>
                  </a:lnTo>
                  <a:close/>
                </a:path>
                <a:path w="1224279" h="76200">
                  <a:moveTo>
                    <a:pt x="1223772" y="38100"/>
                  </a:moveTo>
                  <a:lnTo>
                    <a:pt x="1147572" y="0"/>
                  </a:lnTo>
                  <a:lnTo>
                    <a:pt x="1147572" y="33528"/>
                  </a:lnTo>
                  <a:lnTo>
                    <a:pt x="1159764" y="33528"/>
                  </a:lnTo>
                  <a:lnTo>
                    <a:pt x="1164336" y="35052"/>
                  </a:lnTo>
                  <a:lnTo>
                    <a:pt x="1164336" y="67818"/>
                  </a:lnTo>
                  <a:lnTo>
                    <a:pt x="1223772" y="38100"/>
                  </a:lnTo>
                  <a:close/>
                </a:path>
                <a:path w="1224279" h="76200">
                  <a:moveTo>
                    <a:pt x="1164336" y="67818"/>
                  </a:moveTo>
                  <a:lnTo>
                    <a:pt x="1164336" y="41148"/>
                  </a:lnTo>
                  <a:lnTo>
                    <a:pt x="1159764" y="42672"/>
                  </a:lnTo>
                  <a:lnTo>
                    <a:pt x="1147572" y="42672"/>
                  </a:lnTo>
                  <a:lnTo>
                    <a:pt x="1147572" y="76200"/>
                  </a:lnTo>
                  <a:lnTo>
                    <a:pt x="11643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615428" y="2514600"/>
              <a:ext cx="386080" cy="76200"/>
            </a:xfrm>
            <a:custGeom>
              <a:avLst/>
              <a:gdLst/>
              <a:ahLst/>
              <a:cxnLst/>
              <a:rect l="l" t="t" r="r" b="b"/>
              <a:pathLst>
                <a:path w="386079" h="76200">
                  <a:moveTo>
                    <a:pt x="326136" y="41148"/>
                  </a:moveTo>
                  <a:lnTo>
                    <a:pt x="326136" y="35052"/>
                  </a:lnTo>
                  <a:lnTo>
                    <a:pt x="3215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321564" y="42672"/>
                  </a:lnTo>
                  <a:lnTo>
                    <a:pt x="326136" y="41148"/>
                  </a:lnTo>
                  <a:close/>
                </a:path>
                <a:path w="386079" h="76200">
                  <a:moveTo>
                    <a:pt x="385572" y="38100"/>
                  </a:moveTo>
                  <a:lnTo>
                    <a:pt x="309372" y="0"/>
                  </a:lnTo>
                  <a:lnTo>
                    <a:pt x="309372" y="33528"/>
                  </a:lnTo>
                  <a:lnTo>
                    <a:pt x="321564" y="33528"/>
                  </a:lnTo>
                  <a:lnTo>
                    <a:pt x="326136" y="35052"/>
                  </a:lnTo>
                  <a:lnTo>
                    <a:pt x="326136" y="67818"/>
                  </a:lnTo>
                  <a:lnTo>
                    <a:pt x="385572" y="38100"/>
                  </a:lnTo>
                  <a:close/>
                </a:path>
                <a:path w="386079" h="76200">
                  <a:moveTo>
                    <a:pt x="326136" y="67818"/>
                  </a:moveTo>
                  <a:lnTo>
                    <a:pt x="326136" y="41148"/>
                  </a:lnTo>
                  <a:lnTo>
                    <a:pt x="321564" y="42672"/>
                  </a:lnTo>
                  <a:lnTo>
                    <a:pt x="309372" y="42672"/>
                  </a:lnTo>
                  <a:lnTo>
                    <a:pt x="309372" y="76200"/>
                  </a:lnTo>
                  <a:lnTo>
                    <a:pt x="3261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634228" y="3957828"/>
              <a:ext cx="76200" cy="538480"/>
            </a:xfrm>
            <a:custGeom>
              <a:avLst/>
              <a:gdLst/>
              <a:ahLst/>
              <a:cxnLst/>
              <a:rect l="l" t="t" r="r" b="b"/>
              <a:pathLst>
                <a:path w="76200" h="538479">
                  <a:moveTo>
                    <a:pt x="76200" y="461772"/>
                  </a:moveTo>
                  <a:lnTo>
                    <a:pt x="0" y="461772"/>
                  </a:lnTo>
                  <a:lnTo>
                    <a:pt x="33528" y="528828"/>
                  </a:lnTo>
                  <a:lnTo>
                    <a:pt x="33528" y="473964"/>
                  </a:lnTo>
                  <a:lnTo>
                    <a:pt x="35052" y="478536"/>
                  </a:lnTo>
                  <a:lnTo>
                    <a:pt x="41148" y="478536"/>
                  </a:lnTo>
                  <a:lnTo>
                    <a:pt x="42672" y="473964"/>
                  </a:lnTo>
                  <a:lnTo>
                    <a:pt x="42672" y="528828"/>
                  </a:lnTo>
                  <a:lnTo>
                    <a:pt x="76200" y="461772"/>
                  </a:lnTo>
                  <a:close/>
                </a:path>
                <a:path w="76200" h="538479">
                  <a:moveTo>
                    <a:pt x="47244" y="4572"/>
                  </a:moveTo>
                  <a:lnTo>
                    <a:pt x="45720" y="1524"/>
                  </a:lnTo>
                  <a:lnTo>
                    <a:pt x="42672" y="0"/>
                  </a:lnTo>
                  <a:lnTo>
                    <a:pt x="39624" y="1524"/>
                  </a:lnTo>
                  <a:lnTo>
                    <a:pt x="38100" y="4572"/>
                  </a:lnTo>
                  <a:lnTo>
                    <a:pt x="33528" y="473964"/>
                  </a:lnTo>
                  <a:lnTo>
                    <a:pt x="33528" y="461772"/>
                  </a:lnTo>
                  <a:lnTo>
                    <a:pt x="42672" y="461772"/>
                  </a:lnTo>
                  <a:lnTo>
                    <a:pt x="42672" y="473964"/>
                  </a:lnTo>
                  <a:lnTo>
                    <a:pt x="47244" y="4572"/>
                  </a:lnTo>
                  <a:close/>
                </a:path>
                <a:path w="76200" h="538479">
                  <a:moveTo>
                    <a:pt x="42672" y="528828"/>
                  </a:moveTo>
                  <a:lnTo>
                    <a:pt x="42672" y="473964"/>
                  </a:lnTo>
                  <a:lnTo>
                    <a:pt x="41148" y="478536"/>
                  </a:lnTo>
                  <a:lnTo>
                    <a:pt x="35052" y="478536"/>
                  </a:lnTo>
                  <a:lnTo>
                    <a:pt x="33528" y="473964"/>
                  </a:lnTo>
                  <a:lnTo>
                    <a:pt x="33528" y="528828"/>
                  </a:lnTo>
                  <a:lnTo>
                    <a:pt x="38100" y="537972"/>
                  </a:lnTo>
                  <a:lnTo>
                    <a:pt x="42672" y="5288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667756" y="4872228"/>
              <a:ext cx="2333625" cy="386080"/>
            </a:xfrm>
            <a:custGeom>
              <a:avLst/>
              <a:gdLst/>
              <a:ahLst/>
              <a:cxnLst/>
              <a:rect l="l" t="t" r="r" b="b"/>
              <a:pathLst>
                <a:path w="2333625" h="386079">
                  <a:moveTo>
                    <a:pt x="9144" y="342900"/>
                  </a:moveTo>
                  <a:lnTo>
                    <a:pt x="9144" y="4572"/>
                  </a:lnTo>
                  <a:lnTo>
                    <a:pt x="7620" y="1524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0" y="347472"/>
                  </a:lnTo>
                  <a:lnTo>
                    <a:pt x="1524" y="350520"/>
                  </a:lnTo>
                  <a:lnTo>
                    <a:pt x="4572" y="352044"/>
                  </a:lnTo>
                  <a:lnTo>
                    <a:pt x="4572" y="342900"/>
                  </a:lnTo>
                  <a:lnTo>
                    <a:pt x="9144" y="342900"/>
                  </a:lnTo>
                  <a:close/>
                </a:path>
                <a:path w="2333625" h="386079">
                  <a:moveTo>
                    <a:pt x="2273808" y="350520"/>
                  </a:moveTo>
                  <a:lnTo>
                    <a:pt x="2273808" y="344424"/>
                  </a:lnTo>
                  <a:lnTo>
                    <a:pt x="2269236" y="342900"/>
                  </a:lnTo>
                  <a:lnTo>
                    <a:pt x="4572" y="342900"/>
                  </a:lnTo>
                  <a:lnTo>
                    <a:pt x="9144" y="347472"/>
                  </a:lnTo>
                  <a:lnTo>
                    <a:pt x="9144" y="352044"/>
                  </a:lnTo>
                  <a:lnTo>
                    <a:pt x="2269236" y="352044"/>
                  </a:lnTo>
                  <a:lnTo>
                    <a:pt x="2273808" y="350520"/>
                  </a:lnTo>
                  <a:close/>
                </a:path>
                <a:path w="2333625" h="386079">
                  <a:moveTo>
                    <a:pt x="9144" y="352044"/>
                  </a:moveTo>
                  <a:lnTo>
                    <a:pt x="9144" y="347472"/>
                  </a:lnTo>
                  <a:lnTo>
                    <a:pt x="4572" y="342900"/>
                  </a:lnTo>
                  <a:lnTo>
                    <a:pt x="4572" y="352044"/>
                  </a:lnTo>
                  <a:lnTo>
                    <a:pt x="9144" y="352044"/>
                  </a:lnTo>
                  <a:close/>
                </a:path>
                <a:path w="2333625" h="386079">
                  <a:moveTo>
                    <a:pt x="2333244" y="347472"/>
                  </a:moveTo>
                  <a:lnTo>
                    <a:pt x="2257044" y="309372"/>
                  </a:lnTo>
                  <a:lnTo>
                    <a:pt x="2257044" y="342900"/>
                  </a:lnTo>
                  <a:lnTo>
                    <a:pt x="2269236" y="342900"/>
                  </a:lnTo>
                  <a:lnTo>
                    <a:pt x="2273808" y="344424"/>
                  </a:lnTo>
                  <a:lnTo>
                    <a:pt x="2273808" y="377190"/>
                  </a:lnTo>
                  <a:lnTo>
                    <a:pt x="2333244" y="347472"/>
                  </a:lnTo>
                  <a:close/>
                </a:path>
                <a:path w="2333625" h="386079">
                  <a:moveTo>
                    <a:pt x="2273808" y="377190"/>
                  </a:moveTo>
                  <a:lnTo>
                    <a:pt x="2273808" y="350520"/>
                  </a:lnTo>
                  <a:lnTo>
                    <a:pt x="2269236" y="352044"/>
                  </a:lnTo>
                  <a:lnTo>
                    <a:pt x="2257044" y="352044"/>
                  </a:lnTo>
                  <a:lnTo>
                    <a:pt x="2257044" y="385572"/>
                  </a:lnTo>
                  <a:lnTo>
                    <a:pt x="2273808" y="37719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640324" y="1066812"/>
              <a:ext cx="2360930" cy="2590800"/>
            </a:xfrm>
            <a:custGeom>
              <a:avLst/>
              <a:gdLst/>
              <a:ahLst/>
              <a:cxnLst/>
              <a:rect l="l" t="t" r="r" b="b"/>
              <a:pathLst>
                <a:path w="2360929" h="2590800">
                  <a:moveTo>
                    <a:pt x="76200" y="304800"/>
                  </a:moveTo>
                  <a:lnTo>
                    <a:pt x="42786" y="304800"/>
                  </a:lnTo>
                  <a:lnTo>
                    <a:pt x="45720" y="4572"/>
                  </a:lnTo>
                  <a:lnTo>
                    <a:pt x="44196" y="1524"/>
                  </a:lnTo>
                  <a:lnTo>
                    <a:pt x="41148" y="0"/>
                  </a:lnTo>
                  <a:lnTo>
                    <a:pt x="38100" y="1524"/>
                  </a:lnTo>
                  <a:lnTo>
                    <a:pt x="36576" y="4572"/>
                  </a:lnTo>
                  <a:lnTo>
                    <a:pt x="32181" y="304800"/>
                  </a:lnTo>
                  <a:lnTo>
                    <a:pt x="0" y="304800"/>
                  </a:lnTo>
                  <a:lnTo>
                    <a:pt x="32004" y="371475"/>
                  </a:lnTo>
                  <a:lnTo>
                    <a:pt x="36576" y="381000"/>
                  </a:lnTo>
                  <a:lnTo>
                    <a:pt x="42672" y="369265"/>
                  </a:lnTo>
                  <a:lnTo>
                    <a:pt x="76200" y="304800"/>
                  </a:lnTo>
                  <a:close/>
                </a:path>
                <a:path w="2360929" h="2590800">
                  <a:moveTo>
                    <a:pt x="2360676" y="2552700"/>
                  </a:moveTo>
                  <a:lnTo>
                    <a:pt x="2284476" y="2514600"/>
                  </a:lnTo>
                  <a:lnTo>
                    <a:pt x="2284476" y="2548128"/>
                  </a:lnTo>
                  <a:lnTo>
                    <a:pt x="1979676" y="2548128"/>
                  </a:lnTo>
                  <a:lnTo>
                    <a:pt x="1976628" y="2549652"/>
                  </a:lnTo>
                  <a:lnTo>
                    <a:pt x="1975104" y="2552700"/>
                  </a:lnTo>
                  <a:lnTo>
                    <a:pt x="1976628" y="2555748"/>
                  </a:lnTo>
                  <a:lnTo>
                    <a:pt x="1979676" y="2557272"/>
                  </a:lnTo>
                  <a:lnTo>
                    <a:pt x="2284476" y="2557272"/>
                  </a:lnTo>
                  <a:lnTo>
                    <a:pt x="2284476" y="2590800"/>
                  </a:lnTo>
                  <a:lnTo>
                    <a:pt x="2301240" y="2582418"/>
                  </a:lnTo>
                  <a:lnTo>
                    <a:pt x="2360676" y="2552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529071" y="842772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766"/>
                  </a:lnTo>
                  <a:lnTo>
                    <a:pt x="29504" y="182185"/>
                  </a:lnTo>
                  <a:lnTo>
                    <a:pt x="62544" y="206800"/>
                  </a:lnTo>
                  <a:lnTo>
                    <a:pt x="104363" y="222857"/>
                  </a:lnTo>
                  <a:lnTo>
                    <a:pt x="152399" y="228599"/>
                  </a:lnTo>
                  <a:lnTo>
                    <a:pt x="200436" y="222857"/>
                  </a:lnTo>
                  <a:lnTo>
                    <a:pt x="242255" y="206800"/>
                  </a:lnTo>
                  <a:lnTo>
                    <a:pt x="275295" y="182185"/>
                  </a:lnTo>
                  <a:lnTo>
                    <a:pt x="296997" y="150766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529071" y="842772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766"/>
                  </a:lnTo>
                  <a:lnTo>
                    <a:pt x="29504" y="182185"/>
                  </a:lnTo>
                  <a:lnTo>
                    <a:pt x="62544" y="206800"/>
                  </a:lnTo>
                  <a:lnTo>
                    <a:pt x="104363" y="222857"/>
                  </a:lnTo>
                  <a:lnTo>
                    <a:pt x="152399" y="228599"/>
                  </a:lnTo>
                  <a:lnTo>
                    <a:pt x="200436" y="222857"/>
                  </a:lnTo>
                  <a:lnTo>
                    <a:pt x="242255" y="206800"/>
                  </a:lnTo>
                  <a:lnTo>
                    <a:pt x="275295" y="182185"/>
                  </a:lnTo>
                  <a:lnTo>
                    <a:pt x="296997" y="150766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White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Box: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Statement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Coverage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0" name="object 4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17</a:t>
            </a:r>
          </a:p>
        </p:txBody>
      </p:sp>
      <p:sp>
        <p:nvSpPr>
          <p:cNvPr id="39" name="object 39"/>
          <p:cNvSpPr txBox="1"/>
          <p:nvPr/>
        </p:nvSpPr>
        <p:spPr>
          <a:xfrm>
            <a:off x="535939" y="1000759"/>
            <a:ext cx="4467860" cy="40728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Statement</a:t>
            </a:r>
            <a:r>
              <a:rPr sz="1800" spc="-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endParaRPr sz="1800">
              <a:latin typeface="Verdana"/>
              <a:cs typeface="Verdana"/>
            </a:endParaRPr>
          </a:p>
          <a:p>
            <a:pPr marL="522605" marR="182880" lvl="1" indent="-167640">
              <a:lnSpc>
                <a:spcPts val="1739"/>
              </a:lnSpc>
              <a:spcBef>
                <a:spcPts val="28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portion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program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statements </a:t>
            </a:r>
            <a:r>
              <a:rPr sz="1600" dirty="0">
                <a:latin typeface="Verdana"/>
                <a:cs typeface="Verdana"/>
              </a:rPr>
              <a:t>(nodes)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touched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cases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19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Advantages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Test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suite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size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linear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size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code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Coverage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easily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assessed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204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Issues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9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Dead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code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reached</a:t>
            </a:r>
            <a:endParaRPr sz="1600">
              <a:latin typeface="Verdana"/>
              <a:cs typeface="Verdana"/>
            </a:endParaRPr>
          </a:p>
          <a:p>
            <a:pPr marL="522605" marR="5080" lvl="1" indent="-167640">
              <a:lnSpc>
                <a:spcPts val="1739"/>
              </a:lnSpc>
              <a:spcBef>
                <a:spcPts val="31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May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require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some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sophistication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to </a:t>
            </a:r>
            <a:r>
              <a:rPr sz="1600" dirty="0">
                <a:latin typeface="Verdana"/>
                <a:cs typeface="Verdana"/>
              </a:rPr>
              <a:t>select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sets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(McCabe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basis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paths)</a:t>
            </a:r>
            <a:endParaRPr sz="1600">
              <a:latin typeface="Verdana"/>
              <a:cs typeface="Verdana"/>
            </a:endParaRPr>
          </a:p>
          <a:p>
            <a:pPr marL="522605" marR="453390" lvl="1" indent="-167640">
              <a:lnSpc>
                <a:spcPts val="1739"/>
              </a:lnSpc>
              <a:spcBef>
                <a:spcPts val="27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spc="-10" dirty="0">
                <a:latin typeface="Verdana"/>
                <a:cs typeface="Verdana"/>
              </a:rPr>
              <a:t>Fault-</a:t>
            </a:r>
            <a:r>
              <a:rPr sz="1600" dirty="0">
                <a:latin typeface="Verdana"/>
                <a:cs typeface="Verdana"/>
              </a:rPr>
              <a:t>tolerant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error-</a:t>
            </a:r>
            <a:r>
              <a:rPr sz="1600" dirty="0">
                <a:latin typeface="Verdana"/>
                <a:cs typeface="Verdana"/>
              </a:rPr>
              <a:t>handling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code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difficult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“touch”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30"/>
              </a:lnSpc>
              <a:spcBef>
                <a:spcPts val="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Metric: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Could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create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incentive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to</a:t>
            </a:r>
            <a:endParaRPr sz="1600">
              <a:latin typeface="Verdana"/>
              <a:cs typeface="Verdana"/>
            </a:endParaRPr>
          </a:p>
          <a:p>
            <a:pPr marL="522605">
              <a:lnSpc>
                <a:spcPts val="1830"/>
              </a:lnSpc>
            </a:pPr>
            <a:r>
              <a:rPr sz="1600" i="1" dirty="0">
                <a:latin typeface="Verdana"/>
                <a:cs typeface="Verdana"/>
              </a:rPr>
              <a:t>remove</a:t>
            </a:r>
            <a:r>
              <a:rPr sz="1600" i="1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error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handlers!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405437" y="838009"/>
            <a:ext cx="2905125" cy="4500880"/>
            <a:chOff x="5405437" y="838009"/>
            <a:chExt cx="2905125" cy="4500880"/>
          </a:xfrm>
        </p:grpSpPr>
        <p:sp>
          <p:nvSpPr>
            <p:cNvPr id="3" name="object 3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943600" y="1770888"/>
              <a:ext cx="628015" cy="439420"/>
            </a:xfrm>
            <a:custGeom>
              <a:avLst/>
              <a:gdLst/>
              <a:ahLst/>
              <a:cxnLst/>
              <a:rect l="l" t="t" r="r" b="b"/>
              <a:pathLst>
                <a:path w="628015" h="439419">
                  <a:moveTo>
                    <a:pt x="589788" y="324612"/>
                  </a:moveTo>
                  <a:lnTo>
                    <a:pt x="589788" y="0"/>
                  </a:lnTo>
                  <a:lnTo>
                    <a:pt x="0" y="0"/>
                  </a:lnTo>
                  <a:lnTo>
                    <a:pt x="0" y="38100"/>
                  </a:lnTo>
                  <a:lnTo>
                    <a:pt x="551688" y="38100"/>
                  </a:lnTo>
                  <a:lnTo>
                    <a:pt x="551688" y="19812"/>
                  </a:lnTo>
                  <a:lnTo>
                    <a:pt x="571500" y="38100"/>
                  </a:lnTo>
                  <a:lnTo>
                    <a:pt x="571500" y="324612"/>
                  </a:lnTo>
                  <a:lnTo>
                    <a:pt x="589788" y="324612"/>
                  </a:lnTo>
                  <a:close/>
                </a:path>
                <a:path w="628015" h="439419">
                  <a:moveTo>
                    <a:pt x="627888" y="324612"/>
                  </a:moveTo>
                  <a:lnTo>
                    <a:pt x="513588" y="324612"/>
                  </a:lnTo>
                  <a:lnTo>
                    <a:pt x="551688" y="399809"/>
                  </a:lnTo>
                  <a:lnTo>
                    <a:pt x="551688" y="342900"/>
                  </a:lnTo>
                  <a:lnTo>
                    <a:pt x="589788" y="342900"/>
                  </a:lnTo>
                  <a:lnTo>
                    <a:pt x="589788" y="401841"/>
                  </a:lnTo>
                  <a:lnTo>
                    <a:pt x="627888" y="324612"/>
                  </a:lnTo>
                  <a:close/>
                </a:path>
                <a:path w="628015" h="439419">
                  <a:moveTo>
                    <a:pt x="571500" y="38100"/>
                  </a:moveTo>
                  <a:lnTo>
                    <a:pt x="551688" y="19812"/>
                  </a:lnTo>
                  <a:lnTo>
                    <a:pt x="551688" y="38100"/>
                  </a:lnTo>
                  <a:lnTo>
                    <a:pt x="571500" y="38100"/>
                  </a:lnTo>
                  <a:close/>
                </a:path>
                <a:path w="628015" h="439419">
                  <a:moveTo>
                    <a:pt x="571500" y="324612"/>
                  </a:moveTo>
                  <a:lnTo>
                    <a:pt x="571500" y="38100"/>
                  </a:lnTo>
                  <a:lnTo>
                    <a:pt x="551688" y="38100"/>
                  </a:lnTo>
                  <a:lnTo>
                    <a:pt x="551688" y="324612"/>
                  </a:lnTo>
                  <a:lnTo>
                    <a:pt x="571500" y="324612"/>
                  </a:lnTo>
                  <a:close/>
                </a:path>
                <a:path w="628015" h="439419">
                  <a:moveTo>
                    <a:pt x="589788" y="401841"/>
                  </a:moveTo>
                  <a:lnTo>
                    <a:pt x="589788" y="342900"/>
                  </a:lnTo>
                  <a:lnTo>
                    <a:pt x="551688" y="342900"/>
                  </a:lnTo>
                  <a:lnTo>
                    <a:pt x="551688" y="399809"/>
                  </a:lnTo>
                  <a:lnTo>
                    <a:pt x="571500" y="438912"/>
                  </a:lnTo>
                  <a:lnTo>
                    <a:pt x="589788" y="401841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01000" y="24384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001000" y="24384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18988" y="2133612"/>
              <a:ext cx="1544320" cy="1143000"/>
            </a:xfrm>
            <a:custGeom>
              <a:avLst/>
              <a:gdLst/>
              <a:ahLst/>
              <a:cxnLst/>
              <a:rect l="l" t="t" r="r" b="b"/>
              <a:pathLst>
                <a:path w="1544320" h="1143000">
                  <a:moveTo>
                    <a:pt x="114300" y="1028700"/>
                  </a:moveTo>
                  <a:lnTo>
                    <a:pt x="76200" y="1028700"/>
                  </a:lnTo>
                  <a:lnTo>
                    <a:pt x="76200" y="0"/>
                  </a:lnTo>
                  <a:lnTo>
                    <a:pt x="38100" y="0"/>
                  </a:lnTo>
                  <a:lnTo>
                    <a:pt x="38100" y="1028700"/>
                  </a:lnTo>
                  <a:lnTo>
                    <a:pt x="0" y="1028700"/>
                  </a:lnTo>
                  <a:lnTo>
                    <a:pt x="38100" y="1103896"/>
                  </a:lnTo>
                  <a:lnTo>
                    <a:pt x="57912" y="1143000"/>
                  </a:lnTo>
                  <a:lnTo>
                    <a:pt x="76200" y="1105928"/>
                  </a:lnTo>
                  <a:lnTo>
                    <a:pt x="114300" y="1028700"/>
                  </a:lnTo>
                  <a:close/>
                </a:path>
                <a:path w="1544320" h="1143000">
                  <a:moveTo>
                    <a:pt x="1543812" y="419100"/>
                  </a:moveTo>
                  <a:lnTo>
                    <a:pt x="1429512" y="361188"/>
                  </a:lnTo>
                  <a:lnTo>
                    <a:pt x="1429512" y="399288"/>
                  </a:lnTo>
                  <a:lnTo>
                    <a:pt x="1162812" y="399288"/>
                  </a:lnTo>
                  <a:lnTo>
                    <a:pt x="1162812" y="437388"/>
                  </a:lnTo>
                  <a:lnTo>
                    <a:pt x="1429512" y="437388"/>
                  </a:lnTo>
                  <a:lnTo>
                    <a:pt x="1429512" y="475488"/>
                  </a:lnTo>
                  <a:lnTo>
                    <a:pt x="1447800" y="466458"/>
                  </a:lnTo>
                  <a:lnTo>
                    <a:pt x="1543812" y="41910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001000" y="35052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001000" y="35052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943600" y="3561588"/>
              <a:ext cx="1219200" cy="114300"/>
            </a:xfrm>
            <a:custGeom>
              <a:avLst/>
              <a:gdLst/>
              <a:ahLst/>
              <a:cxnLst/>
              <a:rect l="l" t="t" r="r" b="b"/>
              <a:pathLst>
                <a:path w="1219200" h="114300">
                  <a:moveTo>
                    <a:pt x="1123188" y="76200"/>
                  </a:moveTo>
                  <a:lnTo>
                    <a:pt x="1123188" y="38100"/>
                  </a:lnTo>
                  <a:lnTo>
                    <a:pt x="0" y="38100"/>
                  </a:lnTo>
                  <a:lnTo>
                    <a:pt x="0" y="76200"/>
                  </a:lnTo>
                  <a:lnTo>
                    <a:pt x="1123188" y="76200"/>
                  </a:lnTo>
                  <a:close/>
                </a:path>
                <a:path w="1219200" h="114300">
                  <a:moveTo>
                    <a:pt x="1219200" y="57912"/>
                  </a:moveTo>
                  <a:lnTo>
                    <a:pt x="1104900" y="0"/>
                  </a:lnTo>
                  <a:lnTo>
                    <a:pt x="1104900" y="38100"/>
                  </a:lnTo>
                  <a:lnTo>
                    <a:pt x="1123188" y="38100"/>
                  </a:lnTo>
                  <a:lnTo>
                    <a:pt x="1123188" y="105277"/>
                  </a:lnTo>
                  <a:lnTo>
                    <a:pt x="1219200" y="57912"/>
                  </a:lnTo>
                  <a:close/>
                </a:path>
                <a:path w="1219200" h="114300">
                  <a:moveTo>
                    <a:pt x="1123188" y="105277"/>
                  </a:moveTo>
                  <a:lnTo>
                    <a:pt x="1123188" y="76200"/>
                  </a:lnTo>
                  <a:lnTo>
                    <a:pt x="1104900" y="76200"/>
                  </a:lnTo>
                  <a:lnTo>
                    <a:pt x="1104900" y="114300"/>
                  </a:lnTo>
                  <a:lnTo>
                    <a:pt x="1123188" y="105277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615428" y="2514600"/>
              <a:ext cx="386080" cy="76200"/>
            </a:xfrm>
            <a:custGeom>
              <a:avLst/>
              <a:gdLst/>
              <a:ahLst/>
              <a:cxnLst/>
              <a:rect l="l" t="t" r="r" b="b"/>
              <a:pathLst>
                <a:path w="386079" h="76200">
                  <a:moveTo>
                    <a:pt x="326136" y="41148"/>
                  </a:moveTo>
                  <a:lnTo>
                    <a:pt x="326136" y="35052"/>
                  </a:lnTo>
                  <a:lnTo>
                    <a:pt x="3215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321564" y="42672"/>
                  </a:lnTo>
                  <a:lnTo>
                    <a:pt x="326136" y="41148"/>
                  </a:lnTo>
                  <a:close/>
                </a:path>
                <a:path w="386079" h="76200">
                  <a:moveTo>
                    <a:pt x="385572" y="38100"/>
                  </a:moveTo>
                  <a:lnTo>
                    <a:pt x="309372" y="0"/>
                  </a:lnTo>
                  <a:lnTo>
                    <a:pt x="309372" y="33528"/>
                  </a:lnTo>
                  <a:lnTo>
                    <a:pt x="321564" y="33528"/>
                  </a:lnTo>
                  <a:lnTo>
                    <a:pt x="326136" y="35052"/>
                  </a:lnTo>
                  <a:lnTo>
                    <a:pt x="326136" y="67818"/>
                  </a:lnTo>
                  <a:lnTo>
                    <a:pt x="385572" y="38100"/>
                  </a:lnTo>
                  <a:close/>
                </a:path>
                <a:path w="386079" h="76200">
                  <a:moveTo>
                    <a:pt x="326136" y="67818"/>
                  </a:moveTo>
                  <a:lnTo>
                    <a:pt x="326136" y="41148"/>
                  </a:lnTo>
                  <a:lnTo>
                    <a:pt x="321564" y="42672"/>
                  </a:lnTo>
                  <a:lnTo>
                    <a:pt x="309372" y="42672"/>
                  </a:lnTo>
                  <a:lnTo>
                    <a:pt x="309372" y="76200"/>
                  </a:lnTo>
                  <a:lnTo>
                    <a:pt x="3261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615940" y="3962400"/>
              <a:ext cx="114300" cy="533400"/>
            </a:xfrm>
            <a:custGeom>
              <a:avLst/>
              <a:gdLst/>
              <a:ahLst/>
              <a:cxnLst/>
              <a:rect l="l" t="t" r="r" b="b"/>
              <a:pathLst>
                <a:path w="114300" h="533400">
                  <a:moveTo>
                    <a:pt x="38227" y="419100"/>
                  </a:moveTo>
                  <a:lnTo>
                    <a:pt x="0" y="419100"/>
                  </a:lnTo>
                  <a:lnTo>
                    <a:pt x="38100" y="496329"/>
                  </a:lnTo>
                  <a:lnTo>
                    <a:pt x="38100" y="437388"/>
                  </a:lnTo>
                  <a:lnTo>
                    <a:pt x="38227" y="419100"/>
                  </a:lnTo>
                  <a:close/>
                </a:path>
                <a:path w="114300" h="533400">
                  <a:moveTo>
                    <a:pt x="76337" y="419100"/>
                  </a:moveTo>
                  <a:lnTo>
                    <a:pt x="38227" y="419100"/>
                  </a:lnTo>
                  <a:lnTo>
                    <a:pt x="38100" y="437388"/>
                  </a:lnTo>
                  <a:lnTo>
                    <a:pt x="76200" y="438912"/>
                  </a:lnTo>
                  <a:lnTo>
                    <a:pt x="76337" y="419100"/>
                  </a:lnTo>
                  <a:close/>
                </a:path>
                <a:path w="114300" h="533400">
                  <a:moveTo>
                    <a:pt x="114300" y="419100"/>
                  </a:moveTo>
                  <a:lnTo>
                    <a:pt x="76337" y="419100"/>
                  </a:lnTo>
                  <a:lnTo>
                    <a:pt x="76200" y="438912"/>
                  </a:lnTo>
                  <a:lnTo>
                    <a:pt x="41148" y="437509"/>
                  </a:lnTo>
                  <a:lnTo>
                    <a:pt x="38100" y="437388"/>
                  </a:lnTo>
                  <a:lnTo>
                    <a:pt x="38100" y="496329"/>
                  </a:lnTo>
                  <a:lnTo>
                    <a:pt x="56388" y="533400"/>
                  </a:lnTo>
                  <a:lnTo>
                    <a:pt x="114300" y="419100"/>
                  </a:lnTo>
                  <a:close/>
                </a:path>
                <a:path w="114300" h="533400">
                  <a:moveTo>
                    <a:pt x="79248" y="0"/>
                  </a:moveTo>
                  <a:lnTo>
                    <a:pt x="41148" y="0"/>
                  </a:lnTo>
                  <a:lnTo>
                    <a:pt x="38227" y="419100"/>
                  </a:lnTo>
                  <a:lnTo>
                    <a:pt x="76337" y="419100"/>
                  </a:lnTo>
                  <a:lnTo>
                    <a:pt x="7924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667756" y="4872228"/>
              <a:ext cx="2333625" cy="386080"/>
            </a:xfrm>
            <a:custGeom>
              <a:avLst/>
              <a:gdLst/>
              <a:ahLst/>
              <a:cxnLst/>
              <a:rect l="l" t="t" r="r" b="b"/>
              <a:pathLst>
                <a:path w="2333625" h="386079">
                  <a:moveTo>
                    <a:pt x="9144" y="342900"/>
                  </a:moveTo>
                  <a:lnTo>
                    <a:pt x="9144" y="4572"/>
                  </a:lnTo>
                  <a:lnTo>
                    <a:pt x="7620" y="1524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0" y="347472"/>
                  </a:lnTo>
                  <a:lnTo>
                    <a:pt x="1524" y="350520"/>
                  </a:lnTo>
                  <a:lnTo>
                    <a:pt x="4572" y="352044"/>
                  </a:lnTo>
                  <a:lnTo>
                    <a:pt x="4572" y="342900"/>
                  </a:lnTo>
                  <a:lnTo>
                    <a:pt x="9144" y="342900"/>
                  </a:lnTo>
                  <a:close/>
                </a:path>
                <a:path w="2333625" h="386079">
                  <a:moveTo>
                    <a:pt x="2273808" y="350520"/>
                  </a:moveTo>
                  <a:lnTo>
                    <a:pt x="2273808" y="344424"/>
                  </a:lnTo>
                  <a:lnTo>
                    <a:pt x="2269236" y="342900"/>
                  </a:lnTo>
                  <a:lnTo>
                    <a:pt x="4572" y="342900"/>
                  </a:lnTo>
                  <a:lnTo>
                    <a:pt x="9144" y="347472"/>
                  </a:lnTo>
                  <a:lnTo>
                    <a:pt x="9144" y="352044"/>
                  </a:lnTo>
                  <a:lnTo>
                    <a:pt x="2269236" y="352044"/>
                  </a:lnTo>
                  <a:lnTo>
                    <a:pt x="2273808" y="350520"/>
                  </a:lnTo>
                  <a:close/>
                </a:path>
                <a:path w="2333625" h="386079">
                  <a:moveTo>
                    <a:pt x="9144" y="352044"/>
                  </a:moveTo>
                  <a:lnTo>
                    <a:pt x="9144" y="347472"/>
                  </a:lnTo>
                  <a:lnTo>
                    <a:pt x="4572" y="342900"/>
                  </a:lnTo>
                  <a:lnTo>
                    <a:pt x="4572" y="352044"/>
                  </a:lnTo>
                  <a:lnTo>
                    <a:pt x="9144" y="352044"/>
                  </a:lnTo>
                  <a:close/>
                </a:path>
                <a:path w="2333625" h="386079">
                  <a:moveTo>
                    <a:pt x="2333244" y="347472"/>
                  </a:moveTo>
                  <a:lnTo>
                    <a:pt x="2257044" y="309372"/>
                  </a:lnTo>
                  <a:lnTo>
                    <a:pt x="2257044" y="342900"/>
                  </a:lnTo>
                  <a:lnTo>
                    <a:pt x="2269236" y="342900"/>
                  </a:lnTo>
                  <a:lnTo>
                    <a:pt x="2273808" y="344424"/>
                  </a:lnTo>
                  <a:lnTo>
                    <a:pt x="2273808" y="377190"/>
                  </a:lnTo>
                  <a:lnTo>
                    <a:pt x="2333244" y="347472"/>
                  </a:lnTo>
                  <a:close/>
                </a:path>
                <a:path w="2333625" h="386079">
                  <a:moveTo>
                    <a:pt x="2273808" y="377190"/>
                  </a:moveTo>
                  <a:lnTo>
                    <a:pt x="2273808" y="350520"/>
                  </a:lnTo>
                  <a:lnTo>
                    <a:pt x="2269236" y="352044"/>
                  </a:lnTo>
                  <a:lnTo>
                    <a:pt x="2257044" y="352044"/>
                  </a:lnTo>
                  <a:lnTo>
                    <a:pt x="2257044" y="385572"/>
                  </a:lnTo>
                  <a:lnTo>
                    <a:pt x="2273808" y="37719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640324" y="1066812"/>
              <a:ext cx="2360930" cy="2590800"/>
            </a:xfrm>
            <a:custGeom>
              <a:avLst/>
              <a:gdLst/>
              <a:ahLst/>
              <a:cxnLst/>
              <a:rect l="l" t="t" r="r" b="b"/>
              <a:pathLst>
                <a:path w="2360929" h="2590800">
                  <a:moveTo>
                    <a:pt x="76200" y="304800"/>
                  </a:moveTo>
                  <a:lnTo>
                    <a:pt x="42786" y="304800"/>
                  </a:lnTo>
                  <a:lnTo>
                    <a:pt x="45720" y="4572"/>
                  </a:lnTo>
                  <a:lnTo>
                    <a:pt x="44196" y="1524"/>
                  </a:lnTo>
                  <a:lnTo>
                    <a:pt x="41148" y="0"/>
                  </a:lnTo>
                  <a:lnTo>
                    <a:pt x="38100" y="1524"/>
                  </a:lnTo>
                  <a:lnTo>
                    <a:pt x="36576" y="4572"/>
                  </a:lnTo>
                  <a:lnTo>
                    <a:pt x="32181" y="304800"/>
                  </a:lnTo>
                  <a:lnTo>
                    <a:pt x="0" y="304800"/>
                  </a:lnTo>
                  <a:lnTo>
                    <a:pt x="32004" y="371475"/>
                  </a:lnTo>
                  <a:lnTo>
                    <a:pt x="36576" y="381000"/>
                  </a:lnTo>
                  <a:lnTo>
                    <a:pt x="42672" y="369265"/>
                  </a:lnTo>
                  <a:lnTo>
                    <a:pt x="76200" y="304800"/>
                  </a:lnTo>
                  <a:close/>
                </a:path>
                <a:path w="2360929" h="2590800">
                  <a:moveTo>
                    <a:pt x="2360676" y="2552700"/>
                  </a:moveTo>
                  <a:lnTo>
                    <a:pt x="2284476" y="2514600"/>
                  </a:lnTo>
                  <a:lnTo>
                    <a:pt x="2284476" y="2548128"/>
                  </a:lnTo>
                  <a:lnTo>
                    <a:pt x="1979676" y="2548128"/>
                  </a:lnTo>
                  <a:lnTo>
                    <a:pt x="1976628" y="2549652"/>
                  </a:lnTo>
                  <a:lnTo>
                    <a:pt x="1975104" y="2552700"/>
                  </a:lnTo>
                  <a:lnTo>
                    <a:pt x="1976628" y="2555748"/>
                  </a:lnTo>
                  <a:lnTo>
                    <a:pt x="1979676" y="2557272"/>
                  </a:lnTo>
                  <a:lnTo>
                    <a:pt x="2284476" y="2557272"/>
                  </a:lnTo>
                  <a:lnTo>
                    <a:pt x="2284476" y="2590800"/>
                  </a:lnTo>
                  <a:lnTo>
                    <a:pt x="2301240" y="2582418"/>
                  </a:lnTo>
                  <a:lnTo>
                    <a:pt x="2360676" y="2552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529071" y="842772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766"/>
                  </a:lnTo>
                  <a:lnTo>
                    <a:pt x="29504" y="182185"/>
                  </a:lnTo>
                  <a:lnTo>
                    <a:pt x="62544" y="206800"/>
                  </a:lnTo>
                  <a:lnTo>
                    <a:pt x="104363" y="222857"/>
                  </a:lnTo>
                  <a:lnTo>
                    <a:pt x="152399" y="228599"/>
                  </a:lnTo>
                  <a:lnTo>
                    <a:pt x="200436" y="222857"/>
                  </a:lnTo>
                  <a:lnTo>
                    <a:pt x="242255" y="206800"/>
                  </a:lnTo>
                  <a:lnTo>
                    <a:pt x="275295" y="182185"/>
                  </a:lnTo>
                  <a:lnTo>
                    <a:pt x="296997" y="150766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529071" y="842772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766"/>
                  </a:lnTo>
                  <a:lnTo>
                    <a:pt x="29504" y="182185"/>
                  </a:lnTo>
                  <a:lnTo>
                    <a:pt x="62544" y="206800"/>
                  </a:lnTo>
                  <a:lnTo>
                    <a:pt x="104363" y="222857"/>
                  </a:lnTo>
                  <a:lnTo>
                    <a:pt x="152399" y="228599"/>
                  </a:lnTo>
                  <a:lnTo>
                    <a:pt x="200436" y="222857"/>
                  </a:lnTo>
                  <a:lnTo>
                    <a:pt x="242255" y="206800"/>
                  </a:lnTo>
                  <a:lnTo>
                    <a:pt x="275295" y="182185"/>
                  </a:lnTo>
                  <a:lnTo>
                    <a:pt x="296997" y="150766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618988" y="1770900"/>
              <a:ext cx="952500" cy="1506220"/>
            </a:xfrm>
            <a:custGeom>
              <a:avLst/>
              <a:gdLst/>
              <a:ahLst/>
              <a:cxnLst/>
              <a:rect l="l" t="t" r="r" b="b"/>
              <a:pathLst>
                <a:path w="952500" h="1506220">
                  <a:moveTo>
                    <a:pt x="114300" y="1391412"/>
                  </a:moveTo>
                  <a:lnTo>
                    <a:pt x="76200" y="1391412"/>
                  </a:lnTo>
                  <a:lnTo>
                    <a:pt x="76200" y="362712"/>
                  </a:lnTo>
                  <a:lnTo>
                    <a:pt x="38100" y="362712"/>
                  </a:lnTo>
                  <a:lnTo>
                    <a:pt x="38100" y="1391412"/>
                  </a:lnTo>
                  <a:lnTo>
                    <a:pt x="0" y="1391412"/>
                  </a:lnTo>
                  <a:lnTo>
                    <a:pt x="38100" y="1466608"/>
                  </a:lnTo>
                  <a:lnTo>
                    <a:pt x="57912" y="1505712"/>
                  </a:lnTo>
                  <a:lnTo>
                    <a:pt x="76200" y="1468640"/>
                  </a:lnTo>
                  <a:lnTo>
                    <a:pt x="114300" y="1391412"/>
                  </a:lnTo>
                  <a:close/>
                </a:path>
                <a:path w="952500" h="1506220">
                  <a:moveTo>
                    <a:pt x="952500" y="324612"/>
                  </a:moveTo>
                  <a:lnTo>
                    <a:pt x="914400" y="324612"/>
                  </a:lnTo>
                  <a:lnTo>
                    <a:pt x="914400" y="0"/>
                  </a:lnTo>
                  <a:lnTo>
                    <a:pt x="324612" y="0"/>
                  </a:lnTo>
                  <a:lnTo>
                    <a:pt x="324612" y="38100"/>
                  </a:lnTo>
                  <a:lnTo>
                    <a:pt x="876300" y="38100"/>
                  </a:lnTo>
                  <a:lnTo>
                    <a:pt x="876300" y="324612"/>
                  </a:lnTo>
                  <a:lnTo>
                    <a:pt x="838200" y="324612"/>
                  </a:lnTo>
                  <a:lnTo>
                    <a:pt x="876300" y="399808"/>
                  </a:lnTo>
                  <a:lnTo>
                    <a:pt x="896112" y="438912"/>
                  </a:lnTo>
                  <a:lnTo>
                    <a:pt x="914400" y="401840"/>
                  </a:lnTo>
                  <a:lnTo>
                    <a:pt x="952500" y="3246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715000" y="2895600"/>
              <a:ext cx="818515" cy="208915"/>
            </a:xfrm>
            <a:custGeom>
              <a:avLst/>
              <a:gdLst/>
              <a:ahLst/>
              <a:cxnLst/>
              <a:rect l="l" t="t" r="r" b="b"/>
              <a:pathLst>
                <a:path w="818515" h="208914">
                  <a:moveTo>
                    <a:pt x="114300" y="132588"/>
                  </a:moveTo>
                  <a:lnTo>
                    <a:pt x="114300" y="94488"/>
                  </a:lnTo>
                  <a:lnTo>
                    <a:pt x="0" y="152400"/>
                  </a:lnTo>
                  <a:lnTo>
                    <a:pt x="94488" y="199014"/>
                  </a:lnTo>
                  <a:lnTo>
                    <a:pt x="94488" y="132588"/>
                  </a:lnTo>
                  <a:lnTo>
                    <a:pt x="114300" y="132588"/>
                  </a:lnTo>
                  <a:close/>
                </a:path>
                <a:path w="818515" h="208914">
                  <a:moveTo>
                    <a:pt x="800100" y="132588"/>
                  </a:moveTo>
                  <a:lnTo>
                    <a:pt x="94488" y="132588"/>
                  </a:lnTo>
                  <a:lnTo>
                    <a:pt x="94488" y="170688"/>
                  </a:lnTo>
                  <a:lnTo>
                    <a:pt x="780288" y="170688"/>
                  </a:lnTo>
                  <a:lnTo>
                    <a:pt x="780288" y="152400"/>
                  </a:lnTo>
                  <a:lnTo>
                    <a:pt x="800100" y="132588"/>
                  </a:lnTo>
                  <a:close/>
                </a:path>
                <a:path w="818515" h="208914">
                  <a:moveTo>
                    <a:pt x="114300" y="208788"/>
                  </a:moveTo>
                  <a:lnTo>
                    <a:pt x="114300" y="170688"/>
                  </a:lnTo>
                  <a:lnTo>
                    <a:pt x="94488" y="170688"/>
                  </a:lnTo>
                  <a:lnTo>
                    <a:pt x="94488" y="199014"/>
                  </a:lnTo>
                  <a:lnTo>
                    <a:pt x="114300" y="208788"/>
                  </a:lnTo>
                  <a:close/>
                </a:path>
                <a:path w="818515" h="208914">
                  <a:moveTo>
                    <a:pt x="818388" y="170688"/>
                  </a:moveTo>
                  <a:lnTo>
                    <a:pt x="818388" y="0"/>
                  </a:lnTo>
                  <a:lnTo>
                    <a:pt x="780288" y="0"/>
                  </a:lnTo>
                  <a:lnTo>
                    <a:pt x="780288" y="132588"/>
                  </a:lnTo>
                  <a:lnTo>
                    <a:pt x="800100" y="132588"/>
                  </a:lnTo>
                  <a:lnTo>
                    <a:pt x="800100" y="170688"/>
                  </a:lnTo>
                  <a:lnTo>
                    <a:pt x="818388" y="170688"/>
                  </a:lnTo>
                  <a:close/>
                </a:path>
                <a:path w="818515" h="208914">
                  <a:moveTo>
                    <a:pt x="800100" y="170688"/>
                  </a:moveTo>
                  <a:lnTo>
                    <a:pt x="800100" y="132588"/>
                  </a:lnTo>
                  <a:lnTo>
                    <a:pt x="780288" y="152400"/>
                  </a:lnTo>
                  <a:lnTo>
                    <a:pt x="780288" y="170688"/>
                  </a:lnTo>
                  <a:lnTo>
                    <a:pt x="800100" y="170688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715000" y="2494800"/>
              <a:ext cx="1447800" cy="609600"/>
            </a:xfrm>
            <a:custGeom>
              <a:avLst/>
              <a:gdLst/>
              <a:ahLst/>
              <a:cxnLst/>
              <a:rect l="l" t="t" r="r" b="b"/>
              <a:pathLst>
                <a:path w="1447800" h="609600">
                  <a:moveTo>
                    <a:pt x="818388" y="400812"/>
                  </a:moveTo>
                  <a:lnTo>
                    <a:pt x="780288" y="400812"/>
                  </a:lnTo>
                  <a:lnTo>
                    <a:pt x="780288" y="533400"/>
                  </a:lnTo>
                  <a:lnTo>
                    <a:pt x="114300" y="533400"/>
                  </a:lnTo>
                  <a:lnTo>
                    <a:pt x="114300" y="495300"/>
                  </a:lnTo>
                  <a:lnTo>
                    <a:pt x="0" y="553212"/>
                  </a:lnTo>
                  <a:lnTo>
                    <a:pt x="94488" y="599821"/>
                  </a:lnTo>
                  <a:lnTo>
                    <a:pt x="114300" y="609600"/>
                  </a:lnTo>
                  <a:lnTo>
                    <a:pt x="114300" y="571500"/>
                  </a:lnTo>
                  <a:lnTo>
                    <a:pt x="780288" y="571500"/>
                  </a:lnTo>
                  <a:lnTo>
                    <a:pt x="800100" y="571500"/>
                  </a:lnTo>
                  <a:lnTo>
                    <a:pt x="818388" y="571500"/>
                  </a:lnTo>
                  <a:lnTo>
                    <a:pt x="818388" y="400812"/>
                  </a:lnTo>
                  <a:close/>
                </a:path>
                <a:path w="1447800" h="609600">
                  <a:moveTo>
                    <a:pt x="1447800" y="57912"/>
                  </a:moveTo>
                  <a:lnTo>
                    <a:pt x="1333500" y="0"/>
                  </a:lnTo>
                  <a:lnTo>
                    <a:pt x="1333500" y="38100"/>
                  </a:lnTo>
                  <a:lnTo>
                    <a:pt x="1066800" y="38100"/>
                  </a:lnTo>
                  <a:lnTo>
                    <a:pt x="1066800" y="76200"/>
                  </a:lnTo>
                  <a:lnTo>
                    <a:pt x="1333500" y="76200"/>
                  </a:lnTo>
                  <a:lnTo>
                    <a:pt x="1333500" y="114300"/>
                  </a:lnTo>
                  <a:lnTo>
                    <a:pt x="1351788" y="105270"/>
                  </a:lnTo>
                  <a:lnTo>
                    <a:pt x="1447800" y="579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5615940" y="3561600"/>
              <a:ext cx="1546860" cy="934719"/>
            </a:xfrm>
            <a:custGeom>
              <a:avLst/>
              <a:gdLst/>
              <a:ahLst/>
              <a:cxnLst/>
              <a:rect l="l" t="t" r="r" b="b"/>
              <a:pathLst>
                <a:path w="1546859" h="934720">
                  <a:moveTo>
                    <a:pt x="114300" y="819912"/>
                  </a:moveTo>
                  <a:lnTo>
                    <a:pt x="76327" y="819912"/>
                  </a:lnTo>
                  <a:lnTo>
                    <a:pt x="79248" y="400812"/>
                  </a:lnTo>
                  <a:lnTo>
                    <a:pt x="41148" y="400812"/>
                  </a:lnTo>
                  <a:lnTo>
                    <a:pt x="38227" y="819912"/>
                  </a:lnTo>
                  <a:lnTo>
                    <a:pt x="0" y="819912"/>
                  </a:lnTo>
                  <a:lnTo>
                    <a:pt x="38100" y="897140"/>
                  </a:lnTo>
                  <a:lnTo>
                    <a:pt x="56388" y="934212"/>
                  </a:lnTo>
                  <a:lnTo>
                    <a:pt x="114300" y="819912"/>
                  </a:lnTo>
                  <a:close/>
                </a:path>
                <a:path w="1546859" h="934720">
                  <a:moveTo>
                    <a:pt x="1546860" y="57912"/>
                  </a:moveTo>
                  <a:lnTo>
                    <a:pt x="1432560" y="0"/>
                  </a:lnTo>
                  <a:lnTo>
                    <a:pt x="1432560" y="38100"/>
                  </a:lnTo>
                  <a:lnTo>
                    <a:pt x="327660" y="38100"/>
                  </a:lnTo>
                  <a:lnTo>
                    <a:pt x="327660" y="76200"/>
                  </a:lnTo>
                  <a:lnTo>
                    <a:pt x="1432560" y="76200"/>
                  </a:lnTo>
                  <a:lnTo>
                    <a:pt x="1432560" y="114300"/>
                  </a:lnTo>
                  <a:lnTo>
                    <a:pt x="1450848" y="105270"/>
                  </a:lnTo>
                  <a:lnTo>
                    <a:pt x="1546860" y="579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White</a:t>
            </a:r>
            <a:r>
              <a:rPr sz="2400" b="0" spc="-6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Box:</a:t>
            </a:r>
            <a:r>
              <a:rPr sz="2400" b="0" spc="-5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Branch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Coverage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2" name="object 4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18</a:t>
            </a:r>
          </a:p>
        </p:txBody>
      </p:sp>
      <p:sp>
        <p:nvSpPr>
          <p:cNvPr id="41" name="object 41"/>
          <p:cNvSpPr txBox="1"/>
          <p:nvPr/>
        </p:nvSpPr>
        <p:spPr>
          <a:xfrm>
            <a:off x="535939" y="1000759"/>
            <a:ext cx="4838700" cy="4226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125" dirty="0">
                <a:solidFill>
                  <a:srgbClr val="0000CC"/>
                </a:solidFill>
                <a:latin typeface="Verdana"/>
                <a:cs typeface="Verdana"/>
              </a:rPr>
              <a:t>Branch</a:t>
            </a:r>
            <a:r>
              <a:rPr sz="1800" spc="-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endParaRPr sz="1800">
              <a:latin typeface="Verdana"/>
              <a:cs typeface="Verdana"/>
            </a:endParaRPr>
          </a:p>
          <a:p>
            <a:pPr marL="522605" marR="311150" lvl="1" indent="-167640">
              <a:lnSpc>
                <a:spcPts val="1739"/>
              </a:lnSpc>
              <a:spcBef>
                <a:spcPts val="28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portion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condition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branches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are </a:t>
            </a:r>
            <a:r>
              <a:rPr sz="1600" dirty="0">
                <a:latin typeface="Verdana"/>
                <a:cs typeface="Verdana"/>
              </a:rPr>
              <a:t>covered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cases?</a:t>
            </a:r>
            <a:endParaRPr sz="1600">
              <a:latin typeface="Verdana"/>
              <a:cs typeface="Verdana"/>
            </a:endParaRPr>
          </a:p>
          <a:p>
            <a:pPr marL="522605" marR="5080" lvl="1" indent="-167640">
              <a:lnSpc>
                <a:spcPts val="1739"/>
              </a:lnSpc>
              <a:spcBef>
                <a:spcPts val="29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i="1" dirty="0">
                <a:latin typeface="Verdana"/>
                <a:cs typeface="Verdana"/>
              </a:rPr>
              <a:t>Or:</a:t>
            </a:r>
            <a:r>
              <a:rPr sz="1600" i="1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What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portion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relational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expressions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values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covered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cases?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ct val="100000"/>
              </a:lnSpc>
              <a:spcBef>
                <a:spcPts val="65"/>
              </a:spcBef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Condition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testing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(Tai)</a:t>
            </a:r>
            <a:endParaRPr sz="1400">
              <a:latin typeface="Verdana"/>
              <a:cs typeface="Verdana"/>
            </a:endParaRPr>
          </a:p>
          <a:p>
            <a:pPr marL="522605" marR="188595" lvl="1" indent="-167640">
              <a:lnSpc>
                <a:spcPts val="1739"/>
              </a:lnSpc>
              <a:spcBef>
                <a:spcPts val="29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spc="110" dirty="0">
                <a:latin typeface="Verdana"/>
                <a:cs typeface="Verdana"/>
              </a:rPr>
              <a:t>Multicondition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spc="100" dirty="0">
                <a:latin typeface="Verdana"/>
                <a:cs typeface="Verdana"/>
              </a:rPr>
              <a:t>coverage</a:t>
            </a:r>
            <a:r>
              <a:rPr sz="1600" dirty="0">
                <a:latin typeface="Verdana"/>
                <a:cs typeface="Verdana"/>
              </a:rPr>
              <a:t> –</a:t>
            </a:r>
            <a:r>
              <a:rPr sz="1600" spc="1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all </a:t>
            </a:r>
            <a:r>
              <a:rPr sz="1600" spc="-10" dirty="0">
                <a:latin typeface="Verdana"/>
                <a:cs typeface="Verdana"/>
              </a:rPr>
              <a:t>boolean </a:t>
            </a:r>
            <a:r>
              <a:rPr sz="1600" dirty="0">
                <a:latin typeface="Verdana"/>
                <a:cs typeface="Verdana"/>
              </a:rPr>
              <a:t>combinations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covered</a:t>
            </a: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187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Advantages</a:t>
            </a:r>
            <a:endParaRPr sz="1800">
              <a:latin typeface="Verdana"/>
              <a:cs typeface="Verdana"/>
            </a:endParaRPr>
          </a:p>
          <a:p>
            <a:pPr marL="522605" marR="414655" lvl="1" indent="-167640">
              <a:lnSpc>
                <a:spcPts val="1739"/>
              </a:lnSpc>
              <a:spcBef>
                <a:spcPts val="29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Test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suite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size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content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derived </a:t>
            </a:r>
            <a:r>
              <a:rPr sz="1600" dirty="0">
                <a:latin typeface="Verdana"/>
                <a:cs typeface="Verdana"/>
              </a:rPr>
              <a:t>from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structure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boolean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expressions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Coverage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easily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assessed</a:t>
            </a: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13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Issues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Dead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code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reached</a:t>
            </a:r>
            <a:endParaRPr sz="1600">
              <a:latin typeface="Verdana"/>
              <a:cs typeface="Verdana"/>
            </a:endParaRPr>
          </a:p>
          <a:p>
            <a:pPr marL="522605" marR="823594" lvl="1" indent="-167640">
              <a:lnSpc>
                <a:spcPts val="1739"/>
              </a:lnSpc>
              <a:spcBef>
                <a:spcPts val="31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spc="-10" dirty="0">
                <a:latin typeface="Verdana"/>
                <a:cs typeface="Verdana"/>
              </a:rPr>
              <a:t>Fault-</a:t>
            </a:r>
            <a:r>
              <a:rPr sz="1600" dirty="0">
                <a:latin typeface="Verdana"/>
                <a:cs typeface="Verdana"/>
              </a:rPr>
              <a:t>tolerant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error-</a:t>
            </a:r>
            <a:r>
              <a:rPr sz="1600" dirty="0">
                <a:latin typeface="Verdana"/>
                <a:cs typeface="Verdana"/>
              </a:rPr>
              <a:t>handling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code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difficult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“touch”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405437" y="838009"/>
            <a:ext cx="2905125" cy="4500880"/>
            <a:chOff x="5405437" y="838009"/>
            <a:chExt cx="2905125" cy="4500880"/>
          </a:xfrm>
        </p:grpSpPr>
        <p:sp>
          <p:nvSpPr>
            <p:cNvPr id="3" name="object 3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943600" y="1770888"/>
              <a:ext cx="628015" cy="439420"/>
            </a:xfrm>
            <a:custGeom>
              <a:avLst/>
              <a:gdLst/>
              <a:ahLst/>
              <a:cxnLst/>
              <a:rect l="l" t="t" r="r" b="b"/>
              <a:pathLst>
                <a:path w="628015" h="439419">
                  <a:moveTo>
                    <a:pt x="589788" y="324612"/>
                  </a:moveTo>
                  <a:lnTo>
                    <a:pt x="589788" y="0"/>
                  </a:lnTo>
                  <a:lnTo>
                    <a:pt x="0" y="0"/>
                  </a:lnTo>
                  <a:lnTo>
                    <a:pt x="0" y="38100"/>
                  </a:lnTo>
                  <a:lnTo>
                    <a:pt x="551688" y="38100"/>
                  </a:lnTo>
                  <a:lnTo>
                    <a:pt x="551688" y="19812"/>
                  </a:lnTo>
                  <a:lnTo>
                    <a:pt x="571500" y="38100"/>
                  </a:lnTo>
                  <a:lnTo>
                    <a:pt x="571500" y="324612"/>
                  </a:lnTo>
                  <a:lnTo>
                    <a:pt x="589788" y="324612"/>
                  </a:lnTo>
                  <a:close/>
                </a:path>
                <a:path w="628015" h="439419">
                  <a:moveTo>
                    <a:pt x="627888" y="324612"/>
                  </a:moveTo>
                  <a:lnTo>
                    <a:pt x="513588" y="324612"/>
                  </a:lnTo>
                  <a:lnTo>
                    <a:pt x="551688" y="399809"/>
                  </a:lnTo>
                  <a:lnTo>
                    <a:pt x="551688" y="342900"/>
                  </a:lnTo>
                  <a:lnTo>
                    <a:pt x="589788" y="342900"/>
                  </a:lnTo>
                  <a:lnTo>
                    <a:pt x="589788" y="401841"/>
                  </a:lnTo>
                  <a:lnTo>
                    <a:pt x="627888" y="324612"/>
                  </a:lnTo>
                  <a:close/>
                </a:path>
                <a:path w="628015" h="439419">
                  <a:moveTo>
                    <a:pt x="571500" y="38100"/>
                  </a:moveTo>
                  <a:lnTo>
                    <a:pt x="551688" y="19812"/>
                  </a:lnTo>
                  <a:lnTo>
                    <a:pt x="551688" y="38100"/>
                  </a:lnTo>
                  <a:lnTo>
                    <a:pt x="571500" y="38100"/>
                  </a:lnTo>
                  <a:close/>
                </a:path>
                <a:path w="628015" h="439419">
                  <a:moveTo>
                    <a:pt x="571500" y="324612"/>
                  </a:moveTo>
                  <a:lnTo>
                    <a:pt x="571500" y="38100"/>
                  </a:lnTo>
                  <a:lnTo>
                    <a:pt x="551688" y="38100"/>
                  </a:lnTo>
                  <a:lnTo>
                    <a:pt x="551688" y="324612"/>
                  </a:lnTo>
                  <a:lnTo>
                    <a:pt x="571500" y="324612"/>
                  </a:lnTo>
                  <a:close/>
                </a:path>
                <a:path w="628015" h="439419">
                  <a:moveTo>
                    <a:pt x="589788" y="401841"/>
                  </a:moveTo>
                  <a:lnTo>
                    <a:pt x="589788" y="342900"/>
                  </a:lnTo>
                  <a:lnTo>
                    <a:pt x="551688" y="342900"/>
                  </a:lnTo>
                  <a:lnTo>
                    <a:pt x="551688" y="399809"/>
                  </a:lnTo>
                  <a:lnTo>
                    <a:pt x="571500" y="438912"/>
                  </a:lnTo>
                  <a:lnTo>
                    <a:pt x="589788" y="401841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01000" y="24384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001000" y="24384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18988" y="2133612"/>
              <a:ext cx="1544320" cy="1143000"/>
            </a:xfrm>
            <a:custGeom>
              <a:avLst/>
              <a:gdLst/>
              <a:ahLst/>
              <a:cxnLst/>
              <a:rect l="l" t="t" r="r" b="b"/>
              <a:pathLst>
                <a:path w="1544320" h="1143000">
                  <a:moveTo>
                    <a:pt x="114300" y="1028700"/>
                  </a:moveTo>
                  <a:lnTo>
                    <a:pt x="76200" y="1028700"/>
                  </a:lnTo>
                  <a:lnTo>
                    <a:pt x="76200" y="0"/>
                  </a:lnTo>
                  <a:lnTo>
                    <a:pt x="38100" y="0"/>
                  </a:lnTo>
                  <a:lnTo>
                    <a:pt x="38100" y="1028700"/>
                  </a:lnTo>
                  <a:lnTo>
                    <a:pt x="0" y="1028700"/>
                  </a:lnTo>
                  <a:lnTo>
                    <a:pt x="38100" y="1103896"/>
                  </a:lnTo>
                  <a:lnTo>
                    <a:pt x="57912" y="1143000"/>
                  </a:lnTo>
                  <a:lnTo>
                    <a:pt x="76200" y="1105928"/>
                  </a:lnTo>
                  <a:lnTo>
                    <a:pt x="114300" y="1028700"/>
                  </a:lnTo>
                  <a:close/>
                </a:path>
                <a:path w="1544320" h="1143000">
                  <a:moveTo>
                    <a:pt x="1543812" y="419100"/>
                  </a:moveTo>
                  <a:lnTo>
                    <a:pt x="1429512" y="361188"/>
                  </a:lnTo>
                  <a:lnTo>
                    <a:pt x="1429512" y="399288"/>
                  </a:lnTo>
                  <a:lnTo>
                    <a:pt x="1162812" y="399288"/>
                  </a:lnTo>
                  <a:lnTo>
                    <a:pt x="1162812" y="437388"/>
                  </a:lnTo>
                  <a:lnTo>
                    <a:pt x="1429512" y="437388"/>
                  </a:lnTo>
                  <a:lnTo>
                    <a:pt x="1429512" y="475488"/>
                  </a:lnTo>
                  <a:lnTo>
                    <a:pt x="1447800" y="466458"/>
                  </a:lnTo>
                  <a:lnTo>
                    <a:pt x="1543812" y="41910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001000" y="35052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001000" y="35052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943600" y="3561588"/>
              <a:ext cx="1219200" cy="114300"/>
            </a:xfrm>
            <a:custGeom>
              <a:avLst/>
              <a:gdLst/>
              <a:ahLst/>
              <a:cxnLst/>
              <a:rect l="l" t="t" r="r" b="b"/>
              <a:pathLst>
                <a:path w="1219200" h="114300">
                  <a:moveTo>
                    <a:pt x="1123188" y="76200"/>
                  </a:moveTo>
                  <a:lnTo>
                    <a:pt x="1123188" y="38100"/>
                  </a:lnTo>
                  <a:lnTo>
                    <a:pt x="0" y="38100"/>
                  </a:lnTo>
                  <a:lnTo>
                    <a:pt x="0" y="76200"/>
                  </a:lnTo>
                  <a:lnTo>
                    <a:pt x="1123188" y="76200"/>
                  </a:lnTo>
                  <a:close/>
                </a:path>
                <a:path w="1219200" h="114300">
                  <a:moveTo>
                    <a:pt x="1219200" y="57912"/>
                  </a:moveTo>
                  <a:lnTo>
                    <a:pt x="1104900" y="0"/>
                  </a:lnTo>
                  <a:lnTo>
                    <a:pt x="1104900" y="38100"/>
                  </a:lnTo>
                  <a:lnTo>
                    <a:pt x="1123188" y="38100"/>
                  </a:lnTo>
                  <a:lnTo>
                    <a:pt x="1123188" y="105277"/>
                  </a:lnTo>
                  <a:lnTo>
                    <a:pt x="1219200" y="57912"/>
                  </a:lnTo>
                  <a:close/>
                </a:path>
                <a:path w="1219200" h="114300">
                  <a:moveTo>
                    <a:pt x="1123188" y="105277"/>
                  </a:moveTo>
                  <a:lnTo>
                    <a:pt x="1123188" y="76200"/>
                  </a:lnTo>
                  <a:lnTo>
                    <a:pt x="1104900" y="76200"/>
                  </a:lnTo>
                  <a:lnTo>
                    <a:pt x="1104900" y="114300"/>
                  </a:lnTo>
                  <a:lnTo>
                    <a:pt x="1123188" y="105277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615428" y="2514600"/>
              <a:ext cx="386080" cy="76200"/>
            </a:xfrm>
            <a:custGeom>
              <a:avLst/>
              <a:gdLst/>
              <a:ahLst/>
              <a:cxnLst/>
              <a:rect l="l" t="t" r="r" b="b"/>
              <a:pathLst>
                <a:path w="386079" h="76200">
                  <a:moveTo>
                    <a:pt x="326136" y="41148"/>
                  </a:moveTo>
                  <a:lnTo>
                    <a:pt x="326136" y="35052"/>
                  </a:lnTo>
                  <a:lnTo>
                    <a:pt x="3215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321564" y="42672"/>
                  </a:lnTo>
                  <a:lnTo>
                    <a:pt x="326136" y="41148"/>
                  </a:lnTo>
                  <a:close/>
                </a:path>
                <a:path w="386079" h="76200">
                  <a:moveTo>
                    <a:pt x="385572" y="38100"/>
                  </a:moveTo>
                  <a:lnTo>
                    <a:pt x="309372" y="0"/>
                  </a:lnTo>
                  <a:lnTo>
                    <a:pt x="309372" y="33528"/>
                  </a:lnTo>
                  <a:lnTo>
                    <a:pt x="321564" y="33528"/>
                  </a:lnTo>
                  <a:lnTo>
                    <a:pt x="326136" y="35052"/>
                  </a:lnTo>
                  <a:lnTo>
                    <a:pt x="326136" y="67818"/>
                  </a:lnTo>
                  <a:lnTo>
                    <a:pt x="385572" y="38100"/>
                  </a:lnTo>
                  <a:close/>
                </a:path>
                <a:path w="386079" h="76200">
                  <a:moveTo>
                    <a:pt x="326136" y="67818"/>
                  </a:moveTo>
                  <a:lnTo>
                    <a:pt x="326136" y="41148"/>
                  </a:lnTo>
                  <a:lnTo>
                    <a:pt x="321564" y="42672"/>
                  </a:lnTo>
                  <a:lnTo>
                    <a:pt x="309372" y="42672"/>
                  </a:lnTo>
                  <a:lnTo>
                    <a:pt x="309372" y="76200"/>
                  </a:lnTo>
                  <a:lnTo>
                    <a:pt x="3261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615940" y="3962400"/>
              <a:ext cx="114300" cy="533400"/>
            </a:xfrm>
            <a:custGeom>
              <a:avLst/>
              <a:gdLst/>
              <a:ahLst/>
              <a:cxnLst/>
              <a:rect l="l" t="t" r="r" b="b"/>
              <a:pathLst>
                <a:path w="114300" h="533400">
                  <a:moveTo>
                    <a:pt x="38227" y="419100"/>
                  </a:moveTo>
                  <a:lnTo>
                    <a:pt x="0" y="419100"/>
                  </a:lnTo>
                  <a:lnTo>
                    <a:pt x="38100" y="496329"/>
                  </a:lnTo>
                  <a:lnTo>
                    <a:pt x="38100" y="437388"/>
                  </a:lnTo>
                  <a:lnTo>
                    <a:pt x="38227" y="419100"/>
                  </a:lnTo>
                  <a:close/>
                </a:path>
                <a:path w="114300" h="533400">
                  <a:moveTo>
                    <a:pt x="76337" y="419100"/>
                  </a:moveTo>
                  <a:lnTo>
                    <a:pt x="38227" y="419100"/>
                  </a:lnTo>
                  <a:lnTo>
                    <a:pt x="38100" y="437388"/>
                  </a:lnTo>
                  <a:lnTo>
                    <a:pt x="76200" y="438912"/>
                  </a:lnTo>
                  <a:lnTo>
                    <a:pt x="76337" y="419100"/>
                  </a:lnTo>
                  <a:close/>
                </a:path>
                <a:path w="114300" h="533400">
                  <a:moveTo>
                    <a:pt x="114300" y="419100"/>
                  </a:moveTo>
                  <a:lnTo>
                    <a:pt x="76337" y="419100"/>
                  </a:lnTo>
                  <a:lnTo>
                    <a:pt x="76200" y="438912"/>
                  </a:lnTo>
                  <a:lnTo>
                    <a:pt x="41148" y="437509"/>
                  </a:lnTo>
                  <a:lnTo>
                    <a:pt x="38100" y="437388"/>
                  </a:lnTo>
                  <a:lnTo>
                    <a:pt x="38100" y="496329"/>
                  </a:lnTo>
                  <a:lnTo>
                    <a:pt x="56388" y="533400"/>
                  </a:lnTo>
                  <a:lnTo>
                    <a:pt x="114300" y="419100"/>
                  </a:lnTo>
                  <a:close/>
                </a:path>
                <a:path w="114300" h="533400">
                  <a:moveTo>
                    <a:pt x="79248" y="0"/>
                  </a:moveTo>
                  <a:lnTo>
                    <a:pt x="41148" y="0"/>
                  </a:lnTo>
                  <a:lnTo>
                    <a:pt x="38227" y="419100"/>
                  </a:lnTo>
                  <a:lnTo>
                    <a:pt x="76337" y="419100"/>
                  </a:lnTo>
                  <a:lnTo>
                    <a:pt x="7924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667756" y="4872228"/>
              <a:ext cx="2333625" cy="386080"/>
            </a:xfrm>
            <a:custGeom>
              <a:avLst/>
              <a:gdLst/>
              <a:ahLst/>
              <a:cxnLst/>
              <a:rect l="l" t="t" r="r" b="b"/>
              <a:pathLst>
                <a:path w="2333625" h="386079">
                  <a:moveTo>
                    <a:pt x="9144" y="342900"/>
                  </a:moveTo>
                  <a:lnTo>
                    <a:pt x="9144" y="4572"/>
                  </a:lnTo>
                  <a:lnTo>
                    <a:pt x="7620" y="1524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0" y="347472"/>
                  </a:lnTo>
                  <a:lnTo>
                    <a:pt x="1524" y="350520"/>
                  </a:lnTo>
                  <a:lnTo>
                    <a:pt x="4572" y="352044"/>
                  </a:lnTo>
                  <a:lnTo>
                    <a:pt x="4572" y="342900"/>
                  </a:lnTo>
                  <a:lnTo>
                    <a:pt x="9144" y="342900"/>
                  </a:lnTo>
                  <a:close/>
                </a:path>
                <a:path w="2333625" h="386079">
                  <a:moveTo>
                    <a:pt x="2273808" y="350520"/>
                  </a:moveTo>
                  <a:lnTo>
                    <a:pt x="2273808" y="344424"/>
                  </a:lnTo>
                  <a:lnTo>
                    <a:pt x="2269236" y="342900"/>
                  </a:lnTo>
                  <a:lnTo>
                    <a:pt x="4572" y="342900"/>
                  </a:lnTo>
                  <a:lnTo>
                    <a:pt x="9144" y="347472"/>
                  </a:lnTo>
                  <a:lnTo>
                    <a:pt x="9144" y="352044"/>
                  </a:lnTo>
                  <a:lnTo>
                    <a:pt x="2269236" y="352044"/>
                  </a:lnTo>
                  <a:lnTo>
                    <a:pt x="2273808" y="350520"/>
                  </a:lnTo>
                  <a:close/>
                </a:path>
                <a:path w="2333625" h="386079">
                  <a:moveTo>
                    <a:pt x="9144" y="352044"/>
                  </a:moveTo>
                  <a:lnTo>
                    <a:pt x="9144" y="347472"/>
                  </a:lnTo>
                  <a:lnTo>
                    <a:pt x="4572" y="342900"/>
                  </a:lnTo>
                  <a:lnTo>
                    <a:pt x="4572" y="352044"/>
                  </a:lnTo>
                  <a:lnTo>
                    <a:pt x="9144" y="352044"/>
                  </a:lnTo>
                  <a:close/>
                </a:path>
                <a:path w="2333625" h="386079">
                  <a:moveTo>
                    <a:pt x="2333244" y="347472"/>
                  </a:moveTo>
                  <a:lnTo>
                    <a:pt x="2257044" y="309372"/>
                  </a:lnTo>
                  <a:lnTo>
                    <a:pt x="2257044" y="342900"/>
                  </a:lnTo>
                  <a:lnTo>
                    <a:pt x="2269236" y="342900"/>
                  </a:lnTo>
                  <a:lnTo>
                    <a:pt x="2273808" y="344424"/>
                  </a:lnTo>
                  <a:lnTo>
                    <a:pt x="2273808" y="377190"/>
                  </a:lnTo>
                  <a:lnTo>
                    <a:pt x="2333244" y="347472"/>
                  </a:lnTo>
                  <a:close/>
                </a:path>
                <a:path w="2333625" h="386079">
                  <a:moveTo>
                    <a:pt x="2273808" y="377190"/>
                  </a:moveTo>
                  <a:lnTo>
                    <a:pt x="2273808" y="350520"/>
                  </a:lnTo>
                  <a:lnTo>
                    <a:pt x="2269236" y="352044"/>
                  </a:lnTo>
                  <a:lnTo>
                    <a:pt x="2257044" y="352044"/>
                  </a:lnTo>
                  <a:lnTo>
                    <a:pt x="2257044" y="385572"/>
                  </a:lnTo>
                  <a:lnTo>
                    <a:pt x="2273808" y="37719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640324" y="1066812"/>
              <a:ext cx="2360930" cy="2590800"/>
            </a:xfrm>
            <a:custGeom>
              <a:avLst/>
              <a:gdLst/>
              <a:ahLst/>
              <a:cxnLst/>
              <a:rect l="l" t="t" r="r" b="b"/>
              <a:pathLst>
                <a:path w="2360929" h="2590800">
                  <a:moveTo>
                    <a:pt x="76200" y="304800"/>
                  </a:moveTo>
                  <a:lnTo>
                    <a:pt x="42786" y="304800"/>
                  </a:lnTo>
                  <a:lnTo>
                    <a:pt x="45720" y="4572"/>
                  </a:lnTo>
                  <a:lnTo>
                    <a:pt x="44196" y="1524"/>
                  </a:lnTo>
                  <a:lnTo>
                    <a:pt x="41148" y="0"/>
                  </a:lnTo>
                  <a:lnTo>
                    <a:pt x="38100" y="1524"/>
                  </a:lnTo>
                  <a:lnTo>
                    <a:pt x="36576" y="4572"/>
                  </a:lnTo>
                  <a:lnTo>
                    <a:pt x="32181" y="304800"/>
                  </a:lnTo>
                  <a:lnTo>
                    <a:pt x="0" y="304800"/>
                  </a:lnTo>
                  <a:lnTo>
                    <a:pt x="32004" y="371475"/>
                  </a:lnTo>
                  <a:lnTo>
                    <a:pt x="36576" y="381000"/>
                  </a:lnTo>
                  <a:lnTo>
                    <a:pt x="42672" y="369265"/>
                  </a:lnTo>
                  <a:lnTo>
                    <a:pt x="76200" y="304800"/>
                  </a:lnTo>
                  <a:close/>
                </a:path>
                <a:path w="2360929" h="2590800">
                  <a:moveTo>
                    <a:pt x="2360676" y="2552700"/>
                  </a:moveTo>
                  <a:lnTo>
                    <a:pt x="2284476" y="2514600"/>
                  </a:lnTo>
                  <a:lnTo>
                    <a:pt x="2284476" y="2548128"/>
                  </a:lnTo>
                  <a:lnTo>
                    <a:pt x="1979676" y="2548128"/>
                  </a:lnTo>
                  <a:lnTo>
                    <a:pt x="1976628" y="2549652"/>
                  </a:lnTo>
                  <a:lnTo>
                    <a:pt x="1975104" y="2552700"/>
                  </a:lnTo>
                  <a:lnTo>
                    <a:pt x="1976628" y="2555748"/>
                  </a:lnTo>
                  <a:lnTo>
                    <a:pt x="1979676" y="2557272"/>
                  </a:lnTo>
                  <a:lnTo>
                    <a:pt x="2284476" y="2557272"/>
                  </a:lnTo>
                  <a:lnTo>
                    <a:pt x="2284476" y="2590800"/>
                  </a:lnTo>
                  <a:lnTo>
                    <a:pt x="2301240" y="2582418"/>
                  </a:lnTo>
                  <a:lnTo>
                    <a:pt x="2360676" y="2552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529071" y="842772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766"/>
                  </a:lnTo>
                  <a:lnTo>
                    <a:pt x="29504" y="182185"/>
                  </a:lnTo>
                  <a:lnTo>
                    <a:pt x="62544" y="206800"/>
                  </a:lnTo>
                  <a:lnTo>
                    <a:pt x="104363" y="222857"/>
                  </a:lnTo>
                  <a:lnTo>
                    <a:pt x="152399" y="228599"/>
                  </a:lnTo>
                  <a:lnTo>
                    <a:pt x="200436" y="222857"/>
                  </a:lnTo>
                  <a:lnTo>
                    <a:pt x="242255" y="206800"/>
                  </a:lnTo>
                  <a:lnTo>
                    <a:pt x="275295" y="182185"/>
                  </a:lnTo>
                  <a:lnTo>
                    <a:pt x="296997" y="150766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529071" y="842772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766"/>
                  </a:lnTo>
                  <a:lnTo>
                    <a:pt x="29504" y="182185"/>
                  </a:lnTo>
                  <a:lnTo>
                    <a:pt x="62544" y="206800"/>
                  </a:lnTo>
                  <a:lnTo>
                    <a:pt x="104363" y="222857"/>
                  </a:lnTo>
                  <a:lnTo>
                    <a:pt x="152399" y="228599"/>
                  </a:lnTo>
                  <a:lnTo>
                    <a:pt x="200436" y="222857"/>
                  </a:lnTo>
                  <a:lnTo>
                    <a:pt x="242255" y="206800"/>
                  </a:lnTo>
                  <a:lnTo>
                    <a:pt x="275295" y="182185"/>
                  </a:lnTo>
                  <a:lnTo>
                    <a:pt x="296997" y="150766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715000" y="2895600"/>
              <a:ext cx="818515" cy="208915"/>
            </a:xfrm>
            <a:custGeom>
              <a:avLst/>
              <a:gdLst/>
              <a:ahLst/>
              <a:cxnLst/>
              <a:rect l="l" t="t" r="r" b="b"/>
              <a:pathLst>
                <a:path w="818515" h="208914">
                  <a:moveTo>
                    <a:pt x="114300" y="132588"/>
                  </a:moveTo>
                  <a:lnTo>
                    <a:pt x="114300" y="94488"/>
                  </a:lnTo>
                  <a:lnTo>
                    <a:pt x="0" y="152400"/>
                  </a:lnTo>
                  <a:lnTo>
                    <a:pt x="94488" y="199014"/>
                  </a:lnTo>
                  <a:lnTo>
                    <a:pt x="94488" y="132588"/>
                  </a:lnTo>
                  <a:lnTo>
                    <a:pt x="114300" y="132588"/>
                  </a:lnTo>
                  <a:close/>
                </a:path>
                <a:path w="818515" h="208914">
                  <a:moveTo>
                    <a:pt x="800100" y="132588"/>
                  </a:moveTo>
                  <a:lnTo>
                    <a:pt x="94488" y="132588"/>
                  </a:lnTo>
                  <a:lnTo>
                    <a:pt x="94488" y="170688"/>
                  </a:lnTo>
                  <a:lnTo>
                    <a:pt x="780288" y="170688"/>
                  </a:lnTo>
                  <a:lnTo>
                    <a:pt x="780288" y="152400"/>
                  </a:lnTo>
                  <a:lnTo>
                    <a:pt x="800100" y="132588"/>
                  </a:lnTo>
                  <a:close/>
                </a:path>
                <a:path w="818515" h="208914">
                  <a:moveTo>
                    <a:pt x="114300" y="208788"/>
                  </a:moveTo>
                  <a:lnTo>
                    <a:pt x="114300" y="170688"/>
                  </a:lnTo>
                  <a:lnTo>
                    <a:pt x="94488" y="170688"/>
                  </a:lnTo>
                  <a:lnTo>
                    <a:pt x="94488" y="199014"/>
                  </a:lnTo>
                  <a:lnTo>
                    <a:pt x="114300" y="208788"/>
                  </a:lnTo>
                  <a:close/>
                </a:path>
                <a:path w="818515" h="208914">
                  <a:moveTo>
                    <a:pt x="818388" y="170688"/>
                  </a:moveTo>
                  <a:lnTo>
                    <a:pt x="818388" y="0"/>
                  </a:lnTo>
                  <a:lnTo>
                    <a:pt x="780288" y="0"/>
                  </a:lnTo>
                  <a:lnTo>
                    <a:pt x="780288" y="132588"/>
                  </a:lnTo>
                  <a:lnTo>
                    <a:pt x="800100" y="132588"/>
                  </a:lnTo>
                  <a:lnTo>
                    <a:pt x="800100" y="170688"/>
                  </a:lnTo>
                  <a:lnTo>
                    <a:pt x="818388" y="170688"/>
                  </a:lnTo>
                  <a:close/>
                </a:path>
                <a:path w="818515" h="208914">
                  <a:moveTo>
                    <a:pt x="800100" y="170688"/>
                  </a:moveTo>
                  <a:lnTo>
                    <a:pt x="800100" y="132588"/>
                  </a:lnTo>
                  <a:lnTo>
                    <a:pt x="780288" y="152400"/>
                  </a:lnTo>
                  <a:lnTo>
                    <a:pt x="780288" y="170688"/>
                  </a:lnTo>
                  <a:lnTo>
                    <a:pt x="800100" y="170688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715000" y="2494800"/>
              <a:ext cx="1447800" cy="609600"/>
            </a:xfrm>
            <a:custGeom>
              <a:avLst/>
              <a:gdLst/>
              <a:ahLst/>
              <a:cxnLst/>
              <a:rect l="l" t="t" r="r" b="b"/>
              <a:pathLst>
                <a:path w="1447800" h="609600">
                  <a:moveTo>
                    <a:pt x="818388" y="400812"/>
                  </a:moveTo>
                  <a:lnTo>
                    <a:pt x="780288" y="400812"/>
                  </a:lnTo>
                  <a:lnTo>
                    <a:pt x="780288" y="533400"/>
                  </a:lnTo>
                  <a:lnTo>
                    <a:pt x="114300" y="533400"/>
                  </a:lnTo>
                  <a:lnTo>
                    <a:pt x="114300" y="495300"/>
                  </a:lnTo>
                  <a:lnTo>
                    <a:pt x="0" y="553212"/>
                  </a:lnTo>
                  <a:lnTo>
                    <a:pt x="94488" y="599821"/>
                  </a:lnTo>
                  <a:lnTo>
                    <a:pt x="114300" y="609600"/>
                  </a:lnTo>
                  <a:lnTo>
                    <a:pt x="114300" y="571500"/>
                  </a:lnTo>
                  <a:lnTo>
                    <a:pt x="780288" y="571500"/>
                  </a:lnTo>
                  <a:lnTo>
                    <a:pt x="800100" y="571500"/>
                  </a:lnTo>
                  <a:lnTo>
                    <a:pt x="818388" y="571500"/>
                  </a:lnTo>
                  <a:lnTo>
                    <a:pt x="818388" y="400812"/>
                  </a:lnTo>
                  <a:close/>
                </a:path>
                <a:path w="1447800" h="609600">
                  <a:moveTo>
                    <a:pt x="1447800" y="57912"/>
                  </a:moveTo>
                  <a:lnTo>
                    <a:pt x="1333500" y="0"/>
                  </a:lnTo>
                  <a:lnTo>
                    <a:pt x="1333500" y="38100"/>
                  </a:lnTo>
                  <a:lnTo>
                    <a:pt x="1066800" y="38100"/>
                  </a:lnTo>
                  <a:lnTo>
                    <a:pt x="1066800" y="76200"/>
                  </a:lnTo>
                  <a:lnTo>
                    <a:pt x="1333500" y="76200"/>
                  </a:lnTo>
                  <a:lnTo>
                    <a:pt x="1333500" y="114300"/>
                  </a:lnTo>
                  <a:lnTo>
                    <a:pt x="1351788" y="105270"/>
                  </a:lnTo>
                  <a:lnTo>
                    <a:pt x="1447800" y="579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615940" y="3561600"/>
              <a:ext cx="1546860" cy="934719"/>
            </a:xfrm>
            <a:custGeom>
              <a:avLst/>
              <a:gdLst/>
              <a:ahLst/>
              <a:cxnLst/>
              <a:rect l="l" t="t" r="r" b="b"/>
              <a:pathLst>
                <a:path w="1546859" h="934720">
                  <a:moveTo>
                    <a:pt x="114300" y="819912"/>
                  </a:moveTo>
                  <a:lnTo>
                    <a:pt x="76327" y="819912"/>
                  </a:lnTo>
                  <a:lnTo>
                    <a:pt x="79248" y="400812"/>
                  </a:lnTo>
                  <a:lnTo>
                    <a:pt x="41148" y="400812"/>
                  </a:lnTo>
                  <a:lnTo>
                    <a:pt x="38227" y="819912"/>
                  </a:lnTo>
                  <a:lnTo>
                    <a:pt x="0" y="819912"/>
                  </a:lnTo>
                  <a:lnTo>
                    <a:pt x="38100" y="897140"/>
                  </a:lnTo>
                  <a:lnTo>
                    <a:pt x="56388" y="934212"/>
                  </a:lnTo>
                  <a:lnTo>
                    <a:pt x="114300" y="819912"/>
                  </a:lnTo>
                  <a:close/>
                </a:path>
                <a:path w="1546859" h="934720">
                  <a:moveTo>
                    <a:pt x="1546860" y="57912"/>
                  </a:moveTo>
                  <a:lnTo>
                    <a:pt x="1432560" y="0"/>
                  </a:lnTo>
                  <a:lnTo>
                    <a:pt x="1432560" y="38100"/>
                  </a:lnTo>
                  <a:lnTo>
                    <a:pt x="327660" y="38100"/>
                  </a:lnTo>
                  <a:lnTo>
                    <a:pt x="327660" y="76200"/>
                  </a:lnTo>
                  <a:lnTo>
                    <a:pt x="1432560" y="76200"/>
                  </a:lnTo>
                  <a:lnTo>
                    <a:pt x="1432560" y="114300"/>
                  </a:lnTo>
                  <a:lnTo>
                    <a:pt x="1450848" y="105270"/>
                  </a:lnTo>
                  <a:lnTo>
                    <a:pt x="1546860" y="579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White</a:t>
            </a:r>
            <a:r>
              <a:rPr sz="2400" b="0" spc="-6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Box:</a:t>
            </a:r>
            <a:r>
              <a:rPr sz="2400" b="0" spc="-5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Branch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Coverage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19</a:t>
            </a:r>
          </a:p>
        </p:txBody>
      </p:sp>
      <p:sp>
        <p:nvSpPr>
          <p:cNvPr id="38" name="object 38"/>
          <p:cNvSpPr txBox="1"/>
          <p:nvPr/>
        </p:nvSpPr>
        <p:spPr>
          <a:xfrm>
            <a:off x="535939" y="1000759"/>
            <a:ext cx="4838700" cy="4226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125" dirty="0">
                <a:solidFill>
                  <a:srgbClr val="0000CC"/>
                </a:solidFill>
                <a:latin typeface="Verdana"/>
                <a:cs typeface="Verdana"/>
              </a:rPr>
              <a:t>Branch</a:t>
            </a:r>
            <a:r>
              <a:rPr sz="1800" spc="-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endParaRPr sz="1800">
              <a:latin typeface="Verdana"/>
              <a:cs typeface="Verdana"/>
            </a:endParaRPr>
          </a:p>
          <a:p>
            <a:pPr marL="522605" marR="311150" lvl="1" indent="-167640">
              <a:lnSpc>
                <a:spcPts val="1739"/>
              </a:lnSpc>
              <a:spcBef>
                <a:spcPts val="28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portion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condition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branches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are </a:t>
            </a:r>
            <a:r>
              <a:rPr sz="1600" dirty="0">
                <a:latin typeface="Verdana"/>
                <a:cs typeface="Verdana"/>
              </a:rPr>
              <a:t>covered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cases?</a:t>
            </a:r>
            <a:endParaRPr sz="1600">
              <a:latin typeface="Verdana"/>
              <a:cs typeface="Verdana"/>
            </a:endParaRPr>
          </a:p>
          <a:p>
            <a:pPr marL="522605" marR="5080" lvl="1" indent="-167640">
              <a:lnSpc>
                <a:spcPts val="1739"/>
              </a:lnSpc>
              <a:spcBef>
                <a:spcPts val="29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i="1" dirty="0">
                <a:latin typeface="Verdana"/>
                <a:cs typeface="Verdana"/>
              </a:rPr>
              <a:t>Or:</a:t>
            </a:r>
            <a:r>
              <a:rPr sz="1600" i="1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What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portion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relational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expressions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values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covered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cases?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ct val="100000"/>
              </a:lnSpc>
              <a:spcBef>
                <a:spcPts val="65"/>
              </a:spcBef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Condition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testing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(Tai)</a:t>
            </a:r>
            <a:endParaRPr sz="1400">
              <a:latin typeface="Verdana"/>
              <a:cs typeface="Verdana"/>
            </a:endParaRPr>
          </a:p>
          <a:p>
            <a:pPr marL="522605" marR="188595" lvl="1" indent="-167640">
              <a:lnSpc>
                <a:spcPts val="1739"/>
              </a:lnSpc>
              <a:spcBef>
                <a:spcPts val="29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spc="110" dirty="0">
                <a:latin typeface="Verdana"/>
                <a:cs typeface="Verdana"/>
              </a:rPr>
              <a:t>Multicondition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spc="100" dirty="0">
                <a:latin typeface="Verdana"/>
                <a:cs typeface="Verdana"/>
              </a:rPr>
              <a:t>coverage</a:t>
            </a:r>
            <a:r>
              <a:rPr sz="1600" dirty="0">
                <a:latin typeface="Verdana"/>
                <a:cs typeface="Verdana"/>
              </a:rPr>
              <a:t> –</a:t>
            </a:r>
            <a:r>
              <a:rPr sz="1600" spc="1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all </a:t>
            </a:r>
            <a:r>
              <a:rPr sz="1600" spc="-10" dirty="0">
                <a:latin typeface="Verdana"/>
                <a:cs typeface="Verdana"/>
              </a:rPr>
              <a:t>boolean </a:t>
            </a:r>
            <a:r>
              <a:rPr sz="1600" dirty="0">
                <a:latin typeface="Verdana"/>
                <a:cs typeface="Verdana"/>
              </a:rPr>
              <a:t>combinations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covered</a:t>
            </a: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187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Advantages</a:t>
            </a:r>
            <a:endParaRPr sz="1800">
              <a:latin typeface="Verdana"/>
              <a:cs typeface="Verdana"/>
            </a:endParaRPr>
          </a:p>
          <a:p>
            <a:pPr marL="522605" marR="414655" lvl="1" indent="-167640">
              <a:lnSpc>
                <a:spcPts val="1739"/>
              </a:lnSpc>
              <a:spcBef>
                <a:spcPts val="29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Test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suite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size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content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derived </a:t>
            </a:r>
            <a:r>
              <a:rPr sz="1600" dirty="0">
                <a:latin typeface="Verdana"/>
                <a:cs typeface="Verdana"/>
              </a:rPr>
              <a:t>from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structure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boolean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expressions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Coverage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easily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assessed</a:t>
            </a: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13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Issues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Dead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code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reached</a:t>
            </a:r>
            <a:endParaRPr sz="1600">
              <a:latin typeface="Verdana"/>
              <a:cs typeface="Verdana"/>
            </a:endParaRPr>
          </a:p>
          <a:p>
            <a:pPr marL="522605" marR="823594" lvl="1" indent="-167640">
              <a:lnSpc>
                <a:spcPts val="1739"/>
              </a:lnSpc>
              <a:spcBef>
                <a:spcPts val="31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spc="-10" dirty="0">
                <a:latin typeface="Verdana"/>
                <a:cs typeface="Verdana"/>
              </a:rPr>
              <a:t>Fault-</a:t>
            </a:r>
            <a:r>
              <a:rPr sz="1600" dirty="0">
                <a:latin typeface="Verdana"/>
                <a:cs typeface="Verdana"/>
              </a:rPr>
              <a:t>tolerant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error-</a:t>
            </a:r>
            <a:r>
              <a:rPr sz="1600" dirty="0">
                <a:latin typeface="Verdana"/>
                <a:cs typeface="Verdana"/>
              </a:rPr>
              <a:t>handling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code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difficult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“touch”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405437" y="838009"/>
            <a:ext cx="2905125" cy="4500880"/>
            <a:chOff x="5405437" y="838009"/>
            <a:chExt cx="2905125" cy="4500880"/>
          </a:xfrm>
        </p:grpSpPr>
        <p:sp>
          <p:nvSpPr>
            <p:cNvPr id="3" name="object 3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943600" y="1770888"/>
              <a:ext cx="628015" cy="439420"/>
            </a:xfrm>
            <a:custGeom>
              <a:avLst/>
              <a:gdLst/>
              <a:ahLst/>
              <a:cxnLst/>
              <a:rect l="l" t="t" r="r" b="b"/>
              <a:pathLst>
                <a:path w="628015" h="439419">
                  <a:moveTo>
                    <a:pt x="589788" y="324612"/>
                  </a:moveTo>
                  <a:lnTo>
                    <a:pt x="589788" y="0"/>
                  </a:lnTo>
                  <a:lnTo>
                    <a:pt x="0" y="0"/>
                  </a:lnTo>
                  <a:lnTo>
                    <a:pt x="0" y="38100"/>
                  </a:lnTo>
                  <a:lnTo>
                    <a:pt x="551688" y="38100"/>
                  </a:lnTo>
                  <a:lnTo>
                    <a:pt x="551688" y="19812"/>
                  </a:lnTo>
                  <a:lnTo>
                    <a:pt x="571500" y="38100"/>
                  </a:lnTo>
                  <a:lnTo>
                    <a:pt x="571500" y="324612"/>
                  </a:lnTo>
                  <a:lnTo>
                    <a:pt x="589788" y="324612"/>
                  </a:lnTo>
                  <a:close/>
                </a:path>
                <a:path w="628015" h="439419">
                  <a:moveTo>
                    <a:pt x="627888" y="324612"/>
                  </a:moveTo>
                  <a:lnTo>
                    <a:pt x="513588" y="324612"/>
                  </a:lnTo>
                  <a:lnTo>
                    <a:pt x="551688" y="399809"/>
                  </a:lnTo>
                  <a:lnTo>
                    <a:pt x="551688" y="342900"/>
                  </a:lnTo>
                  <a:lnTo>
                    <a:pt x="589788" y="342900"/>
                  </a:lnTo>
                  <a:lnTo>
                    <a:pt x="589788" y="401841"/>
                  </a:lnTo>
                  <a:lnTo>
                    <a:pt x="627888" y="324612"/>
                  </a:lnTo>
                  <a:close/>
                </a:path>
                <a:path w="628015" h="439419">
                  <a:moveTo>
                    <a:pt x="571500" y="38100"/>
                  </a:moveTo>
                  <a:lnTo>
                    <a:pt x="551688" y="19812"/>
                  </a:lnTo>
                  <a:lnTo>
                    <a:pt x="551688" y="38100"/>
                  </a:lnTo>
                  <a:lnTo>
                    <a:pt x="571500" y="38100"/>
                  </a:lnTo>
                  <a:close/>
                </a:path>
                <a:path w="628015" h="439419">
                  <a:moveTo>
                    <a:pt x="571500" y="324612"/>
                  </a:moveTo>
                  <a:lnTo>
                    <a:pt x="571500" y="38100"/>
                  </a:lnTo>
                  <a:lnTo>
                    <a:pt x="551688" y="38100"/>
                  </a:lnTo>
                  <a:lnTo>
                    <a:pt x="551688" y="324612"/>
                  </a:lnTo>
                  <a:lnTo>
                    <a:pt x="571500" y="324612"/>
                  </a:lnTo>
                  <a:close/>
                </a:path>
                <a:path w="628015" h="439419">
                  <a:moveTo>
                    <a:pt x="589788" y="401841"/>
                  </a:moveTo>
                  <a:lnTo>
                    <a:pt x="589788" y="342900"/>
                  </a:lnTo>
                  <a:lnTo>
                    <a:pt x="551688" y="342900"/>
                  </a:lnTo>
                  <a:lnTo>
                    <a:pt x="551688" y="399809"/>
                  </a:lnTo>
                  <a:lnTo>
                    <a:pt x="571500" y="438912"/>
                  </a:lnTo>
                  <a:lnTo>
                    <a:pt x="589788" y="401841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01000" y="24384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001000" y="24384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18988" y="2133612"/>
              <a:ext cx="1544320" cy="1143000"/>
            </a:xfrm>
            <a:custGeom>
              <a:avLst/>
              <a:gdLst/>
              <a:ahLst/>
              <a:cxnLst/>
              <a:rect l="l" t="t" r="r" b="b"/>
              <a:pathLst>
                <a:path w="1544320" h="1143000">
                  <a:moveTo>
                    <a:pt x="114300" y="1028700"/>
                  </a:moveTo>
                  <a:lnTo>
                    <a:pt x="76200" y="1028700"/>
                  </a:lnTo>
                  <a:lnTo>
                    <a:pt x="76200" y="0"/>
                  </a:lnTo>
                  <a:lnTo>
                    <a:pt x="38100" y="0"/>
                  </a:lnTo>
                  <a:lnTo>
                    <a:pt x="38100" y="1028700"/>
                  </a:lnTo>
                  <a:lnTo>
                    <a:pt x="0" y="1028700"/>
                  </a:lnTo>
                  <a:lnTo>
                    <a:pt x="38100" y="1103896"/>
                  </a:lnTo>
                  <a:lnTo>
                    <a:pt x="57912" y="1143000"/>
                  </a:lnTo>
                  <a:lnTo>
                    <a:pt x="76200" y="1105928"/>
                  </a:lnTo>
                  <a:lnTo>
                    <a:pt x="114300" y="1028700"/>
                  </a:lnTo>
                  <a:close/>
                </a:path>
                <a:path w="1544320" h="1143000">
                  <a:moveTo>
                    <a:pt x="1543812" y="419100"/>
                  </a:moveTo>
                  <a:lnTo>
                    <a:pt x="1429512" y="361188"/>
                  </a:lnTo>
                  <a:lnTo>
                    <a:pt x="1429512" y="399288"/>
                  </a:lnTo>
                  <a:lnTo>
                    <a:pt x="1162812" y="399288"/>
                  </a:lnTo>
                  <a:lnTo>
                    <a:pt x="1162812" y="437388"/>
                  </a:lnTo>
                  <a:lnTo>
                    <a:pt x="1429512" y="437388"/>
                  </a:lnTo>
                  <a:lnTo>
                    <a:pt x="1429512" y="475488"/>
                  </a:lnTo>
                  <a:lnTo>
                    <a:pt x="1447800" y="466458"/>
                  </a:lnTo>
                  <a:lnTo>
                    <a:pt x="1543812" y="41910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001000" y="35052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001000" y="35052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943600" y="3561588"/>
              <a:ext cx="1219200" cy="114300"/>
            </a:xfrm>
            <a:custGeom>
              <a:avLst/>
              <a:gdLst/>
              <a:ahLst/>
              <a:cxnLst/>
              <a:rect l="l" t="t" r="r" b="b"/>
              <a:pathLst>
                <a:path w="1219200" h="114300">
                  <a:moveTo>
                    <a:pt x="1123188" y="76200"/>
                  </a:moveTo>
                  <a:lnTo>
                    <a:pt x="1123188" y="38100"/>
                  </a:lnTo>
                  <a:lnTo>
                    <a:pt x="0" y="38100"/>
                  </a:lnTo>
                  <a:lnTo>
                    <a:pt x="0" y="76200"/>
                  </a:lnTo>
                  <a:lnTo>
                    <a:pt x="1123188" y="76200"/>
                  </a:lnTo>
                  <a:close/>
                </a:path>
                <a:path w="1219200" h="114300">
                  <a:moveTo>
                    <a:pt x="1219200" y="57912"/>
                  </a:moveTo>
                  <a:lnTo>
                    <a:pt x="1104900" y="0"/>
                  </a:lnTo>
                  <a:lnTo>
                    <a:pt x="1104900" y="38100"/>
                  </a:lnTo>
                  <a:lnTo>
                    <a:pt x="1123188" y="38100"/>
                  </a:lnTo>
                  <a:lnTo>
                    <a:pt x="1123188" y="105277"/>
                  </a:lnTo>
                  <a:lnTo>
                    <a:pt x="1219200" y="57912"/>
                  </a:lnTo>
                  <a:close/>
                </a:path>
                <a:path w="1219200" h="114300">
                  <a:moveTo>
                    <a:pt x="1123188" y="105277"/>
                  </a:moveTo>
                  <a:lnTo>
                    <a:pt x="1123188" y="76200"/>
                  </a:lnTo>
                  <a:lnTo>
                    <a:pt x="1104900" y="76200"/>
                  </a:lnTo>
                  <a:lnTo>
                    <a:pt x="1104900" y="114300"/>
                  </a:lnTo>
                  <a:lnTo>
                    <a:pt x="1123188" y="105277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615428" y="2514600"/>
              <a:ext cx="386080" cy="76200"/>
            </a:xfrm>
            <a:custGeom>
              <a:avLst/>
              <a:gdLst/>
              <a:ahLst/>
              <a:cxnLst/>
              <a:rect l="l" t="t" r="r" b="b"/>
              <a:pathLst>
                <a:path w="386079" h="76200">
                  <a:moveTo>
                    <a:pt x="326136" y="41148"/>
                  </a:moveTo>
                  <a:lnTo>
                    <a:pt x="326136" y="35052"/>
                  </a:lnTo>
                  <a:lnTo>
                    <a:pt x="3215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321564" y="42672"/>
                  </a:lnTo>
                  <a:lnTo>
                    <a:pt x="326136" y="41148"/>
                  </a:lnTo>
                  <a:close/>
                </a:path>
                <a:path w="386079" h="76200">
                  <a:moveTo>
                    <a:pt x="385572" y="38100"/>
                  </a:moveTo>
                  <a:lnTo>
                    <a:pt x="309372" y="0"/>
                  </a:lnTo>
                  <a:lnTo>
                    <a:pt x="309372" y="33528"/>
                  </a:lnTo>
                  <a:lnTo>
                    <a:pt x="321564" y="33528"/>
                  </a:lnTo>
                  <a:lnTo>
                    <a:pt x="326136" y="35052"/>
                  </a:lnTo>
                  <a:lnTo>
                    <a:pt x="326136" y="67818"/>
                  </a:lnTo>
                  <a:lnTo>
                    <a:pt x="385572" y="38100"/>
                  </a:lnTo>
                  <a:close/>
                </a:path>
                <a:path w="386079" h="76200">
                  <a:moveTo>
                    <a:pt x="326136" y="67818"/>
                  </a:moveTo>
                  <a:lnTo>
                    <a:pt x="326136" y="41148"/>
                  </a:lnTo>
                  <a:lnTo>
                    <a:pt x="321564" y="42672"/>
                  </a:lnTo>
                  <a:lnTo>
                    <a:pt x="309372" y="42672"/>
                  </a:lnTo>
                  <a:lnTo>
                    <a:pt x="309372" y="76200"/>
                  </a:lnTo>
                  <a:lnTo>
                    <a:pt x="3261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615940" y="3962400"/>
              <a:ext cx="114300" cy="533400"/>
            </a:xfrm>
            <a:custGeom>
              <a:avLst/>
              <a:gdLst/>
              <a:ahLst/>
              <a:cxnLst/>
              <a:rect l="l" t="t" r="r" b="b"/>
              <a:pathLst>
                <a:path w="114300" h="533400">
                  <a:moveTo>
                    <a:pt x="38227" y="419100"/>
                  </a:moveTo>
                  <a:lnTo>
                    <a:pt x="0" y="419100"/>
                  </a:lnTo>
                  <a:lnTo>
                    <a:pt x="38100" y="496329"/>
                  </a:lnTo>
                  <a:lnTo>
                    <a:pt x="38100" y="437388"/>
                  </a:lnTo>
                  <a:lnTo>
                    <a:pt x="38227" y="419100"/>
                  </a:lnTo>
                  <a:close/>
                </a:path>
                <a:path w="114300" h="533400">
                  <a:moveTo>
                    <a:pt x="76337" y="419100"/>
                  </a:moveTo>
                  <a:lnTo>
                    <a:pt x="38227" y="419100"/>
                  </a:lnTo>
                  <a:lnTo>
                    <a:pt x="38100" y="437388"/>
                  </a:lnTo>
                  <a:lnTo>
                    <a:pt x="76200" y="438912"/>
                  </a:lnTo>
                  <a:lnTo>
                    <a:pt x="76337" y="419100"/>
                  </a:lnTo>
                  <a:close/>
                </a:path>
                <a:path w="114300" h="533400">
                  <a:moveTo>
                    <a:pt x="114300" y="419100"/>
                  </a:moveTo>
                  <a:lnTo>
                    <a:pt x="76337" y="419100"/>
                  </a:lnTo>
                  <a:lnTo>
                    <a:pt x="76200" y="438912"/>
                  </a:lnTo>
                  <a:lnTo>
                    <a:pt x="41148" y="437509"/>
                  </a:lnTo>
                  <a:lnTo>
                    <a:pt x="38100" y="437388"/>
                  </a:lnTo>
                  <a:lnTo>
                    <a:pt x="38100" y="496329"/>
                  </a:lnTo>
                  <a:lnTo>
                    <a:pt x="56388" y="533400"/>
                  </a:lnTo>
                  <a:lnTo>
                    <a:pt x="114300" y="419100"/>
                  </a:lnTo>
                  <a:close/>
                </a:path>
                <a:path w="114300" h="533400">
                  <a:moveTo>
                    <a:pt x="79248" y="0"/>
                  </a:moveTo>
                  <a:lnTo>
                    <a:pt x="41148" y="0"/>
                  </a:lnTo>
                  <a:lnTo>
                    <a:pt x="38227" y="419100"/>
                  </a:lnTo>
                  <a:lnTo>
                    <a:pt x="76337" y="419100"/>
                  </a:lnTo>
                  <a:lnTo>
                    <a:pt x="7924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667756" y="4872228"/>
              <a:ext cx="2333625" cy="386080"/>
            </a:xfrm>
            <a:custGeom>
              <a:avLst/>
              <a:gdLst/>
              <a:ahLst/>
              <a:cxnLst/>
              <a:rect l="l" t="t" r="r" b="b"/>
              <a:pathLst>
                <a:path w="2333625" h="386079">
                  <a:moveTo>
                    <a:pt x="9144" y="342900"/>
                  </a:moveTo>
                  <a:lnTo>
                    <a:pt x="9144" y="4572"/>
                  </a:lnTo>
                  <a:lnTo>
                    <a:pt x="7620" y="1524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0" y="347472"/>
                  </a:lnTo>
                  <a:lnTo>
                    <a:pt x="1524" y="350520"/>
                  </a:lnTo>
                  <a:lnTo>
                    <a:pt x="4572" y="352044"/>
                  </a:lnTo>
                  <a:lnTo>
                    <a:pt x="4572" y="342900"/>
                  </a:lnTo>
                  <a:lnTo>
                    <a:pt x="9144" y="342900"/>
                  </a:lnTo>
                  <a:close/>
                </a:path>
                <a:path w="2333625" h="386079">
                  <a:moveTo>
                    <a:pt x="2273808" y="350520"/>
                  </a:moveTo>
                  <a:lnTo>
                    <a:pt x="2273808" y="344424"/>
                  </a:lnTo>
                  <a:lnTo>
                    <a:pt x="2269236" y="342900"/>
                  </a:lnTo>
                  <a:lnTo>
                    <a:pt x="4572" y="342900"/>
                  </a:lnTo>
                  <a:lnTo>
                    <a:pt x="9144" y="347472"/>
                  </a:lnTo>
                  <a:lnTo>
                    <a:pt x="9144" y="352044"/>
                  </a:lnTo>
                  <a:lnTo>
                    <a:pt x="2269236" y="352044"/>
                  </a:lnTo>
                  <a:lnTo>
                    <a:pt x="2273808" y="350520"/>
                  </a:lnTo>
                  <a:close/>
                </a:path>
                <a:path w="2333625" h="386079">
                  <a:moveTo>
                    <a:pt x="9144" y="352044"/>
                  </a:moveTo>
                  <a:lnTo>
                    <a:pt x="9144" y="347472"/>
                  </a:lnTo>
                  <a:lnTo>
                    <a:pt x="4572" y="342900"/>
                  </a:lnTo>
                  <a:lnTo>
                    <a:pt x="4572" y="352044"/>
                  </a:lnTo>
                  <a:lnTo>
                    <a:pt x="9144" y="352044"/>
                  </a:lnTo>
                  <a:close/>
                </a:path>
                <a:path w="2333625" h="386079">
                  <a:moveTo>
                    <a:pt x="2333244" y="347472"/>
                  </a:moveTo>
                  <a:lnTo>
                    <a:pt x="2257044" y="309372"/>
                  </a:lnTo>
                  <a:lnTo>
                    <a:pt x="2257044" y="342900"/>
                  </a:lnTo>
                  <a:lnTo>
                    <a:pt x="2269236" y="342900"/>
                  </a:lnTo>
                  <a:lnTo>
                    <a:pt x="2273808" y="344424"/>
                  </a:lnTo>
                  <a:lnTo>
                    <a:pt x="2273808" y="377190"/>
                  </a:lnTo>
                  <a:lnTo>
                    <a:pt x="2333244" y="347472"/>
                  </a:lnTo>
                  <a:close/>
                </a:path>
                <a:path w="2333625" h="386079">
                  <a:moveTo>
                    <a:pt x="2273808" y="377190"/>
                  </a:moveTo>
                  <a:lnTo>
                    <a:pt x="2273808" y="350520"/>
                  </a:lnTo>
                  <a:lnTo>
                    <a:pt x="2269236" y="352044"/>
                  </a:lnTo>
                  <a:lnTo>
                    <a:pt x="2257044" y="352044"/>
                  </a:lnTo>
                  <a:lnTo>
                    <a:pt x="2257044" y="385572"/>
                  </a:lnTo>
                  <a:lnTo>
                    <a:pt x="2273808" y="37719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640324" y="1066812"/>
              <a:ext cx="2360930" cy="2590800"/>
            </a:xfrm>
            <a:custGeom>
              <a:avLst/>
              <a:gdLst/>
              <a:ahLst/>
              <a:cxnLst/>
              <a:rect l="l" t="t" r="r" b="b"/>
              <a:pathLst>
                <a:path w="2360929" h="2590800">
                  <a:moveTo>
                    <a:pt x="76200" y="304800"/>
                  </a:moveTo>
                  <a:lnTo>
                    <a:pt x="42786" y="304800"/>
                  </a:lnTo>
                  <a:lnTo>
                    <a:pt x="45720" y="4572"/>
                  </a:lnTo>
                  <a:lnTo>
                    <a:pt x="44196" y="1524"/>
                  </a:lnTo>
                  <a:lnTo>
                    <a:pt x="41148" y="0"/>
                  </a:lnTo>
                  <a:lnTo>
                    <a:pt x="38100" y="1524"/>
                  </a:lnTo>
                  <a:lnTo>
                    <a:pt x="36576" y="4572"/>
                  </a:lnTo>
                  <a:lnTo>
                    <a:pt x="32181" y="304800"/>
                  </a:lnTo>
                  <a:lnTo>
                    <a:pt x="0" y="304800"/>
                  </a:lnTo>
                  <a:lnTo>
                    <a:pt x="32004" y="371475"/>
                  </a:lnTo>
                  <a:lnTo>
                    <a:pt x="36576" y="381000"/>
                  </a:lnTo>
                  <a:lnTo>
                    <a:pt x="42672" y="369265"/>
                  </a:lnTo>
                  <a:lnTo>
                    <a:pt x="76200" y="304800"/>
                  </a:lnTo>
                  <a:close/>
                </a:path>
                <a:path w="2360929" h="2590800">
                  <a:moveTo>
                    <a:pt x="2360676" y="2552700"/>
                  </a:moveTo>
                  <a:lnTo>
                    <a:pt x="2284476" y="2514600"/>
                  </a:lnTo>
                  <a:lnTo>
                    <a:pt x="2284476" y="2548128"/>
                  </a:lnTo>
                  <a:lnTo>
                    <a:pt x="1979676" y="2548128"/>
                  </a:lnTo>
                  <a:lnTo>
                    <a:pt x="1976628" y="2549652"/>
                  </a:lnTo>
                  <a:lnTo>
                    <a:pt x="1975104" y="2552700"/>
                  </a:lnTo>
                  <a:lnTo>
                    <a:pt x="1976628" y="2555748"/>
                  </a:lnTo>
                  <a:lnTo>
                    <a:pt x="1979676" y="2557272"/>
                  </a:lnTo>
                  <a:lnTo>
                    <a:pt x="2284476" y="2557272"/>
                  </a:lnTo>
                  <a:lnTo>
                    <a:pt x="2284476" y="2590800"/>
                  </a:lnTo>
                  <a:lnTo>
                    <a:pt x="2301240" y="2582418"/>
                  </a:lnTo>
                  <a:lnTo>
                    <a:pt x="2360676" y="2552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529071" y="842772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766"/>
                  </a:lnTo>
                  <a:lnTo>
                    <a:pt x="29504" y="182185"/>
                  </a:lnTo>
                  <a:lnTo>
                    <a:pt x="62544" y="206800"/>
                  </a:lnTo>
                  <a:lnTo>
                    <a:pt x="104363" y="222857"/>
                  </a:lnTo>
                  <a:lnTo>
                    <a:pt x="152399" y="228599"/>
                  </a:lnTo>
                  <a:lnTo>
                    <a:pt x="200436" y="222857"/>
                  </a:lnTo>
                  <a:lnTo>
                    <a:pt x="242255" y="206800"/>
                  </a:lnTo>
                  <a:lnTo>
                    <a:pt x="275295" y="182185"/>
                  </a:lnTo>
                  <a:lnTo>
                    <a:pt x="296997" y="150766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529071" y="842772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766"/>
                  </a:lnTo>
                  <a:lnTo>
                    <a:pt x="29504" y="182185"/>
                  </a:lnTo>
                  <a:lnTo>
                    <a:pt x="62544" y="206800"/>
                  </a:lnTo>
                  <a:lnTo>
                    <a:pt x="104363" y="222857"/>
                  </a:lnTo>
                  <a:lnTo>
                    <a:pt x="152399" y="228599"/>
                  </a:lnTo>
                  <a:lnTo>
                    <a:pt x="200436" y="222857"/>
                  </a:lnTo>
                  <a:lnTo>
                    <a:pt x="242255" y="206800"/>
                  </a:lnTo>
                  <a:lnTo>
                    <a:pt x="275295" y="182185"/>
                  </a:lnTo>
                  <a:lnTo>
                    <a:pt x="296997" y="150766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618988" y="1770900"/>
              <a:ext cx="952500" cy="1506220"/>
            </a:xfrm>
            <a:custGeom>
              <a:avLst/>
              <a:gdLst/>
              <a:ahLst/>
              <a:cxnLst/>
              <a:rect l="l" t="t" r="r" b="b"/>
              <a:pathLst>
                <a:path w="952500" h="1506220">
                  <a:moveTo>
                    <a:pt x="114300" y="1391412"/>
                  </a:moveTo>
                  <a:lnTo>
                    <a:pt x="76200" y="1391412"/>
                  </a:lnTo>
                  <a:lnTo>
                    <a:pt x="76200" y="362712"/>
                  </a:lnTo>
                  <a:lnTo>
                    <a:pt x="38100" y="362712"/>
                  </a:lnTo>
                  <a:lnTo>
                    <a:pt x="38100" y="1391412"/>
                  </a:lnTo>
                  <a:lnTo>
                    <a:pt x="0" y="1391412"/>
                  </a:lnTo>
                  <a:lnTo>
                    <a:pt x="38100" y="1466608"/>
                  </a:lnTo>
                  <a:lnTo>
                    <a:pt x="57912" y="1505712"/>
                  </a:lnTo>
                  <a:lnTo>
                    <a:pt x="76200" y="1468640"/>
                  </a:lnTo>
                  <a:lnTo>
                    <a:pt x="114300" y="1391412"/>
                  </a:lnTo>
                  <a:close/>
                </a:path>
                <a:path w="952500" h="1506220">
                  <a:moveTo>
                    <a:pt x="952500" y="324612"/>
                  </a:moveTo>
                  <a:lnTo>
                    <a:pt x="914400" y="324612"/>
                  </a:lnTo>
                  <a:lnTo>
                    <a:pt x="914400" y="0"/>
                  </a:lnTo>
                  <a:lnTo>
                    <a:pt x="324612" y="0"/>
                  </a:lnTo>
                  <a:lnTo>
                    <a:pt x="324612" y="38100"/>
                  </a:lnTo>
                  <a:lnTo>
                    <a:pt x="876300" y="38100"/>
                  </a:lnTo>
                  <a:lnTo>
                    <a:pt x="876300" y="324612"/>
                  </a:lnTo>
                  <a:lnTo>
                    <a:pt x="838200" y="324612"/>
                  </a:lnTo>
                  <a:lnTo>
                    <a:pt x="876300" y="399808"/>
                  </a:lnTo>
                  <a:lnTo>
                    <a:pt x="896112" y="438912"/>
                  </a:lnTo>
                  <a:lnTo>
                    <a:pt x="914400" y="401840"/>
                  </a:lnTo>
                  <a:lnTo>
                    <a:pt x="952500" y="3246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715000" y="2895600"/>
              <a:ext cx="818515" cy="208915"/>
            </a:xfrm>
            <a:custGeom>
              <a:avLst/>
              <a:gdLst/>
              <a:ahLst/>
              <a:cxnLst/>
              <a:rect l="l" t="t" r="r" b="b"/>
              <a:pathLst>
                <a:path w="818515" h="208914">
                  <a:moveTo>
                    <a:pt x="114300" y="132588"/>
                  </a:moveTo>
                  <a:lnTo>
                    <a:pt x="114300" y="94488"/>
                  </a:lnTo>
                  <a:lnTo>
                    <a:pt x="0" y="152400"/>
                  </a:lnTo>
                  <a:lnTo>
                    <a:pt x="94488" y="199014"/>
                  </a:lnTo>
                  <a:lnTo>
                    <a:pt x="94488" y="132588"/>
                  </a:lnTo>
                  <a:lnTo>
                    <a:pt x="114300" y="132588"/>
                  </a:lnTo>
                  <a:close/>
                </a:path>
                <a:path w="818515" h="208914">
                  <a:moveTo>
                    <a:pt x="800100" y="132588"/>
                  </a:moveTo>
                  <a:lnTo>
                    <a:pt x="94488" y="132588"/>
                  </a:lnTo>
                  <a:lnTo>
                    <a:pt x="94488" y="170688"/>
                  </a:lnTo>
                  <a:lnTo>
                    <a:pt x="780288" y="170688"/>
                  </a:lnTo>
                  <a:lnTo>
                    <a:pt x="780288" y="152400"/>
                  </a:lnTo>
                  <a:lnTo>
                    <a:pt x="800100" y="132588"/>
                  </a:lnTo>
                  <a:close/>
                </a:path>
                <a:path w="818515" h="208914">
                  <a:moveTo>
                    <a:pt x="114300" y="208788"/>
                  </a:moveTo>
                  <a:lnTo>
                    <a:pt x="114300" y="170688"/>
                  </a:lnTo>
                  <a:lnTo>
                    <a:pt x="94488" y="170688"/>
                  </a:lnTo>
                  <a:lnTo>
                    <a:pt x="94488" y="199014"/>
                  </a:lnTo>
                  <a:lnTo>
                    <a:pt x="114300" y="208788"/>
                  </a:lnTo>
                  <a:close/>
                </a:path>
                <a:path w="818515" h="208914">
                  <a:moveTo>
                    <a:pt x="818388" y="170688"/>
                  </a:moveTo>
                  <a:lnTo>
                    <a:pt x="818388" y="0"/>
                  </a:lnTo>
                  <a:lnTo>
                    <a:pt x="780288" y="0"/>
                  </a:lnTo>
                  <a:lnTo>
                    <a:pt x="780288" y="132588"/>
                  </a:lnTo>
                  <a:lnTo>
                    <a:pt x="800100" y="132588"/>
                  </a:lnTo>
                  <a:lnTo>
                    <a:pt x="800100" y="170688"/>
                  </a:lnTo>
                  <a:lnTo>
                    <a:pt x="818388" y="170688"/>
                  </a:lnTo>
                  <a:close/>
                </a:path>
                <a:path w="818515" h="208914">
                  <a:moveTo>
                    <a:pt x="800100" y="170688"/>
                  </a:moveTo>
                  <a:lnTo>
                    <a:pt x="800100" y="132588"/>
                  </a:lnTo>
                  <a:lnTo>
                    <a:pt x="780288" y="152400"/>
                  </a:lnTo>
                  <a:lnTo>
                    <a:pt x="780288" y="170688"/>
                  </a:lnTo>
                  <a:lnTo>
                    <a:pt x="800100" y="170688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615940" y="3561600"/>
              <a:ext cx="1546860" cy="934719"/>
            </a:xfrm>
            <a:custGeom>
              <a:avLst/>
              <a:gdLst/>
              <a:ahLst/>
              <a:cxnLst/>
              <a:rect l="l" t="t" r="r" b="b"/>
              <a:pathLst>
                <a:path w="1546859" h="934720">
                  <a:moveTo>
                    <a:pt x="114300" y="819912"/>
                  </a:moveTo>
                  <a:lnTo>
                    <a:pt x="76327" y="819912"/>
                  </a:lnTo>
                  <a:lnTo>
                    <a:pt x="79248" y="400812"/>
                  </a:lnTo>
                  <a:lnTo>
                    <a:pt x="41148" y="400812"/>
                  </a:lnTo>
                  <a:lnTo>
                    <a:pt x="38227" y="819912"/>
                  </a:lnTo>
                  <a:lnTo>
                    <a:pt x="0" y="819912"/>
                  </a:lnTo>
                  <a:lnTo>
                    <a:pt x="38100" y="897140"/>
                  </a:lnTo>
                  <a:lnTo>
                    <a:pt x="56388" y="934212"/>
                  </a:lnTo>
                  <a:lnTo>
                    <a:pt x="114300" y="819912"/>
                  </a:lnTo>
                  <a:close/>
                </a:path>
                <a:path w="1546859" h="934720">
                  <a:moveTo>
                    <a:pt x="1546860" y="57912"/>
                  </a:moveTo>
                  <a:lnTo>
                    <a:pt x="1432560" y="0"/>
                  </a:lnTo>
                  <a:lnTo>
                    <a:pt x="1432560" y="38100"/>
                  </a:lnTo>
                  <a:lnTo>
                    <a:pt x="327660" y="38100"/>
                  </a:lnTo>
                  <a:lnTo>
                    <a:pt x="327660" y="76200"/>
                  </a:lnTo>
                  <a:lnTo>
                    <a:pt x="1432560" y="76200"/>
                  </a:lnTo>
                  <a:lnTo>
                    <a:pt x="1432560" y="114300"/>
                  </a:lnTo>
                  <a:lnTo>
                    <a:pt x="1450848" y="105270"/>
                  </a:lnTo>
                  <a:lnTo>
                    <a:pt x="1546860" y="579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White</a:t>
            </a:r>
            <a:r>
              <a:rPr sz="2400" b="0" spc="-6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Box:</a:t>
            </a:r>
            <a:r>
              <a:rPr sz="2400" b="0" spc="-5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Branch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Coverage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20</a:t>
            </a:r>
          </a:p>
        </p:txBody>
      </p:sp>
      <p:sp>
        <p:nvSpPr>
          <p:cNvPr id="38" name="object 38"/>
          <p:cNvSpPr txBox="1"/>
          <p:nvPr/>
        </p:nvSpPr>
        <p:spPr>
          <a:xfrm>
            <a:off x="535939" y="1000759"/>
            <a:ext cx="4838700" cy="4226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125" dirty="0">
                <a:solidFill>
                  <a:srgbClr val="0000CC"/>
                </a:solidFill>
                <a:latin typeface="Verdana"/>
                <a:cs typeface="Verdana"/>
              </a:rPr>
              <a:t>Branch</a:t>
            </a:r>
            <a:r>
              <a:rPr sz="1800" spc="-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endParaRPr sz="1800">
              <a:latin typeface="Verdana"/>
              <a:cs typeface="Verdana"/>
            </a:endParaRPr>
          </a:p>
          <a:p>
            <a:pPr marL="522605" marR="311150" lvl="1" indent="-167640">
              <a:lnSpc>
                <a:spcPts val="1739"/>
              </a:lnSpc>
              <a:spcBef>
                <a:spcPts val="28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portion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condition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branches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are </a:t>
            </a:r>
            <a:r>
              <a:rPr sz="1600" dirty="0">
                <a:latin typeface="Verdana"/>
                <a:cs typeface="Verdana"/>
              </a:rPr>
              <a:t>covered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cases?</a:t>
            </a:r>
            <a:endParaRPr sz="1600">
              <a:latin typeface="Verdana"/>
              <a:cs typeface="Verdana"/>
            </a:endParaRPr>
          </a:p>
          <a:p>
            <a:pPr marL="522605" marR="5080" lvl="1" indent="-167640">
              <a:lnSpc>
                <a:spcPts val="1739"/>
              </a:lnSpc>
              <a:spcBef>
                <a:spcPts val="29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i="1" dirty="0">
                <a:latin typeface="Verdana"/>
                <a:cs typeface="Verdana"/>
              </a:rPr>
              <a:t>Or:</a:t>
            </a:r>
            <a:r>
              <a:rPr sz="1600" i="1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What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portion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relational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expressions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values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covered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cases?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ct val="100000"/>
              </a:lnSpc>
              <a:spcBef>
                <a:spcPts val="65"/>
              </a:spcBef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Condition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testing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(Tai)</a:t>
            </a:r>
            <a:endParaRPr sz="1400">
              <a:latin typeface="Verdana"/>
              <a:cs typeface="Verdana"/>
            </a:endParaRPr>
          </a:p>
          <a:p>
            <a:pPr marL="522605" marR="188595" lvl="1" indent="-167640">
              <a:lnSpc>
                <a:spcPts val="1739"/>
              </a:lnSpc>
              <a:spcBef>
                <a:spcPts val="29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spc="110" dirty="0">
                <a:latin typeface="Verdana"/>
                <a:cs typeface="Verdana"/>
              </a:rPr>
              <a:t>Multicondition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spc="100" dirty="0">
                <a:latin typeface="Verdana"/>
                <a:cs typeface="Verdana"/>
              </a:rPr>
              <a:t>coverage</a:t>
            </a:r>
            <a:r>
              <a:rPr sz="1600" dirty="0">
                <a:latin typeface="Verdana"/>
                <a:cs typeface="Verdana"/>
              </a:rPr>
              <a:t> –</a:t>
            </a:r>
            <a:r>
              <a:rPr sz="1600" spc="1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all </a:t>
            </a:r>
            <a:r>
              <a:rPr sz="1600" spc="-10" dirty="0">
                <a:latin typeface="Verdana"/>
                <a:cs typeface="Verdana"/>
              </a:rPr>
              <a:t>boolean </a:t>
            </a:r>
            <a:r>
              <a:rPr sz="1600" dirty="0">
                <a:latin typeface="Verdana"/>
                <a:cs typeface="Verdana"/>
              </a:rPr>
              <a:t>combinations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covered</a:t>
            </a: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187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Advantages</a:t>
            </a:r>
            <a:endParaRPr sz="1800">
              <a:latin typeface="Verdana"/>
              <a:cs typeface="Verdana"/>
            </a:endParaRPr>
          </a:p>
          <a:p>
            <a:pPr marL="522605" marR="414655" lvl="1" indent="-167640">
              <a:lnSpc>
                <a:spcPts val="1739"/>
              </a:lnSpc>
              <a:spcBef>
                <a:spcPts val="29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Test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suite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size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content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derived </a:t>
            </a:r>
            <a:r>
              <a:rPr sz="1600" dirty="0">
                <a:latin typeface="Verdana"/>
                <a:cs typeface="Verdana"/>
              </a:rPr>
              <a:t>from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structure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boolean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expressions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Coverage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easily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assessed</a:t>
            </a: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13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Issues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Dead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code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reached</a:t>
            </a:r>
            <a:endParaRPr sz="1600">
              <a:latin typeface="Verdana"/>
              <a:cs typeface="Verdana"/>
            </a:endParaRPr>
          </a:p>
          <a:p>
            <a:pPr marL="522605" marR="823594" lvl="1" indent="-167640">
              <a:lnSpc>
                <a:spcPts val="1739"/>
              </a:lnSpc>
              <a:spcBef>
                <a:spcPts val="31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spc="-10" dirty="0">
                <a:latin typeface="Verdana"/>
                <a:cs typeface="Verdana"/>
              </a:rPr>
              <a:t>Fault-</a:t>
            </a:r>
            <a:r>
              <a:rPr sz="1600" dirty="0">
                <a:latin typeface="Verdana"/>
                <a:cs typeface="Verdana"/>
              </a:rPr>
              <a:t>tolerant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error-</a:t>
            </a:r>
            <a:r>
              <a:rPr sz="1600" dirty="0">
                <a:latin typeface="Verdana"/>
                <a:cs typeface="Verdana"/>
              </a:rPr>
              <a:t>handling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code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difficult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“touch”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405437" y="838009"/>
            <a:ext cx="2905125" cy="4500880"/>
            <a:chOff x="5405437" y="838009"/>
            <a:chExt cx="2905125" cy="4500880"/>
          </a:xfrm>
        </p:grpSpPr>
        <p:sp>
          <p:nvSpPr>
            <p:cNvPr id="3" name="object 3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943600" y="1770888"/>
              <a:ext cx="628015" cy="439420"/>
            </a:xfrm>
            <a:custGeom>
              <a:avLst/>
              <a:gdLst/>
              <a:ahLst/>
              <a:cxnLst/>
              <a:rect l="l" t="t" r="r" b="b"/>
              <a:pathLst>
                <a:path w="628015" h="439419">
                  <a:moveTo>
                    <a:pt x="589788" y="324612"/>
                  </a:moveTo>
                  <a:lnTo>
                    <a:pt x="589788" y="0"/>
                  </a:lnTo>
                  <a:lnTo>
                    <a:pt x="0" y="0"/>
                  </a:lnTo>
                  <a:lnTo>
                    <a:pt x="0" y="38100"/>
                  </a:lnTo>
                  <a:lnTo>
                    <a:pt x="551688" y="38100"/>
                  </a:lnTo>
                  <a:lnTo>
                    <a:pt x="551688" y="19812"/>
                  </a:lnTo>
                  <a:lnTo>
                    <a:pt x="571500" y="38100"/>
                  </a:lnTo>
                  <a:lnTo>
                    <a:pt x="571500" y="324612"/>
                  </a:lnTo>
                  <a:lnTo>
                    <a:pt x="589788" y="324612"/>
                  </a:lnTo>
                  <a:close/>
                </a:path>
                <a:path w="628015" h="439419">
                  <a:moveTo>
                    <a:pt x="627888" y="324612"/>
                  </a:moveTo>
                  <a:lnTo>
                    <a:pt x="513588" y="324612"/>
                  </a:lnTo>
                  <a:lnTo>
                    <a:pt x="551688" y="399809"/>
                  </a:lnTo>
                  <a:lnTo>
                    <a:pt x="551688" y="342900"/>
                  </a:lnTo>
                  <a:lnTo>
                    <a:pt x="589788" y="342900"/>
                  </a:lnTo>
                  <a:lnTo>
                    <a:pt x="589788" y="401841"/>
                  </a:lnTo>
                  <a:lnTo>
                    <a:pt x="627888" y="324612"/>
                  </a:lnTo>
                  <a:close/>
                </a:path>
                <a:path w="628015" h="439419">
                  <a:moveTo>
                    <a:pt x="571500" y="38100"/>
                  </a:moveTo>
                  <a:lnTo>
                    <a:pt x="551688" y="19812"/>
                  </a:lnTo>
                  <a:lnTo>
                    <a:pt x="551688" y="38100"/>
                  </a:lnTo>
                  <a:lnTo>
                    <a:pt x="571500" y="38100"/>
                  </a:lnTo>
                  <a:close/>
                </a:path>
                <a:path w="628015" h="439419">
                  <a:moveTo>
                    <a:pt x="571500" y="324612"/>
                  </a:moveTo>
                  <a:lnTo>
                    <a:pt x="571500" y="38100"/>
                  </a:lnTo>
                  <a:lnTo>
                    <a:pt x="551688" y="38100"/>
                  </a:lnTo>
                  <a:lnTo>
                    <a:pt x="551688" y="324612"/>
                  </a:lnTo>
                  <a:lnTo>
                    <a:pt x="571500" y="324612"/>
                  </a:lnTo>
                  <a:close/>
                </a:path>
                <a:path w="628015" h="439419">
                  <a:moveTo>
                    <a:pt x="589788" y="401841"/>
                  </a:moveTo>
                  <a:lnTo>
                    <a:pt x="589788" y="342900"/>
                  </a:lnTo>
                  <a:lnTo>
                    <a:pt x="551688" y="342900"/>
                  </a:lnTo>
                  <a:lnTo>
                    <a:pt x="551688" y="399809"/>
                  </a:lnTo>
                  <a:lnTo>
                    <a:pt x="571500" y="438912"/>
                  </a:lnTo>
                  <a:lnTo>
                    <a:pt x="589788" y="401841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01000" y="24384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001000" y="24384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18988" y="2133612"/>
              <a:ext cx="1544320" cy="1143000"/>
            </a:xfrm>
            <a:custGeom>
              <a:avLst/>
              <a:gdLst/>
              <a:ahLst/>
              <a:cxnLst/>
              <a:rect l="l" t="t" r="r" b="b"/>
              <a:pathLst>
                <a:path w="1544320" h="1143000">
                  <a:moveTo>
                    <a:pt x="114300" y="1028700"/>
                  </a:moveTo>
                  <a:lnTo>
                    <a:pt x="76200" y="1028700"/>
                  </a:lnTo>
                  <a:lnTo>
                    <a:pt x="76200" y="0"/>
                  </a:lnTo>
                  <a:lnTo>
                    <a:pt x="38100" y="0"/>
                  </a:lnTo>
                  <a:lnTo>
                    <a:pt x="38100" y="1028700"/>
                  </a:lnTo>
                  <a:lnTo>
                    <a:pt x="0" y="1028700"/>
                  </a:lnTo>
                  <a:lnTo>
                    <a:pt x="38100" y="1103896"/>
                  </a:lnTo>
                  <a:lnTo>
                    <a:pt x="57912" y="1143000"/>
                  </a:lnTo>
                  <a:lnTo>
                    <a:pt x="76200" y="1105928"/>
                  </a:lnTo>
                  <a:lnTo>
                    <a:pt x="114300" y="1028700"/>
                  </a:lnTo>
                  <a:close/>
                </a:path>
                <a:path w="1544320" h="1143000">
                  <a:moveTo>
                    <a:pt x="1543812" y="419100"/>
                  </a:moveTo>
                  <a:lnTo>
                    <a:pt x="1429512" y="361188"/>
                  </a:lnTo>
                  <a:lnTo>
                    <a:pt x="1429512" y="399288"/>
                  </a:lnTo>
                  <a:lnTo>
                    <a:pt x="1162812" y="399288"/>
                  </a:lnTo>
                  <a:lnTo>
                    <a:pt x="1162812" y="437388"/>
                  </a:lnTo>
                  <a:lnTo>
                    <a:pt x="1429512" y="437388"/>
                  </a:lnTo>
                  <a:lnTo>
                    <a:pt x="1429512" y="475488"/>
                  </a:lnTo>
                  <a:lnTo>
                    <a:pt x="1447800" y="466458"/>
                  </a:lnTo>
                  <a:lnTo>
                    <a:pt x="1543812" y="41910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001000" y="35052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001000" y="35052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943600" y="3561588"/>
              <a:ext cx="1219200" cy="114300"/>
            </a:xfrm>
            <a:custGeom>
              <a:avLst/>
              <a:gdLst/>
              <a:ahLst/>
              <a:cxnLst/>
              <a:rect l="l" t="t" r="r" b="b"/>
              <a:pathLst>
                <a:path w="1219200" h="114300">
                  <a:moveTo>
                    <a:pt x="1123188" y="76200"/>
                  </a:moveTo>
                  <a:lnTo>
                    <a:pt x="1123188" y="38100"/>
                  </a:lnTo>
                  <a:lnTo>
                    <a:pt x="0" y="38100"/>
                  </a:lnTo>
                  <a:lnTo>
                    <a:pt x="0" y="76200"/>
                  </a:lnTo>
                  <a:lnTo>
                    <a:pt x="1123188" y="76200"/>
                  </a:lnTo>
                  <a:close/>
                </a:path>
                <a:path w="1219200" h="114300">
                  <a:moveTo>
                    <a:pt x="1219200" y="57912"/>
                  </a:moveTo>
                  <a:lnTo>
                    <a:pt x="1104900" y="0"/>
                  </a:lnTo>
                  <a:lnTo>
                    <a:pt x="1104900" y="38100"/>
                  </a:lnTo>
                  <a:lnTo>
                    <a:pt x="1123188" y="38100"/>
                  </a:lnTo>
                  <a:lnTo>
                    <a:pt x="1123188" y="105277"/>
                  </a:lnTo>
                  <a:lnTo>
                    <a:pt x="1219200" y="57912"/>
                  </a:lnTo>
                  <a:close/>
                </a:path>
                <a:path w="1219200" h="114300">
                  <a:moveTo>
                    <a:pt x="1123188" y="105277"/>
                  </a:moveTo>
                  <a:lnTo>
                    <a:pt x="1123188" y="76200"/>
                  </a:lnTo>
                  <a:lnTo>
                    <a:pt x="1104900" y="76200"/>
                  </a:lnTo>
                  <a:lnTo>
                    <a:pt x="1104900" y="114300"/>
                  </a:lnTo>
                  <a:lnTo>
                    <a:pt x="1123188" y="105277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615428" y="2514600"/>
              <a:ext cx="386080" cy="76200"/>
            </a:xfrm>
            <a:custGeom>
              <a:avLst/>
              <a:gdLst/>
              <a:ahLst/>
              <a:cxnLst/>
              <a:rect l="l" t="t" r="r" b="b"/>
              <a:pathLst>
                <a:path w="386079" h="76200">
                  <a:moveTo>
                    <a:pt x="326136" y="41148"/>
                  </a:moveTo>
                  <a:lnTo>
                    <a:pt x="326136" y="35052"/>
                  </a:lnTo>
                  <a:lnTo>
                    <a:pt x="3215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321564" y="42672"/>
                  </a:lnTo>
                  <a:lnTo>
                    <a:pt x="326136" y="41148"/>
                  </a:lnTo>
                  <a:close/>
                </a:path>
                <a:path w="386079" h="76200">
                  <a:moveTo>
                    <a:pt x="385572" y="38100"/>
                  </a:moveTo>
                  <a:lnTo>
                    <a:pt x="309372" y="0"/>
                  </a:lnTo>
                  <a:lnTo>
                    <a:pt x="309372" y="33528"/>
                  </a:lnTo>
                  <a:lnTo>
                    <a:pt x="321564" y="33528"/>
                  </a:lnTo>
                  <a:lnTo>
                    <a:pt x="326136" y="35052"/>
                  </a:lnTo>
                  <a:lnTo>
                    <a:pt x="326136" y="67818"/>
                  </a:lnTo>
                  <a:lnTo>
                    <a:pt x="385572" y="38100"/>
                  </a:lnTo>
                  <a:close/>
                </a:path>
                <a:path w="386079" h="76200">
                  <a:moveTo>
                    <a:pt x="326136" y="67818"/>
                  </a:moveTo>
                  <a:lnTo>
                    <a:pt x="326136" y="41148"/>
                  </a:lnTo>
                  <a:lnTo>
                    <a:pt x="321564" y="42672"/>
                  </a:lnTo>
                  <a:lnTo>
                    <a:pt x="309372" y="42672"/>
                  </a:lnTo>
                  <a:lnTo>
                    <a:pt x="309372" y="76200"/>
                  </a:lnTo>
                  <a:lnTo>
                    <a:pt x="3261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615940" y="3962400"/>
              <a:ext cx="114300" cy="533400"/>
            </a:xfrm>
            <a:custGeom>
              <a:avLst/>
              <a:gdLst/>
              <a:ahLst/>
              <a:cxnLst/>
              <a:rect l="l" t="t" r="r" b="b"/>
              <a:pathLst>
                <a:path w="114300" h="533400">
                  <a:moveTo>
                    <a:pt x="38227" y="419100"/>
                  </a:moveTo>
                  <a:lnTo>
                    <a:pt x="0" y="419100"/>
                  </a:lnTo>
                  <a:lnTo>
                    <a:pt x="38100" y="496329"/>
                  </a:lnTo>
                  <a:lnTo>
                    <a:pt x="38100" y="437388"/>
                  </a:lnTo>
                  <a:lnTo>
                    <a:pt x="38227" y="419100"/>
                  </a:lnTo>
                  <a:close/>
                </a:path>
                <a:path w="114300" h="533400">
                  <a:moveTo>
                    <a:pt x="76337" y="419100"/>
                  </a:moveTo>
                  <a:lnTo>
                    <a:pt x="38227" y="419100"/>
                  </a:lnTo>
                  <a:lnTo>
                    <a:pt x="38100" y="437388"/>
                  </a:lnTo>
                  <a:lnTo>
                    <a:pt x="76200" y="438912"/>
                  </a:lnTo>
                  <a:lnTo>
                    <a:pt x="76337" y="419100"/>
                  </a:lnTo>
                  <a:close/>
                </a:path>
                <a:path w="114300" h="533400">
                  <a:moveTo>
                    <a:pt x="114300" y="419100"/>
                  </a:moveTo>
                  <a:lnTo>
                    <a:pt x="76337" y="419100"/>
                  </a:lnTo>
                  <a:lnTo>
                    <a:pt x="76200" y="438912"/>
                  </a:lnTo>
                  <a:lnTo>
                    <a:pt x="41148" y="437509"/>
                  </a:lnTo>
                  <a:lnTo>
                    <a:pt x="38100" y="437388"/>
                  </a:lnTo>
                  <a:lnTo>
                    <a:pt x="38100" y="496329"/>
                  </a:lnTo>
                  <a:lnTo>
                    <a:pt x="56388" y="533400"/>
                  </a:lnTo>
                  <a:lnTo>
                    <a:pt x="114300" y="419100"/>
                  </a:lnTo>
                  <a:close/>
                </a:path>
                <a:path w="114300" h="533400">
                  <a:moveTo>
                    <a:pt x="79248" y="0"/>
                  </a:moveTo>
                  <a:lnTo>
                    <a:pt x="41148" y="0"/>
                  </a:lnTo>
                  <a:lnTo>
                    <a:pt x="38227" y="419100"/>
                  </a:lnTo>
                  <a:lnTo>
                    <a:pt x="76337" y="419100"/>
                  </a:lnTo>
                  <a:lnTo>
                    <a:pt x="7924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667756" y="4872228"/>
              <a:ext cx="2333625" cy="386080"/>
            </a:xfrm>
            <a:custGeom>
              <a:avLst/>
              <a:gdLst/>
              <a:ahLst/>
              <a:cxnLst/>
              <a:rect l="l" t="t" r="r" b="b"/>
              <a:pathLst>
                <a:path w="2333625" h="386079">
                  <a:moveTo>
                    <a:pt x="9144" y="342900"/>
                  </a:moveTo>
                  <a:lnTo>
                    <a:pt x="9144" y="4572"/>
                  </a:lnTo>
                  <a:lnTo>
                    <a:pt x="7620" y="1524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0" y="347472"/>
                  </a:lnTo>
                  <a:lnTo>
                    <a:pt x="1524" y="350520"/>
                  </a:lnTo>
                  <a:lnTo>
                    <a:pt x="4572" y="352044"/>
                  </a:lnTo>
                  <a:lnTo>
                    <a:pt x="4572" y="342900"/>
                  </a:lnTo>
                  <a:lnTo>
                    <a:pt x="9144" y="342900"/>
                  </a:lnTo>
                  <a:close/>
                </a:path>
                <a:path w="2333625" h="386079">
                  <a:moveTo>
                    <a:pt x="2273808" y="350520"/>
                  </a:moveTo>
                  <a:lnTo>
                    <a:pt x="2273808" y="344424"/>
                  </a:lnTo>
                  <a:lnTo>
                    <a:pt x="2269236" y="342900"/>
                  </a:lnTo>
                  <a:lnTo>
                    <a:pt x="4572" y="342900"/>
                  </a:lnTo>
                  <a:lnTo>
                    <a:pt x="9144" y="347472"/>
                  </a:lnTo>
                  <a:lnTo>
                    <a:pt x="9144" y="352044"/>
                  </a:lnTo>
                  <a:lnTo>
                    <a:pt x="2269236" y="352044"/>
                  </a:lnTo>
                  <a:lnTo>
                    <a:pt x="2273808" y="350520"/>
                  </a:lnTo>
                  <a:close/>
                </a:path>
                <a:path w="2333625" h="386079">
                  <a:moveTo>
                    <a:pt x="9144" y="352044"/>
                  </a:moveTo>
                  <a:lnTo>
                    <a:pt x="9144" y="347472"/>
                  </a:lnTo>
                  <a:lnTo>
                    <a:pt x="4572" y="342900"/>
                  </a:lnTo>
                  <a:lnTo>
                    <a:pt x="4572" y="352044"/>
                  </a:lnTo>
                  <a:lnTo>
                    <a:pt x="9144" y="352044"/>
                  </a:lnTo>
                  <a:close/>
                </a:path>
                <a:path w="2333625" h="386079">
                  <a:moveTo>
                    <a:pt x="2333244" y="347472"/>
                  </a:moveTo>
                  <a:lnTo>
                    <a:pt x="2257044" y="309372"/>
                  </a:lnTo>
                  <a:lnTo>
                    <a:pt x="2257044" y="342900"/>
                  </a:lnTo>
                  <a:lnTo>
                    <a:pt x="2269236" y="342900"/>
                  </a:lnTo>
                  <a:lnTo>
                    <a:pt x="2273808" y="344424"/>
                  </a:lnTo>
                  <a:lnTo>
                    <a:pt x="2273808" y="377190"/>
                  </a:lnTo>
                  <a:lnTo>
                    <a:pt x="2333244" y="347472"/>
                  </a:lnTo>
                  <a:close/>
                </a:path>
                <a:path w="2333625" h="386079">
                  <a:moveTo>
                    <a:pt x="2273808" y="377190"/>
                  </a:moveTo>
                  <a:lnTo>
                    <a:pt x="2273808" y="350520"/>
                  </a:lnTo>
                  <a:lnTo>
                    <a:pt x="2269236" y="352044"/>
                  </a:lnTo>
                  <a:lnTo>
                    <a:pt x="2257044" y="352044"/>
                  </a:lnTo>
                  <a:lnTo>
                    <a:pt x="2257044" y="385572"/>
                  </a:lnTo>
                  <a:lnTo>
                    <a:pt x="2273808" y="37719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640324" y="1066812"/>
              <a:ext cx="2360930" cy="2590800"/>
            </a:xfrm>
            <a:custGeom>
              <a:avLst/>
              <a:gdLst/>
              <a:ahLst/>
              <a:cxnLst/>
              <a:rect l="l" t="t" r="r" b="b"/>
              <a:pathLst>
                <a:path w="2360929" h="2590800">
                  <a:moveTo>
                    <a:pt x="76200" y="304800"/>
                  </a:moveTo>
                  <a:lnTo>
                    <a:pt x="42786" y="304800"/>
                  </a:lnTo>
                  <a:lnTo>
                    <a:pt x="45720" y="4572"/>
                  </a:lnTo>
                  <a:lnTo>
                    <a:pt x="44196" y="1524"/>
                  </a:lnTo>
                  <a:lnTo>
                    <a:pt x="41148" y="0"/>
                  </a:lnTo>
                  <a:lnTo>
                    <a:pt x="38100" y="1524"/>
                  </a:lnTo>
                  <a:lnTo>
                    <a:pt x="36576" y="4572"/>
                  </a:lnTo>
                  <a:lnTo>
                    <a:pt x="32181" y="304800"/>
                  </a:lnTo>
                  <a:lnTo>
                    <a:pt x="0" y="304800"/>
                  </a:lnTo>
                  <a:lnTo>
                    <a:pt x="32004" y="371475"/>
                  </a:lnTo>
                  <a:lnTo>
                    <a:pt x="36576" y="381000"/>
                  </a:lnTo>
                  <a:lnTo>
                    <a:pt x="42672" y="369265"/>
                  </a:lnTo>
                  <a:lnTo>
                    <a:pt x="76200" y="304800"/>
                  </a:lnTo>
                  <a:close/>
                </a:path>
                <a:path w="2360929" h="2590800">
                  <a:moveTo>
                    <a:pt x="2360676" y="2552700"/>
                  </a:moveTo>
                  <a:lnTo>
                    <a:pt x="2284476" y="2514600"/>
                  </a:lnTo>
                  <a:lnTo>
                    <a:pt x="2284476" y="2548128"/>
                  </a:lnTo>
                  <a:lnTo>
                    <a:pt x="1979676" y="2548128"/>
                  </a:lnTo>
                  <a:lnTo>
                    <a:pt x="1976628" y="2549652"/>
                  </a:lnTo>
                  <a:lnTo>
                    <a:pt x="1975104" y="2552700"/>
                  </a:lnTo>
                  <a:lnTo>
                    <a:pt x="1976628" y="2555748"/>
                  </a:lnTo>
                  <a:lnTo>
                    <a:pt x="1979676" y="2557272"/>
                  </a:lnTo>
                  <a:lnTo>
                    <a:pt x="2284476" y="2557272"/>
                  </a:lnTo>
                  <a:lnTo>
                    <a:pt x="2284476" y="2590800"/>
                  </a:lnTo>
                  <a:lnTo>
                    <a:pt x="2301240" y="2582418"/>
                  </a:lnTo>
                  <a:lnTo>
                    <a:pt x="2360676" y="2552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529071" y="842772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766"/>
                  </a:lnTo>
                  <a:lnTo>
                    <a:pt x="29504" y="182185"/>
                  </a:lnTo>
                  <a:lnTo>
                    <a:pt x="62544" y="206800"/>
                  </a:lnTo>
                  <a:lnTo>
                    <a:pt x="104363" y="222857"/>
                  </a:lnTo>
                  <a:lnTo>
                    <a:pt x="152399" y="228599"/>
                  </a:lnTo>
                  <a:lnTo>
                    <a:pt x="200436" y="222857"/>
                  </a:lnTo>
                  <a:lnTo>
                    <a:pt x="242255" y="206800"/>
                  </a:lnTo>
                  <a:lnTo>
                    <a:pt x="275295" y="182185"/>
                  </a:lnTo>
                  <a:lnTo>
                    <a:pt x="296997" y="150766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529071" y="842772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766"/>
                  </a:lnTo>
                  <a:lnTo>
                    <a:pt x="29504" y="182185"/>
                  </a:lnTo>
                  <a:lnTo>
                    <a:pt x="62544" y="206800"/>
                  </a:lnTo>
                  <a:lnTo>
                    <a:pt x="104363" y="222857"/>
                  </a:lnTo>
                  <a:lnTo>
                    <a:pt x="152399" y="228599"/>
                  </a:lnTo>
                  <a:lnTo>
                    <a:pt x="200436" y="222857"/>
                  </a:lnTo>
                  <a:lnTo>
                    <a:pt x="242255" y="206800"/>
                  </a:lnTo>
                  <a:lnTo>
                    <a:pt x="275295" y="182185"/>
                  </a:lnTo>
                  <a:lnTo>
                    <a:pt x="296997" y="150766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618988" y="1770900"/>
              <a:ext cx="952500" cy="1506220"/>
            </a:xfrm>
            <a:custGeom>
              <a:avLst/>
              <a:gdLst/>
              <a:ahLst/>
              <a:cxnLst/>
              <a:rect l="l" t="t" r="r" b="b"/>
              <a:pathLst>
                <a:path w="952500" h="1506220">
                  <a:moveTo>
                    <a:pt x="114300" y="1391412"/>
                  </a:moveTo>
                  <a:lnTo>
                    <a:pt x="76200" y="1391412"/>
                  </a:lnTo>
                  <a:lnTo>
                    <a:pt x="76200" y="362712"/>
                  </a:lnTo>
                  <a:lnTo>
                    <a:pt x="38100" y="362712"/>
                  </a:lnTo>
                  <a:lnTo>
                    <a:pt x="38100" y="1391412"/>
                  </a:lnTo>
                  <a:lnTo>
                    <a:pt x="0" y="1391412"/>
                  </a:lnTo>
                  <a:lnTo>
                    <a:pt x="38100" y="1466608"/>
                  </a:lnTo>
                  <a:lnTo>
                    <a:pt x="57912" y="1505712"/>
                  </a:lnTo>
                  <a:lnTo>
                    <a:pt x="76200" y="1468640"/>
                  </a:lnTo>
                  <a:lnTo>
                    <a:pt x="114300" y="1391412"/>
                  </a:lnTo>
                  <a:close/>
                </a:path>
                <a:path w="952500" h="1506220">
                  <a:moveTo>
                    <a:pt x="952500" y="324612"/>
                  </a:moveTo>
                  <a:lnTo>
                    <a:pt x="914400" y="324612"/>
                  </a:lnTo>
                  <a:lnTo>
                    <a:pt x="914400" y="0"/>
                  </a:lnTo>
                  <a:lnTo>
                    <a:pt x="324612" y="0"/>
                  </a:lnTo>
                  <a:lnTo>
                    <a:pt x="324612" y="38100"/>
                  </a:lnTo>
                  <a:lnTo>
                    <a:pt x="876300" y="38100"/>
                  </a:lnTo>
                  <a:lnTo>
                    <a:pt x="876300" y="324612"/>
                  </a:lnTo>
                  <a:lnTo>
                    <a:pt x="838200" y="324612"/>
                  </a:lnTo>
                  <a:lnTo>
                    <a:pt x="876300" y="399808"/>
                  </a:lnTo>
                  <a:lnTo>
                    <a:pt x="896112" y="438912"/>
                  </a:lnTo>
                  <a:lnTo>
                    <a:pt x="914400" y="401840"/>
                  </a:lnTo>
                  <a:lnTo>
                    <a:pt x="952500" y="3246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715000" y="2895600"/>
              <a:ext cx="818515" cy="208915"/>
            </a:xfrm>
            <a:custGeom>
              <a:avLst/>
              <a:gdLst/>
              <a:ahLst/>
              <a:cxnLst/>
              <a:rect l="l" t="t" r="r" b="b"/>
              <a:pathLst>
                <a:path w="818515" h="208914">
                  <a:moveTo>
                    <a:pt x="114300" y="132588"/>
                  </a:moveTo>
                  <a:lnTo>
                    <a:pt x="114300" y="94488"/>
                  </a:lnTo>
                  <a:lnTo>
                    <a:pt x="0" y="152400"/>
                  </a:lnTo>
                  <a:lnTo>
                    <a:pt x="94488" y="199014"/>
                  </a:lnTo>
                  <a:lnTo>
                    <a:pt x="94488" y="132588"/>
                  </a:lnTo>
                  <a:lnTo>
                    <a:pt x="114300" y="132588"/>
                  </a:lnTo>
                  <a:close/>
                </a:path>
                <a:path w="818515" h="208914">
                  <a:moveTo>
                    <a:pt x="800100" y="132588"/>
                  </a:moveTo>
                  <a:lnTo>
                    <a:pt x="94488" y="132588"/>
                  </a:lnTo>
                  <a:lnTo>
                    <a:pt x="94488" y="170688"/>
                  </a:lnTo>
                  <a:lnTo>
                    <a:pt x="780288" y="170688"/>
                  </a:lnTo>
                  <a:lnTo>
                    <a:pt x="780288" y="152400"/>
                  </a:lnTo>
                  <a:lnTo>
                    <a:pt x="800100" y="132588"/>
                  </a:lnTo>
                  <a:close/>
                </a:path>
                <a:path w="818515" h="208914">
                  <a:moveTo>
                    <a:pt x="114300" y="208788"/>
                  </a:moveTo>
                  <a:lnTo>
                    <a:pt x="114300" y="170688"/>
                  </a:lnTo>
                  <a:lnTo>
                    <a:pt x="94488" y="170688"/>
                  </a:lnTo>
                  <a:lnTo>
                    <a:pt x="94488" y="199014"/>
                  </a:lnTo>
                  <a:lnTo>
                    <a:pt x="114300" y="208788"/>
                  </a:lnTo>
                  <a:close/>
                </a:path>
                <a:path w="818515" h="208914">
                  <a:moveTo>
                    <a:pt x="818388" y="170688"/>
                  </a:moveTo>
                  <a:lnTo>
                    <a:pt x="818388" y="0"/>
                  </a:lnTo>
                  <a:lnTo>
                    <a:pt x="780288" y="0"/>
                  </a:lnTo>
                  <a:lnTo>
                    <a:pt x="780288" y="132588"/>
                  </a:lnTo>
                  <a:lnTo>
                    <a:pt x="800100" y="132588"/>
                  </a:lnTo>
                  <a:lnTo>
                    <a:pt x="800100" y="170688"/>
                  </a:lnTo>
                  <a:lnTo>
                    <a:pt x="818388" y="170688"/>
                  </a:lnTo>
                  <a:close/>
                </a:path>
                <a:path w="818515" h="208914">
                  <a:moveTo>
                    <a:pt x="800100" y="170688"/>
                  </a:moveTo>
                  <a:lnTo>
                    <a:pt x="800100" y="132588"/>
                  </a:lnTo>
                  <a:lnTo>
                    <a:pt x="780288" y="152400"/>
                  </a:lnTo>
                  <a:lnTo>
                    <a:pt x="780288" y="170688"/>
                  </a:lnTo>
                  <a:lnTo>
                    <a:pt x="800100" y="170688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715000" y="2494800"/>
              <a:ext cx="1447800" cy="609600"/>
            </a:xfrm>
            <a:custGeom>
              <a:avLst/>
              <a:gdLst/>
              <a:ahLst/>
              <a:cxnLst/>
              <a:rect l="l" t="t" r="r" b="b"/>
              <a:pathLst>
                <a:path w="1447800" h="609600">
                  <a:moveTo>
                    <a:pt x="818388" y="400812"/>
                  </a:moveTo>
                  <a:lnTo>
                    <a:pt x="780288" y="400812"/>
                  </a:lnTo>
                  <a:lnTo>
                    <a:pt x="780288" y="533400"/>
                  </a:lnTo>
                  <a:lnTo>
                    <a:pt x="114300" y="533400"/>
                  </a:lnTo>
                  <a:lnTo>
                    <a:pt x="114300" y="495300"/>
                  </a:lnTo>
                  <a:lnTo>
                    <a:pt x="0" y="553212"/>
                  </a:lnTo>
                  <a:lnTo>
                    <a:pt x="94488" y="599821"/>
                  </a:lnTo>
                  <a:lnTo>
                    <a:pt x="114300" y="609600"/>
                  </a:lnTo>
                  <a:lnTo>
                    <a:pt x="114300" y="571500"/>
                  </a:lnTo>
                  <a:lnTo>
                    <a:pt x="780288" y="571500"/>
                  </a:lnTo>
                  <a:lnTo>
                    <a:pt x="800100" y="571500"/>
                  </a:lnTo>
                  <a:lnTo>
                    <a:pt x="818388" y="571500"/>
                  </a:lnTo>
                  <a:lnTo>
                    <a:pt x="818388" y="400812"/>
                  </a:lnTo>
                  <a:close/>
                </a:path>
                <a:path w="1447800" h="609600">
                  <a:moveTo>
                    <a:pt x="1447800" y="57912"/>
                  </a:moveTo>
                  <a:lnTo>
                    <a:pt x="1333500" y="0"/>
                  </a:lnTo>
                  <a:lnTo>
                    <a:pt x="1333500" y="38100"/>
                  </a:lnTo>
                  <a:lnTo>
                    <a:pt x="1066800" y="38100"/>
                  </a:lnTo>
                  <a:lnTo>
                    <a:pt x="1066800" y="76200"/>
                  </a:lnTo>
                  <a:lnTo>
                    <a:pt x="1333500" y="76200"/>
                  </a:lnTo>
                  <a:lnTo>
                    <a:pt x="1333500" y="114300"/>
                  </a:lnTo>
                  <a:lnTo>
                    <a:pt x="1351788" y="105270"/>
                  </a:lnTo>
                  <a:lnTo>
                    <a:pt x="1447800" y="579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White</a:t>
            </a:r>
            <a:r>
              <a:rPr sz="2400" b="0" spc="-6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Box:</a:t>
            </a:r>
            <a:r>
              <a:rPr sz="2400" b="0" spc="-5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Branch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Coverage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21</a:t>
            </a:r>
          </a:p>
        </p:txBody>
      </p:sp>
      <p:sp>
        <p:nvSpPr>
          <p:cNvPr id="38" name="object 38"/>
          <p:cNvSpPr txBox="1"/>
          <p:nvPr/>
        </p:nvSpPr>
        <p:spPr>
          <a:xfrm>
            <a:off x="535939" y="1000759"/>
            <a:ext cx="4838700" cy="4226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125" dirty="0">
                <a:solidFill>
                  <a:srgbClr val="0000CC"/>
                </a:solidFill>
                <a:latin typeface="Verdana"/>
                <a:cs typeface="Verdana"/>
              </a:rPr>
              <a:t>Branch</a:t>
            </a:r>
            <a:r>
              <a:rPr sz="1800" spc="-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endParaRPr sz="1800">
              <a:latin typeface="Verdana"/>
              <a:cs typeface="Verdana"/>
            </a:endParaRPr>
          </a:p>
          <a:p>
            <a:pPr marL="522605" marR="311150" lvl="1" indent="-167640">
              <a:lnSpc>
                <a:spcPts val="1739"/>
              </a:lnSpc>
              <a:spcBef>
                <a:spcPts val="28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portion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condition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branches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are </a:t>
            </a:r>
            <a:r>
              <a:rPr sz="1600" dirty="0">
                <a:latin typeface="Verdana"/>
                <a:cs typeface="Verdana"/>
              </a:rPr>
              <a:t>covered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cases?</a:t>
            </a:r>
            <a:endParaRPr sz="1600">
              <a:latin typeface="Verdana"/>
              <a:cs typeface="Verdana"/>
            </a:endParaRPr>
          </a:p>
          <a:p>
            <a:pPr marL="522605" marR="5080" lvl="1" indent="-167640">
              <a:lnSpc>
                <a:spcPts val="1739"/>
              </a:lnSpc>
              <a:spcBef>
                <a:spcPts val="29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i="1" dirty="0">
                <a:latin typeface="Verdana"/>
                <a:cs typeface="Verdana"/>
              </a:rPr>
              <a:t>Or:</a:t>
            </a:r>
            <a:r>
              <a:rPr sz="1600" i="1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What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portion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relational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expressions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values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covered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cases?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ct val="100000"/>
              </a:lnSpc>
              <a:spcBef>
                <a:spcPts val="65"/>
              </a:spcBef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Condition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testing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(Tai)</a:t>
            </a:r>
            <a:endParaRPr sz="1400">
              <a:latin typeface="Verdana"/>
              <a:cs typeface="Verdana"/>
            </a:endParaRPr>
          </a:p>
          <a:p>
            <a:pPr marL="522605" marR="188595" lvl="1" indent="-167640">
              <a:lnSpc>
                <a:spcPts val="1739"/>
              </a:lnSpc>
              <a:spcBef>
                <a:spcPts val="29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spc="110" dirty="0">
                <a:latin typeface="Verdana"/>
                <a:cs typeface="Verdana"/>
              </a:rPr>
              <a:t>Multicondition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spc="100" dirty="0">
                <a:latin typeface="Verdana"/>
                <a:cs typeface="Verdana"/>
              </a:rPr>
              <a:t>coverage</a:t>
            </a:r>
            <a:r>
              <a:rPr sz="1600" dirty="0">
                <a:latin typeface="Verdana"/>
                <a:cs typeface="Verdana"/>
              </a:rPr>
              <a:t> –</a:t>
            </a:r>
            <a:r>
              <a:rPr sz="1600" spc="1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all </a:t>
            </a:r>
            <a:r>
              <a:rPr sz="1600" spc="-10" dirty="0">
                <a:latin typeface="Verdana"/>
                <a:cs typeface="Verdana"/>
              </a:rPr>
              <a:t>boolean </a:t>
            </a:r>
            <a:r>
              <a:rPr sz="1600" dirty="0">
                <a:latin typeface="Verdana"/>
                <a:cs typeface="Verdana"/>
              </a:rPr>
              <a:t>combinations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covered</a:t>
            </a: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187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Advantages</a:t>
            </a:r>
            <a:endParaRPr sz="1800">
              <a:latin typeface="Verdana"/>
              <a:cs typeface="Verdana"/>
            </a:endParaRPr>
          </a:p>
          <a:p>
            <a:pPr marL="522605" marR="414655" lvl="1" indent="-167640">
              <a:lnSpc>
                <a:spcPts val="1739"/>
              </a:lnSpc>
              <a:spcBef>
                <a:spcPts val="29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Test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suite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size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content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derived </a:t>
            </a:r>
            <a:r>
              <a:rPr sz="1600" dirty="0">
                <a:latin typeface="Verdana"/>
                <a:cs typeface="Verdana"/>
              </a:rPr>
              <a:t>from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structure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boolean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expressions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Coverage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easily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assessed</a:t>
            </a: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13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Issues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Dead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code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reached</a:t>
            </a:r>
            <a:endParaRPr sz="1600">
              <a:latin typeface="Verdana"/>
              <a:cs typeface="Verdana"/>
            </a:endParaRPr>
          </a:p>
          <a:p>
            <a:pPr marL="522605" marR="823594" lvl="1" indent="-167640">
              <a:lnSpc>
                <a:spcPts val="1739"/>
              </a:lnSpc>
              <a:spcBef>
                <a:spcPts val="31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spc="-10" dirty="0">
                <a:latin typeface="Verdana"/>
                <a:cs typeface="Verdana"/>
              </a:rPr>
              <a:t>Fault-</a:t>
            </a:r>
            <a:r>
              <a:rPr sz="1600" dirty="0">
                <a:latin typeface="Verdana"/>
                <a:cs typeface="Verdana"/>
              </a:rPr>
              <a:t>tolerant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error-</a:t>
            </a:r>
            <a:r>
              <a:rPr sz="1600" dirty="0">
                <a:latin typeface="Verdana"/>
                <a:cs typeface="Verdana"/>
              </a:rPr>
              <a:t>handling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code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difficult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“touch”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405437" y="836485"/>
            <a:ext cx="2905125" cy="4502785"/>
            <a:chOff x="5405437" y="836485"/>
            <a:chExt cx="2905125" cy="4502785"/>
          </a:xfrm>
        </p:grpSpPr>
        <p:sp>
          <p:nvSpPr>
            <p:cNvPr id="3" name="object 3"/>
            <p:cNvSpPr/>
            <p:nvPr/>
          </p:nvSpPr>
          <p:spPr>
            <a:xfrm>
              <a:off x="5410200" y="1446275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410200" y="1446275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10200" y="3276599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10200" y="3276599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48400" y="2208275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48400" y="2208275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001000" y="2436875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01000" y="2436875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38800" y="2127516"/>
              <a:ext cx="881380" cy="1149350"/>
            </a:xfrm>
            <a:custGeom>
              <a:avLst/>
              <a:gdLst/>
              <a:ahLst/>
              <a:cxnLst/>
              <a:rect l="l" t="t" r="r" b="b"/>
              <a:pathLst>
                <a:path w="881379" h="1149350">
                  <a:moveTo>
                    <a:pt x="76200" y="1072896"/>
                  </a:moveTo>
                  <a:lnTo>
                    <a:pt x="42672" y="1072896"/>
                  </a:lnTo>
                  <a:lnTo>
                    <a:pt x="42672" y="4572"/>
                  </a:lnTo>
                  <a:lnTo>
                    <a:pt x="41148" y="1524"/>
                  </a:lnTo>
                  <a:lnTo>
                    <a:pt x="38100" y="0"/>
                  </a:lnTo>
                  <a:lnTo>
                    <a:pt x="35052" y="1524"/>
                  </a:lnTo>
                  <a:lnTo>
                    <a:pt x="33528" y="4572"/>
                  </a:lnTo>
                  <a:lnTo>
                    <a:pt x="33528" y="1072896"/>
                  </a:lnTo>
                  <a:lnTo>
                    <a:pt x="0" y="1072896"/>
                  </a:lnTo>
                  <a:lnTo>
                    <a:pt x="33528" y="1139952"/>
                  </a:lnTo>
                  <a:lnTo>
                    <a:pt x="38100" y="1149096"/>
                  </a:lnTo>
                  <a:lnTo>
                    <a:pt x="42672" y="1139952"/>
                  </a:lnTo>
                  <a:lnTo>
                    <a:pt x="76200" y="1072896"/>
                  </a:lnTo>
                  <a:close/>
                </a:path>
                <a:path w="881379" h="1149350">
                  <a:moveTo>
                    <a:pt x="880872" y="766572"/>
                  </a:moveTo>
                  <a:lnTo>
                    <a:pt x="879348" y="763524"/>
                  </a:lnTo>
                  <a:lnTo>
                    <a:pt x="876300" y="762000"/>
                  </a:lnTo>
                  <a:lnTo>
                    <a:pt x="873252" y="763524"/>
                  </a:lnTo>
                  <a:lnTo>
                    <a:pt x="871728" y="766572"/>
                  </a:lnTo>
                  <a:lnTo>
                    <a:pt x="871728" y="914400"/>
                  </a:lnTo>
                  <a:lnTo>
                    <a:pt x="152400" y="914400"/>
                  </a:lnTo>
                  <a:lnTo>
                    <a:pt x="152400" y="880872"/>
                  </a:lnTo>
                  <a:lnTo>
                    <a:pt x="76200" y="918972"/>
                  </a:lnTo>
                  <a:lnTo>
                    <a:pt x="135636" y="948690"/>
                  </a:lnTo>
                  <a:lnTo>
                    <a:pt x="152400" y="957072"/>
                  </a:lnTo>
                  <a:lnTo>
                    <a:pt x="152400" y="923544"/>
                  </a:lnTo>
                  <a:lnTo>
                    <a:pt x="871728" y="923544"/>
                  </a:lnTo>
                  <a:lnTo>
                    <a:pt x="876300" y="923544"/>
                  </a:lnTo>
                  <a:lnTo>
                    <a:pt x="879348" y="922020"/>
                  </a:lnTo>
                  <a:lnTo>
                    <a:pt x="880872" y="918972"/>
                  </a:lnTo>
                  <a:lnTo>
                    <a:pt x="880872" y="766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001000" y="35051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001000" y="35051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939028" y="3581400"/>
              <a:ext cx="1224280" cy="76200"/>
            </a:xfrm>
            <a:custGeom>
              <a:avLst/>
              <a:gdLst/>
              <a:ahLst/>
              <a:cxnLst/>
              <a:rect l="l" t="t" r="r" b="b"/>
              <a:pathLst>
                <a:path w="1224279" h="76200">
                  <a:moveTo>
                    <a:pt x="1164336" y="41148"/>
                  </a:moveTo>
                  <a:lnTo>
                    <a:pt x="1164336" y="35052"/>
                  </a:lnTo>
                  <a:lnTo>
                    <a:pt x="11597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1159764" y="42672"/>
                  </a:lnTo>
                  <a:lnTo>
                    <a:pt x="1164336" y="41148"/>
                  </a:lnTo>
                  <a:close/>
                </a:path>
                <a:path w="1224279" h="76200">
                  <a:moveTo>
                    <a:pt x="1223772" y="38100"/>
                  </a:moveTo>
                  <a:lnTo>
                    <a:pt x="1147572" y="0"/>
                  </a:lnTo>
                  <a:lnTo>
                    <a:pt x="1147572" y="33528"/>
                  </a:lnTo>
                  <a:lnTo>
                    <a:pt x="1159764" y="33528"/>
                  </a:lnTo>
                  <a:lnTo>
                    <a:pt x="1164336" y="35052"/>
                  </a:lnTo>
                  <a:lnTo>
                    <a:pt x="1164336" y="67818"/>
                  </a:lnTo>
                  <a:lnTo>
                    <a:pt x="1223772" y="38100"/>
                  </a:lnTo>
                  <a:close/>
                </a:path>
                <a:path w="1224279" h="76200">
                  <a:moveTo>
                    <a:pt x="1164336" y="67818"/>
                  </a:moveTo>
                  <a:lnTo>
                    <a:pt x="1164336" y="41148"/>
                  </a:lnTo>
                  <a:lnTo>
                    <a:pt x="1159764" y="42672"/>
                  </a:lnTo>
                  <a:lnTo>
                    <a:pt x="1147572" y="42672"/>
                  </a:lnTo>
                  <a:lnTo>
                    <a:pt x="1147572" y="76200"/>
                  </a:lnTo>
                  <a:lnTo>
                    <a:pt x="11643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162800" y="2360675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162800" y="2360675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634228" y="3957828"/>
              <a:ext cx="76200" cy="538480"/>
            </a:xfrm>
            <a:custGeom>
              <a:avLst/>
              <a:gdLst/>
              <a:ahLst/>
              <a:cxnLst/>
              <a:rect l="l" t="t" r="r" b="b"/>
              <a:pathLst>
                <a:path w="76200" h="538479">
                  <a:moveTo>
                    <a:pt x="76200" y="461772"/>
                  </a:moveTo>
                  <a:lnTo>
                    <a:pt x="0" y="461772"/>
                  </a:lnTo>
                  <a:lnTo>
                    <a:pt x="33528" y="528828"/>
                  </a:lnTo>
                  <a:lnTo>
                    <a:pt x="33528" y="473964"/>
                  </a:lnTo>
                  <a:lnTo>
                    <a:pt x="35052" y="478536"/>
                  </a:lnTo>
                  <a:lnTo>
                    <a:pt x="41148" y="478536"/>
                  </a:lnTo>
                  <a:lnTo>
                    <a:pt x="42672" y="473964"/>
                  </a:lnTo>
                  <a:lnTo>
                    <a:pt x="42672" y="528828"/>
                  </a:lnTo>
                  <a:lnTo>
                    <a:pt x="76200" y="461772"/>
                  </a:lnTo>
                  <a:close/>
                </a:path>
                <a:path w="76200" h="538479">
                  <a:moveTo>
                    <a:pt x="47244" y="4572"/>
                  </a:moveTo>
                  <a:lnTo>
                    <a:pt x="45720" y="1524"/>
                  </a:lnTo>
                  <a:lnTo>
                    <a:pt x="42672" y="0"/>
                  </a:lnTo>
                  <a:lnTo>
                    <a:pt x="39624" y="1524"/>
                  </a:lnTo>
                  <a:lnTo>
                    <a:pt x="38100" y="4572"/>
                  </a:lnTo>
                  <a:lnTo>
                    <a:pt x="33528" y="473964"/>
                  </a:lnTo>
                  <a:lnTo>
                    <a:pt x="33528" y="461772"/>
                  </a:lnTo>
                  <a:lnTo>
                    <a:pt x="42672" y="461772"/>
                  </a:lnTo>
                  <a:lnTo>
                    <a:pt x="42672" y="473964"/>
                  </a:lnTo>
                  <a:lnTo>
                    <a:pt x="47244" y="4572"/>
                  </a:lnTo>
                  <a:close/>
                </a:path>
                <a:path w="76200" h="538479">
                  <a:moveTo>
                    <a:pt x="42672" y="528828"/>
                  </a:moveTo>
                  <a:lnTo>
                    <a:pt x="42672" y="473964"/>
                  </a:lnTo>
                  <a:lnTo>
                    <a:pt x="41148" y="478536"/>
                  </a:lnTo>
                  <a:lnTo>
                    <a:pt x="35052" y="478536"/>
                  </a:lnTo>
                  <a:lnTo>
                    <a:pt x="33528" y="473964"/>
                  </a:lnTo>
                  <a:lnTo>
                    <a:pt x="33528" y="528828"/>
                  </a:lnTo>
                  <a:lnTo>
                    <a:pt x="38100" y="537972"/>
                  </a:lnTo>
                  <a:lnTo>
                    <a:pt x="42672" y="5288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667756" y="4872228"/>
              <a:ext cx="2333625" cy="386080"/>
            </a:xfrm>
            <a:custGeom>
              <a:avLst/>
              <a:gdLst/>
              <a:ahLst/>
              <a:cxnLst/>
              <a:rect l="l" t="t" r="r" b="b"/>
              <a:pathLst>
                <a:path w="2333625" h="386079">
                  <a:moveTo>
                    <a:pt x="9144" y="342900"/>
                  </a:moveTo>
                  <a:lnTo>
                    <a:pt x="9144" y="4572"/>
                  </a:lnTo>
                  <a:lnTo>
                    <a:pt x="7620" y="1524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0" y="347472"/>
                  </a:lnTo>
                  <a:lnTo>
                    <a:pt x="1524" y="350520"/>
                  </a:lnTo>
                  <a:lnTo>
                    <a:pt x="4572" y="352044"/>
                  </a:lnTo>
                  <a:lnTo>
                    <a:pt x="4572" y="342900"/>
                  </a:lnTo>
                  <a:lnTo>
                    <a:pt x="9144" y="342900"/>
                  </a:lnTo>
                  <a:close/>
                </a:path>
                <a:path w="2333625" h="386079">
                  <a:moveTo>
                    <a:pt x="2273808" y="350520"/>
                  </a:moveTo>
                  <a:lnTo>
                    <a:pt x="2273808" y="344424"/>
                  </a:lnTo>
                  <a:lnTo>
                    <a:pt x="2269236" y="342900"/>
                  </a:lnTo>
                  <a:lnTo>
                    <a:pt x="4572" y="342900"/>
                  </a:lnTo>
                  <a:lnTo>
                    <a:pt x="9144" y="347472"/>
                  </a:lnTo>
                  <a:lnTo>
                    <a:pt x="9144" y="352044"/>
                  </a:lnTo>
                  <a:lnTo>
                    <a:pt x="2269236" y="352044"/>
                  </a:lnTo>
                  <a:lnTo>
                    <a:pt x="2273808" y="350520"/>
                  </a:lnTo>
                  <a:close/>
                </a:path>
                <a:path w="2333625" h="386079">
                  <a:moveTo>
                    <a:pt x="9144" y="352044"/>
                  </a:moveTo>
                  <a:lnTo>
                    <a:pt x="9144" y="347472"/>
                  </a:lnTo>
                  <a:lnTo>
                    <a:pt x="4572" y="342900"/>
                  </a:lnTo>
                  <a:lnTo>
                    <a:pt x="4572" y="352044"/>
                  </a:lnTo>
                  <a:lnTo>
                    <a:pt x="9144" y="352044"/>
                  </a:lnTo>
                  <a:close/>
                </a:path>
                <a:path w="2333625" h="386079">
                  <a:moveTo>
                    <a:pt x="2333244" y="347472"/>
                  </a:moveTo>
                  <a:lnTo>
                    <a:pt x="2257044" y="309372"/>
                  </a:lnTo>
                  <a:lnTo>
                    <a:pt x="2257044" y="342900"/>
                  </a:lnTo>
                  <a:lnTo>
                    <a:pt x="2269236" y="342900"/>
                  </a:lnTo>
                  <a:lnTo>
                    <a:pt x="2273808" y="344424"/>
                  </a:lnTo>
                  <a:lnTo>
                    <a:pt x="2273808" y="377190"/>
                  </a:lnTo>
                  <a:lnTo>
                    <a:pt x="2333244" y="347472"/>
                  </a:lnTo>
                  <a:close/>
                </a:path>
                <a:path w="2333625" h="386079">
                  <a:moveTo>
                    <a:pt x="2273808" y="377190"/>
                  </a:moveTo>
                  <a:lnTo>
                    <a:pt x="2273808" y="350520"/>
                  </a:lnTo>
                  <a:lnTo>
                    <a:pt x="2269236" y="352044"/>
                  </a:lnTo>
                  <a:lnTo>
                    <a:pt x="2257044" y="352044"/>
                  </a:lnTo>
                  <a:lnTo>
                    <a:pt x="2257044" y="385572"/>
                  </a:lnTo>
                  <a:lnTo>
                    <a:pt x="2273808" y="37719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162800" y="34289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162800" y="34289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7615428" y="3581400"/>
              <a:ext cx="386080" cy="76200"/>
            </a:xfrm>
            <a:custGeom>
              <a:avLst/>
              <a:gdLst/>
              <a:ahLst/>
              <a:cxnLst/>
              <a:rect l="l" t="t" r="r" b="b"/>
              <a:pathLst>
                <a:path w="386079" h="76200">
                  <a:moveTo>
                    <a:pt x="326136" y="41148"/>
                  </a:moveTo>
                  <a:lnTo>
                    <a:pt x="326136" y="35052"/>
                  </a:lnTo>
                  <a:lnTo>
                    <a:pt x="3215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321564" y="42672"/>
                  </a:lnTo>
                  <a:lnTo>
                    <a:pt x="326136" y="41148"/>
                  </a:lnTo>
                  <a:close/>
                </a:path>
                <a:path w="386079" h="76200">
                  <a:moveTo>
                    <a:pt x="385572" y="38100"/>
                  </a:moveTo>
                  <a:lnTo>
                    <a:pt x="309372" y="0"/>
                  </a:lnTo>
                  <a:lnTo>
                    <a:pt x="309372" y="33528"/>
                  </a:lnTo>
                  <a:lnTo>
                    <a:pt x="321564" y="33528"/>
                  </a:lnTo>
                  <a:lnTo>
                    <a:pt x="326136" y="35052"/>
                  </a:lnTo>
                  <a:lnTo>
                    <a:pt x="326136" y="67818"/>
                  </a:lnTo>
                  <a:lnTo>
                    <a:pt x="385572" y="38100"/>
                  </a:lnTo>
                  <a:close/>
                </a:path>
                <a:path w="386079" h="76200">
                  <a:moveTo>
                    <a:pt x="326136" y="67818"/>
                  </a:moveTo>
                  <a:lnTo>
                    <a:pt x="326136" y="41148"/>
                  </a:lnTo>
                  <a:lnTo>
                    <a:pt x="321564" y="42672"/>
                  </a:lnTo>
                  <a:lnTo>
                    <a:pt x="309372" y="42672"/>
                  </a:lnTo>
                  <a:lnTo>
                    <a:pt x="309372" y="76200"/>
                  </a:lnTo>
                  <a:lnTo>
                    <a:pt x="3261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593080" y="1069860"/>
              <a:ext cx="2407920" cy="1567180"/>
            </a:xfrm>
            <a:custGeom>
              <a:avLst/>
              <a:gdLst/>
              <a:ahLst/>
              <a:cxnLst/>
              <a:rect l="l" t="t" r="r" b="b"/>
              <a:pathLst>
                <a:path w="2407920" h="1567180">
                  <a:moveTo>
                    <a:pt x="56388" y="204711"/>
                  </a:moveTo>
                  <a:lnTo>
                    <a:pt x="0" y="204216"/>
                  </a:lnTo>
                  <a:lnTo>
                    <a:pt x="56388" y="320065"/>
                  </a:lnTo>
                  <a:lnTo>
                    <a:pt x="56388" y="233172"/>
                  </a:lnTo>
                  <a:lnTo>
                    <a:pt x="56388" y="204711"/>
                  </a:lnTo>
                  <a:close/>
                </a:path>
                <a:path w="2407920" h="1567180">
                  <a:moveTo>
                    <a:pt x="172212" y="205740"/>
                  </a:moveTo>
                  <a:lnTo>
                    <a:pt x="117348" y="205244"/>
                  </a:lnTo>
                  <a:lnTo>
                    <a:pt x="114655" y="205219"/>
                  </a:lnTo>
                  <a:lnTo>
                    <a:pt x="117348" y="0"/>
                  </a:lnTo>
                  <a:lnTo>
                    <a:pt x="59436" y="0"/>
                  </a:lnTo>
                  <a:lnTo>
                    <a:pt x="56756" y="204711"/>
                  </a:lnTo>
                  <a:lnTo>
                    <a:pt x="56756" y="233172"/>
                  </a:lnTo>
                  <a:lnTo>
                    <a:pt x="56756" y="320827"/>
                  </a:lnTo>
                  <a:lnTo>
                    <a:pt x="83820" y="376428"/>
                  </a:lnTo>
                  <a:lnTo>
                    <a:pt x="172212" y="205740"/>
                  </a:lnTo>
                  <a:close/>
                </a:path>
                <a:path w="2407920" h="1567180">
                  <a:moveTo>
                    <a:pt x="1007364" y="966216"/>
                  </a:moveTo>
                  <a:lnTo>
                    <a:pt x="950976" y="966216"/>
                  </a:lnTo>
                  <a:lnTo>
                    <a:pt x="950976" y="690372"/>
                  </a:lnTo>
                  <a:lnTo>
                    <a:pt x="350520" y="690372"/>
                  </a:lnTo>
                  <a:lnTo>
                    <a:pt x="350520" y="748284"/>
                  </a:lnTo>
                  <a:lnTo>
                    <a:pt x="893064" y="748284"/>
                  </a:lnTo>
                  <a:lnTo>
                    <a:pt x="893064" y="966216"/>
                  </a:lnTo>
                  <a:lnTo>
                    <a:pt x="836676" y="966216"/>
                  </a:lnTo>
                  <a:lnTo>
                    <a:pt x="893064" y="1079995"/>
                  </a:lnTo>
                  <a:lnTo>
                    <a:pt x="922020" y="1138428"/>
                  </a:lnTo>
                  <a:lnTo>
                    <a:pt x="950976" y="1079995"/>
                  </a:lnTo>
                  <a:lnTo>
                    <a:pt x="1007364" y="966216"/>
                  </a:lnTo>
                  <a:close/>
                </a:path>
                <a:path w="2407920" h="1567180">
                  <a:moveTo>
                    <a:pt x="1569720" y="1481328"/>
                  </a:moveTo>
                  <a:lnTo>
                    <a:pt x="1397508" y="1395984"/>
                  </a:lnTo>
                  <a:lnTo>
                    <a:pt x="1397508" y="1452372"/>
                  </a:lnTo>
                  <a:lnTo>
                    <a:pt x="1188720" y="1452372"/>
                  </a:lnTo>
                  <a:lnTo>
                    <a:pt x="1188720" y="1510284"/>
                  </a:lnTo>
                  <a:lnTo>
                    <a:pt x="1397508" y="1510284"/>
                  </a:lnTo>
                  <a:lnTo>
                    <a:pt x="1397508" y="1566672"/>
                  </a:lnTo>
                  <a:lnTo>
                    <a:pt x="1426464" y="1552321"/>
                  </a:lnTo>
                  <a:lnTo>
                    <a:pt x="1569720" y="1481328"/>
                  </a:lnTo>
                  <a:close/>
                </a:path>
                <a:path w="2407920" h="1567180">
                  <a:moveTo>
                    <a:pt x="2407920" y="1481328"/>
                  </a:moveTo>
                  <a:lnTo>
                    <a:pt x="2235708" y="1395984"/>
                  </a:lnTo>
                  <a:lnTo>
                    <a:pt x="2235708" y="1452372"/>
                  </a:lnTo>
                  <a:lnTo>
                    <a:pt x="2026920" y="1452372"/>
                  </a:lnTo>
                  <a:lnTo>
                    <a:pt x="2026920" y="1510284"/>
                  </a:lnTo>
                  <a:lnTo>
                    <a:pt x="2235708" y="1510284"/>
                  </a:lnTo>
                  <a:lnTo>
                    <a:pt x="2235708" y="1566672"/>
                  </a:lnTo>
                  <a:lnTo>
                    <a:pt x="2264664" y="1552321"/>
                  </a:lnTo>
                  <a:lnTo>
                    <a:pt x="2407920" y="1481328"/>
                  </a:lnTo>
                  <a:close/>
                </a:path>
              </a:pathLst>
            </a:custGeom>
            <a:solidFill>
              <a:srgbClr val="FF00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529071" y="841247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529071" y="841247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38800" y="3043428"/>
              <a:ext cx="76200" cy="233172"/>
            </a:xfrm>
            <a:prstGeom prst="rect">
              <a:avLst/>
            </a:prstGeom>
          </p:spPr>
        </p:pic>
      </p:grp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White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Box: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Path</a:t>
            </a:r>
            <a:r>
              <a:rPr sz="2400" b="0" spc="-3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Coverage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2" name="object 3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22</a:t>
            </a:r>
          </a:p>
        </p:txBody>
      </p:sp>
      <p:sp>
        <p:nvSpPr>
          <p:cNvPr id="31" name="object 31"/>
          <p:cNvSpPr txBox="1"/>
          <p:nvPr/>
        </p:nvSpPr>
        <p:spPr>
          <a:xfrm>
            <a:off x="383539" y="1000759"/>
            <a:ext cx="4841240" cy="5130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ts val="215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145" dirty="0">
                <a:solidFill>
                  <a:srgbClr val="0000CC"/>
                </a:solidFill>
                <a:latin typeface="Verdana"/>
                <a:cs typeface="Verdana"/>
              </a:rPr>
              <a:t>Path</a:t>
            </a:r>
            <a:r>
              <a:rPr sz="1800" spc="-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endParaRPr sz="1800">
              <a:latin typeface="Verdana"/>
              <a:cs typeface="Verdana"/>
            </a:endParaRPr>
          </a:p>
          <a:p>
            <a:pPr marL="522605" marR="5715" lvl="1" indent="-167640">
              <a:lnSpc>
                <a:spcPts val="1739"/>
              </a:lnSpc>
              <a:spcBef>
                <a:spcPts val="20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portion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all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possible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paths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through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program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covered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tests?</a:t>
            </a:r>
            <a:endParaRPr sz="1600">
              <a:latin typeface="Verdana"/>
              <a:cs typeface="Verdana"/>
            </a:endParaRPr>
          </a:p>
          <a:p>
            <a:pPr marL="522605" marR="5080" lvl="1" indent="-167640">
              <a:lnSpc>
                <a:spcPts val="1739"/>
              </a:lnSpc>
              <a:spcBef>
                <a:spcPts val="1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Loop</a:t>
            </a:r>
            <a:r>
              <a:rPr sz="1600" spc="-7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testing: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Consider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representative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and </a:t>
            </a:r>
            <a:r>
              <a:rPr sz="1600" dirty="0">
                <a:latin typeface="Verdana"/>
                <a:cs typeface="Verdana"/>
              </a:rPr>
              <a:t>edge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cases: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ts val="1655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Zero,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one,</a:t>
            </a:r>
            <a:r>
              <a:rPr sz="1400" spc="-1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two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iterations</a:t>
            </a:r>
            <a:endParaRPr sz="1400">
              <a:latin typeface="Verdana"/>
              <a:cs typeface="Verdana"/>
            </a:endParaRPr>
          </a:p>
          <a:p>
            <a:pPr marL="874394" lvl="2" indent="-176530">
              <a:lnSpc>
                <a:spcPts val="1675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If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there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is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</a:t>
            </a:r>
            <a:r>
              <a:rPr sz="1400" spc="-1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bound</a:t>
            </a:r>
            <a:r>
              <a:rPr sz="1400" spc="-1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n:</a:t>
            </a:r>
            <a:r>
              <a:rPr sz="1400" spc="-10" dirty="0">
                <a:latin typeface="Verdana"/>
                <a:cs typeface="Verdana"/>
              </a:rPr>
              <a:t> n-</a:t>
            </a:r>
            <a:r>
              <a:rPr sz="1400" dirty="0">
                <a:latin typeface="Verdana"/>
                <a:cs typeface="Verdana"/>
              </a:rPr>
              <a:t>1,</a:t>
            </a:r>
            <a:r>
              <a:rPr sz="1400" spc="-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n, n+1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iterations</a:t>
            </a:r>
            <a:endParaRPr sz="1400">
              <a:latin typeface="Verdana"/>
              <a:cs typeface="Verdana"/>
            </a:endParaRPr>
          </a:p>
          <a:p>
            <a:pPr marL="874394" lvl="2" indent="-176530">
              <a:lnSpc>
                <a:spcPct val="100000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Nested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loops/conditionals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from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inside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spc="-25" dirty="0">
                <a:latin typeface="Verdana"/>
                <a:cs typeface="Verdana"/>
              </a:rPr>
              <a:t>out</a:t>
            </a:r>
            <a:endParaRPr sz="1400">
              <a:latin typeface="Verdana"/>
              <a:cs typeface="Verdana"/>
            </a:endParaRPr>
          </a:p>
          <a:p>
            <a:pPr marL="241300" indent="-228600">
              <a:lnSpc>
                <a:spcPts val="2150"/>
              </a:lnSpc>
              <a:spcBef>
                <a:spcPts val="168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Advantages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Better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coverage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logical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flows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ts val="2150"/>
              </a:lnSpc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Disadvantages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Not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all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paths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possible,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10" dirty="0">
                <a:latin typeface="Verdana"/>
                <a:cs typeface="Verdana"/>
              </a:rPr>
              <a:t> necessary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ts val="1675"/>
              </a:lnSpc>
              <a:spcBef>
                <a:spcPts val="10"/>
              </a:spcBef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What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are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the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significant</a:t>
            </a:r>
            <a:r>
              <a:rPr sz="1400" i="1" spc="-3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paths?</a:t>
            </a:r>
            <a:endParaRPr sz="1400">
              <a:latin typeface="Verdana"/>
              <a:cs typeface="Verdana"/>
            </a:endParaRPr>
          </a:p>
          <a:p>
            <a:pPr marL="522605" marR="248285" lvl="1" indent="-167640">
              <a:lnSpc>
                <a:spcPts val="1739"/>
              </a:lnSpc>
              <a:spcBef>
                <a:spcPts val="20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Combinatorial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explosion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cases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unless </a:t>
            </a:r>
            <a:r>
              <a:rPr sz="1600" dirty="0">
                <a:latin typeface="Verdana"/>
                <a:cs typeface="Verdana"/>
              </a:rPr>
              <a:t>careful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choices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made</a:t>
            </a:r>
            <a:endParaRPr sz="1600">
              <a:latin typeface="Verdana"/>
              <a:cs typeface="Verdana"/>
            </a:endParaRPr>
          </a:p>
          <a:p>
            <a:pPr marL="874394" marR="681990" lvl="2" indent="-176530">
              <a:lnSpc>
                <a:spcPts val="1510"/>
              </a:lnSpc>
              <a:spcBef>
                <a:spcPts val="175"/>
              </a:spcBef>
              <a:buClr>
                <a:srgbClr val="000099"/>
              </a:buClr>
              <a:buChar char="•"/>
              <a:tabLst>
                <a:tab pos="876300" algn="l"/>
              </a:tabLst>
            </a:pPr>
            <a:r>
              <a:rPr sz="1400" dirty="0">
                <a:latin typeface="Verdana"/>
                <a:cs typeface="Verdana"/>
              </a:rPr>
              <a:t>E.g.,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sequence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of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n</a:t>
            </a:r>
            <a:r>
              <a:rPr sz="1400" i="1" spc="-15" dirty="0">
                <a:latin typeface="Verdana"/>
                <a:cs typeface="Verdana"/>
              </a:rPr>
              <a:t> </a:t>
            </a:r>
            <a:r>
              <a:rPr sz="1400" spc="95" dirty="0">
                <a:latin typeface="Verdana"/>
                <a:cs typeface="Verdana"/>
              </a:rPr>
              <a:t>if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tests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can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yield 	</a:t>
            </a:r>
            <a:r>
              <a:rPr sz="1400" dirty="0">
                <a:latin typeface="Verdana"/>
                <a:cs typeface="Verdana"/>
              </a:rPr>
              <a:t>up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to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2^n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possible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paths</a:t>
            </a:r>
            <a:endParaRPr sz="1400">
              <a:latin typeface="Verdana"/>
              <a:cs typeface="Verdana"/>
            </a:endParaRPr>
          </a:p>
          <a:p>
            <a:pPr marL="522605" marR="2441575" lvl="1" indent="-167640">
              <a:lnSpc>
                <a:spcPts val="1739"/>
              </a:lnSpc>
              <a:spcBef>
                <a:spcPts val="1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Assumption</a:t>
            </a:r>
            <a:r>
              <a:rPr sz="1600" spc="-10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that </a:t>
            </a:r>
            <a:r>
              <a:rPr sz="1600" dirty="0">
                <a:latin typeface="Verdana"/>
                <a:cs typeface="Verdana"/>
              </a:rPr>
              <a:t>program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structure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basically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sound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Equivalence,</a:t>
            </a:r>
            <a:r>
              <a:rPr sz="2400" b="0" spc="-10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Boundary</a:t>
            </a:r>
            <a:r>
              <a:rPr sz="2400" b="0" spc="-9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and</a:t>
            </a:r>
            <a:r>
              <a:rPr sz="2400" b="0" spc="-8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Robustness</a:t>
            </a:r>
            <a:r>
              <a:rPr sz="2400" b="0" spc="-9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Example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76375"/>
            <a:ext cx="8011795" cy="1374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 algn="just">
              <a:lnSpc>
                <a:spcPts val="206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Example: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Tic-Tac-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Toe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game</a:t>
            </a:r>
            <a:endParaRPr sz="1800">
              <a:latin typeface="Verdana"/>
              <a:cs typeface="Verdana"/>
            </a:endParaRPr>
          </a:p>
          <a:p>
            <a:pPr marL="522605" marR="5080" lvl="1" indent="-167640" algn="just">
              <a:lnSpc>
                <a:spcPts val="1540"/>
              </a:lnSpc>
              <a:spcBef>
                <a:spcPts val="27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Two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players,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120" dirty="0">
                <a:latin typeface="Verdana"/>
                <a:cs typeface="Verdana"/>
              </a:rPr>
              <a:t>X</a:t>
            </a:r>
            <a:r>
              <a:rPr sz="1600" spc="-1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O,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take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turns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marking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spaces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3×3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grid,</a:t>
            </a:r>
            <a:r>
              <a:rPr sz="1600" spc="-20" dirty="0">
                <a:latin typeface="Verdana"/>
                <a:cs typeface="Verdana"/>
              </a:rPr>
              <a:t> with </a:t>
            </a:r>
            <a:r>
              <a:rPr sz="1600" spc="120" dirty="0">
                <a:latin typeface="Verdana"/>
                <a:cs typeface="Verdana"/>
              </a:rPr>
              <a:t>X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going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first.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player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who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succeeds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placing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three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respective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marks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horizontal,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vertical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diagonal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row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wins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game.</a:t>
            </a:r>
            <a:endParaRPr sz="1600">
              <a:latin typeface="Verdana"/>
              <a:cs typeface="Verdana"/>
            </a:endParaRPr>
          </a:p>
          <a:p>
            <a:pPr marL="241300" indent="-228600" algn="just">
              <a:lnSpc>
                <a:spcPct val="100000"/>
              </a:lnSpc>
              <a:spcBef>
                <a:spcPts val="150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Equivalence</a:t>
            </a:r>
            <a:r>
              <a:rPr sz="1800" spc="-9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classes?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39" y="3666234"/>
            <a:ext cx="2920365" cy="1202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Boundary</a:t>
            </a:r>
            <a:r>
              <a:rPr sz="1800" spc="-7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values?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Verdana"/>
              <a:buChar char="•"/>
            </a:pP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65"/>
              </a:spcBef>
              <a:buClr>
                <a:srgbClr val="000099"/>
              </a:buClr>
              <a:buFont typeface="Verdana"/>
              <a:buChar char="•"/>
            </a:pPr>
            <a:endParaRPr sz="18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Robustness</a:t>
            </a:r>
            <a:r>
              <a:rPr sz="18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test</a:t>
            </a:r>
            <a:r>
              <a:rPr sz="18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cases?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405437" y="836485"/>
            <a:ext cx="2905125" cy="4502785"/>
            <a:chOff x="5405437" y="836485"/>
            <a:chExt cx="2905125" cy="4502785"/>
          </a:xfrm>
        </p:grpSpPr>
        <p:sp>
          <p:nvSpPr>
            <p:cNvPr id="3" name="object 3"/>
            <p:cNvSpPr/>
            <p:nvPr/>
          </p:nvSpPr>
          <p:spPr>
            <a:xfrm>
              <a:off x="5410200" y="1446275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410200" y="1446275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10200" y="3276599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10200" y="3276599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48400" y="2208275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48400" y="2208275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001000" y="2436875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01000" y="2436875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38800" y="2127516"/>
              <a:ext cx="1524000" cy="1149350"/>
            </a:xfrm>
            <a:custGeom>
              <a:avLst/>
              <a:gdLst/>
              <a:ahLst/>
              <a:cxnLst/>
              <a:rect l="l" t="t" r="r" b="b"/>
              <a:pathLst>
                <a:path w="1524000" h="1149350">
                  <a:moveTo>
                    <a:pt x="76200" y="1072896"/>
                  </a:moveTo>
                  <a:lnTo>
                    <a:pt x="42672" y="1072896"/>
                  </a:lnTo>
                  <a:lnTo>
                    <a:pt x="42672" y="4572"/>
                  </a:lnTo>
                  <a:lnTo>
                    <a:pt x="41148" y="1524"/>
                  </a:lnTo>
                  <a:lnTo>
                    <a:pt x="38100" y="0"/>
                  </a:lnTo>
                  <a:lnTo>
                    <a:pt x="35052" y="1524"/>
                  </a:lnTo>
                  <a:lnTo>
                    <a:pt x="33528" y="4572"/>
                  </a:lnTo>
                  <a:lnTo>
                    <a:pt x="33528" y="1072896"/>
                  </a:lnTo>
                  <a:lnTo>
                    <a:pt x="0" y="1072896"/>
                  </a:lnTo>
                  <a:lnTo>
                    <a:pt x="33528" y="1139952"/>
                  </a:lnTo>
                  <a:lnTo>
                    <a:pt x="38100" y="1149096"/>
                  </a:lnTo>
                  <a:lnTo>
                    <a:pt x="42672" y="1139952"/>
                  </a:lnTo>
                  <a:lnTo>
                    <a:pt x="76200" y="1072896"/>
                  </a:lnTo>
                  <a:close/>
                </a:path>
                <a:path w="1524000" h="1149350">
                  <a:moveTo>
                    <a:pt x="1524000" y="423672"/>
                  </a:moveTo>
                  <a:lnTo>
                    <a:pt x="1447800" y="385572"/>
                  </a:lnTo>
                  <a:lnTo>
                    <a:pt x="1447800" y="419100"/>
                  </a:lnTo>
                  <a:lnTo>
                    <a:pt x="1143000" y="419100"/>
                  </a:lnTo>
                  <a:lnTo>
                    <a:pt x="1139952" y="420624"/>
                  </a:lnTo>
                  <a:lnTo>
                    <a:pt x="1138428" y="423672"/>
                  </a:lnTo>
                  <a:lnTo>
                    <a:pt x="1139952" y="426720"/>
                  </a:lnTo>
                  <a:lnTo>
                    <a:pt x="1143000" y="428244"/>
                  </a:lnTo>
                  <a:lnTo>
                    <a:pt x="1447800" y="428244"/>
                  </a:lnTo>
                  <a:lnTo>
                    <a:pt x="1447800" y="461772"/>
                  </a:lnTo>
                  <a:lnTo>
                    <a:pt x="1464564" y="453390"/>
                  </a:lnTo>
                  <a:lnTo>
                    <a:pt x="1524000" y="4236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001000" y="35051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001000" y="35051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162800" y="2360675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162800" y="2360675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615428" y="2513076"/>
              <a:ext cx="386080" cy="76200"/>
            </a:xfrm>
            <a:custGeom>
              <a:avLst/>
              <a:gdLst/>
              <a:ahLst/>
              <a:cxnLst/>
              <a:rect l="l" t="t" r="r" b="b"/>
              <a:pathLst>
                <a:path w="386079" h="76200">
                  <a:moveTo>
                    <a:pt x="326136" y="41148"/>
                  </a:moveTo>
                  <a:lnTo>
                    <a:pt x="326136" y="35052"/>
                  </a:lnTo>
                  <a:lnTo>
                    <a:pt x="3215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321564" y="42672"/>
                  </a:lnTo>
                  <a:lnTo>
                    <a:pt x="326136" y="41148"/>
                  </a:lnTo>
                  <a:close/>
                </a:path>
                <a:path w="386079" h="76200">
                  <a:moveTo>
                    <a:pt x="385572" y="38100"/>
                  </a:moveTo>
                  <a:lnTo>
                    <a:pt x="309372" y="0"/>
                  </a:lnTo>
                  <a:lnTo>
                    <a:pt x="309372" y="33528"/>
                  </a:lnTo>
                  <a:lnTo>
                    <a:pt x="321564" y="33528"/>
                  </a:lnTo>
                  <a:lnTo>
                    <a:pt x="326136" y="35052"/>
                  </a:lnTo>
                  <a:lnTo>
                    <a:pt x="326136" y="67818"/>
                  </a:lnTo>
                  <a:lnTo>
                    <a:pt x="385572" y="38100"/>
                  </a:lnTo>
                  <a:close/>
                </a:path>
                <a:path w="386079" h="76200">
                  <a:moveTo>
                    <a:pt x="326136" y="67818"/>
                  </a:moveTo>
                  <a:lnTo>
                    <a:pt x="326136" y="41148"/>
                  </a:lnTo>
                  <a:lnTo>
                    <a:pt x="321564" y="42672"/>
                  </a:lnTo>
                  <a:lnTo>
                    <a:pt x="309372" y="42672"/>
                  </a:lnTo>
                  <a:lnTo>
                    <a:pt x="309372" y="76200"/>
                  </a:lnTo>
                  <a:lnTo>
                    <a:pt x="3261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634228" y="3957828"/>
              <a:ext cx="76200" cy="538480"/>
            </a:xfrm>
            <a:custGeom>
              <a:avLst/>
              <a:gdLst/>
              <a:ahLst/>
              <a:cxnLst/>
              <a:rect l="l" t="t" r="r" b="b"/>
              <a:pathLst>
                <a:path w="76200" h="538479">
                  <a:moveTo>
                    <a:pt x="76200" y="461772"/>
                  </a:moveTo>
                  <a:lnTo>
                    <a:pt x="0" y="461772"/>
                  </a:lnTo>
                  <a:lnTo>
                    <a:pt x="33528" y="528828"/>
                  </a:lnTo>
                  <a:lnTo>
                    <a:pt x="33528" y="473964"/>
                  </a:lnTo>
                  <a:lnTo>
                    <a:pt x="35052" y="478536"/>
                  </a:lnTo>
                  <a:lnTo>
                    <a:pt x="41148" y="478536"/>
                  </a:lnTo>
                  <a:lnTo>
                    <a:pt x="42672" y="473964"/>
                  </a:lnTo>
                  <a:lnTo>
                    <a:pt x="42672" y="528828"/>
                  </a:lnTo>
                  <a:lnTo>
                    <a:pt x="76200" y="461772"/>
                  </a:lnTo>
                  <a:close/>
                </a:path>
                <a:path w="76200" h="538479">
                  <a:moveTo>
                    <a:pt x="47244" y="4572"/>
                  </a:moveTo>
                  <a:lnTo>
                    <a:pt x="45720" y="1524"/>
                  </a:lnTo>
                  <a:lnTo>
                    <a:pt x="42672" y="0"/>
                  </a:lnTo>
                  <a:lnTo>
                    <a:pt x="39624" y="1524"/>
                  </a:lnTo>
                  <a:lnTo>
                    <a:pt x="38100" y="4572"/>
                  </a:lnTo>
                  <a:lnTo>
                    <a:pt x="33528" y="473964"/>
                  </a:lnTo>
                  <a:lnTo>
                    <a:pt x="33528" y="461772"/>
                  </a:lnTo>
                  <a:lnTo>
                    <a:pt x="42672" y="461772"/>
                  </a:lnTo>
                  <a:lnTo>
                    <a:pt x="42672" y="473964"/>
                  </a:lnTo>
                  <a:lnTo>
                    <a:pt x="47244" y="4572"/>
                  </a:lnTo>
                  <a:close/>
                </a:path>
                <a:path w="76200" h="538479">
                  <a:moveTo>
                    <a:pt x="42672" y="528828"/>
                  </a:moveTo>
                  <a:lnTo>
                    <a:pt x="42672" y="473964"/>
                  </a:lnTo>
                  <a:lnTo>
                    <a:pt x="41148" y="478536"/>
                  </a:lnTo>
                  <a:lnTo>
                    <a:pt x="35052" y="478536"/>
                  </a:lnTo>
                  <a:lnTo>
                    <a:pt x="33528" y="473964"/>
                  </a:lnTo>
                  <a:lnTo>
                    <a:pt x="33528" y="528828"/>
                  </a:lnTo>
                  <a:lnTo>
                    <a:pt x="38100" y="537972"/>
                  </a:lnTo>
                  <a:lnTo>
                    <a:pt x="42672" y="5288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667756" y="4872228"/>
              <a:ext cx="2333625" cy="386080"/>
            </a:xfrm>
            <a:custGeom>
              <a:avLst/>
              <a:gdLst/>
              <a:ahLst/>
              <a:cxnLst/>
              <a:rect l="l" t="t" r="r" b="b"/>
              <a:pathLst>
                <a:path w="2333625" h="386079">
                  <a:moveTo>
                    <a:pt x="9144" y="342900"/>
                  </a:moveTo>
                  <a:lnTo>
                    <a:pt x="9144" y="4572"/>
                  </a:lnTo>
                  <a:lnTo>
                    <a:pt x="7620" y="1524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0" y="347472"/>
                  </a:lnTo>
                  <a:lnTo>
                    <a:pt x="1524" y="350520"/>
                  </a:lnTo>
                  <a:lnTo>
                    <a:pt x="4572" y="352044"/>
                  </a:lnTo>
                  <a:lnTo>
                    <a:pt x="4572" y="342900"/>
                  </a:lnTo>
                  <a:lnTo>
                    <a:pt x="9144" y="342900"/>
                  </a:lnTo>
                  <a:close/>
                </a:path>
                <a:path w="2333625" h="386079">
                  <a:moveTo>
                    <a:pt x="2273808" y="350520"/>
                  </a:moveTo>
                  <a:lnTo>
                    <a:pt x="2273808" y="344424"/>
                  </a:lnTo>
                  <a:lnTo>
                    <a:pt x="2269236" y="342900"/>
                  </a:lnTo>
                  <a:lnTo>
                    <a:pt x="4572" y="342900"/>
                  </a:lnTo>
                  <a:lnTo>
                    <a:pt x="9144" y="347472"/>
                  </a:lnTo>
                  <a:lnTo>
                    <a:pt x="9144" y="352044"/>
                  </a:lnTo>
                  <a:lnTo>
                    <a:pt x="2269236" y="352044"/>
                  </a:lnTo>
                  <a:lnTo>
                    <a:pt x="2273808" y="350520"/>
                  </a:lnTo>
                  <a:close/>
                </a:path>
                <a:path w="2333625" h="386079">
                  <a:moveTo>
                    <a:pt x="9144" y="352044"/>
                  </a:moveTo>
                  <a:lnTo>
                    <a:pt x="9144" y="347472"/>
                  </a:lnTo>
                  <a:lnTo>
                    <a:pt x="4572" y="342900"/>
                  </a:lnTo>
                  <a:lnTo>
                    <a:pt x="4572" y="352044"/>
                  </a:lnTo>
                  <a:lnTo>
                    <a:pt x="9144" y="352044"/>
                  </a:lnTo>
                  <a:close/>
                </a:path>
                <a:path w="2333625" h="386079">
                  <a:moveTo>
                    <a:pt x="2333244" y="347472"/>
                  </a:moveTo>
                  <a:lnTo>
                    <a:pt x="2257044" y="309372"/>
                  </a:lnTo>
                  <a:lnTo>
                    <a:pt x="2257044" y="342900"/>
                  </a:lnTo>
                  <a:lnTo>
                    <a:pt x="2269236" y="342900"/>
                  </a:lnTo>
                  <a:lnTo>
                    <a:pt x="2273808" y="344424"/>
                  </a:lnTo>
                  <a:lnTo>
                    <a:pt x="2273808" y="377190"/>
                  </a:lnTo>
                  <a:lnTo>
                    <a:pt x="2333244" y="347472"/>
                  </a:lnTo>
                  <a:close/>
                </a:path>
                <a:path w="2333625" h="386079">
                  <a:moveTo>
                    <a:pt x="2273808" y="377190"/>
                  </a:moveTo>
                  <a:lnTo>
                    <a:pt x="2273808" y="350520"/>
                  </a:lnTo>
                  <a:lnTo>
                    <a:pt x="2269236" y="352044"/>
                  </a:lnTo>
                  <a:lnTo>
                    <a:pt x="2257044" y="352044"/>
                  </a:lnTo>
                  <a:lnTo>
                    <a:pt x="2257044" y="385572"/>
                  </a:lnTo>
                  <a:lnTo>
                    <a:pt x="2273808" y="37719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162800" y="34289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162800" y="34289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529071" y="841247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529071" y="841247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593080" y="1069860"/>
              <a:ext cx="2407920" cy="2635250"/>
            </a:xfrm>
            <a:custGeom>
              <a:avLst/>
              <a:gdLst/>
              <a:ahLst/>
              <a:cxnLst/>
              <a:rect l="l" t="t" r="r" b="b"/>
              <a:pathLst>
                <a:path w="2407920" h="2635250">
                  <a:moveTo>
                    <a:pt x="56388" y="204711"/>
                  </a:moveTo>
                  <a:lnTo>
                    <a:pt x="0" y="204216"/>
                  </a:lnTo>
                  <a:lnTo>
                    <a:pt x="56388" y="320065"/>
                  </a:lnTo>
                  <a:lnTo>
                    <a:pt x="56388" y="233172"/>
                  </a:lnTo>
                  <a:lnTo>
                    <a:pt x="56388" y="204711"/>
                  </a:lnTo>
                  <a:close/>
                </a:path>
                <a:path w="2407920" h="2635250">
                  <a:moveTo>
                    <a:pt x="172212" y="205740"/>
                  </a:moveTo>
                  <a:lnTo>
                    <a:pt x="117348" y="205244"/>
                  </a:lnTo>
                  <a:lnTo>
                    <a:pt x="114655" y="205219"/>
                  </a:lnTo>
                  <a:lnTo>
                    <a:pt x="117348" y="0"/>
                  </a:lnTo>
                  <a:lnTo>
                    <a:pt x="59436" y="0"/>
                  </a:lnTo>
                  <a:lnTo>
                    <a:pt x="56756" y="204711"/>
                  </a:lnTo>
                  <a:lnTo>
                    <a:pt x="56756" y="233172"/>
                  </a:lnTo>
                  <a:lnTo>
                    <a:pt x="56756" y="320827"/>
                  </a:lnTo>
                  <a:lnTo>
                    <a:pt x="83820" y="376428"/>
                  </a:lnTo>
                  <a:lnTo>
                    <a:pt x="172212" y="205740"/>
                  </a:lnTo>
                  <a:close/>
                </a:path>
                <a:path w="2407920" h="2635250">
                  <a:moveTo>
                    <a:pt x="950976" y="1824228"/>
                  </a:moveTo>
                  <a:lnTo>
                    <a:pt x="893064" y="1824228"/>
                  </a:lnTo>
                  <a:lnTo>
                    <a:pt x="893064" y="1947672"/>
                  </a:lnTo>
                  <a:lnTo>
                    <a:pt x="292608" y="1947672"/>
                  </a:lnTo>
                  <a:lnTo>
                    <a:pt x="292608" y="1891284"/>
                  </a:lnTo>
                  <a:lnTo>
                    <a:pt x="121920" y="1976628"/>
                  </a:lnTo>
                  <a:lnTo>
                    <a:pt x="265176" y="2048256"/>
                  </a:lnTo>
                  <a:lnTo>
                    <a:pt x="292608" y="2061972"/>
                  </a:lnTo>
                  <a:lnTo>
                    <a:pt x="292608" y="2005584"/>
                  </a:lnTo>
                  <a:lnTo>
                    <a:pt x="893064" y="2005584"/>
                  </a:lnTo>
                  <a:lnTo>
                    <a:pt x="922020" y="2005584"/>
                  </a:lnTo>
                  <a:lnTo>
                    <a:pt x="950976" y="2005584"/>
                  </a:lnTo>
                  <a:lnTo>
                    <a:pt x="950976" y="1824228"/>
                  </a:lnTo>
                  <a:close/>
                </a:path>
                <a:path w="2407920" h="2635250">
                  <a:moveTo>
                    <a:pt x="1007364" y="966216"/>
                  </a:moveTo>
                  <a:lnTo>
                    <a:pt x="950976" y="966216"/>
                  </a:lnTo>
                  <a:lnTo>
                    <a:pt x="950976" y="690372"/>
                  </a:lnTo>
                  <a:lnTo>
                    <a:pt x="350520" y="690372"/>
                  </a:lnTo>
                  <a:lnTo>
                    <a:pt x="350520" y="748284"/>
                  </a:lnTo>
                  <a:lnTo>
                    <a:pt x="893064" y="748284"/>
                  </a:lnTo>
                  <a:lnTo>
                    <a:pt x="893064" y="966216"/>
                  </a:lnTo>
                  <a:lnTo>
                    <a:pt x="836676" y="966216"/>
                  </a:lnTo>
                  <a:lnTo>
                    <a:pt x="893064" y="1079995"/>
                  </a:lnTo>
                  <a:lnTo>
                    <a:pt x="922020" y="1138428"/>
                  </a:lnTo>
                  <a:lnTo>
                    <a:pt x="950976" y="1079995"/>
                  </a:lnTo>
                  <a:lnTo>
                    <a:pt x="1007364" y="966216"/>
                  </a:lnTo>
                  <a:close/>
                </a:path>
                <a:path w="2407920" h="2635250">
                  <a:moveTo>
                    <a:pt x="1569720" y="2549652"/>
                  </a:moveTo>
                  <a:lnTo>
                    <a:pt x="1397508" y="2464308"/>
                  </a:lnTo>
                  <a:lnTo>
                    <a:pt x="1397508" y="2520696"/>
                  </a:lnTo>
                  <a:lnTo>
                    <a:pt x="350520" y="2520696"/>
                  </a:lnTo>
                  <a:lnTo>
                    <a:pt x="350520" y="2578608"/>
                  </a:lnTo>
                  <a:lnTo>
                    <a:pt x="1397508" y="2578608"/>
                  </a:lnTo>
                  <a:lnTo>
                    <a:pt x="1397508" y="2634996"/>
                  </a:lnTo>
                  <a:lnTo>
                    <a:pt x="1426464" y="2620645"/>
                  </a:lnTo>
                  <a:lnTo>
                    <a:pt x="1569720" y="2549652"/>
                  </a:lnTo>
                  <a:close/>
                </a:path>
                <a:path w="2407920" h="2635250">
                  <a:moveTo>
                    <a:pt x="2407920" y="2549652"/>
                  </a:moveTo>
                  <a:lnTo>
                    <a:pt x="2235708" y="2464308"/>
                  </a:lnTo>
                  <a:lnTo>
                    <a:pt x="2235708" y="2520696"/>
                  </a:lnTo>
                  <a:lnTo>
                    <a:pt x="2026920" y="2520696"/>
                  </a:lnTo>
                  <a:lnTo>
                    <a:pt x="2026920" y="2578608"/>
                  </a:lnTo>
                  <a:lnTo>
                    <a:pt x="2235708" y="2578608"/>
                  </a:lnTo>
                  <a:lnTo>
                    <a:pt x="2235708" y="2634996"/>
                  </a:lnTo>
                  <a:lnTo>
                    <a:pt x="2264664" y="2620645"/>
                  </a:lnTo>
                  <a:lnTo>
                    <a:pt x="2407920" y="2549652"/>
                  </a:lnTo>
                  <a:close/>
                </a:path>
              </a:pathLst>
            </a:custGeom>
            <a:solidFill>
              <a:srgbClr val="FF00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91556" y="3048000"/>
              <a:ext cx="170688" cy="228600"/>
            </a:xfrm>
            <a:prstGeom prst="rect">
              <a:avLst/>
            </a:prstGeom>
          </p:spPr>
        </p:pic>
      </p:grpSp>
      <p:sp>
        <p:nvSpPr>
          <p:cNvPr id="29" name="object 29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White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Box: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Path</a:t>
            </a:r>
            <a:r>
              <a:rPr sz="2400" b="0" spc="-3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Coverage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1" name="object 3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23</a:t>
            </a:r>
          </a:p>
        </p:txBody>
      </p:sp>
      <p:sp>
        <p:nvSpPr>
          <p:cNvPr id="30" name="object 30"/>
          <p:cNvSpPr txBox="1"/>
          <p:nvPr/>
        </p:nvSpPr>
        <p:spPr>
          <a:xfrm>
            <a:off x="383539" y="1000759"/>
            <a:ext cx="4841240" cy="5130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ts val="215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145" dirty="0">
                <a:solidFill>
                  <a:srgbClr val="0000CC"/>
                </a:solidFill>
                <a:latin typeface="Verdana"/>
                <a:cs typeface="Verdana"/>
              </a:rPr>
              <a:t>Path</a:t>
            </a:r>
            <a:r>
              <a:rPr sz="1800" spc="-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endParaRPr sz="1800">
              <a:latin typeface="Verdana"/>
              <a:cs typeface="Verdana"/>
            </a:endParaRPr>
          </a:p>
          <a:p>
            <a:pPr marL="522605" marR="5715" lvl="1" indent="-167640">
              <a:lnSpc>
                <a:spcPts val="1739"/>
              </a:lnSpc>
              <a:spcBef>
                <a:spcPts val="20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portion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all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possible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paths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through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program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covered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tests?</a:t>
            </a:r>
            <a:endParaRPr sz="1600">
              <a:latin typeface="Verdana"/>
              <a:cs typeface="Verdana"/>
            </a:endParaRPr>
          </a:p>
          <a:p>
            <a:pPr marL="522605" marR="5080" lvl="1" indent="-167640">
              <a:lnSpc>
                <a:spcPts val="1739"/>
              </a:lnSpc>
              <a:spcBef>
                <a:spcPts val="1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Loop</a:t>
            </a:r>
            <a:r>
              <a:rPr sz="1600" spc="-7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testing: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Consider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representative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and </a:t>
            </a:r>
            <a:r>
              <a:rPr sz="1600" dirty="0">
                <a:latin typeface="Verdana"/>
                <a:cs typeface="Verdana"/>
              </a:rPr>
              <a:t>edge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cases: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ts val="1655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Zero,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one,</a:t>
            </a:r>
            <a:r>
              <a:rPr sz="1400" spc="-1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two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iterations</a:t>
            </a:r>
            <a:endParaRPr sz="1400">
              <a:latin typeface="Verdana"/>
              <a:cs typeface="Verdana"/>
            </a:endParaRPr>
          </a:p>
          <a:p>
            <a:pPr marL="874394" lvl="2" indent="-176530">
              <a:lnSpc>
                <a:spcPts val="1675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If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there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is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</a:t>
            </a:r>
            <a:r>
              <a:rPr sz="1400" spc="-1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bound</a:t>
            </a:r>
            <a:r>
              <a:rPr sz="1400" spc="-1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n:</a:t>
            </a:r>
            <a:r>
              <a:rPr sz="1400" spc="-10" dirty="0">
                <a:latin typeface="Verdana"/>
                <a:cs typeface="Verdana"/>
              </a:rPr>
              <a:t> n-</a:t>
            </a:r>
            <a:r>
              <a:rPr sz="1400" dirty="0">
                <a:latin typeface="Verdana"/>
                <a:cs typeface="Verdana"/>
              </a:rPr>
              <a:t>1,</a:t>
            </a:r>
            <a:r>
              <a:rPr sz="1400" spc="-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n, n+1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iterations</a:t>
            </a:r>
            <a:endParaRPr sz="1400">
              <a:latin typeface="Verdana"/>
              <a:cs typeface="Verdana"/>
            </a:endParaRPr>
          </a:p>
          <a:p>
            <a:pPr marL="874394" lvl="2" indent="-176530">
              <a:lnSpc>
                <a:spcPct val="100000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Nested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loops/conditionals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from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inside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spc="-25" dirty="0">
                <a:latin typeface="Verdana"/>
                <a:cs typeface="Verdana"/>
              </a:rPr>
              <a:t>out</a:t>
            </a:r>
            <a:endParaRPr sz="1400">
              <a:latin typeface="Verdana"/>
              <a:cs typeface="Verdana"/>
            </a:endParaRPr>
          </a:p>
          <a:p>
            <a:pPr marL="241300" indent="-228600">
              <a:lnSpc>
                <a:spcPts val="2150"/>
              </a:lnSpc>
              <a:spcBef>
                <a:spcPts val="168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Advantages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Better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coverage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logical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flows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ts val="2150"/>
              </a:lnSpc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Disadvantages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Not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all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paths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possible,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10" dirty="0">
                <a:latin typeface="Verdana"/>
                <a:cs typeface="Verdana"/>
              </a:rPr>
              <a:t> necessary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ts val="1675"/>
              </a:lnSpc>
              <a:spcBef>
                <a:spcPts val="10"/>
              </a:spcBef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What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are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the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significant</a:t>
            </a:r>
            <a:r>
              <a:rPr sz="1400" i="1" spc="-3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paths?</a:t>
            </a:r>
            <a:endParaRPr sz="1400">
              <a:latin typeface="Verdana"/>
              <a:cs typeface="Verdana"/>
            </a:endParaRPr>
          </a:p>
          <a:p>
            <a:pPr marL="522605" marR="248285" lvl="1" indent="-167640">
              <a:lnSpc>
                <a:spcPts val="1739"/>
              </a:lnSpc>
              <a:spcBef>
                <a:spcPts val="20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Combinatorial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explosion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cases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unless </a:t>
            </a:r>
            <a:r>
              <a:rPr sz="1600" dirty="0">
                <a:latin typeface="Verdana"/>
                <a:cs typeface="Verdana"/>
              </a:rPr>
              <a:t>careful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choices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made</a:t>
            </a:r>
            <a:endParaRPr sz="1600">
              <a:latin typeface="Verdana"/>
              <a:cs typeface="Verdana"/>
            </a:endParaRPr>
          </a:p>
          <a:p>
            <a:pPr marL="874394" marR="681990" lvl="2" indent="-176530">
              <a:lnSpc>
                <a:spcPts val="1510"/>
              </a:lnSpc>
              <a:spcBef>
                <a:spcPts val="175"/>
              </a:spcBef>
              <a:buClr>
                <a:srgbClr val="000099"/>
              </a:buClr>
              <a:buChar char="•"/>
              <a:tabLst>
                <a:tab pos="876300" algn="l"/>
              </a:tabLst>
            </a:pPr>
            <a:r>
              <a:rPr sz="1400" dirty="0">
                <a:latin typeface="Verdana"/>
                <a:cs typeface="Verdana"/>
              </a:rPr>
              <a:t>E.g.,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sequence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of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n</a:t>
            </a:r>
            <a:r>
              <a:rPr sz="1400" i="1" spc="-15" dirty="0">
                <a:latin typeface="Verdana"/>
                <a:cs typeface="Verdana"/>
              </a:rPr>
              <a:t> </a:t>
            </a:r>
            <a:r>
              <a:rPr sz="1400" spc="95" dirty="0">
                <a:latin typeface="Verdana"/>
                <a:cs typeface="Verdana"/>
              </a:rPr>
              <a:t>if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tests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can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yield 	</a:t>
            </a:r>
            <a:r>
              <a:rPr sz="1400" dirty="0">
                <a:latin typeface="Verdana"/>
                <a:cs typeface="Verdana"/>
              </a:rPr>
              <a:t>up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to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2^n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possible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paths</a:t>
            </a:r>
            <a:endParaRPr sz="1400">
              <a:latin typeface="Verdana"/>
              <a:cs typeface="Verdana"/>
            </a:endParaRPr>
          </a:p>
          <a:p>
            <a:pPr marL="522605" marR="2441575" lvl="1" indent="-167640">
              <a:lnSpc>
                <a:spcPts val="1739"/>
              </a:lnSpc>
              <a:spcBef>
                <a:spcPts val="1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Assumption</a:t>
            </a:r>
            <a:r>
              <a:rPr sz="1600" spc="-10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that </a:t>
            </a:r>
            <a:r>
              <a:rPr sz="1600" dirty="0">
                <a:latin typeface="Verdana"/>
                <a:cs typeface="Verdana"/>
              </a:rPr>
              <a:t>program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structure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basically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sound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405437" y="836485"/>
            <a:ext cx="2905125" cy="4502785"/>
            <a:chOff x="5405437" y="836485"/>
            <a:chExt cx="2905125" cy="4502785"/>
          </a:xfrm>
        </p:grpSpPr>
        <p:sp>
          <p:nvSpPr>
            <p:cNvPr id="3" name="object 3"/>
            <p:cNvSpPr/>
            <p:nvPr/>
          </p:nvSpPr>
          <p:spPr>
            <a:xfrm>
              <a:off x="5410200" y="1446275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410200" y="1446275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10200" y="3276599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10200" y="3276599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48400" y="2208275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48400" y="2208275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001000" y="2436875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01000" y="2436875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777228" y="2513076"/>
              <a:ext cx="386080" cy="76200"/>
            </a:xfrm>
            <a:custGeom>
              <a:avLst/>
              <a:gdLst/>
              <a:ahLst/>
              <a:cxnLst/>
              <a:rect l="l" t="t" r="r" b="b"/>
              <a:pathLst>
                <a:path w="386079" h="76200">
                  <a:moveTo>
                    <a:pt x="326136" y="41148"/>
                  </a:moveTo>
                  <a:lnTo>
                    <a:pt x="326136" y="35052"/>
                  </a:lnTo>
                  <a:lnTo>
                    <a:pt x="3215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321564" y="42672"/>
                  </a:lnTo>
                  <a:lnTo>
                    <a:pt x="326136" y="41148"/>
                  </a:lnTo>
                  <a:close/>
                </a:path>
                <a:path w="386079" h="76200">
                  <a:moveTo>
                    <a:pt x="385572" y="38100"/>
                  </a:moveTo>
                  <a:lnTo>
                    <a:pt x="309372" y="0"/>
                  </a:lnTo>
                  <a:lnTo>
                    <a:pt x="309372" y="33528"/>
                  </a:lnTo>
                  <a:lnTo>
                    <a:pt x="321564" y="33528"/>
                  </a:lnTo>
                  <a:lnTo>
                    <a:pt x="326136" y="35052"/>
                  </a:lnTo>
                  <a:lnTo>
                    <a:pt x="326136" y="67818"/>
                  </a:lnTo>
                  <a:lnTo>
                    <a:pt x="385572" y="38100"/>
                  </a:lnTo>
                  <a:close/>
                </a:path>
                <a:path w="386079" h="76200">
                  <a:moveTo>
                    <a:pt x="326136" y="67818"/>
                  </a:moveTo>
                  <a:lnTo>
                    <a:pt x="326136" y="41148"/>
                  </a:lnTo>
                  <a:lnTo>
                    <a:pt x="321564" y="42672"/>
                  </a:lnTo>
                  <a:lnTo>
                    <a:pt x="309372" y="42672"/>
                  </a:lnTo>
                  <a:lnTo>
                    <a:pt x="309372" y="76200"/>
                  </a:lnTo>
                  <a:lnTo>
                    <a:pt x="3261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591556" y="2132076"/>
              <a:ext cx="170815" cy="1144905"/>
            </a:xfrm>
            <a:custGeom>
              <a:avLst/>
              <a:gdLst/>
              <a:ahLst/>
              <a:cxnLst/>
              <a:rect l="l" t="t" r="r" b="b"/>
              <a:pathLst>
                <a:path w="170814" h="1144904">
                  <a:moveTo>
                    <a:pt x="170688" y="972312"/>
                  </a:moveTo>
                  <a:lnTo>
                    <a:pt x="0" y="972312"/>
                  </a:lnTo>
                  <a:lnTo>
                    <a:pt x="56388" y="1086094"/>
                  </a:lnTo>
                  <a:lnTo>
                    <a:pt x="56388" y="1001268"/>
                  </a:lnTo>
                  <a:lnTo>
                    <a:pt x="114300" y="1001268"/>
                  </a:lnTo>
                  <a:lnTo>
                    <a:pt x="114300" y="1086094"/>
                  </a:lnTo>
                  <a:lnTo>
                    <a:pt x="170688" y="972312"/>
                  </a:lnTo>
                  <a:close/>
                </a:path>
                <a:path w="170814" h="1144904">
                  <a:moveTo>
                    <a:pt x="114300" y="972312"/>
                  </a:moveTo>
                  <a:lnTo>
                    <a:pt x="114300" y="0"/>
                  </a:lnTo>
                  <a:lnTo>
                    <a:pt x="56388" y="0"/>
                  </a:lnTo>
                  <a:lnTo>
                    <a:pt x="56388" y="972312"/>
                  </a:lnTo>
                  <a:lnTo>
                    <a:pt x="114300" y="972312"/>
                  </a:lnTo>
                  <a:close/>
                </a:path>
                <a:path w="170814" h="1144904">
                  <a:moveTo>
                    <a:pt x="114300" y="1086094"/>
                  </a:moveTo>
                  <a:lnTo>
                    <a:pt x="114300" y="1001268"/>
                  </a:lnTo>
                  <a:lnTo>
                    <a:pt x="56388" y="1001268"/>
                  </a:lnTo>
                  <a:lnTo>
                    <a:pt x="56388" y="1086094"/>
                  </a:lnTo>
                  <a:lnTo>
                    <a:pt x="85344" y="1144524"/>
                  </a:lnTo>
                  <a:lnTo>
                    <a:pt x="114300" y="1086094"/>
                  </a:lnTo>
                  <a:close/>
                </a:path>
              </a:pathLst>
            </a:custGeom>
            <a:solidFill>
              <a:srgbClr val="FF00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001000" y="35051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001000" y="35051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162800" y="2360675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162800" y="2360675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615428" y="2513076"/>
              <a:ext cx="386080" cy="76200"/>
            </a:xfrm>
            <a:custGeom>
              <a:avLst/>
              <a:gdLst/>
              <a:ahLst/>
              <a:cxnLst/>
              <a:rect l="l" t="t" r="r" b="b"/>
              <a:pathLst>
                <a:path w="386079" h="76200">
                  <a:moveTo>
                    <a:pt x="326136" y="41148"/>
                  </a:moveTo>
                  <a:lnTo>
                    <a:pt x="326136" y="35052"/>
                  </a:lnTo>
                  <a:lnTo>
                    <a:pt x="3215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321564" y="42672"/>
                  </a:lnTo>
                  <a:lnTo>
                    <a:pt x="326136" y="41148"/>
                  </a:lnTo>
                  <a:close/>
                </a:path>
                <a:path w="386079" h="76200">
                  <a:moveTo>
                    <a:pt x="385572" y="38100"/>
                  </a:moveTo>
                  <a:lnTo>
                    <a:pt x="309372" y="0"/>
                  </a:lnTo>
                  <a:lnTo>
                    <a:pt x="309372" y="33528"/>
                  </a:lnTo>
                  <a:lnTo>
                    <a:pt x="321564" y="33528"/>
                  </a:lnTo>
                  <a:lnTo>
                    <a:pt x="326136" y="35052"/>
                  </a:lnTo>
                  <a:lnTo>
                    <a:pt x="326136" y="67818"/>
                  </a:lnTo>
                  <a:lnTo>
                    <a:pt x="385572" y="38100"/>
                  </a:lnTo>
                  <a:close/>
                </a:path>
                <a:path w="386079" h="76200">
                  <a:moveTo>
                    <a:pt x="326136" y="67818"/>
                  </a:moveTo>
                  <a:lnTo>
                    <a:pt x="326136" y="41148"/>
                  </a:lnTo>
                  <a:lnTo>
                    <a:pt x="321564" y="42672"/>
                  </a:lnTo>
                  <a:lnTo>
                    <a:pt x="309372" y="42672"/>
                  </a:lnTo>
                  <a:lnTo>
                    <a:pt x="309372" y="76200"/>
                  </a:lnTo>
                  <a:lnTo>
                    <a:pt x="3261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634228" y="3957828"/>
              <a:ext cx="76200" cy="538480"/>
            </a:xfrm>
            <a:custGeom>
              <a:avLst/>
              <a:gdLst/>
              <a:ahLst/>
              <a:cxnLst/>
              <a:rect l="l" t="t" r="r" b="b"/>
              <a:pathLst>
                <a:path w="76200" h="538479">
                  <a:moveTo>
                    <a:pt x="76200" y="461772"/>
                  </a:moveTo>
                  <a:lnTo>
                    <a:pt x="0" y="461772"/>
                  </a:lnTo>
                  <a:lnTo>
                    <a:pt x="33528" y="528828"/>
                  </a:lnTo>
                  <a:lnTo>
                    <a:pt x="33528" y="473964"/>
                  </a:lnTo>
                  <a:lnTo>
                    <a:pt x="35052" y="478536"/>
                  </a:lnTo>
                  <a:lnTo>
                    <a:pt x="41148" y="478536"/>
                  </a:lnTo>
                  <a:lnTo>
                    <a:pt x="42672" y="473964"/>
                  </a:lnTo>
                  <a:lnTo>
                    <a:pt x="42672" y="528828"/>
                  </a:lnTo>
                  <a:lnTo>
                    <a:pt x="76200" y="461772"/>
                  </a:lnTo>
                  <a:close/>
                </a:path>
                <a:path w="76200" h="538479">
                  <a:moveTo>
                    <a:pt x="47244" y="4572"/>
                  </a:moveTo>
                  <a:lnTo>
                    <a:pt x="45720" y="1524"/>
                  </a:lnTo>
                  <a:lnTo>
                    <a:pt x="42672" y="0"/>
                  </a:lnTo>
                  <a:lnTo>
                    <a:pt x="39624" y="1524"/>
                  </a:lnTo>
                  <a:lnTo>
                    <a:pt x="38100" y="4572"/>
                  </a:lnTo>
                  <a:lnTo>
                    <a:pt x="33528" y="473964"/>
                  </a:lnTo>
                  <a:lnTo>
                    <a:pt x="33528" y="461772"/>
                  </a:lnTo>
                  <a:lnTo>
                    <a:pt x="42672" y="461772"/>
                  </a:lnTo>
                  <a:lnTo>
                    <a:pt x="42672" y="473964"/>
                  </a:lnTo>
                  <a:lnTo>
                    <a:pt x="47244" y="4572"/>
                  </a:lnTo>
                  <a:close/>
                </a:path>
                <a:path w="76200" h="538479">
                  <a:moveTo>
                    <a:pt x="42672" y="528828"/>
                  </a:moveTo>
                  <a:lnTo>
                    <a:pt x="42672" y="473964"/>
                  </a:lnTo>
                  <a:lnTo>
                    <a:pt x="41148" y="478536"/>
                  </a:lnTo>
                  <a:lnTo>
                    <a:pt x="35052" y="478536"/>
                  </a:lnTo>
                  <a:lnTo>
                    <a:pt x="33528" y="473964"/>
                  </a:lnTo>
                  <a:lnTo>
                    <a:pt x="33528" y="528828"/>
                  </a:lnTo>
                  <a:lnTo>
                    <a:pt x="38100" y="537972"/>
                  </a:lnTo>
                  <a:lnTo>
                    <a:pt x="42672" y="5288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667756" y="4872228"/>
              <a:ext cx="2333625" cy="386080"/>
            </a:xfrm>
            <a:custGeom>
              <a:avLst/>
              <a:gdLst/>
              <a:ahLst/>
              <a:cxnLst/>
              <a:rect l="l" t="t" r="r" b="b"/>
              <a:pathLst>
                <a:path w="2333625" h="386079">
                  <a:moveTo>
                    <a:pt x="9144" y="342900"/>
                  </a:moveTo>
                  <a:lnTo>
                    <a:pt x="9144" y="4572"/>
                  </a:lnTo>
                  <a:lnTo>
                    <a:pt x="7620" y="1524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0" y="347472"/>
                  </a:lnTo>
                  <a:lnTo>
                    <a:pt x="1524" y="350520"/>
                  </a:lnTo>
                  <a:lnTo>
                    <a:pt x="4572" y="352044"/>
                  </a:lnTo>
                  <a:lnTo>
                    <a:pt x="4572" y="342900"/>
                  </a:lnTo>
                  <a:lnTo>
                    <a:pt x="9144" y="342900"/>
                  </a:lnTo>
                  <a:close/>
                </a:path>
                <a:path w="2333625" h="386079">
                  <a:moveTo>
                    <a:pt x="2273808" y="350520"/>
                  </a:moveTo>
                  <a:lnTo>
                    <a:pt x="2273808" y="344424"/>
                  </a:lnTo>
                  <a:lnTo>
                    <a:pt x="2269236" y="342900"/>
                  </a:lnTo>
                  <a:lnTo>
                    <a:pt x="4572" y="342900"/>
                  </a:lnTo>
                  <a:lnTo>
                    <a:pt x="9144" y="347472"/>
                  </a:lnTo>
                  <a:lnTo>
                    <a:pt x="9144" y="352044"/>
                  </a:lnTo>
                  <a:lnTo>
                    <a:pt x="2269236" y="352044"/>
                  </a:lnTo>
                  <a:lnTo>
                    <a:pt x="2273808" y="350520"/>
                  </a:lnTo>
                  <a:close/>
                </a:path>
                <a:path w="2333625" h="386079">
                  <a:moveTo>
                    <a:pt x="9144" y="352044"/>
                  </a:moveTo>
                  <a:lnTo>
                    <a:pt x="9144" y="347472"/>
                  </a:lnTo>
                  <a:lnTo>
                    <a:pt x="4572" y="342900"/>
                  </a:lnTo>
                  <a:lnTo>
                    <a:pt x="4572" y="352044"/>
                  </a:lnTo>
                  <a:lnTo>
                    <a:pt x="9144" y="352044"/>
                  </a:lnTo>
                  <a:close/>
                </a:path>
                <a:path w="2333625" h="386079">
                  <a:moveTo>
                    <a:pt x="2333244" y="347472"/>
                  </a:moveTo>
                  <a:lnTo>
                    <a:pt x="2257044" y="309372"/>
                  </a:lnTo>
                  <a:lnTo>
                    <a:pt x="2257044" y="342900"/>
                  </a:lnTo>
                  <a:lnTo>
                    <a:pt x="2269236" y="342900"/>
                  </a:lnTo>
                  <a:lnTo>
                    <a:pt x="2273808" y="344424"/>
                  </a:lnTo>
                  <a:lnTo>
                    <a:pt x="2273808" y="377190"/>
                  </a:lnTo>
                  <a:lnTo>
                    <a:pt x="2333244" y="347472"/>
                  </a:lnTo>
                  <a:close/>
                </a:path>
                <a:path w="2333625" h="386079">
                  <a:moveTo>
                    <a:pt x="2273808" y="377190"/>
                  </a:moveTo>
                  <a:lnTo>
                    <a:pt x="2273808" y="350520"/>
                  </a:lnTo>
                  <a:lnTo>
                    <a:pt x="2269236" y="352044"/>
                  </a:lnTo>
                  <a:lnTo>
                    <a:pt x="2257044" y="352044"/>
                  </a:lnTo>
                  <a:lnTo>
                    <a:pt x="2257044" y="385572"/>
                  </a:lnTo>
                  <a:lnTo>
                    <a:pt x="2273808" y="37719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162800" y="34289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7162800" y="34289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529071" y="841247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529071" y="841247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715000" y="1784616"/>
              <a:ext cx="838200" cy="1300480"/>
            </a:xfrm>
            <a:custGeom>
              <a:avLst/>
              <a:gdLst/>
              <a:ahLst/>
              <a:cxnLst/>
              <a:rect l="l" t="t" r="r" b="b"/>
              <a:pathLst>
                <a:path w="838200" h="1300480">
                  <a:moveTo>
                    <a:pt x="804672" y="1109472"/>
                  </a:moveTo>
                  <a:lnTo>
                    <a:pt x="803148" y="1106424"/>
                  </a:lnTo>
                  <a:lnTo>
                    <a:pt x="800100" y="1104900"/>
                  </a:lnTo>
                  <a:lnTo>
                    <a:pt x="797052" y="1106424"/>
                  </a:lnTo>
                  <a:lnTo>
                    <a:pt x="795528" y="1109472"/>
                  </a:lnTo>
                  <a:lnTo>
                    <a:pt x="795528" y="1257300"/>
                  </a:lnTo>
                  <a:lnTo>
                    <a:pt x="76200" y="1257300"/>
                  </a:lnTo>
                  <a:lnTo>
                    <a:pt x="76200" y="1223772"/>
                  </a:lnTo>
                  <a:lnTo>
                    <a:pt x="0" y="1261872"/>
                  </a:lnTo>
                  <a:lnTo>
                    <a:pt x="59436" y="1291590"/>
                  </a:lnTo>
                  <a:lnTo>
                    <a:pt x="76200" y="1299972"/>
                  </a:lnTo>
                  <a:lnTo>
                    <a:pt x="76200" y="1266444"/>
                  </a:lnTo>
                  <a:lnTo>
                    <a:pt x="795528" y="1266444"/>
                  </a:lnTo>
                  <a:lnTo>
                    <a:pt x="800100" y="1266444"/>
                  </a:lnTo>
                  <a:lnTo>
                    <a:pt x="803148" y="1264920"/>
                  </a:lnTo>
                  <a:lnTo>
                    <a:pt x="804672" y="1261872"/>
                  </a:lnTo>
                  <a:lnTo>
                    <a:pt x="804672" y="1109472"/>
                  </a:lnTo>
                  <a:close/>
                </a:path>
                <a:path w="838200" h="1300480">
                  <a:moveTo>
                    <a:pt x="838200" y="347472"/>
                  </a:moveTo>
                  <a:lnTo>
                    <a:pt x="804672" y="347472"/>
                  </a:lnTo>
                  <a:lnTo>
                    <a:pt x="804672" y="4572"/>
                  </a:lnTo>
                  <a:lnTo>
                    <a:pt x="803148" y="1524"/>
                  </a:lnTo>
                  <a:lnTo>
                    <a:pt x="800100" y="0"/>
                  </a:lnTo>
                  <a:lnTo>
                    <a:pt x="228600" y="0"/>
                  </a:lnTo>
                  <a:lnTo>
                    <a:pt x="225552" y="1524"/>
                  </a:lnTo>
                  <a:lnTo>
                    <a:pt x="224028" y="4572"/>
                  </a:lnTo>
                  <a:lnTo>
                    <a:pt x="225552" y="7620"/>
                  </a:lnTo>
                  <a:lnTo>
                    <a:pt x="228600" y="9144"/>
                  </a:lnTo>
                  <a:lnTo>
                    <a:pt x="795528" y="9144"/>
                  </a:lnTo>
                  <a:lnTo>
                    <a:pt x="795528" y="347472"/>
                  </a:lnTo>
                  <a:lnTo>
                    <a:pt x="762000" y="347472"/>
                  </a:lnTo>
                  <a:lnTo>
                    <a:pt x="795528" y="414528"/>
                  </a:lnTo>
                  <a:lnTo>
                    <a:pt x="800100" y="423672"/>
                  </a:lnTo>
                  <a:lnTo>
                    <a:pt x="804672" y="414528"/>
                  </a:lnTo>
                  <a:lnTo>
                    <a:pt x="838200" y="3474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593080" y="1069860"/>
              <a:ext cx="2407920" cy="2635250"/>
            </a:xfrm>
            <a:custGeom>
              <a:avLst/>
              <a:gdLst/>
              <a:ahLst/>
              <a:cxnLst/>
              <a:rect l="l" t="t" r="r" b="b"/>
              <a:pathLst>
                <a:path w="2407920" h="2635250">
                  <a:moveTo>
                    <a:pt x="56388" y="204711"/>
                  </a:moveTo>
                  <a:lnTo>
                    <a:pt x="0" y="204216"/>
                  </a:lnTo>
                  <a:lnTo>
                    <a:pt x="56388" y="320065"/>
                  </a:lnTo>
                  <a:lnTo>
                    <a:pt x="56388" y="233172"/>
                  </a:lnTo>
                  <a:lnTo>
                    <a:pt x="56388" y="204711"/>
                  </a:lnTo>
                  <a:close/>
                </a:path>
                <a:path w="2407920" h="2635250">
                  <a:moveTo>
                    <a:pt x="172212" y="205740"/>
                  </a:moveTo>
                  <a:lnTo>
                    <a:pt x="117348" y="205244"/>
                  </a:lnTo>
                  <a:lnTo>
                    <a:pt x="114655" y="205219"/>
                  </a:lnTo>
                  <a:lnTo>
                    <a:pt x="117348" y="0"/>
                  </a:lnTo>
                  <a:lnTo>
                    <a:pt x="59436" y="0"/>
                  </a:lnTo>
                  <a:lnTo>
                    <a:pt x="56756" y="204711"/>
                  </a:lnTo>
                  <a:lnTo>
                    <a:pt x="56756" y="233172"/>
                  </a:lnTo>
                  <a:lnTo>
                    <a:pt x="56756" y="320827"/>
                  </a:lnTo>
                  <a:lnTo>
                    <a:pt x="83820" y="376428"/>
                  </a:lnTo>
                  <a:lnTo>
                    <a:pt x="172212" y="205740"/>
                  </a:lnTo>
                  <a:close/>
                </a:path>
                <a:path w="2407920" h="2635250">
                  <a:moveTo>
                    <a:pt x="1569720" y="2549652"/>
                  </a:moveTo>
                  <a:lnTo>
                    <a:pt x="1397508" y="2464308"/>
                  </a:lnTo>
                  <a:lnTo>
                    <a:pt x="1397508" y="2520696"/>
                  </a:lnTo>
                  <a:lnTo>
                    <a:pt x="350520" y="2520696"/>
                  </a:lnTo>
                  <a:lnTo>
                    <a:pt x="350520" y="2578608"/>
                  </a:lnTo>
                  <a:lnTo>
                    <a:pt x="1397508" y="2578608"/>
                  </a:lnTo>
                  <a:lnTo>
                    <a:pt x="1397508" y="2634996"/>
                  </a:lnTo>
                  <a:lnTo>
                    <a:pt x="1426464" y="2620645"/>
                  </a:lnTo>
                  <a:lnTo>
                    <a:pt x="1569720" y="2549652"/>
                  </a:lnTo>
                  <a:close/>
                </a:path>
                <a:path w="2407920" h="2635250">
                  <a:moveTo>
                    <a:pt x="2407920" y="2549652"/>
                  </a:moveTo>
                  <a:lnTo>
                    <a:pt x="2235708" y="2464308"/>
                  </a:lnTo>
                  <a:lnTo>
                    <a:pt x="2235708" y="2520696"/>
                  </a:lnTo>
                  <a:lnTo>
                    <a:pt x="2026920" y="2520696"/>
                  </a:lnTo>
                  <a:lnTo>
                    <a:pt x="2026920" y="2578608"/>
                  </a:lnTo>
                  <a:lnTo>
                    <a:pt x="2235708" y="2578608"/>
                  </a:lnTo>
                  <a:lnTo>
                    <a:pt x="2235708" y="2634996"/>
                  </a:lnTo>
                  <a:lnTo>
                    <a:pt x="2264664" y="2620645"/>
                  </a:lnTo>
                  <a:lnTo>
                    <a:pt x="2407920" y="2549652"/>
                  </a:lnTo>
                  <a:close/>
                </a:path>
              </a:pathLst>
            </a:custGeom>
            <a:solidFill>
              <a:srgbClr val="FF00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91556" y="3048000"/>
              <a:ext cx="170688" cy="228600"/>
            </a:xfrm>
            <a:prstGeom prst="rect">
              <a:avLst/>
            </a:prstGeom>
          </p:spPr>
        </p:pic>
      </p:grp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White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Box: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Path</a:t>
            </a:r>
            <a:r>
              <a:rPr sz="2400" b="0" spc="-3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Coverage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3" name="object 3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24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383539" y="1000759"/>
            <a:ext cx="4841240" cy="5130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ts val="215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145" dirty="0">
                <a:solidFill>
                  <a:srgbClr val="0000CC"/>
                </a:solidFill>
                <a:latin typeface="Verdana"/>
                <a:cs typeface="Verdana"/>
              </a:rPr>
              <a:t>Path</a:t>
            </a:r>
            <a:r>
              <a:rPr sz="1800" spc="-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endParaRPr sz="1800">
              <a:latin typeface="Verdana"/>
              <a:cs typeface="Verdana"/>
            </a:endParaRPr>
          </a:p>
          <a:p>
            <a:pPr marL="522605" marR="5715" lvl="1" indent="-167640">
              <a:lnSpc>
                <a:spcPts val="1739"/>
              </a:lnSpc>
              <a:spcBef>
                <a:spcPts val="20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portion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all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possible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paths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through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program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covered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tests?</a:t>
            </a:r>
            <a:endParaRPr sz="1600">
              <a:latin typeface="Verdana"/>
              <a:cs typeface="Verdana"/>
            </a:endParaRPr>
          </a:p>
          <a:p>
            <a:pPr marL="522605" marR="5080" lvl="1" indent="-167640">
              <a:lnSpc>
                <a:spcPts val="1739"/>
              </a:lnSpc>
              <a:spcBef>
                <a:spcPts val="1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Loop</a:t>
            </a:r>
            <a:r>
              <a:rPr sz="1600" spc="-7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testing: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Consider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representative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and </a:t>
            </a:r>
            <a:r>
              <a:rPr sz="1600" dirty="0">
                <a:latin typeface="Verdana"/>
                <a:cs typeface="Verdana"/>
              </a:rPr>
              <a:t>edge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cases: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ts val="1655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Zero,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one,</a:t>
            </a:r>
            <a:r>
              <a:rPr sz="1400" spc="-1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two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iterations</a:t>
            </a:r>
            <a:endParaRPr sz="1400">
              <a:latin typeface="Verdana"/>
              <a:cs typeface="Verdana"/>
            </a:endParaRPr>
          </a:p>
          <a:p>
            <a:pPr marL="874394" lvl="2" indent="-176530">
              <a:lnSpc>
                <a:spcPts val="1675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If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there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is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</a:t>
            </a:r>
            <a:r>
              <a:rPr sz="1400" spc="-1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bound</a:t>
            </a:r>
            <a:r>
              <a:rPr sz="1400" spc="-1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n:</a:t>
            </a:r>
            <a:r>
              <a:rPr sz="1400" spc="-10" dirty="0">
                <a:latin typeface="Verdana"/>
                <a:cs typeface="Verdana"/>
              </a:rPr>
              <a:t> n-</a:t>
            </a:r>
            <a:r>
              <a:rPr sz="1400" dirty="0">
                <a:latin typeface="Verdana"/>
                <a:cs typeface="Verdana"/>
              </a:rPr>
              <a:t>1,</a:t>
            </a:r>
            <a:r>
              <a:rPr sz="1400" spc="-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n, n+1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iterations</a:t>
            </a:r>
            <a:endParaRPr sz="1400">
              <a:latin typeface="Verdana"/>
              <a:cs typeface="Verdana"/>
            </a:endParaRPr>
          </a:p>
          <a:p>
            <a:pPr marL="874394" lvl="2" indent="-176530">
              <a:lnSpc>
                <a:spcPct val="100000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Nested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loops/conditionals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from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inside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spc="-25" dirty="0">
                <a:latin typeface="Verdana"/>
                <a:cs typeface="Verdana"/>
              </a:rPr>
              <a:t>out</a:t>
            </a:r>
            <a:endParaRPr sz="1400">
              <a:latin typeface="Verdana"/>
              <a:cs typeface="Verdana"/>
            </a:endParaRPr>
          </a:p>
          <a:p>
            <a:pPr marL="241300" indent="-228600">
              <a:lnSpc>
                <a:spcPts val="2150"/>
              </a:lnSpc>
              <a:spcBef>
                <a:spcPts val="168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Advantages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Better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coverage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logical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flows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ts val="2150"/>
              </a:lnSpc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Disadvantages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Not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all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paths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possible,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10" dirty="0">
                <a:latin typeface="Verdana"/>
                <a:cs typeface="Verdana"/>
              </a:rPr>
              <a:t> necessary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ts val="1675"/>
              </a:lnSpc>
              <a:spcBef>
                <a:spcPts val="10"/>
              </a:spcBef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What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are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the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significant</a:t>
            </a:r>
            <a:r>
              <a:rPr sz="1400" i="1" spc="-3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paths?</a:t>
            </a:r>
            <a:endParaRPr sz="1400">
              <a:latin typeface="Verdana"/>
              <a:cs typeface="Verdana"/>
            </a:endParaRPr>
          </a:p>
          <a:p>
            <a:pPr marL="522605" marR="248285" lvl="1" indent="-167640">
              <a:lnSpc>
                <a:spcPts val="1739"/>
              </a:lnSpc>
              <a:spcBef>
                <a:spcPts val="20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Combinatorial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explosion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cases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unless </a:t>
            </a:r>
            <a:r>
              <a:rPr sz="1600" dirty="0">
                <a:latin typeface="Verdana"/>
                <a:cs typeface="Verdana"/>
              </a:rPr>
              <a:t>careful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choices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made</a:t>
            </a:r>
            <a:endParaRPr sz="1600">
              <a:latin typeface="Verdana"/>
              <a:cs typeface="Verdana"/>
            </a:endParaRPr>
          </a:p>
          <a:p>
            <a:pPr marL="874394" marR="681990" lvl="2" indent="-176530">
              <a:lnSpc>
                <a:spcPts val="1510"/>
              </a:lnSpc>
              <a:spcBef>
                <a:spcPts val="175"/>
              </a:spcBef>
              <a:buClr>
                <a:srgbClr val="000099"/>
              </a:buClr>
              <a:buChar char="•"/>
              <a:tabLst>
                <a:tab pos="876300" algn="l"/>
              </a:tabLst>
            </a:pPr>
            <a:r>
              <a:rPr sz="1400" dirty="0">
                <a:latin typeface="Verdana"/>
                <a:cs typeface="Verdana"/>
              </a:rPr>
              <a:t>E.g.,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sequence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of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n</a:t>
            </a:r>
            <a:r>
              <a:rPr sz="1400" i="1" spc="-15" dirty="0">
                <a:latin typeface="Verdana"/>
                <a:cs typeface="Verdana"/>
              </a:rPr>
              <a:t> </a:t>
            </a:r>
            <a:r>
              <a:rPr sz="1400" spc="95" dirty="0">
                <a:latin typeface="Verdana"/>
                <a:cs typeface="Verdana"/>
              </a:rPr>
              <a:t>if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tests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can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yield 	</a:t>
            </a:r>
            <a:r>
              <a:rPr sz="1400" dirty="0">
                <a:latin typeface="Verdana"/>
                <a:cs typeface="Verdana"/>
              </a:rPr>
              <a:t>up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to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2^n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possible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paths</a:t>
            </a:r>
            <a:endParaRPr sz="1400">
              <a:latin typeface="Verdana"/>
              <a:cs typeface="Verdana"/>
            </a:endParaRPr>
          </a:p>
          <a:p>
            <a:pPr marL="522605" marR="2441575" lvl="1" indent="-167640">
              <a:lnSpc>
                <a:spcPts val="1739"/>
              </a:lnSpc>
              <a:spcBef>
                <a:spcPts val="1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Assumption</a:t>
            </a:r>
            <a:r>
              <a:rPr sz="1600" spc="-10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that </a:t>
            </a:r>
            <a:r>
              <a:rPr sz="1600" dirty="0">
                <a:latin typeface="Verdana"/>
                <a:cs typeface="Verdana"/>
              </a:rPr>
              <a:t>program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structure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basically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sound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405437" y="836485"/>
            <a:ext cx="2905125" cy="4502785"/>
            <a:chOff x="5405437" y="836485"/>
            <a:chExt cx="2905125" cy="4502785"/>
          </a:xfrm>
        </p:grpSpPr>
        <p:sp>
          <p:nvSpPr>
            <p:cNvPr id="3" name="object 3"/>
            <p:cNvSpPr/>
            <p:nvPr/>
          </p:nvSpPr>
          <p:spPr>
            <a:xfrm>
              <a:off x="5410200" y="1446275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410200" y="1446275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10200" y="3276599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10200" y="3276599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48400" y="2208275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48400" y="2208275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001000" y="2436875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01000" y="2436875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38800" y="2127516"/>
              <a:ext cx="1524000" cy="1149350"/>
            </a:xfrm>
            <a:custGeom>
              <a:avLst/>
              <a:gdLst/>
              <a:ahLst/>
              <a:cxnLst/>
              <a:rect l="l" t="t" r="r" b="b"/>
              <a:pathLst>
                <a:path w="1524000" h="1149350">
                  <a:moveTo>
                    <a:pt x="76200" y="1072896"/>
                  </a:moveTo>
                  <a:lnTo>
                    <a:pt x="42672" y="1072896"/>
                  </a:lnTo>
                  <a:lnTo>
                    <a:pt x="42672" y="4572"/>
                  </a:lnTo>
                  <a:lnTo>
                    <a:pt x="41148" y="1524"/>
                  </a:lnTo>
                  <a:lnTo>
                    <a:pt x="38100" y="0"/>
                  </a:lnTo>
                  <a:lnTo>
                    <a:pt x="35052" y="1524"/>
                  </a:lnTo>
                  <a:lnTo>
                    <a:pt x="33528" y="4572"/>
                  </a:lnTo>
                  <a:lnTo>
                    <a:pt x="33528" y="1072896"/>
                  </a:lnTo>
                  <a:lnTo>
                    <a:pt x="0" y="1072896"/>
                  </a:lnTo>
                  <a:lnTo>
                    <a:pt x="33528" y="1139952"/>
                  </a:lnTo>
                  <a:lnTo>
                    <a:pt x="38100" y="1149096"/>
                  </a:lnTo>
                  <a:lnTo>
                    <a:pt x="42672" y="1139952"/>
                  </a:lnTo>
                  <a:lnTo>
                    <a:pt x="76200" y="1072896"/>
                  </a:lnTo>
                  <a:close/>
                </a:path>
                <a:path w="1524000" h="1149350">
                  <a:moveTo>
                    <a:pt x="1524000" y="423672"/>
                  </a:moveTo>
                  <a:lnTo>
                    <a:pt x="1447800" y="385572"/>
                  </a:lnTo>
                  <a:lnTo>
                    <a:pt x="1447800" y="419100"/>
                  </a:lnTo>
                  <a:lnTo>
                    <a:pt x="1143000" y="419100"/>
                  </a:lnTo>
                  <a:lnTo>
                    <a:pt x="1139952" y="420624"/>
                  </a:lnTo>
                  <a:lnTo>
                    <a:pt x="1138428" y="423672"/>
                  </a:lnTo>
                  <a:lnTo>
                    <a:pt x="1139952" y="426720"/>
                  </a:lnTo>
                  <a:lnTo>
                    <a:pt x="1143000" y="428244"/>
                  </a:lnTo>
                  <a:lnTo>
                    <a:pt x="1447800" y="428244"/>
                  </a:lnTo>
                  <a:lnTo>
                    <a:pt x="1447800" y="461772"/>
                  </a:lnTo>
                  <a:lnTo>
                    <a:pt x="1464564" y="453390"/>
                  </a:lnTo>
                  <a:lnTo>
                    <a:pt x="1524000" y="4236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001000" y="35051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001000" y="35051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939028" y="3581400"/>
              <a:ext cx="1224280" cy="76200"/>
            </a:xfrm>
            <a:custGeom>
              <a:avLst/>
              <a:gdLst/>
              <a:ahLst/>
              <a:cxnLst/>
              <a:rect l="l" t="t" r="r" b="b"/>
              <a:pathLst>
                <a:path w="1224279" h="76200">
                  <a:moveTo>
                    <a:pt x="1164336" y="41148"/>
                  </a:moveTo>
                  <a:lnTo>
                    <a:pt x="1164336" y="35052"/>
                  </a:lnTo>
                  <a:lnTo>
                    <a:pt x="11597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1159764" y="42672"/>
                  </a:lnTo>
                  <a:lnTo>
                    <a:pt x="1164336" y="41148"/>
                  </a:lnTo>
                  <a:close/>
                </a:path>
                <a:path w="1224279" h="76200">
                  <a:moveTo>
                    <a:pt x="1223772" y="38100"/>
                  </a:moveTo>
                  <a:lnTo>
                    <a:pt x="1147572" y="0"/>
                  </a:lnTo>
                  <a:lnTo>
                    <a:pt x="1147572" y="33528"/>
                  </a:lnTo>
                  <a:lnTo>
                    <a:pt x="1159764" y="33528"/>
                  </a:lnTo>
                  <a:lnTo>
                    <a:pt x="1164336" y="35052"/>
                  </a:lnTo>
                  <a:lnTo>
                    <a:pt x="1164336" y="67818"/>
                  </a:lnTo>
                  <a:lnTo>
                    <a:pt x="1223772" y="38100"/>
                  </a:lnTo>
                  <a:close/>
                </a:path>
                <a:path w="1224279" h="76200">
                  <a:moveTo>
                    <a:pt x="1164336" y="67818"/>
                  </a:moveTo>
                  <a:lnTo>
                    <a:pt x="1164336" y="41148"/>
                  </a:lnTo>
                  <a:lnTo>
                    <a:pt x="1159764" y="42672"/>
                  </a:lnTo>
                  <a:lnTo>
                    <a:pt x="1147572" y="42672"/>
                  </a:lnTo>
                  <a:lnTo>
                    <a:pt x="1147572" y="76200"/>
                  </a:lnTo>
                  <a:lnTo>
                    <a:pt x="11643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162800" y="2360675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162800" y="2360675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615428" y="2513076"/>
              <a:ext cx="386080" cy="76200"/>
            </a:xfrm>
            <a:custGeom>
              <a:avLst/>
              <a:gdLst/>
              <a:ahLst/>
              <a:cxnLst/>
              <a:rect l="l" t="t" r="r" b="b"/>
              <a:pathLst>
                <a:path w="386079" h="76200">
                  <a:moveTo>
                    <a:pt x="326136" y="41148"/>
                  </a:moveTo>
                  <a:lnTo>
                    <a:pt x="326136" y="35052"/>
                  </a:lnTo>
                  <a:lnTo>
                    <a:pt x="3215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321564" y="42672"/>
                  </a:lnTo>
                  <a:lnTo>
                    <a:pt x="326136" y="41148"/>
                  </a:lnTo>
                  <a:close/>
                </a:path>
                <a:path w="386079" h="76200">
                  <a:moveTo>
                    <a:pt x="385572" y="38100"/>
                  </a:moveTo>
                  <a:lnTo>
                    <a:pt x="309372" y="0"/>
                  </a:lnTo>
                  <a:lnTo>
                    <a:pt x="309372" y="33528"/>
                  </a:lnTo>
                  <a:lnTo>
                    <a:pt x="321564" y="33528"/>
                  </a:lnTo>
                  <a:lnTo>
                    <a:pt x="326136" y="35052"/>
                  </a:lnTo>
                  <a:lnTo>
                    <a:pt x="326136" y="67818"/>
                  </a:lnTo>
                  <a:lnTo>
                    <a:pt x="385572" y="38100"/>
                  </a:lnTo>
                  <a:close/>
                </a:path>
                <a:path w="386079" h="76200">
                  <a:moveTo>
                    <a:pt x="326136" y="67818"/>
                  </a:moveTo>
                  <a:lnTo>
                    <a:pt x="326136" y="41148"/>
                  </a:lnTo>
                  <a:lnTo>
                    <a:pt x="321564" y="42672"/>
                  </a:lnTo>
                  <a:lnTo>
                    <a:pt x="309372" y="42672"/>
                  </a:lnTo>
                  <a:lnTo>
                    <a:pt x="309372" y="76200"/>
                  </a:lnTo>
                  <a:lnTo>
                    <a:pt x="3261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162800" y="34289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162800" y="34289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615428" y="3581400"/>
              <a:ext cx="386080" cy="76200"/>
            </a:xfrm>
            <a:custGeom>
              <a:avLst/>
              <a:gdLst/>
              <a:ahLst/>
              <a:cxnLst/>
              <a:rect l="l" t="t" r="r" b="b"/>
              <a:pathLst>
                <a:path w="386079" h="76200">
                  <a:moveTo>
                    <a:pt x="326136" y="41148"/>
                  </a:moveTo>
                  <a:lnTo>
                    <a:pt x="326136" y="35052"/>
                  </a:lnTo>
                  <a:lnTo>
                    <a:pt x="3215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321564" y="42672"/>
                  </a:lnTo>
                  <a:lnTo>
                    <a:pt x="326136" y="41148"/>
                  </a:lnTo>
                  <a:close/>
                </a:path>
                <a:path w="386079" h="76200">
                  <a:moveTo>
                    <a:pt x="385572" y="38100"/>
                  </a:moveTo>
                  <a:lnTo>
                    <a:pt x="309372" y="0"/>
                  </a:lnTo>
                  <a:lnTo>
                    <a:pt x="309372" y="33528"/>
                  </a:lnTo>
                  <a:lnTo>
                    <a:pt x="321564" y="33528"/>
                  </a:lnTo>
                  <a:lnTo>
                    <a:pt x="326136" y="35052"/>
                  </a:lnTo>
                  <a:lnTo>
                    <a:pt x="326136" y="67818"/>
                  </a:lnTo>
                  <a:lnTo>
                    <a:pt x="385572" y="38100"/>
                  </a:lnTo>
                  <a:close/>
                </a:path>
                <a:path w="386079" h="76200">
                  <a:moveTo>
                    <a:pt x="326136" y="67818"/>
                  </a:moveTo>
                  <a:lnTo>
                    <a:pt x="326136" y="41148"/>
                  </a:lnTo>
                  <a:lnTo>
                    <a:pt x="321564" y="42672"/>
                  </a:lnTo>
                  <a:lnTo>
                    <a:pt x="309372" y="42672"/>
                  </a:lnTo>
                  <a:lnTo>
                    <a:pt x="309372" y="76200"/>
                  </a:lnTo>
                  <a:lnTo>
                    <a:pt x="3261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529071" y="841247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529071" y="841247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588508" y="1069860"/>
              <a:ext cx="2413000" cy="4235450"/>
            </a:xfrm>
            <a:custGeom>
              <a:avLst/>
              <a:gdLst/>
              <a:ahLst/>
              <a:cxnLst/>
              <a:rect l="l" t="t" r="r" b="b"/>
              <a:pathLst>
                <a:path w="2413000" h="4235450">
                  <a:moveTo>
                    <a:pt x="56388" y="3254235"/>
                  </a:moveTo>
                  <a:lnTo>
                    <a:pt x="0" y="3253740"/>
                  </a:lnTo>
                  <a:lnTo>
                    <a:pt x="56388" y="3369589"/>
                  </a:lnTo>
                  <a:lnTo>
                    <a:pt x="56388" y="3282696"/>
                  </a:lnTo>
                  <a:lnTo>
                    <a:pt x="56388" y="3254235"/>
                  </a:lnTo>
                  <a:close/>
                </a:path>
                <a:path w="2413000" h="4235450">
                  <a:moveTo>
                    <a:pt x="60960" y="204711"/>
                  </a:moveTo>
                  <a:lnTo>
                    <a:pt x="4572" y="204216"/>
                  </a:lnTo>
                  <a:lnTo>
                    <a:pt x="60960" y="320065"/>
                  </a:lnTo>
                  <a:lnTo>
                    <a:pt x="60960" y="233172"/>
                  </a:lnTo>
                  <a:lnTo>
                    <a:pt x="60960" y="204711"/>
                  </a:lnTo>
                  <a:close/>
                </a:path>
                <a:path w="2413000" h="4235450">
                  <a:moveTo>
                    <a:pt x="170688" y="3255264"/>
                  </a:moveTo>
                  <a:lnTo>
                    <a:pt x="117348" y="3254781"/>
                  </a:lnTo>
                  <a:lnTo>
                    <a:pt x="113093" y="3254743"/>
                  </a:lnTo>
                  <a:lnTo>
                    <a:pt x="117348" y="2892552"/>
                  </a:lnTo>
                  <a:lnTo>
                    <a:pt x="59436" y="2892552"/>
                  </a:lnTo>
                  <a:lnTo>
                    <a:pt x="56603" y="3254235"/>
                  </a:lnTo>
                  <a:lnTo>
                    <a:pt x="56388" y="3282696"/>
                  </a:lnTo>
                  <a:lnTo>
                    <a:pt x="56603" y="3370046"/>
                  </a:lnTo>
                  <a:lnTo>
                    <a:pt x="83820" y="3425952"/>
                  </a:lnTo>
                  <a:lnTo>
                    <a:pt x="170688" y="3255264"/>
                  </a:lnTo>
                  <a:close/>
                </a:path>
                <a:path w="2413000" h="4235450">
                  <a:moveTo>
                    <a:pt x="176784" y="205740"/>
                  </a:moveTo>
                  <a:lnTo>
                    <a:pt x="121920" y="205244"/>
                  </a:lnTo>
                  <a:lnTo>
                    <a:pt x="119227" y="205219"/>
                  </a:lnTo>
                  <a:lnTo>
                    <a:pt x="121920" y="0"/>
                  </a:lnTo>
                  <a:lnTo>
                    <a:pt x="64008" y="0"/>
                  </a:lnTo>
                  <a:lnTo>
                    <a:pt x="61328" y="204711"/>
                  </a:lnTo>
                  <a:lnTo>
                    <a:pt x="61328" y="233172"/>
                  </a:lnTo>
                  <a:lnTo>
                    <a:pt x="61328" y="320827"/>
                  </a:lnTo>
                  <a:lnTo>
                    <a:pt x="88392" y="376428"/>
                  </a:lnTo>
                  <a:lnTo>
                    <a:pt x="176784" y="205740"/>
                  </a:lnTo>
                  <a:close/>
                </a:path>
                <a:path w="2413000" h="4235450">
                  <a:moveTo>
                    <a:pt x="955548" y="1824228"/>
                  </a:moveTo>
                  <a:lnTo>
                    <a:pt x="897636" y="1824228"/>
                  </a:lnTo>
                  <a:lnTo>
                    <a:pt x="897636" y="1947672"/>
                  </a:lnTo>
                  <a:lnTo>
                    <a:pt x="297180" y="1947672"/>
                  </a:lnTo>
                  <a:lnTo>
                    <a:pt x="297180" y="1891284"/>
                  </a:lnTo>
                  <a:lnTo>
                    <a:pt x="126492" y="1976628"/>
                  </a:lnTo>
                  <a:lnTo>
                    <a:pt x="269748" y="2048256"/>
                  </a:lnTo>
                  <a:lnTo>
                    <a:pt x="297180" y="2061972"/>
                  </a:lnTo>
                  <a:lnTo>
                    <a:pt x="297180" y="2005584"/>
                  </a:lnTo>
                  <a:lnTo>
                    <a:pt x="897636" y="2005584"/>
                  </a:lnTo>
                  <a:lnTo>
                    <a:pt x="926592" y="2005584"/>
                  </a:lnTo>
                  <a:lnTo>
                    <a:pt x="955548" y="2005584"/>
                  </a:lnTo>
                  <a:lnTo>
                    <a:pt x="955548" y="1824228"/>
                  </a:lnTo>
                  <a:close/>
                </a:path>
                <a:path w="2413000" h="4235450">
                  <a:moveTo>
                    <a:pt x="1011936" y="966216"/>
                  </a:moveTo>
                  <a:lnTo>
                    <a:pt x="955548" y="966216"/>
                  </a:lnTo>
                  <a:lnTo>
                    <a:pt x="955548" y="690372"/>
                  </a:lnTo>
                  <a:lnTo>
                    <a:pt x="355092" y="690372"/>
                  </a:lnTo>
                  <a:lnTo>
                    <a:pt x="355092" y="748284"/>
                  </a:lnTo>
                  <a:lnTo>
                    <a:pt x="897636" y="748284"/>
                  </a:lnTo>
                  <a:lnTo>
                    <a:pt x="897636" y="966216"/>
                  </a:lnTo>
                  <a:lnTo>
                    <a:pt x="841248" y="966216"/>
                  </a:lnTo>
                  <a:lnTo>
                    <a:pt x="897636" y="1079995"/>
                  </a:lnTo>
                  <a:lnTo>
                    <a:pt x="926592" y="1138428"/>
                  </a:lnTo>
                  <a:lnTo>
                    <a:pt x="955548" y="1079995"/>
                  </a:lnTo>
                  <a:lnTo>
                    <a:pt x="1011936" y="966216"/>
                  </a:lnTo>
                  <a:close/>
                </a:path>
                <a:path w="2413000" h="4235450">
                  <a:moveTo>
                    <a:pt x="2412492" y="4149852"/>
                  </a:moveTo>
                  <a:lnTo>
                    <a:pt x="2240280" y="4064508"/>
                  </a:lnTo>
                  <a:lnTo>
                    <a:pt x="2240280" y="4120896"/>
                  </a:lnTo>
                  <a:lnTo>
                    <a:pt x="112776" y="4120896"/>
                  </a:lnTo>
                  <a:lnTo>
                    <a:pt x="112776" y="3806952"/>
                  </a:lnTo>
                  <a:lnTo>
                    <a:pt x="54864" y="3806952"/>
                  </a:lnTo>
                  <a:lnTo>
                    <a:pt x="54864" y="4178808"/>
                  </a:lnTo>
                  <a:lnTo>
                    <a:pt x="83820" y="4178808"/>
                  </a:lnTo>
                  <a:lnTo>
                    <a:pt x="112776" y="4178808"/>
                  </a:lnTo>
                  <a:lnTo>
                    <a:pt x="2240280" y="4178808"/>
                  </a:lnTo>
                  <a:lnTo>
                    <a:pt x="2240280" y="4235196"/>
                  </a:lnTo>
                  <a:lnTo>
                    <a:pt x="2269236" y="4220845"/>
                  </a:lnTo>
                  <a:lnTo>
                    <a:pt x="2412492" y="4149852"/>
                  </a:lnTo>
                  <a:close/>
                </a:path>
              </a:pathLst>
            </a:custGeom>
            <a:solidFill>
              <a:srgbClr val="FF00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91556" y="3048000"/>
              <a:ext cx="170688" cy="228600"/>
            </a:xfrm>
            <a:prstGeom prst="rect">
              <a:avLst/>
            </a:prstGeom>
          </p:spPr>
        </p:pic>
      </p:grpSp>
      <p:sp>
        <p:nvSpPr>
          <p:cNvPr id="29" name="object 29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White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Box: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Path</a:t>
            </a:r>
            <a:r>
              <a:rPr sz="2400" b="0" spc="-3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Coverage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1" name="object 3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25</a:t>
            </a:r>
          </a:p>
        </p:txBody>
      </p:sp>
      <p:sp>
        <p:nvSpPr>
          <p:cNvPr id="30" name="object 30"/>
          <p:cNvSpPr txBox="1"/>
          <p:nvPr/>
        </p:nvSpPr>
        <p:spPr>
          <a:xfrm>
            <a:off x="383539" y="1000759"/>
            <a:ext cx="4841240" cy="5130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ts val="215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145" dirty="0">
                <a:solidFill>
                  <a:srgbClr val="0000CC"/>
                </a:solidFill>
                <a:latin typeface="Verdana"/>
                <a:cs typeface="Verdana"/>
              </a:rPr>
              <a:t>Path</a:t>
            </a:r>
            <a:r>
              <a:rPr sz="1800" spc="-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endParaRPr sz="1800">
              <a:latin typeface="Verdana"/>
              <a:cs typeface="Verdana"/>
            </a:endParaRPr>
          </a:p>
          <a:p>
            <a:pPr marL="522605" marR="5715" lvl="1" indent="-167640">
              <a:lnSpc>
                <a:spcPts val="1739"/>
              </a:lnSpc>
              <a:spcBef>
                <a:spcPts val="20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portion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all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possible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paths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through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program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covered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tests?</a:t>
            </a:r>
            <a:endParaRPr sz="1600">
              <a:latin typeface="Verdana"/>
              <a:cs typeface="Verdana"/>
            </a:endParaRPr>
          </a:p>
          <a:p>
            <a:pPr marL="522605" marR="5080" lvl="1" indent="-167640">
              <a:lnSpc>
                <a:spcPts val="1739"/>
              </a:lnSpc>
              <a:spcBef>
                <a:spcPts val="1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Loop</a:t>
            </a:r>
            <a:r>
              <a:rPr sz="1600" spc="-7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testing: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Consider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representative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and </a:t>
            </a:r>
            <a:r>
              <a:rPr sz="1600" dirty="0">
                <a:latin typeface="Verdana"/>
                <a:cs typeface="Verdana"/>
              </a:rPr>
              <a:t>edge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cases: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ts val="1655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Zero,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one,</a:t>
            </a:r>
            <a:r>
              <a:rPr sz="1400" spc="-1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two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iterations</a:t>
            </a:r>
            <a:endParaRPr sz="1400">
              <a:latin typeface="Verdana"/>
              <a:cs typeface="Verdana"/>
            </a:endParaRPr>
          </a:p>
          <a:p>
            <a:pPr marL="874394" lvl="2" indent="-176530">
              <a:lnSpc>
                <a:spcPts val="1675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If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there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is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</a:t>
            </a:r>
            <a:r>
              <a:rPr sz="1400" spc="-1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bound</a:t>
            </a:r>
            <a:r>
              <a:rPr sz="1400" spc="-1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n:</a:t>
            </a:r>
            <a:r>
              <a:rPr sz="1400" spc="-10" dirty="0">
                <a:latin typeface="Verdana"/>
                <a:cs typeface="Verdana"/>
              </a:rPr>
              <a:t> n-</a:t>
            </a:r>
            <a:r>
              <a:rPr sz="1400" dirty="0">
                <a:latin typeface="Verdana"/>
                <a:cs typeface="Verdana"/>
              </a:rPr>
              <a:t>1,</a:t>
            </a:r>
            <a:r>
              <a:rPr sz="1400" spc="-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n, n+1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iterations</a:t>
            </a:r>
            <a:endParaRPr sz="1400">
              <a:latin typeface="Verdana"/>
              <a:cs typeface="Verdana"/>
            </a:endParaRPr>
          </a:p>
          <a:p>
            <a:pPr marL="874394" lvl="2" indent="-176530">
              <a:lnSpc>
                <a:spcPct val="100000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Nested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loops/conditionals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from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inside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spc="-25" dirty="0">
                <a:latin typeface="Verdana"/>
                <a:cs typeface="Verdana"/>
              </a:rPr>
              <a:t>out</a:t>
            </a:r>
            <a:endParaRPr sz="1400">
              <a:latin typeface="Verdana"/>
              <a:cs typeface="Verdana"/>
            </a:endParaRPr>
          </a:p>
          <a:p>
            <a:pPr marL="241300" indent="-228600">
              <a:lnSpc>
                <a:spcPts val="2150"/>
              </a:lnSpc>
              <a:spcBef>
                <a:spcPts val="168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Advantages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Better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coverage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logical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flows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ts val="2150"/>
              </a:lnSpc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Disadvantages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Not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all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paths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possible,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10" dirty="0">
                <a:latin typeface="Verdana"/>
                <a:cs typeface="Verdana"/>
              </a:rPr>
              <a:t> necessary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ts val="1675"/>
              </a:lnSpc>
              <a:spcBef>
                <a:spcPts val="10"/>
              </a:spcBef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What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are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the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significant</a:t>
            </a:r>
            <a:r>
              <a:rPr sz="1400" i="1" spc="-3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paths?</a:t>
            </a:r>
            <a:endParaRPr sz="1400">
              <a:latin typeface="Verdana"/>
              <a:cs typeface="Verdana"/>
            </a:endParaRPr>
          </a:p>
          <a:p>
            <a:pPr marL="522605" marR="248285" lvl="1" indent="-167640">
              <a:lnSpc>
                <a:spcPts val="1739"/>
              </a:lnSpc>
              <a:spcBef>
                <a:spcPts val="20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Combinatorial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explosion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cases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unless </a:t>
            </a:r>
            <a:r>
              <a:rPr sz="1600" dirty="0">
                <a:latin typeface="Verdana"/>
                <a:cs typeface="Verdana"/>
              </a:rPr>
              <a:t>careful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choices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made</a:t>
            </a:r>
            <a:endParaRPr sz="1600">
              <a:latin typeface="Verdana"/>
              <a:cs typeface="Verdana"/>
            </a:endParaRPr>
          </a:p>
          <a:p>
            <a:pPr marL="874394" marR="681990" lvl="2" indent="-176530">
              <a:lnSpc>
                <a:spcPts val="1510"/>
              </a:lnSpc>
              <a:spcBef>
                <a:spcPts val="175"/>
              </a:spcBef>
              <a:buClr>
                <a:srgbClr val="000099"/>
              </a:buClr>
              <a:buChar char="•"/>
              <a:tabLst>
                <a:tab pos="876300" algn="l"/>
              </a:tabLst>
            </a:pPr>
            <a:r>
              <a:rPr sz="1400" dirty="0">
                <a:latin typeface="Verdana"/>
                <a:cs typeface="Verdana"/>
              </a:rPr>
              <a:t>E.g.,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sequence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of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n</a:t>
            </a:r>
            <a:r>
              <a:rPr sz="1400" i="1" spc="-15" dirty="0">
                <a:latin typeface="Verdana"/>
                <a:cs typeface="Verdana"/>
              </a:rPr>
              <a:t> </a:t>
            </a:r>
            <a:r>
              <a:rPr sz="1400" spc="95" dirty="0">
                <a:latin typeface="Verdana"/>
                <a:cs typeface="Verdana"/>
              </a:rPr>
              <a:t>if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tests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can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yield 	</a:t>
            </a:r>
            <a:r>
              <a:rPr sz="1400" dirty="0">
                <a:latin typeface="Verdana"/>
                <a:cs typeface="Verdana"/>
              </a:rPr>
              <a:t>up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to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2^n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possible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paths</a:t>
            </a:r>
            <a:endParaRPr sz="1400">
              <a:latin typeface="Verdana"/>
              <a:cs typeface="Verdana"/>
            </a:endParaRPr>
          </a:p>
          <a:p>
            <a:pPr marL="522605" marR="2441575" lvl="1" indent="-167640">
              <a:lnSpc>
                <a:spcPts val="1739"/>
              </a:lnSpc>
              <a:spcBef>
                <a:spcPts val="1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Assumption</a:t>
            </a:r>
            <a:r>
              <a:rPr sz="1600" spc="-10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that </a:t>
            </a:r>
            <a:r>
              <a:rPr sz="1600" dirty="0">
                <a:latin typeface="Verdana"/>
                <a:cs typeface="Verdana"/>
              </a:rPr>
              <a:t>program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structure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basically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sound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405437" y="836485"/>
            <a:ext cx="2905125" cy="4502785"/>
            <a:chOff x="5405437" y="836485"/>
            <a:chExt cx="2905125" cy="4502785"/>
          </a:xfrm>
        </p:grpSpPr>
        <p:sp>
          <p:nvSpPr>
            <p:cNvPr id="3" name="object 3"/>
            <p:cNvSpPr/>
            <p:nvPr/>
          </p:nvSpPr>
          <p:spPr>
            <a:xfrm>
              <a:off x="5410200" y="1446275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410200" y="1446275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10200" y="3276599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10200" y="3276599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48400" y="2208275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48400" y="2208275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001000" y="2436875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01000" y="2436875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777228" y="2513076"/>
              <a:ext cx="386080" cy="76200"/>
            </a:xfrm>
            <a:custGeom>
              <a:avLst/>
              <a:gdLst/>
              <a:ahLst/>
              <a:cxnLst/>
              <a:rect l="l" t="t" r="r" b="b"/>
              <a:pathLst>
                <a:path w="386079" h="76200">
                  <a:moveTo>
                    <a:pt x="326136" y="41148"/>
                  </a:moveTo>
                  <a:lnTo>
                    <a:pt x="326136" y="35052"/>
                  </a:lnTo>
                  <a:lnTo>
                    <a:pt x="3215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321564" y="42672"/>
                  </a:lnTo>
                  <a:lnTo>
                    <a:pt x="326136" y="41148"/>
                  </a:lnTo>
                  <a:close/>
                </a:path>
                <a:path w="386079" h="76200">
                  <a:moveTo>
                    <a:pt x="385572" y="38100"/>
                  </a:moveTo>
                  <a:lnTo>
                    <a:pt x="309372" y="0"/>
                  </a:lnTo>
                  <a:lnTo>
                    <a:pt x="309372" y="33528"/>
                  </a:lnTo>
                  <a:lnTo>
                    <a:pt x="321564" y="33528"/>
                  </a:lnTo>
                  <a:lnTo>
                    <a:pt x="326136" y="35052"/>
                  </a:lnTo>
                  <a:lnTo>
                    <a:pt x="326136" y="67818"/>
                  </a:lnTo>
                  <a:lnTo>
                    <a:pt x="385572" y="38100"/>
                  </a:lnTo>
                  <a:close/>
                </a:path>
                <a:path w="386079" h="76200">
                  <a:moveTo>
                    <a:pt x="326136" y="67818"/>
                  </a:moveTo>
                  <a:lnTo>
                    <a:pt x="326136" y="41148"/>
                  </a:lnTo>
                  <a:lnTo>
                    <a:pt x="321564" y="42672"/>
                  </a:lnTo>
                  <a:lnTo>
                    <a:pt x="309372" y="42672"/>
                  </a:lnTo>
                  <a:lnTo>
                    <a:pt x="309372" y="76200"/>
                  </a:lnTo>
                  <a:lnTo>
                    <a:pt x="3261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591556" y="2132076"/>
              <a:ext cx="170815" cy="1144905"/>
            </a:xfrm>
            <a:custGeom>
              <a:avLst/>
              <a:gdLst/>
              <a:ahLst/>
              <a:cxnLst/>
              <a:rect l="l" t="t" r="r" b="b"/>
              <a:pathLst>
                <a:path w="170814" h="1144904">
                  <a:moveTo>
                    <a:pt x="170688" y="972312"/>
                  </a:moveTo>
                  <a:lnTo>
                    <a:pt x="0" y="972312"/>
                  </a:lnTo>
                  <a:lnTo>
                    <a:pt x="56388" y="1086094"/>
                  </a:lnTo>
                  <a:lnTo>
                    <a:pt x="56388" y="1001268"/>
                  </a:lnTo>
                  <a:lnTo>
                    <a:pt x="114300" y="1001268"/>
                  </a:lnTo>
                  <a:lnTo>
                    <a:pt x="114300" y="1086094"/>
                  </a:lnTo>
                  <a:lnTo>
                    <a:pt x="170688" y="972312"/>
                  </a:lnTo>
                  <a:close/>
                </a:path>
                <a:path w="170814" h="1144904">
                  <a:moveTo>
                    <a:pt x="114300" y="972312"/>
                  </a:moveTo>
                  <a:lnTo>
                    <a:pt x="114300" y="0"/>
                  </a:lnTo>
                  <a:lnTo>
                    <a:pt x="56388" y="0"/>
                  </a:lnTo>
                  <a:lnTo>
                    <a:pt x="56388" y="972312"/>
                  </a:lnTo>
                  <a:lnTo>
                    <a:pt x="114300" y="972312"/>
                  </a:lnTo>
                  <a:close/>
                </a:path>
                <a:path w="170814" h="1144904">
                  <a:moveTo>
                    <a:pt x="114300" y="1086094"/>
                  </a:moveTo>
                  <a:lnTo>
                    <a:pt x="114300" y="1001268"/>
                  </a:lnTo>
                  <a:lnTo>
                    <a:pt x="56388" y="1001268"/>
                  </a:lnTo>
                  <a:lnTo>
                    <a:pt x="56388" y="1086094"/>
                  </a:lnTo>
                  <a:lnTo>
                    <a:pt x="85344" y="1144524"/>
                  </a:lnTo>
                  <a:lnTo>
                    <a:pt x="114300" y="1086094"/>
                  </a:lnTo>
                  <a:close/>
                </a:path>
              </a:pathLst>
            </a:custGeom>
            <a:solidFill>
              <a:srgbClr val="FF00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001000" y="35051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001000" y="35051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939028" y="3581400"/>
              <a:ext cx="1224280" cy="76200"/>
            </a:xfrm>
            <a:custGeom>
              <a:avLst/>
              <a:gdLst/>
              <a:ahLst/>
              <a:cxnLst/>
              <a:rect l="l" t="t" r="r" b="b"/>
              <a:pathLst>
                <a:path w="1224279" h="76200">
                  <a:moveTo>
                    <a:pt x="1164336" y="41148"/>
                  </a:moveTo>
                  <a:lnTo>
                    <a:pt x="1164336" y="35052"/>
                  </a:lnTo>
                  <a:lnTo>
                    <a:pt x="11597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1159764" y="42672"/>
                  </a:lnTo>
                  <a:lnTo>
                    <a:pt x="1164336" y="41148"/>
                  </a:lnTo>
                  <a:close/>
                </a:path>
                <a:path w="1224279" h="76200">
                  <a:moveTo>
                    <a:pt x="1223772" y="38100"/>
                  </a:moveTo>
                  <a:lnTo>
                    <a:pt x="1147572" y="0"/>
                  </a:lnTo>
                  <a:lnTo>
                    <a:pt x="1147572" y="33528"/>
                  </a:lnTo>
                  <a:lnTo>
                    <a:pt x="1159764" y="33528"/>
                  </a:lnTo>
                  <a:lnTo>
                    <a:pt x="1164336" y="35052"/>
                  </a:lnTo>
                  <a:lnTo>
                    <a:pt x="1164336" y="67818"/>
                  </a:lnTo>
                  <a:lnTo>
                    <a:pt x="1223772" y="38100"/>
                  </a:lnTo>
                  <a:close/>
                </a:path>
                <a:path w="1224279" h="76200">
                  <a:moveTo>
                    <a:pt x="1164336" y="67818"/>
                  </a:moveTo>
                  <a:lnTo>
                    <a:pt x="1164336" y="41148"/>
                  </a:lnTo>
                  <a:lnTo>
                    <a:pt x="1159764" y="42672"/>
                  </a:lnTo>
                  <a:lnTo>
                    <a:pt x="1147572" y="42672"/>
                  </a:lnTo>
                  <a:lnTo>
                    <a:pt x="1147572" y="76200"/>
                  </a:lnTo>
                  <a:lnTo>
                    <a:pt x="11643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162800" y="2360675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162800" y="2360675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615428" y="2513076"/>
              <a:ext cx="386080" cy="76200"/>
            </a:xfrm>
            <a:custGeom>
              <a:avLst/>
              <a:gdLst/>
              <a:ahLst/>
              <a:cxnLst/>
              <a:rect l="l" t="t" r="r" b="b"/>
              <a:pathLst>
                <a:path w="386079" h="76200">
                  <a:moveTo>
                    <a:pt x="326136" y="41148"/>
                  </a:moveTo>
                  <a:lnTo>
                    <a:pt x="326136" y="35052"/>
                  </a:lnTo>
                  <a:lnTo>
                    <a:pt x="3215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321564" y="42672"/>
                  </a:lnTo>
                  <a:lnTo>
                    <a:pt x="326136" y="41148"/>
                  </a:lnTo>
                  <a:close/>
                </a:path>
                <a:path w="386079" h="76200">
                  <a:moveTo>
                    <a:pt x="385572" y="38100"/>
                  </a:moveTo>
                  <a:lnTo>
                    <a:pt x="309372" y="0"/>
                  </a:lnTo>
                  <a:lnTo>
                    <a:pt x="309372" y="33528"/>
                  </a:lnTo>
                  <a:lnTo>
                    <a:pt x="321564" y="33528"/>
                  </a:lnTo>
                  <a:lnTo>
                    <a:pt x="326136" y="35052"/>
                  </a:lnTo>
                  <a:lnTo>
                    <a:pt x="326136" y="67818"/>
                  </a:lnTo>
                  <a:lnTo>
                    <a:pt x="385572" y="38100"/>
                  </a:lnTo>
                  <a:close/>
                </a:path>
                <a:path w="386079" h="76200">
                  <a:moveTo>
                    <a:pt x="326136" y="67818"/>
                  </a:moveTo>
                  <a:lnTo>
                    <a:pt x="326136" y="41148"/>
                  </a:lnTo>
                  <a:lnTo>
                    <a:pt x="321564" y="42672"/>
                  </a:lnTo>
                  <a:lnTo>
                    <a:pt x="309372" y="42672"/>
                  </a:lnTo>
                  <a:lnTo>
                    <a:pt x="309372" y="76200"/>
                  </a:lnTo>
                  <a:lnTo>
                    <a:pt x="3261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162800" y="34289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162800" y="34289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7615428" y="3581400"/>
              <a:ext cx="386080" cy="76200"/>
            </a:xfrm>
            <a:custGeom>
              <a:avLst/>
              <a:gdLst/>
              <a:ahLst/>
              <a:cxnLst/>
              <a:rect l="l" t="t" r="r" b="b"/>
              <a:pathLst>
                <a:path w="386079" h="76200">
                  <a:moveTo>
                    <a:pt x="326136" y="41148"/>
                  </a:moveTo>
                  <a:lnTo>
                    <a:pt x="326136" y="35052"/>
                  </a:lnTo>
                  <a:lnTo>
                    <a:pt x="3215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321564" y="42672"/>
                  </a:lnTo>
                  <a:lnTo>
                    <a:pt x="326136" y="41148"/>
                  </a:lnTo>
                  <a:close/>
                </a:path>
                <a:path w="386079" h="76200">
                  <a:moveTo>
                    <a:pt x="385572" y="38100"/>
                  </a:moveTo>
                  <a:lnTo>
                    <a:pt x="309372" y="0"/>
                  </a:lnTo>
                  <a:lnTo>
                    <a:pt x="309372" y="33528"/>
                  </a:lnTo>
                  <a:lnTo>
                    <a:pt x="321564" y="33528"/>
                  </a:lnTo>
                  <a:lnTo>
                    <a:pt x="326136" y="35052"/>
                  </a:lnTo>
                  <a:lnTo>
                    <a:pt x="326136" y="67818"/>
                  </a:lnTo>
                  <a:lnTo>
                    <a:pt x="385572" y="38100"/>
                  </a:lnTo>
                  <a:close/>
                </a:path>
                <a:path w="386079" h="76200">
                  <a:moveTo>
                    <a:pt x="326136" y="67818"/>
                  </a:moveTo>
                  <a:lnTo>
                    <a:pt x="326136" y="41148"/>
                  </a:lnTo>
                  <a:lnTo>
                    <a:pt x="321564" y="42672"/>
                  </a:lnTo>
                  <a:lnTo>
                    <a:pt x="309372" y="42672"/>
                  </a:lnTo>
                  <a:lnTo>
                    <a:pt x="309372" y="76200"/>
                  </a:lnTo>
                  <a:lnTo>
                    <a:pt x="3261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529071" y="841247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529071" y="841247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715000" y="1784616"/>
              <a:ext cx="838200" cy="1300480"/>
            </a:xfrm>
            <a:custGeom>
              <a:avLst/>
              <a:gdLst/>
              <a:ahLst/>
              <a:cxnLst/>
              <a:rect l="l" t="t" r="r" b="b"/>
              <a:pathLst>
                <a:path w="838200" h="1300480">
                  <a:moveTo>
                    <a:pt x="804672" y="1109472"/>
                  </a:moveTo>
                  <a:lnTo>
                    <a:pt x="803148" y="1106424"/>
                  </a:lnTo>
                  <a:lnTo>
                    <a:pt x="800100" y="1104900"/>
                  </a:lnTo>
                  <a:lnTo>
                    <a:pt x="797052" y="1106424"/>
                  </a:lnTo>
                  <a:lnTo>
                    <a:pt x="795528" y="1109472"/>
                  </a:lnTo>
                  <a:lnTo>
                    <a:pt x="795528" y="1257300"/>
                  </a:lnTo>
                  <a:lnTo>
                    <a:pt x="76200" y="1257300"/>
                  </a:lnTo>
                  <a:lnTo>
                    <a:pt x="76200" y="1223772"/>
                  </a:lnTo>
                  <a:lnTo>
                    <a:pt x="0" y="1261872"/>
                  </a:lnTo>
                  <a:lnTo>
                    <a:pt x="59436" y="1291590"/>
                  </a:lnTo>
                  <a:lnTo>
                    <a:pt x="76200" y="1299972"/>
                  </a:lnTo>
                  <a:lnTo>
                    <a:pt x="76200" y="1266444"/>
                  </a:lnTo>
                  <a:lnTo>
                    <a:pt x="795528" y="1266444"/>
                  </a:lnTo>
                  <a:lnTo>
                    <a:pt x="800100" y="1266444"/>
                  </a:lnTo>
                  <a:lnTo>
                    <a:pt x="803148" y="1264920"/>
                  </a:lnTo>
                  <a:lnTo>
                    <a:pt x="804672" y="1261872"/>
                  </a:lnTo>
                  <a:lnTo>
                    <a:pt x="804672" y="1109472"/>
                  </a:lnTo>
                  <a:close/>
                </a:path>
                <a:path w="838200" h="1300480">
                  <a:moveTo>
                    <a:pt x="838200" y="347472"/>
                  </a:moveTo>
                  <a:lnTo>
                    <a:pt x="804672" y="347472"/>
                  </a:lnTo>
                  <a:lnTo>
                    <a:pt x="804672" y="4572"/>
                  </a:lnTo>
                  <a:lnTo>
                    <a:pt x="803148" y="1524"/>
                  </a:lnTo>
                  <a:lnTo>
                    <a:pt x="800100" y="0"/>
                  </a:lnTo>
                  <a:lnTo>
                    <a:pt x="228600" y="0"/>
                  </a:lnTo>
                  <a:lnTo>
                    <a:pt x="225552" y="1524"/>
                  </a:lnTo>
                  <a:lnTo>
                    <a:pt x="224028" y="4572"/>
                  </a:lnTo>
                  <a:lnTo>
                    <a:pt x="225552" y="7620"/>
                  </a:lnTo>
                  <a:lnTo>
                    <a:pt x="228600" y="9144"/>
                  </a:lnTo>
                  <a:lnTo>
                    <a:pt x="795528" y="9144"/>
                  </a:lnTo>
                  <a:lnTo>
                    <a:pt x="795528" y="347472"/>
                  </a:lnTo>
                  <a:lnTo>
                    <a:pt x="762000" y="347472"/>
                  </a:lnTo>
                  <a:lnTo>
                    <a:pt x="795528" y="414528"/>
                  </a:lnTo>
                  <a:lnTo>
                    <a:pt x="800100" y="423672"/>
                  </a:lnTo>
                  <a:lnTo>
                    <a:pt x="804672" y="414528"/>
                  </a:lnTo>
                  <a:lnTo>
                    <a:pt x="838200" y="3474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588508" y="1069860"/>
              <a:ext cx="2413000" cy="4235450"/>
            </a:xfrm>
            <a:custGeom>
              <a:avLst/>
              <a:gdLst/>
              <a:ahLst/>
              <a:cxnLst/>
              <a:rect l="l" t="t" r="r" b="b"/>
              <a:pathLst>
                <a:path w="2413000" h="4235450">
                  <a:moveTo>
                    <a:pt x="56388" y="3254235"/>
                  </a:moveTo>
                  <a:lnTo>
                    <a:pt x="0" y="3253740"/>
                  </a:lnTo>
                  <a:lnTo>
                    <a:pt x="56388" y="3369589"/>
                  </a:lnTo>
                  <a:lnTo>
                    <a:pt x="56388" y="3282696"/>
                  </a:lnTo>
                  <a:lnTo>
                    <a:pt x="56388" y="3254235"/>
                  </a:lnTo>
                  <a:close/>
                </a:path>
                <a:path w="2413000" h="4235450">
                  <a:moveTo>
                    <a:pt x="60960" y="204711"/>
                  </a:moveTo>
                  <a:lnTo>
                    <a:pt x="4572" y="204216"/>
                  </a:lnTo>
                  <a:lnTo>
                    <a:pt x="60960" y="320065"/>
                  </a:lnTo>
                  <a:lnTo>
                    <a:pt x="60960" y="233172"/>
                  </a:lnTo>
                  <a:lnTo>
                    <a:pt x="60960" y="204711"/>
                  </a:lnTo>
                  <a:close/>
                </a:path>
                <a:path w="2413000" h="4235450">
                  <a:moveTo>
                    <a:pt x="170688" y="3255264"/>
                  </a:moveTo>
                  <a:lnTo>
                    <a:pt x="117348" y="3254781"/>
                  </a:lnTo>
                  <a:lnTo>
                    <a:pt x="113093" y="3254743"/>
                  </a:lnTo>
                  <a:lnTo>
                    <a:pt x="117348" y="2892552"/>
                  </a:lnTo>
                  <a:lnTo>
                    <a:pt x="59436" y="2892552"/>
                  </a:lnTo>
                  <a:lnTo>
                    <a:pt x="56603" y="3254235"/>
                  </a:lnTo>
                  <a:lnTo>
                    <a:pt x="56388" y="3282696"/>
                  </a:lnTo>
                  <a:lnTo>
                    <a:pt x="56603" y="3370046"/>
                  </a:lnTo>
                  <a:lnTo>
                    <a:pt x="83820" y="3425952"/>
                  </a:lnTo>
                  <a:lnTo>
                    <a:pt x="170688" y="3255264"/>
                  </a:lnTo>
                  <a:close/>
                </a:path>
                <a:path w="2413000" h="4235450">
                  <a:moveTo>
                    <a:pt x="176784" y="205740"/>
                  </a:moveTo>
                  <a:lnTo>
                    <a:pt x="121920" y="205244"/>
                  </a:lnTo>
                  <a:lnTo>
                    <a:pt x="119227" y="205219"/>
                  </a:lnTo>
                  <a:lnTo>
                    <a:pt x="121920" y="0"/>
                  </a:lnTo>
                  <a:lnTo>
                    <a:pt x="64008" y="0"/>
                  </a:lnTo>
                  <a:lnTo>
                    <a:pt x="61328" y="204711"/>
                  </a:lnTo>
                  <a:lnTo>
                    <a:pt x="61328" y="233172"/>
                  </a:lnTo>
                  <a:lnTo>
                    <a:pt x="61328" y="320827"/>
                  </a:lnTo>
                  <a:lnTo>
                    <a:pt x="88392" y="376428"/>
                  </a:lnTo>
                  <a:lnTo>
                    <a:pt x="176784" y="205740"/>
                  </a:lnTo>
                  <a:close/>
                </a:path>
                <a:path w="2413000" h="4235450">
                  <a:moveTo>
                    <a:pt x="2412492" y="4149852"/>
                  </a:moveTo>
                  <a:lnTo>
                    <a:pt x="2240280" y="4064508"/>
                  </a:lnTo>
                  <a:lnTo>
                    <a:pt x="2240280" y="4120896"/>
                  </a:lnTo>
                  <a:lnTo>
                    <a:pt x="112776" y="4120896"/>
                  </a:lnTo>
                  <a:lnTo>
                    <a:pt x="112776" y="3806952"/>
                  </a:lnTo>
                  <a:lnTo>
                    <a:pt x="54864" y="3806952"/>
                  </a:lnTo>
                  <a:lnTo>
                    <a:pt x="54864" y="4178808"/>
                  </a:lnTo>
                  <a:lnTo>
                    <a:pt x="83820" y="4178808"/>
                  </a:lnTo>
                  <a:lnTo>
                    <a:pt x="112776" y="4178808"/>
                  </a:lnTo>
                  <a:lnTo>
                    <a:pt x="2240280" y="4178808"/>
                  </a:lnTo>
                  <a:lnTo>
                    <a:pt x="2240280" y="4235196"/>
                  </a:lnTo>
                  <a:lnTo>
                    <a:pt x="2269236" y="4220845"/>
                  </a:lnTo>
                  <a:lnTo>
                    <a:pt x="2412492" y="4149852"/>
                  </a:lnTo>
                  <a:close/>
                </a:path>
              </a:pathLst>
            </a:custGeom>
            <a:solidFill>
              <a:srgbClr val="FF00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91556" y="3048000"/>
              <a:ext cx="170688" cy="228600"/>
            </a:xfrm>
            <a:prstGeom prst="rect">
              <a:avLst/>
            </a:prstGeom>
          </p:spPr>
        </p:pic>
      </p:grp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White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Box: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Path</a:t>
            </a:r>
            <a:r>
              <a:rPr sz="2400" b="0" spc="-3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Coverage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3" name="object 3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26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383539" y="1000759"/>
            <a:ext cx="4841240" cy="5130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ts val="215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145" dirty="0">
                <a:solidFill>
                  <a:srgbClr val="0000CC"/>
                </a:solidFill>
                <a:latin typeface="Verdana"/>
                <a:cs typeface="Verdana"/>
              </a:rPr>
              <a:t>Path</a:t>
            </a:r>
            <a:r>
              <a:rPr sz="1800" spc="-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endParaRPr sz="1800">
              <a:latin typeface="Verdana"/>
              <a:cs typeface="Verdana"/>
            </a:endParaRPr>
          </a:p>
          <a:p>
            <a:pPr marL="522605" marR="5715" lvl="1" indent="-167640">
              <a:lnSpc>
                <a:spcPts val="1739"/>
              </a:lnSpc>
              <a:spcBef>
                <a:spcPts val="20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portion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all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possible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paths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through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program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covered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tests?</a:t>
            </a:r>
            <a:endParaRPr sz="1600">
              <a:latin typeface="Verdana"/>
              <a:cs typeface="Verdana"/>
            </a:endParaRPr>
          </a:p>
          <a:p>
            <a:pPr marL="522605" marR="5080" lvl="1" indent="-167640">
              <a:lnSpc>
                <a:spcPts val="1739"/>
              </a:lnSpc>
              <a:spcBef>
                <a:spcPts val="1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Loop</a:t>
            </a:r>
            <a:r>
              <a:rPr sz="1600" spc="-7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testing: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Consider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representative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and </a:t>
            </a:r>
            <a:r>
              <a:rPr sz="1600" dirty="0">
                <a:latin typeface="Verdana"/>
                <a:cs typeface="Verdana"/>
              </a:rPr>
              <a:t>edge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cases: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ts val="1655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Zero,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one,</a:t>
            </a:r>
            <a:r>
              <a:rPr sz="1400" spc="-1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two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iterations</a:t>
            </a:r>
            <a:endParaRPr sz="1400">
              <a:latin typeface="Verdana"/>
              <a:cs typeface="Verdana"/>
            </a:endParaRPr>
          </a:p>
          <a:p>
            <a:pPr marL="874394" lvl="2" indent="-176530">
              <a:lnSpc>
                <a:spcPts val="1675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If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there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is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</a:t>
            </a:r>
            <a:r>
              <a:rPr sz="1400" spc="-1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bound</a:t>
            </a:r>
            <a:r>
              <a:rPr sz="1400" spc="-1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n:</a:t>
            </a:r>
            <a:r>
              <a:rPr sz="1400" spc="-10" dirty="0">
                <a:latin typeface="Verdana"/>
                <a:cs typeface="Verdana"/>
              </a:rPr>
              <a:t> n-</a:t>
            </a:r>
            <a:r>
              <a:rPr sz="1400" dirty="0">
                <a:latin typeface="Verdana"/>
                <a:cs typeface="Verdana"/>
              </a:rPr>
              <a:t>1,</a:t>
            </a:r>
            <a:r>
              <a:rPr sz="1400" spc="-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n, n+1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iterations</a:t>
            </a:r>
            <a:endParaRPr sz="1400">
              <a:latin typeface="Verdana"/>
              <a:cs typeface="Verdana"/>
            </a:endParaRPr>
          </a:p>
          <a:p>
            <a:pPr marL="874394" lvl="2" indent="-176530">
              <a:lnSpc>
                <a:spcPct val="100000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Nested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loops/conditionals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from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inside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spc="-25" dirty="0">
                <a:latin typeface="Verdana"/>
                <a:cs typeface="Verdana"/>
              </a:rPr>
              <a:t>out</a:t>
            </a:r>
            <a:endParaRPr sz="1400">
              <a:latin typeface="Verdana"/>
              <a:cs typeface="Verdana"/>
            </a:endParaRPr>
          </a:p>
          <a:p>
            <a:pPr marL="241300" indent="-228600">
              <a:lnSpc>
                <a:spcPts val="2150"/>
              </a:lnSpc>
              <a:spcBef>
                <a:spcPts val="168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Advantages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Better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coverage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logical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flows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ts val="2150"/>
              </a:lnSpc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Disadvantages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Not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all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paths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possible,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10" dirty="0">
                <a:latin typeface="Verdana"/>
                <a:cs typeface="Verdana"/>
              </a:rPr>
              <a:t> necessary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ts val="1675"/>
              </a:lnSpc>
              <a:spcBef>
                <a:spcPts val="10"/>
              </a:spcBef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What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are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the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significant</a:t>
            </a:r>
            <a:r>
              <a:rPr sz="1400" i="1" spc="-3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paths?</a:t>
            </a:r>
            <a:endParaRPr sz="1400">
              <a:latin typeface="Verdana"/>
              <a:cs typeface="Verdana"/>
            </a:endParaRPr>
          </a:p>
          <a:p>
            <a:pPr marL="522605" marR="248285" lvl="1" indent="-167640">
              <a:lnSpc>
                <a:spcPts val="1739"/>
              </a:lnSpc>
              <a:spcBef>
                <a:spcPts val="20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Combinatorial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explosion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cases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unless </a:t>
            </a:r>
            <a:r>
              <a:rPr sz="1600" dirty="0">
                <a:latin typeface="Verdana"/>
                <a:cs typeface="Verdana"/>
              </a:rPr>
              <a:t>careful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choices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made</a:t>
            </a:r>
            <a:endParaRPr sz="1600">
              <a:latin typeface="Verdana"/>
              <a:cs typeface="Verdana"/>
            </a:endParaRPr>
          </a:p>
          <a:p>
            <a:pPr marL="874394" marR="681990" lvl="2" indent="-176530">
              <a:lnSpc>
                <a:spcPts val="1510"/>
              </a:lnSpc>
              <a:spcBef>
                <a:spcPts val="175"/>
              </a:spcBef>
              <a:buClr>
                <a:srgbClr val="000099"/>
              </a:buClr>
              <a:buChar char="•"/>
              <a:tabLst>
                <a:tab pos="876300" algn="l"/>
              </a:tabLst>
            </a:pPr>
            <a:r>
              <a:rPr sz="1400" dirty="0">
                <a:latin typeface="Verdana"/>
                <a:cs typeface="Verdana"/>
              </a:rPr>
              <a:t>E.g.,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sequence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of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n</a:t>
            </a:r>
            <a:r>
              <a:rPr sz="1400" i="1" spc="-15" dirty="0">
                <a:latin typeface="Verdana"/>
                <a:cs typeface="Verdana"/>
              </a:rPr>
              <a:t> </a:t>
            </a:r>
            <a:r>
              <a:rPr sz="1400" spc="95" dirty="0">
                <a:latin typeface="Verdana"/>
                <a:cs typeface="Verdana"/>
              </a:rPr>
              <a:t>if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tests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can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yield 	</a:t>
            </a:r>
            <a:r>
              <a:rPr sz="1400" dirty="0">
                <a:latin typeface="Verdana"/>
                <a:cs typeface="Verdana"/>
              </a:rPr>
              <a:t>up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to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2^n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possible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paths</a:t>
            </a:r>
            <a:endParaRPr sz="1400">
              <a:latin typeface="Verdana"/>
              <a:cs typeface="Verdana"/>
            </a:endParaRPr>
          </a:p>
          <a:p>
            <a:pPr marL="522605" marR="2441575" lvl="1" indent="-167640">
              <a:lnSpc>
                <a:spcPts val="1739"/>
              </a:lnSpc>
              <a:spcBef>
                <a:spcPts val="1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Assumption</a:t>
            </a:r>
            <a:r>
              <a:rPr sz="1600" spc="-10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that </a:t>
            </a:r>
            <a:r>
              <a:rPr sz="1600" dirty="0">
                <a:latin typeface="Verdana"/>
                <a:cs typeface="Verdana"/>
              </a:rPr>
              <a:t>program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structure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basically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sound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8161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1430"/>
              </a:spcBef>
            </a:pPr>
            <a:r>
              <a:rPr b="0" dirty="0">
                <a:solidFill>
                  <a:srgbClr val="A50020"/>
                </a:solidFill>
                <a:latin typeface="Verdana"/>
                <a:cs typeface="Verdana"/>
              </a:rPr>
              <a:t>White</a:t>
            </a:r>
            <a:r>
              <a:rPr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b="0" dirty="0">
                <a:solidFill>
                  <a:srgbClr val="A50020"/>
                </a:solidFill>
                <a:latin typeface="Verdana"/>
                <a:cs typeface="Verdana"/>
              </a:rPr>
              <a:t>Box:</a:t>
            </a:r>
            <a:r>
              <a:rPr b="0" spc="-6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b="0" dirty="0">
                <a:solidFill>
                  <a:srgbClr val="A50020"/>
                </a:solidFill>
                <a:latin typeface="Verdana"/>
                <a:cs typeface="Verdana"/>
              </a:rPr>
              <a:t>Assessing</a:t>
            </a:r>
            <a:r>
              <a:rPr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b="0" dirty="0">
                <a:solidFill>
                  <a:srgbClr val="A50020"/>
                </a:solidFill>
                <a:latin typeface="Verdana"/>
                <a:cs typeface="Verdana"/>
              </a:rPr>
              <a:t>structural</a:t>
            </a:r>
            <a:r>
              <a:rPr b="0" spc="-6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b="0" spc="-10" dirty="0">
                <a:solidFill>
                  <a:srgbClr val="A50020"/>
                </a:solidFill>
                <a:latin typeface="Verdana"/>
                <a:cs typeface="Verdana"/>
              </a:rPr>
              <a:t>coverage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39" y="1000759"/>
            <a:ext cx="7037070" cy="2465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ts val="215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r>
              <a:rPr sz="1800" spc="-9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assessment</a:t>
            </a:r>
            <a:r>
              <a:rPr sz="1800" spc="-7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tools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Track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execution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code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cases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920"/>
              </a:lnSpc>
              <a:spcBef>
                <a:spcPts val="1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spc="-10" dirty="0">
                <a:latin typeface="Verdana"/>
                <a:cs typeface="Verdana"/>
              </a:rPr>
              <a:t>Techniques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ts val="1680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Modified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runtime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environment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(e.g.,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special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JVM)</a:t>
            </a:r>
            <a:endParaRPr sz="1400">
              <a:latin typeface="Verdana"/>
              <a:cs typeface="Verdana"/>
            </a:endParaRPr>
          </a:p>
          <a:p>
            <a:pPr marL="874394" lvl="2" indent="-176530">
              <a:lnSpc>
                <a:spcPct val="100000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Source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code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transformation</a:t>
            </a:r>
            <a:endParaRPr sz="1400">
              <a:latin typeface="Verdana"/>
              <a:cs typeface="Verdana"/>
            </a:endParaRPr>
          </a:p>
          <a:p>
            <a:pPr marL="241300" indent="-228600">
              <a:lnSpc>
                <a:spcPts val="2150"/>
              </a:lnSpc>
              <a:spcBef>
                <a:spcPts val="169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Count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visits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statements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Develop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reports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with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respect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specific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coverage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criteria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Example: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EclEmma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–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Eclipse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plugin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for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JUnit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test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endParaRPr sz="18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95400" y="3457955"/>
            <a:ext cx="6164579" cy="3400044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27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EclEmma</a:t>
            </a:r>
            <a:r>
              <a:rPr sz="2400" b="0" spc="-3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in</a:t>
            </a:r>
            <a:r>
              <a:rPr sz="2400" b="0" spc="-3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Eclipse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1000759"/>
            <a:ext cx="3048635" cy="284035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240665" marR="52705" indent="-228600">
              <a:lnSpc>
                <a:spcPts val="1939"/>
              </a:lnSpc>
              <a:spcBef>
                <a:spcPts val="34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Breakdown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by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package,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class,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and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method</a:t>
            </a:r>
            <a:endParaRPr sz="1800">
              <a:latin typeface="Verdana"/>
              <a:cs typeface="Verdana"/>
            </a:endParaRPr>
          </a:p>
          <a:p>
            <a:pPr marL="228600" marR="1716405" indent="-228600" algn="r">
              <a:lnSpc>
                <a:spcPts val="2150"/>
              </a:lnSpc>
              <a:spcBef>
                <a:spcPts val="2150"/>
              </a:spcBef>
              <a:buClr>
                <a:srgbClr val="000099"/>
              </a:buClr>
              <a:buChar char="•"/>
              <a:tabLst>
                <a:tab pos="2286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endParaRPr sz="1800">
              <a:latin typeface="Verdana"/>
              <a:cs typeface="Verdana"/>
            </a:endParaRPr>
          </a:p>
          <a:p>
            <a:pPr marL="167005" marR="1758950" lvl="1" indent="-167005" algn="r">
              <a:lnSpc>
                <a:spcPts val="191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167005" algn="l"/>
              </a:tabLst>
            </a:pPr>
            <a:r>
              <a:rPr sz="1600" spc="-10" dirty="0">
                <a:latin typeface="Verdana"/>
                <a:cs typeface="Verdana"/>
              </a:rPr>
              <a:t>Classes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spc="-10" dirty="0">
                <a:latin typeface="Verdana"/>
                <a:cs typeface="Verdana"/>
              </a:rPr>
              <a:t>Methods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spc="-10" dirty="0">
                <a:latin typeface="Verdana"/>
                <a:cs typeface="Verdana"/>
              </a:rPr>
              <a:t>Statements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spc="-10" dirty="0">
                <a:latin typeface="Verdana"/>
                <a:cs typeface="Verdana"/>
              </a:rPr>
              <a:t>Instructions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25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0665" marR="5080" indent="-228600">
              <a:lnSpc>
                <a:spcPts val="1939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Graphical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and</a:t>
            </a:r>
            <a:r>
              <a:rPr sz="1800" spc="-6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numerical presentation</a:t>
            </a:r>
            <a:endParaRPr sz="18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3800" y="838200"/>
            <a:ext cx="5199888" cy="5515355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28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Clover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in</a:t>
            </a:r>
            <a:r>
              <a:rPr sz="2400" b="0" spc="-2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Eclipse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4525010" cy="1155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report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in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editor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window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red:</a:t>
            </a:r>
            <a:r>
              <a:rPr sz="1800" spc="-3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not</a:t>
            </a:r>
            <a:r>
              <a:rPr sz="1800" spc="-3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covered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solidFill>
                  <a:srgbClr val="FF9900"/>
                </a:solidFill>
                <a:latin typeface="Verdana"/>
                <a:cs typeface="Verdana"/>
              </a:rPr>
              <a:t>yellow:</a:t>
            </a:r>
            <a:r>
              <a:rPr sz="1800" spc="-65" dirty="0">
                <a:solidFill>
                  <a:srgbClr val="FF990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FF9900"/>
                </a:solidFill>
                <a:latin typeface="Verdana"/>
                <a:cs typeface="Verdana"/>
              </a:rPr>
              <a:t>covered</a:t>
            </a:r>
            <a:r>
              <a:rPr sz="1800" spc="-70" dirty="0">
                <a:solidFill>
                  <a:srgbClr val="FF9900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FF9900"/>
                </a:solidFill>
                <a:latin typeface="Verdana"/>
                <a:cs typeface="Verdana"/>
              </a:rPr>
              <a:t>once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solidFill>
                  <a:srgbClr val="326500"/>
                </a:solidFill>
                <a:latin typeface="Verdana"/>
                <a:cs typeface="Verdana"/>
              </a:rPr>
              <a:t>green:</a:t>
            </a:r>
            <a:r>
              <a:rPr sz="1800" spc="-70" dirty="0">
                <a:solidFill>
                  <a:srgbClr val="32650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26500"/>
                </a:solidFill>
                <a:latin typeface="Verdana"/>
                <a:cs typeface="Verdana"/>
              </a:rPr>
              <a:t>covered</a:t>
            </a:r>
            <a:r>
              <a:rPr sz="1800" spc="-65" dirty="0">
                <a:solidFill>
                  <a:srgbClr val="32650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26500"/>
                </a:solidFill>
                <a:latin typeface="Verdana"/>
                <a:cs typeface="Verdana"/>
              </a:rPr>
              <a:t>multiple</a:t>
            </a:r>
            <a:r>
              <a:rPr sz="1800" spc="-70" dirty="0">
                <a:solidFill>
                  <a:srgbClr val="326500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326500"/>
                </a:solidFill>
                <a:latin typeface="Verdana"/>
                <a:cs typeface="Verdana"/>
              </a:rPr>
              <a:t>times</a:t>
            </a:r>
            <a:endParaRPr sz="18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95400" y="2324100"/>
            <a:ext cx="6201155" cy="453390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29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30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Benefits</a:t>
            </a:r>
            <a:r>
              <a:rPr sz="2400" b="0" spc="-3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of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White-</a:t>
            </a:r>
            <a:r>
              <a:rPr sz="2400" b="0" spc="-25" dirty="0">
                <a:solidFill>
                  <a:srgbClr val="A50020"/>
                </a:solidFill>
                <a:latin typeface="Verdana"/>
                <a:cs typeface="Verdana"/>
              </a:rPr>
              <a:t>Box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76375"/>
            <a:ext cx="7435215" cy="3060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 marR="3070225" indent="-228600" algn="r">
              <a:lnSpc>
                <a:spcPts val="206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286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Tool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support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can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measure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endParaRPr sz="1800">
              <a:latin typeface="Verdana"/>
              <a:cs typeface="Verdana"/>
            </a:endParaRPr>
          </a:p>
          <a:p>
            <a:pPr marL="167005" marR="3079750" lvl="1" indent="-167005" algn="r">
              <a:lnSpc>
                <a:spcPts val="17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167005" algn="l"/>
              </a:tabLst>
            </a:pPr>
            <a:r>
              <a:rPr sz="1600" dirty="0">
                <a:latin typeface="Verdana"/>
                <a:cs typeface="Verdana"/>
              </a:rPr>
              <a:t>Helps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evaluate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suite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(careful!)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2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Can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find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untested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code</a:t>
            </a: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172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Can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test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program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one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part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at</a:t>
            </a:r>
            <a:r>
              <a:rPr sz="18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18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time</a:t>
            </a:r>
            <a:endParaRPr sz="1800">
              <a:latin typeface="Verdana"/>
              <a:cs typeface="Verdana"/>
            </a:endParaRPr>
          </a:p>
          <a:p>
            <a:pPr marL="241300" indent="-228600">
              <a:lnSpc>
                <a:spcPts val="2060"/>
              </a:lnSpc>
              <a:spcBef>
                <a:spcPts val="1714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Can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consider</a:t>
            </a:r>
            <a:r>
              <a:rPr sz="18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code-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related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boundary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conditions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725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If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conditions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73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Boundaries</a:t>
            </a:r>
            <a:r>
              <a:rPr sz="1600" spc="-7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function</a:t>
            </a:r>
            <a:r>
              <a:rPr sz="1600" spc="-7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input/output</a:t>
            </a:r>
            <a:r>
              <a:rPr sz="1600" spc="-7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ranges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ts val="1590"/>
              </a:lnSpc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e.g.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switch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between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algorithms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at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data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size=100</a:t>
            </a:r>
            <a:endParaRPr sz="1400">
              <a:latin typeface="Verdana"/>
              <a:cs typeface="Verdana"/>
            </a:endParaRPr>
          </a:p>
          <a:p>
            <a:pPr lvl="2">
              <a:lnSpc>
                <a:spcPct val="100000"/>
              </a:lnSpc>
              <a:spcBef>
                <a:spcPts val="20"/>
              </a:spcBef>
              <a:buClr>
                <a:srgbClr val="000099"/>
              </a:buClr>
              <a:buFont typeface="Verdana"/>
              <a:buChar char="•"/>
            </a:pPr>
            <a:endParaRPr sz="1400">
              <a:latin typeface="Verdana"/>
              <a:cs typeface="Verdana"/>
            </a:endParaRPr>
          </a:p>
          <a:p>
            <a:pPr marL="241300" indent="-228600">
              <a:lnSpc>
                <a:spcPts val="2055"/>
              </a:lnSpc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Can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find</a:t>
            </a:r>
            <a:r>
              <a:rPr sz="18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latent</a:t>
            </a:r>
            <a:r>
              <a:rPr sz="18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faults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ts val="1814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Cannot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trigger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failure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program,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but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can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found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unit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test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31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White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Box: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Limitations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7802880" cy="1216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Is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it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possible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achieve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100%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coverage?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35"/>
              </a:spcBef>
              <a:buClr>
                <a:srgbClr val="000099"/>
              </a:buClr>
              <a:buFont typeface="Verdana"/>
              <a:buChar char="•"/>
            </a:pPr>
            <a:endParaRPr sz="2000">
              <a:latin typeface="Verdana"/>
              <a:cs typeface="Verdana"/>
            </a:endParaRPr>
          </a:p>
          <a:p>
            <a:pPr marL="240665" marR="5080" indent="-228600">
              <a:lnSpc>
                <a:spcPts val="2170"/>
              </a:lnSpc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Can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you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think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program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that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has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defect,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even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though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it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passes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suite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with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100%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coverage?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32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White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Box:</a:t>
            </a:r>
            <a:r>
              <a:rPr sz="2400" b="0" spc="-4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Limitations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7802880" cy="4602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Is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it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possible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achieve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100%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coverage?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35"/>
              </a:spcBef>
              <a:buClr>
                <a:srgbClr val="000099"/>
              </a:buClr>
              <a:buFont typeface="Verdana"/>
              <a:buChar char="•"/>
            </a:pPr>
            <a:endParaRPr sz="2000">
              <a:latin typeface="Verdana"/>
              <a:cs typeface="Verdana"/>
            </a:endParaRPr>
          </a:p>
          <a:p>
            <a:pPr marL="240665" marR="5080" indent="-228600">
              <a:lnSpc>
                <a:spcPts val="2170"/>
              </a:lnSpc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Can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you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think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program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that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has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defect,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even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though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it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passes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suite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with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100%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coverage?</a:t>
            </a:r>
            <a:endParaRPr sz="2000">
              <a:latin typeface="Verdana"/>
              <a:cs typeface="Verdana"/>
            </a:endParaRPr>
          </a:p>
          <a:p>
            <a:pPr marL="240665" indent="-227965">
              <a:lnSpc>
                <a:spcPts val="2400"/>
              </a:lnSpc>
              <a:spcBef>
                <a:spcPts val="237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Exclusive</a:t>
            </a:r>
            <a:r>
              <a:rPr sz="20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focus</a:t>
            </a:r>
            <a:r>
              <a:rPr sz="20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on</a:t>
            </a:r>
            <a:r>
              <a:rPr sz="20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focus</a:t>
            </a:r>
            <a:r>
              <a:rPr sz="2000" spc="-6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misses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important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bugs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6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Missing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code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Incorrect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boundary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values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Timing</a:t>
            </a:r>
            <a:r>
              <a:rPr sz="1800" spc="-6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problems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Configuration</a:t>
            </a:r>
            <a:r>
              <a:rPr sz="1800" spc="-10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issues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Data/memory</a:t>
            </a:r>
            <a:r>
              <a:rPr sz="1800" spc="-8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corruption</a:t>
            </a:r>
            <a:r>
              <a:rPr sz="1800" spc="-85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bugs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Usability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problems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Customer</a:t>
            </a:r>
            <a:r>
              <a:rPr sz="1800" spc="-10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requirements</a:t>
            </a:r>
            <a:r>
              <a:rPr sz="1800" spc="-9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issues</a:t>
            </a: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216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is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not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good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adequacy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criterion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Instead,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use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find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places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where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testing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i="1" spc="-10" dirty="0">
                <a:latin typeface="Verdana"/>
                <a:cs typeface="Verdana"/>
              </a:rPr>
              <a:t>inadequate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6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447800" y="3396995"/>
          <a:ext cx="6092188" cy="456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0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69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64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93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93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marL="85090">
                        <a:lnSpc>
                          <a:spcPts val="1500"/>
                        </a:lnSpc>
                        <a:tabLst>
                          <a:tab pos="929640" algn="l"/>
                        </a:tabLst>
                      </a:pPr>
                      <a:r>
                        <a:rPr sz="1400" spc="65" dirty="0">
                          <a:latin typeface="Verdana"/>
                          <a:cs typeface="Verdana"/>
                        </a:rPr>
                        <a:t>Create</a:t>
                      </a:r>
                      <a:r>
                        <a:rPr sz="1400" dirty="0">
                          <a:latin typeface="Verdana"/>
                          <a:cs typeface="Verdana"/>
                        </a:rPr>
                        <a:t>	</a:t>
                      </a:r>
                      <a:r>
                        <a:rPr sz="1400" spc="95" dirty="0">
                          <a:latin typeface="Verdana"/>
                          <a:cs typeface="Verdana"/>
                        </a:rPr>
                        <a:t>Put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solidFill>
                      <a:srgbClr val="FFCC65"/>
                    </a:solidFill>
                  </a:tcPr>
                </a:tc>
                <a:tc>
                  <a:txBody>
                    <a:bodyPr/>
                    <a:lstStyle/>
                    <a:p>
                      <a:pPr marL="363855">
                        <a:lnSpc>
                          <a:spcPts val="1500"/>
                        </a:lnSpc>
                      </a:pPr>
                      <a:r>
                        <a:rPr sz="1400" spc="95" dirty="0">
                          <a:latin typeface="Verdana"/>
                          <a:cs typeface="Verdana"/>
                        </a:rPr>
                        <a:t>Put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solidFill>
                      <a:srgbClr val="FFCC65"/>
                    </a:solidFill>
                  </a:tcPr>
                </a:tc>
                <a:tc>
                  <a:txBody>
                    <a:bodyPr/>
                    <a:lstStyle/>
                    <a:p>
                      <a:pPr marL="407670">
                        <a:lnSpc>
                          <a:spcPts val="1500"/>
                        </a:lnSpc>
                      </a:pPr>
                      <a:r>
                        <a:rPr sz="1400" spc="45" dirty="0">
                          <a:latin typeface="Verdana"/>
                          <a:cs typeface="Verdana"/>
                        </a:rPr>
                        <a:t>Get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solidFill>
                      <a:srgbClr val="FFCC65"/>
                    </a:solidFill>
                  </a:tcPr>
                </a:tc>
                <a:tc>
                  <a:txBody>
                    <a:bodyPr/>
                    <a:lstStyle/>
                    <a:p>
                      <a:pPr marL="284480">
                        <a:lnSpc>
                          <a:spcPts val="1500"/>
                        </a:lnSpc>
                      </a:pPr>
                      <a:r>
                        <a:rPr sz="1400" spc="45" dirty="0">
                          <a:latin typeface="Verdana"/>
                          <a:cs typeface="Verdana"/>
                        </a:rPr>
                        <a:t>Get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solidFill>
                      <a:srgbClr val="FFCC65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C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marL="80899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400" spc="95" dirty="0">
                          <a:latin typeface="Verdana"/>
                          <a:cs typeface="Verdana"/>
                        </a:rPr>
                        <a:t>Put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4445" marB="0">
                    <a:solidFill>
                      <a:srgbClr val="FFCC65"/>
                    </a:solidFill>
                  </a:tcPr>
                </a:tc>
                <a:tc>
                  <a:txBody>
                    <a:bodyPr/>
                    <a:lstStyle/>
                    <a:p>
                      <a:pPr marL="211454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400" spc="40" dirty="0">
                          <a:latin typeface="Verdana"/>
                          <a:cs typeface="Verdana"/>
                        </a:rPr>
                        <a:t>Get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4445" marB="0">
                    <a:solidFill>
                      <a:srgbClr val="FFCC65"/>
                    </a:solidFill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400" spc="40" dirty="0">
                          <a:latin typeface="Verdana"/>
                          <a:cs typeface="Verdana"/>
                        </a:rPr>
                        <a:t>Get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4445" marB="0">
                    <a:solidFill>
                      <a:srgbClr val="FFCC65"/>
                    </a:solidFill>
                  </a:tcPr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400" spc="95" dirty="0">
                          <a:latin typeface="Verdana"/>
                          <a:cs typeface="Verdana"/>
                        </a:rPr>
                        <a:t>Put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4445" marB="0">
                    <a:solidFill>
                      <a:srgbClr val="FFCC65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400" spc="90" dirty="0">
                          <a:latin typeface="Verdana"/>
                          <a:cs typeface="Verdana"/>
                        </a:rPr>
                        <a:t>Put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4445" marB="0">
                    <a:solidFill>
                      <a:srgbClr val="FFCC65"/>
                    </a:solidFill>
                  </a:tcPr>
                </a:tc>
                <a:tc>
                  <a:txBody>
                    <a:bodyPr/>
                    <a:lstStyle/>
                    <a:p>
                      <a:pPr marL="30162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400" spc="40" dirty="0">
                          <a:latin typeface="Verdana"/>
                          <a:cs typeface="Verdana"/>
                        </a:rPr>
                        <a:t>Get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4445" marB="0">
                    <a:solidFill>
                      <a:srgbClr val="FFCC6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Protocol</a:t>
            </a:r>
            <a:r>
              <a:rPr sz="2400" b="0" spc="-8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39" y="997677"/>
            <a:ext cx="7722870" cy="239014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204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Object</a:t>
            </a:r>
            <a:r>
              <a:rPr sz="18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114" dirty="0">
                <a:solidFill>
                  <a:srgbClr val="0000CC"/>
                </a:solidFill>
                <a:latin typeface="Verdana"/>
                <a:cs typeface="Verdana"/>
              </a:rPr>
              <a:t>protocols</a:t>
            </a:r>
            <a:endParaRPr sz="1800">
              <a:latin typeface="Verdana"/>
              <a:cs typeface="Verdana"/>
            </a:endParaRPr>
          </a:p>
          <a:p>
            <a:pPr marL="522605" marR="7620" lvl="1" indent="-167640">
              <a:lnSpc>
                <a:spcPts val="1820"/>
              </a:lnSpc>
              <a:spcBef>
                <a:spcPts val="24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Develop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cases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that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involve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representative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sequence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operations </a:t>
            </a:r>
            <a:r>
              <a:rPr sz="1600" dirty="0">
                <a:latin typeface="Verdana"/>
                <a:cs typeface="Verdana"/>
              </a:rPr>
              <a:t>on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objects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ct val="100000"/>
              </a:lnSpc>
              <a:spcBef>
                <a:spcPts val="25"/>
              </a:spcBef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Example:</a:t>
            </a:r>
            <a:r>
              <a:rPr sz="1400" spc="-5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Dictionary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structure</a:t>
            </a:r>
            <a:endParaRPr sz="1400">
              <a:latin typeface="Verdana"/>
              <a:cs typeface="Verdana"/>
            </a:endParaRPr>
          </a:p>
          <a:p>
            <a:pPr marL="1217930" lvl="3" indent="-220979">
              <a:lnSpc>
                <a:spcPct val="100000"/>
              </a:lnSpc>
              <a:spcBef>
                <a:spcPts val="75"/>
              </a:spcBef>
              <a:buClr>
                <a:srgbClr val="000099"/>
              </a:buClr>
              <a:buChar char="•"/>
              <a:tabLst>
                <a:tab pos="1217930" algn="l"/>
              </a:tabLst>
            </a:pPr>
            <a:r>
              <a:rPr sz="1400" dirty="0">
                <a:latin typeface="Verdana"/>
                <a:cs typeface="Verdana"/>
              </a:rPr>
              <a:t>Create,</a:t>
            </a:r>
            <a:r>
              <a:rPr sz="1400" spc="-5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AddEntry*,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Lookup,</a:t>
            </a:r>
            <a:r>
              <a:rPr sz="1400" spc="-7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ModifyEntry*,</a:t>
            </a:r>
            <a:r>
              <a:rPr sz="1400" spc="-6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DeleteEntry,</a:t>
            </a:r>
            <a:r>
              <a:rPr sz="1400" spc="-6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Lookup,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Destroy</a:t>
            </a:r>
            <a:endParaRPr sz="1400">
              <a:latin typeface="Verdana"/>
              <a:cs typeface="Verdana"/>
            </a:endParaRPr>
          </a:p>
          <a:p>
            <a:pPr marL="874394" lvl="2" indent="-176530">
              <a:lnSpc>
                <a:spcPct val="100000"/>
              </a:lnSpc>
              <a:spcBef>
                <a:spcPts val="60"/>
              </a:spcBef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Example: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IO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Stream</a:t>
            </a:r>
            <a:endParaRPr sz="1400">
              <a:latin typeface="Verdana"/>
              <a:cs typeface="Verdana"/>
            </a:endParaRPr>
          </a:p>
          <a:p>
            <a:pPr marL="1217930" lvl="3" indent="-220979">
              <a:lnSpc>
                <a:spcPct val="100000"/>
              </a:lnSpc>
              <a:spcBef>
                <a:spcPts val="70"/>
              </a:spcBef>
              <a:buClr>
                <a:srgbClr val="000099"/>
              </a:buClr>
              <a:buChar char="•"/>
              <a:tabLst>
                <a:tab pos="1217930" algn="l"/>
              </a:tabLst>
            </a:pPr>
            <a:r>
              <a:rPr sz="1400" dirty="0">
                <a:latin typeface="Verdana"/>
                <a:cs typeface="Verdana"/>
              </a:rPr>
              <a:t>Open,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Read,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Read,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Close,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FF0000"/>
                </a:solidFill>
                <a:latin typeface="Verdana"/>
                <a:cs typeface="Verdana"/>
              </a:rPr>
              <a:t>Read</a:t>
            </a:r>
            <a:r>
              <a:rPr sz="1400" dirty="0">
                <a:latin typeface="Verdana"/>
                <a:cs typeface="Verdana"/>
              </a:rPr>
              <a:t>,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Open,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Write,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FF0000"/>
                </a:solidFill>
                <a:latin typeface="Verdana"/>
                <a:cs typeface="Verdana"/>
              </a:rPr>
              <a:t>Read</a:t>
            </a:r>
            <a:r>
              <a:rPr sz="1400" dirty="0">
                <a:latin typeface="Verdana"/>
                <a:cs typeface="Verdana"/>
              </a:rPr>
              <a:t>,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Close,</a:t>
            </a:r>
            <a:r>
              <a:rPr sz="1400" spc="-55" dirty="0"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F0000"/>
                </a:solidFill>
                <a:latin typeface="Verdana"/>
                <a:cs typeface="Verdana"/>
              </a:rPr>
              <a:t>Close</a:t>
            </a:r>
            <a:endParaRPr sz="1400">
              <a:latin typeface="Verdana"/>
              <a:cs typeface="Verdana"/>
            </a:endParaRPr>
          </a:p>
          <a:p>
            <a:pPr lvl="3">
              <a:lnSpc>
                <a:spcPct val="100000"/>
              </a:lnSpc>
              <a:spcBef>
                <a:spcPts val="150"/>
              </a:spcBef>
              <a:buClr>
                <a:srgbClr val="000099"/>
              </a:buClr>
              <a:buFont typeface="Verdana"/>
              <a:buChar char="•"/>
            </a:pPr>
            <a:endParaRPr sz="14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Test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concurrent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access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from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multiple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threads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ct val="100000"/>
              </a:lnSpc>
              <a:spcBef>
                <a:spcPts val="70"/>
              </a:spcBef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Example: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FIFO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queue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for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events,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logging,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etc.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39" y="4042662"/>
            <a:ext cx="7502525" cy="2286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Approach</a:t>
            </a:r>
            <a:endParaRPr sz="1800">
              <a:latin typeface="Verdana"/>
              <a:cs typeface="Verdana"/>
            </a:endParaRPr>
          </a:p>
          <a:p>
            <a:pPr marL="522605" marR="24765" lvl="1" indent="-167640">
              <a:lnSpc>
                <a:spcPts val="1820"/>
              </a:lnSpc>
              <a:spcBef>
                <a:spcPts val="22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Develop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representative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sequences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–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based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use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cases,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scenarios, profiles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6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Randomly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generate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call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sequences</a:t>
            </a:r>
            <a:endParaRPr sz="1600">
              <a:latin typeface="Verdana"/>
              <a:cs typeface="Verdana"/>
            </a:endParaRPr>
          </a:p>
          <a:p>
            <a:pPr marL="874394" lvl="2" indent="-176530">
              <a:lnSpc>
                <a:spcPct val="100000"/>
              </a:lnSpc>
              <a:spcBef>
                <a:spcPts val="65"/>
              </a:spcBef>
              <a:buClr>
                <a:srgbClr val="000099"/>
              </a:buClr>
              <a:buChar char="•"/>
              <a:tabLst>
                <a:tab pos="874394" algn="l"/>
              </a:tabLst>
            </a:pPr>
            <a:r>
              <a:rPr sz="1400" dirty="0">
                <a:latin typeface="Verdana"/>
                <a:cs typeface="Verdana"/>
              </a:rPr>
              <a:t>Example: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Account</a:t>
            </a:r>
            <a:endParaRPr sz="1400">
              <a:latin typeface="Verdana"/>
              <a:cs typeface="Verdana"/>
            </a:endParaRPr>
          </a:p>
          <a:p>
            <a:pPr marL="1217930" lvl="3" indent="-220979">
              <a:lnSpc>
                <a:spcPct val="100000"/>
              </a:lnSpc>
              <a:spcBef>
                <a:spcPts val="75"/>
              </a:spcBef>
              <a:buClr>
                <a:srgbClr val="000099"/>
              </a:buClr>
              <a:buChar char="•"/>
              <a:tabLst>
                <a:tab pos="1217930" algn="l"/>
              </a:tabLst>
            </a:pPr>
            <a:r>
              <a:rPr sz="1400" dirty="0">
                <a:latin typeface="Verdana"/>
                <a:cs typeface="Verdana"/>
              </a:rPr>
              <a:t>Open,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Deposit,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Withdraw,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Withdraw,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Deposit,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Query,</a:t>
            </a:r>
            <a:r>
              <a:rPr sz="1400" spc="-6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Withdraw,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Close</a:t>
            </a:r>
            <a:endParaRPr sz="14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8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Coverage:</a:t>
            </a:r>
            <a:r>
              <a:rPr sz="1600" spc="-7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Conceptual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states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185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Also</a:t>
            </a:r>
            <a:r>
              <a:rPr sz="18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useful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for</a:t>
            </a:r>
            <a:r>
              <a:rPr sz="18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protocol</a:t>
            </a:r>
            <a:r>
              <a:rPr sz="18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interactions</a:t>
            </a:r>
            <a:r>
              <a:rPr sz="18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within</a:t>
            </a:r>
            <a:r>
              <a:rPr sz="18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0000CC"/>
                </a:solidFill>
                <a:latin typeface="Verdana"/>
                <a:cs typeface="Verdana"/>
              </a:rPr>
              <a:t>distributed</a:t>
            </a:r>
            <a:r>
              <a:rPr sz="1800" spc="-5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designs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r>
              <a:rPr sz="2400" b="0" spc="-8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example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83995"/>
            <a:ext cx="290068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Equivalence</a:t>
            </a:r>
            <a:r>
              <a:rPr sz="2000" spc="-7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classes?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39" y="2139187"/>
            <a:ext cx="251841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Boundary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values?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39" y="4161534"/>
            <a:ext cx="25546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Robustness</a:t>
            </a:r>
            <a:r>
              <a:rPr sz="2000" spc="-9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tests?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39" y="5606285"/>
            <a:ext cx="43453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How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achieve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135" dirty="0">
                <a:solidFill>
                  <a:srgbClr val="0000CC"/>
                </a:solidFill>
                <a:latin typeface="Verdana"/>
                <a:cs typeface="Verdana"/>
              </a:rPr>
              <a:t>line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105" dirty="0">
                <a:solidFill>
                  <a:srgbClr val="0000CC"/>
                </a:solidFill>
                <a:latin typeface="Verdana"/>
                <a:cs typeface="Verdana"/>
              </a:rPr>
              <a:t>coverage?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572000" y="923544"/>
            <a:ext cx="4419600" cy="2658110"/>
          </a:xfrm>
          <a:custGeom>
            <a:avLst/>
            <a:gdLst/>
            <a:ahLst/>
            <a:cxnLst/>
            <a:rect l="l" t="t" r="r" b="b"/>
            <a:pathLst>
              <a:path w="4419600" h="2658110">
                <a:moveTo>
                  <a:pt x="4419599" y="2657855"/>
                </a:moveTo>
                <a:lnTo>
                  <a:pt x="4419599" y="0"/>
                </a:lnTo>
                <a:lnTo>
                  <a:pt x="0" y="0"/>
                </a:lnTo>
                <a:lnTo>
                  <a:pt x="0" y="2657855"/>
                </a:lnTo>
                <a:lnTo>
                  <a:pt x="4419599" y="2657855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663437" y="906271"/>
            <a:ext cx="370840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public</a:t>
            </a:r>
            <a:r>
              <a:rPr sz="1400" spc="185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static</a:t>
            </a:r>
            <a:r>
              <a:rPr sz="1400" spc="185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int</a:t>
            </a:r>
            <a:r>
              <a:rPr sz="1400" spc="190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binsrch</a:t>
            </a:r>
            <a:r>
              <a:rPr sz="1400" spc="190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(int[]</a:t>
            </a:r>
            <a:r>
              <a:rPr sz="1400" spc="190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spc="140" dirty="0">
                <a:solidFill>
                  <a:srgbClr val="993265"/>
                </a:solidFill>
                <a:latin typeface="Comic Sans MS"/>
                <a:cs typeface="Comic Sans MS"/>
              </a:rPr>
              <a:t>a,</a:t>
            </a:r>
            <a:r>
              <a:rPr sz="1400" spc="190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int</a:t>
            </a:r>
            <a:r>
              <a:rPr sz="1400" spc="185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key)</a:t>
            </a:r>
            <a:r>
              <a:rPr sz="1400" spc="190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spc="-50" dirty="0">
                <a:solidFill>
                  <a:srgbClr val="993265"/>
                </a:solidFill>
                <a:latin typeface="Comic Sans MS"/>
                <a:cs typeface="Comic Sans MS"/>
              </a:rPr>
              <a:t>{</a:t>
            </a:r>
            <a:endParaRPr sz="1400">
              <a:latin typeface="Comic Sans MS"/>
              <a:cs typeface="Comic Sans MS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33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974333" y="1226311"/>
            <a:ext cx="11099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725170" algn="l"/>
              </a:tabLst>
            </a:pP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int</a:t>
            </a:r>
            <a:r>
              <a:rPr sz="1400" spc="180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spc="-25" dirty="0">
                <a:solidFill>
                  <a:srgbClr val="FF0000"/>
                </a:solidFill>
                <a:latin typeface="Comic Sans MS"/>
                <a:cs typeface="Comic Sans MS"/>
              </a:rPr>
              <a:t>low</a:t>
            </a:r>
            <a:r>
              <a:rPr sz="1400" dirty="0">
                <a:solidFill>
                  <a:srgbClr val="FF0000"/>
                </a:solidFill>
                <a:latin typeface="Comic Sans MS"/>
                <a:cs typeface="Comic Sans MS"/>
              </a:rPr>
              <a:t>	</a:t>
            </a:r>
            <a:r>
              <a:rPr sz="1400" spc="140" dirty="0">
                <a:solidFill>
                  <a:srgbClr val="993265"/>
                </a:solidFill>
                <a:latin typeface="Comic Sans MS"/>
                <a:cs typeface="Comic Sans MS"/>
              </a:rPr>
              <a:t>=</a:t>
            </a:r>
            <a:r>
              <a:rPr sz="1400" spc="185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spc="70" dirty="0">
                <a:solidFill>
                  <a:srgbClr val="993265"/>
                </a:solidFill>
                <a:latin typeface="Comic Sans MS"/>
                <a:cs typeface="Comic Sans MS"/>
              </a:rPr>
              <a:t>0;</a:t>
            </a:r>
            <a:endParaRPr sz="1400">
              <a:latin typeface="Comic Sans MS"/>
              <a:cs typeface="Comic Sans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974334" y="1278737"/>
            <a:ext cx="3199130" cy="1310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123315">
              <a:lnSpc>
                <a:spcPct val="150700"/>
              </a:lnSpc>
              <a:spcBef>
                <a:spcPts val="100"/>
              </a:spcBef>
            </a:pP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int</a:t>
            </a:r>
            <a:r>
              <a:rPr sz="1400" spc="245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FF0000"/>
                </a:solidFill>
                <a:latin typeface="Comic Sans MS"/>
                <a:cs typeface="Comic Sans MS"/>
              </a:rPr>
              <a:t>high</a:t>
            </a:r>
            <a:r>
              <a:rPr sz="1400" spc="254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1400" spc="140" dirty="0">
                <a:solidFill>
                  <a:srgbClr val="993265"/>
                </a:solidFill>
                <a:latin typeface="Comic Sans MS"/>
                <a:cs typeface="Comic Sans MS"/>
              </a:rPr>
              <a:t>=</a:t>
            </a:r>
            <a:r>
              <a:rPr sz="1400" spc="245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a.length</a:t>
            </a:r>
            <a:r>
              <a:rPr sz="1400" spc="254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spc="270" dirty="0">
                <a:solidFill>
                  <a:srgbClr val="993265"/>
                </a:solidFill>
                <a:latin typeface="Comic Sans MS"/>
                <a:cs typeface="Comic Sans MS"/>
              </a:rPr>
              <a:t>-</a:t>
            </a:r>
            <a:r>
              <a:rPr sz="1400" spc="245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spc="180" dirty="0">
                <a:solidFill>
                  <a:srgbClr val="993265"/>
                </a:solidFill>
                <a:latin typeface="Comic Sans MS"/>
                <a:cs typeface="Comic Sans MS"/>
              </a:rPr>
              <a:t>1; 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while</a:t>
            </a:r>
            <a:r>
              <a:rPr sz="1400" spc="185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(true)</a:t>
            </a:r>
            <a:r>
              <a:rPr sz="1400" spc="195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spc="-50" dirty="0">
                <a:solidFill>
                  <a:srgbClr val="993265"/>
                </a:solidFill>
                <a:latin typeface="Comic Sans MS"/>
                <a:cs typeface="Comic Sans MS"/>
              </a:rPr>
              <a:t>{</a:t>
            </a:r>
            <a:endParaRPr sz="1400">
              <a:latin typeface="Comic Sans MS"/>
              <a:cs typeface="Comic Sans MS"/>
            </a:endParaRPr>
          </a:p>
          <a:p>
            <a:pPr marL="310515" marR="5080">
              <a:lnSpc>
                <a:spcPts val="2530"/>
              </a:lnSpc>
              <a:spcBef>
                <a:spcPts val="90"/>
              </a:spcBef>
            </a:pP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if</a:t>
            </a:r>
            <a:r>
              <a:rPr sz="1400" spc="180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(</a:t>
            </a:r>
            <a:r>
              <a:rPr sz="1400" spc="185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FF0000"/>
                </a:solidFill>
                <a:latin typeface="Comic Sans MS"/>
                <a:cs typeface="Comic Sans MS"/>
              </a:rPr>
              <a:t>low</a:t>
            </a:r>
            <a:r>
              <a:rPr sz="1400" spc="185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1400" spc="315" dirty="0">
                <a:solidFill>
                  <a:srgbClr val="993265"/>
                </a:solidFill>
                <a:latin typeface="Comic Sans MS"/>
                <a:cs typeface="Comic Sans MS"/>
              </a:rPr>
              <a:t>&gt;</a:t>
            </a:r>
            <a:r>
              <a:rPr sz="1400" spc="180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FF0000"/>
                </a:solidFill>
                <a:latin typeface="Comic Sans MS"/>
                <a:cs typeface="Comic Sans MS"/>
              </a:rPr>
              <a:t>high</a:t>
            </a:r>
            <a:r>
              <a:rPr sz="1400" spc="19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)</a:t>
            </a:r>
            <a:r>
              <a:rPr sz="1400" spc="185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009900"/>
                </a:solidFill>
                <a:latin typeface="Comic Sans MS"/>
                <a:cs typeface="Comic Sans MS"/>
              </a:rPr>
              <a:t>return</a:t>
            </a:r>
            <a:r>
              <a:rPr sz="1400" spc="185" dirty="0">
                <a:solidFill>
                  <a:srgbClr val="009900"/>
                </a:solidFill>
                <a:latin typeface="Comic Sans MS"/>
                <a:cs typeface="Comic Sans MS"/>
              </a:rPr>
              <a:t> </a:t>
            </a:r>
            <a:r>
              <a:rPr sz="1400" spc="260" dirty="0">
                <a:solidFill>
                  <a:srgbClr val="993265"/>
                </a:solidFill>
                <a:latin typeface="Comic Sans MS"/>
                <a:cs typeface="Comic Sans MS"/>
              </a:rPr>
              <a:t>-</a:t>
            </a:r>
            <a:r>
              <a:rPr sz="1400" spc="55" dirty="0">
                <a:solidFill>
                  <a:srgbClr val="993265"/>
                </a:solidFill>
                <a:latin typeface="Comic Sans MS"/>
                <a:cs typeface="Comic Sans MS"/>
              </a:rPr>
              <a:t>(</a:t>
            </a:r>
            <a:r>
              <a:rPr sz="1400" spc="55" dirty="0">
                <a:solidFill>
                  <a:srgbClr val="FF0000"/>
                </a:solidFill>
                <a:latin typeface="Comic Sans MS"/>
                <a:cs typeface="Comic Sans MS"/>
              </a:rPr>
              <a:t>low</a:t>
            </a:r>
            <a:r>
              <a:rPr sz="1400" spc="55" dirty="0">
                <a:solidFill>
                  <a:srgbClr val="993265"/>
                </a:solidFill>
                <a:latin typeface="Comic Sans MS"/>
                <a:cs typeface="Comic Sans MS"/>
              </a:rPr>
              <a:t>+1); 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int</a:t>
            </a:r>
            <a:r>
              <a:rPr sz="1400" spc="215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3232CC"/>
                </a:solidFill>
                <a:latin typeface="Comic Sans MS"/>
                <a:cs typeface="Comic Sans MS"/>
              </a:rPr>
              <a:t>mid</a:t>
            </a:r>
            <a:r>
              <a:rPr sz="1400" spc="220" dirty="0">
                <a:solidFill>
                  <a:srgbClr val="3232CC"/>
                </a:solidFill>
                <a:latin typeface="Comic Sans MS"/>
                <a:cs typeface="Comic Sans MS"/>
              </a:rPr>
              <a:t> </a:t>
            </a:r>
            <a:r>
              <a:rPr sz="1400" spc="140" dirty="0">
                <a:solidFill>
                  <a:srgbClr val="993265"/>
                </a:solidFill>
                <a:latin typeface="Comic Sans MS"/>
                <a:cs typeface="Comic Sans MS"/>
              </a:rPr>
              <a:t>=</a:t>
            </a:r>
            <a:r>
              <a:rPr sz="1400" spc="210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(</a:t>
            </a:r>
            <a:r>
              <a:rPr sz="1400" dirty="0">
                <a:solidFill>
                  <a:srgbClr val="FF0000"/>
                </a:solidFill>
                <a:latin typeface="Comic Sans MS"/>
                <a:cs typeface="Comic Sans MS"/>
              </a:rPr>
              <a:t>low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+</a:t>
            </a:r>
            <a:r>
              <a:rPr sz="1400" dirty="0">
                <a:solidFill>
                  <a:srgbClr val="FF0000"/>
                </a:solidFill>
                <a:latin typeface="Comic Sans MS"/>
                <a:cs typeface="Comic Sans MS"/>
              </a:rPr>
              <a:t>high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)</a:t>
            </a:r>
            <a:r>
              <a:rPr sz="1400" spc="200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/</a:t>
            </a:r>
            <a:r>
              <a:rPr sz="1400" spc="220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spc="70" dirty="0">
                <a:solidFill>
                  <a:srgbClr val="993265"/>
                </a:solidFill>
                <a:latin typeface="Comic Sans MS"/>
                <a:cs typeface="Comic Sans MS"/>
              </a:rPr>
              <a:t>2;</a:t>
            </a:r>
            <a:endParaRPr sz="1400">
              <a:latin typeface="Comic Sans MS"/>
              <a:cs typeface="Comic Sans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50737" y="2669538"/>
            <a:ext cx="4182110" cy="88138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634365" marR="30480">
              <a:lnSpc>
                <a:spcPct val="75000"/>
              </a:lnSpc>
              <a:spcBef>
                <a:spcPts val="520"/>
              </a:spcBef>
              <a:tabLst>
                <a:tab pos="1240790" algn="l"/>
                <a:tab pos="2764790" algn="l"/>
                <a:tab pos="2788920" algn="l"/>
                <a:tab pos="3183890" algn="l"/>
              </a:tabLst>
            </a:pPr>
            <a:r>
              <a:rPr sz="1400" spc="-25" dirty="0">
                <a:solidFill>
                  <a:srgbClr val="993265"/>
                </a:solidFill>
                <a:latin typeface="Comic Sans MS"/>
                <a:cs typeface="Comic Sans MS"/>
              </a:rPr>
              <a:t>if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	(</a:t>
            </a:r>
            <a:r>
              <a:rPr sz="1400" spc="210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a[</a:t>
            </a:r>
            <a:r>
              <a:rPr sz="1400" dirty="0">
                <a:solidFill>
                  <a:srgbClr val="3232CC"/>
                </a:solidFill>
                <a:latin typeface="Comic Sans MS"/>
                <a:cs typeface="Comic Sans MS"/>
              </a:rPr>
              <a:t>mid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]</a:t>
            </a:r>
            <a:r>
              <a:rPr sz="1400" spc="215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spc="315" dirty="0">
                <a:solidFill>
                  <a:srgbClr val="993265"/>
                </a:solidFill>
                <a:latin typeface="Comic Sans MS"/>
                <a:cs typeface="Comic Sans MS"/>
              </a:rPr>
              <a:t>&lt;</a:t>
            </a:r>
            <a:r>
              <a:rPr sz="1400" spc="204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key</a:t>
            </a:r>
            <a:r>
              <a:rPr sz="1400" spc="220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spc="-50" dirty="0">
                <a:solidFill>
                  <a:srgbClr val="993265"/>
                </a:solidFill>
                <a:latin typeface="Comic Sans MS"/>
                <a:cs typeface="Comic Sans MS"/>
              </a:rPr>
              <a:t>)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	</a:t>
            </a:r>
            <a:r>
              <a:rPr sz="1400" spc="-25" dirty="0">
                <a:solidFill>
                  <a:srgbClr val="FF0000"/>
                </a:solidFill>
                <a:latin typeface="Comic Sans MS"/>
                <a:cs typeface="Comic Sans MS"/>
              </a:rPr>
              <a:t>low</a:t>
            </a:r>
            <a:r>
              <a:rPr sz="1400" dirty="0">
                <a:solidFill>
                  <a:srgbClr val="FF0000"/>
                </a:solidFill>
                <a:latin typeface="Comic Sans MS"/>
                <a:cs typeface="Comic Sans MS"/>
              </a:rPr>
              <a:t>	</a:t>
            </a:r>
            <a:r>
              <a:rPr sz="1400" spc="140" dirty="0">
                <a:solidFill>
                  <a:srgbClr val="993265"/>
                </a:solidFill>
                <a:latin typeface="Comic Sans MS"/>
                <a:cs typeface="Comic Sans MS"/>
              </a:rPr>
              <a:t>=</a:t>
            </a:r>
            <a:r>
              <a:rPr sz="1400" spc="185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3232CC"/>
                </a:solidFill>
                <a:latin typeface="Comic Sans MS"/>
                <a:cs typeface="Comic Sans MS"/>
              </a:rPr>
              <a:t>mid</a:t>
            </a:r>
            <a:r>
              <a:rPr sz="1400" spc="180" dirty="0">
                <a:solidFill>
                  <a:srgbClr val="3232CC"/>
                </a:solidFill>
                <a:latin typeface="Comic Sans MS"/>
                <a:cs typeface="Comic Sans MS"/>
              </a:rPr>
              <a:t> </a:t>
            </a:r>
            <a:r>
              <a:rPr sz="1400" spc="180" dirty="0">
                <a:solidFill>
                  <a:srgbClr val="993265"/>
                </a:solidFill>
                <a:latin typeface="Comic Sans MS"/>
                <a:cs typeface="Comic Sans MS"/>
              </a:rPr>
              <a:t>+</a:t>
            </a:r>
            <a:r>
              <a:rPr sz="1400" spc="185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spc="180" dirty="0">
                <a:solidFill>
                  <a:srgbClr val="993265"/>
                </a:solidFill>
                <a:latin typeface="Comic Sans MS"/>
                <a:cs typeface="Comic Sans MS"/>
              </a:rPr>
              <a:t>1; 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else</a:t>
            </a:r>
            <a:r>
              <a:rPr sz="1400" spc="204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if</a:t>
            </a:r>
            <a:r>
              <a:rPr sz="1400" spc="210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(</a:t>
            </a:r>
            <a:r>
              <a:rPr sz="1400" spc="210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a[</a:t>
            </a:r>
            <a:r>
              <a:rPr sz="1400" dirty="0">
                <a:solidFill>
                  <a:srgbClr val="3232CC"/>
                </a:solidFill>
                <a:latin typeface="Comic Sans MS"/>
                <a:cs typeface="Comic Sans MS"/>
              </a:rPr>
              <a:t>mid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]</a:t>
            </a:r>
            <a:r>
              <a:rPr sz="1400" spc="215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spc="315" dirty="0">
                <a:solidFill>
                  <a:srgbClr val="993265"/>
                </a:solidFill>
                <a:latin typeface="Comic Sans MS"/>
                <a:cs typeface="Comic Sans MS"/>
              </a:rPr>
              <a:t>&gt;</a:t>
            </a:r>
            <a:r>
              <a:rPr sz="1400" spc="210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key</a:t>
            </a:r>
            <a:r>
              <a:rPr sz="1400" spc="220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spc="-50" dirty="0">
                <a:solidFill>
                  <a:srgbClr val="993265"/>
                </a:solidFill>
                <a:latin typeface="Comic Sans MS"/>
                <a:cs typeface="Comic Sans MS"/>
              </a:rPr>
              <a:t>)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		</a:t>
            </a:r>
            <a:r>
              <a:rPr sz="1400" dirty="0">
                <a:solidFill>
                  <a:srgbClr val="FF0000"/>
                </a:solidFill>
                <a:latin typeface="Comic Sans MS"/>
                <a:cs typeface="Comic Sans MS"/>
              </a:rPr>
              <a:t>high</a:t>
            </a:r>
            <a:r>
              <a:rPr sz="1400" spc="185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1400" spc="140" dirty="0">
                <a:solidFill>
                  <a:srgbClr val="993265"/>
                </a:solidFill>
                <a:latin typeface="Comic Sans MS"/>
                <a:cs typeface="Comic Sans MS"/>
              </a:rPr>
              <a:t>=</a:t>
            </a:r>
            <a:r>
              <a:rPr sz="1400" spc="175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dirty="0">
                <a:solidFill>
                  <a:srgbClr val="3232CC"/>
                </a:solidFill>
                <a:latin typeface="Comic Sans MS"/>
                <a:cs typeface="Comic Sans MS"/>
              </a:rPr>
              <a:t>mid</a:t>
            </a:r>
            <a:r>
              <a:rPr sz="1400" spc="190" dirty="0">
                <a:solidFill>
                  <a:srgbClr val="3232CC"/>
                </a:solidFill>
                <a:latin typeface="Comic Sans MS"/>
                <a:cs typeface="Comic Sans MS"/>
              </a:rPr>
              <a:t> </a:t>
            </a:r>
            <a:r>
              <a:rPr sz="1400" spc="270" dirty="0">
                <a:solidFill>
                  <a:srgbClr val="993265"/>
                </a:solidFill>
                <a:latin typeface="Comic Sans MS"/>
                <a:cs typeface="Comic Sans MS"/>
              </a:rPr>
              <a:t>-</a:t>
            </a:r>
            <a:r>
              <a:rPr sz="1400" spc="175" dirty="0">
                <a:solidFill>
                  <a:srgbClr val="993265"/>
                </a:solidFill>
                <a:latin typeface="Comic Sans MS"/>
                <a:cs typeface="Comic Sans MS"/>
              </a:rPr>
              <a:t> </a:t>
            </a:r>
            <a:r>
              <a:rPr sz="1400" spc="180" dirty="0">
                <a:solidFill>
                  <a:srgbClr val="993265"/>
                </a:solidFill>
                <a:latin typeface="Comic Sans MS"/>
                <a:cs typeface="Comic Sans MS"/>
              </a:rPr>
              <a:t>1;</a:t>
            </a:r>
            <a:endParaRPr sz="1400">
              <a:latin typeface="Comic Sans MS"/>
              <a:cs typeface="Comic Sans MS"/>
            </a:endParaRPr>
          </a:p>
          <a:p>
            <a:pPr marL="323215">
              <a:lnSpc>
                <a:spcPts val="1260"/>
              </a:lnSpc>
              <a:tabLst>
                <a:tab pos="634365" algn="l"/>
                <a:tab pos="1282065" algn="l"/>
              </a:tabLst>
            </a:pPr>
            <a:r>
              <a:rPr sz="2100" spc="-75" baseline="-49603" dirty="0">
                <a:solidFill>
                  <a:srgbClr val="993265"/>
                </a:solidFill>
                <a:latin typeface="Comic Sans MS"/>
                <a:cs typeface="Comic Sans MS"/>
              </a:rPr>
              <a:t>}</a:t>
            </a:r>
            <a:r>
              <a:rPr sz="2100" baseline="-49603" dirty="0">
                <a:solidFill>
                  <a:srgbClr val="993265"/>
                </a:solidFill>
                <a:latin typeface="Comic Sans MS"/>
                <a:cs typeface="Comic Sans MS"/>
              </a:rPr>
              <a:t>	</a:t>
            </a:r>
            <a:r>
              <a:rPr sz="1400" spc="-20" dirty="0">
                <a:solidFill>
                  <a:srgbClr val="993265"/>
                </a:solidFill>
                <a:latin typeface="Comic Sans MS"/>
                <a:cs typeface="Comic Sans MS"/>
              </a:rPr>
              <a:t>else</a:t>
            </a:r>
            <a:r>
              <a:rPr sz="1400" dirty="0">
                <a:solidFill>
                  <a:srgbClr val="993265"/>
                </a:solidFill>
                <a:latin typeface="Comic Sans MS"/>
                <a:cs typeface="Comic Sans MS"/>
              </a:rPr>
              <a:t>	</a:t>
            </a:r>
            <a:r>
              <a:rPr sz="1400" dirty="0">
                <a:solidFill>
                  <a:srgbClr val="009900"/>
                </a:solidFill>
                <a:latin typeface="Comic Sans MS"/>
                <a:cs typeface="Comic Sans MS"/>
              </a:rPr>
              <a:t>return</a:t>
            </a:r>
            <a:r>
              <a:rPr sz="1400" spc="190" dirty="0">
                <a:solidFill>
                  <a:srgbClr val="009900"/>
                </a:solidFill>
                <a:latin typeface="Comic Sans MS"/>
                <a:cs typeface="Comic Sans MS"/>
              </a:rPr>
              <a:t> </a:t>
            </a:r>
            <a:r>
              <a:rPr sz="1400" spc="-20" dirty="0">
                <a:solidFill>
                  <a:srgbClr val="3232CC"/>
                </a:solidFill>
                <a:latin typeface="Comic Sans MS"/>
                <a:cs typeface="Comic Sans MS"/>
              </a:rPr>
              <a:t>mid</a:t>
            </a:r>
            <a:r>
              <a:rPr sz="1400" spc="-20" dirty="0">
                <a:solidFill>
                  <a:srgbClr val="993265"/>
                </a:solidFill>
                <a:latin typeface="Comic Sans MS"/>
                <a:cs typeface="Comic Sans MS"/>
              </a:rPr>
              <a:t>;</a:t>
            </a:r>
            <a:endParaRPr sz="14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1400" spc="-50" dirty="0">
                <a:solidFill>
                  <a:srgbClr val="993265"/>
                </a:solidFill>
                <a:latin typeface="Comic Sans MS"/>
                <a:cs typeface="Comic Sans MS"/>
              </a:rPr>
              <a:t>}</a:t>
            </a:r>
            <a:endParaRPr sz="14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Random</a:t>
            </a:r>
            <a:r>
              <a:rPr sz="2400" b="0" spc="-7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Testing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7661275" cy="5466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Randomly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generate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program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input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and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execute</a:t>
            </a:r>
            <a:r>
              <a:rPr sz="2000" spc="-4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test</a:t>
            </a:r>
            <a:r>
              <a:rPr sz="20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case</a:t>
            </a:r>
            <a:endParaRPr sz="20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2400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Challenges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50"/>
              </a:lnSpc>
              <a:spcBef>
                <a:spcPts val="1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How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generate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input?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1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To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assess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quality,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want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representative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input</a:t>
            </a:r>
            <a:endParaRPr sz="1600">
              <a:latin typeface="Verdana"/>
              <a:cs typeface="Verdana"/>
            </a:endParaRPr>
          </a:p>
          <a:p>
            <a:pPr marL="875030" lvl="2" indent="-177165">
              <a:lnSpc>
                <a:spcPct val="10000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To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find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defects,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want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good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coverage</a:t>
            </a:r>
            <a:endParaRPr sz="1600">
              <a:latin typeface="Verdana"/>
              <a:cs typeface="Verdana"/>
            </a:endParaRPr>
          </a:p>
          <a:p>
            <a:pPr lvl="2">
              <a:lnSpc>
                <a:spcPct val="100000"/>
              </a:lnSpc>
              <a:spcBef>
                <a:spcPts val="245"/>
              </a:spcBef>
              <a:buClr>
                <a:srgbClr val="000099"/>
              </a:buClr>
              <a:buFont typeface="Verdana"/>
              <a:buChar char="•"/>
            </a:pP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21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How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check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if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input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is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valid?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1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Check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precondition</a:t>
            </a:r>
            <a:endParaRPr sz="1600">
              <a:latin typeface="Verdana"/>
              <a:cs typeface="Verdana"/>
            </a:endParaRPr>
          </a:p>
          <a:p>
            <a:pPr marL="875030" lvl="2" indent="-17716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If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precondition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false,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throw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out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use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robustness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test</a:t>
            </a:r>
            <a:endParaRPr sz="1600">
              <a:latin typeface="Verdana"/>
              <a:cs typeface="Verdana"/>
            </a:endParaRPr>
          </a:p>
          <a:p>
            <a:pPr lvl="2">
              <a:lnSpc>
                <a:spcPct val="100000"/>
              </a:lnSpc>
              <a:spcBef>
                <a:spcPts val="229"/>
              </a:spcBef>
              <a:buClr>
                <a:srgbClr val="000099"/>
              </a:buClr>
              <a:buFont typeface="Verdana"/>
              <a:buChar char="•"/>
            </a:pP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216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How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to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check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output?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2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Need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i="1" dirty="0">
                <a:latin typeface="Verdana"/>
                <a:cs typeface="Verdana"/>
              </a:rPr>
              <a:t>oracle</a:t>
            </a:r>
            <a:r>
              <a:rPr sz="1600" i="1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that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can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tell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if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answer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right</a:t>
            </a:r>
            <a:endParaRPr sz="1600">
              <a:latin typeface="Verdana"/>
              <a:cs typeface="Verdana"/>
            </a:endParaRPr>
          </a:p>
          <a:p>
            <a:pPr marL="1217930" marR="5080" lvl="3" indent="-221615">
              <a:lnSpc>
                <a:spcPts val="1739"/>
              </a:lnSpc>
              <a:spcBef>
                <a:spcPts val="210"/>
              </a:spcBef>
              <a:buClr>
                <a:srgbClr val="000099"/>
              </a:buClr>
              <a:buChar char="•"/>
              <a:tabLst>
                <a:tab pos="1219200" algn="l"/>
              </a:tabLst>
            </a:pPr>
            <a:r>
              <a:rPr sz="1600" dirty="0">
                <a:latin typeface="Verdana"/>
                <a:cs typeface="Verdana"/>
              </a:rPr>
              <a:t>Essentially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postcondition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–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but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always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formally 	specified</a:t>
            </a:r>
            <a:endParaRPr sz="1600">
              <a:latin typeface="Verdana"/>
              <a:cs typeface="Verdana"/>
            </a:endParaRPr>
          </a:p>
          <a:p>
            <a:pPr marL="875030" lvl="2" indent="-177165">
              <a:lnSpc>
                <a:spcPts val="1889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May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easier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check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answer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than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compute</a:t>
            </a:r>
            <a:r>
              <a:rPr sz="1600" spc="-25" dirty="0">
                <a:latin typeface="Verdana"/>
                <a:cs typeface="Verdana"/>
              </a:rPr>
              <a:t> it</a:t>
            </a:r>
            <a:endParaRPr sz="1600">
              <a:latin typeface="Verdana"/>
              <a:cs typeface="Verdana"/>
            </a:endParaRPr>
          </a:p>
          <a:p>
            <a:pPr marL="875030" lvl="2" indent="-177165">
              <a:lnSpc>
                <a:spcPct val="100000"/>
              </a:lnSpc>
              <a:spcBef>
                <a:spcPts val="10"/>
              </a:spcBef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May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have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reference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implementation</a:t>
            </a:r>
            <a:endParaRPr sz="1600">
              <a:latin typeface="Verdana"/>
              <a:cs typeface="Verdana"/>
            </a:endParaRPr>
          </a:p>
          <a:p>
            <a:pPr marL="875030" lvl="2" indent="-177165">
              <a:lnSpc>
                <a:spcPct val="10000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May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log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information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and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check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manually</a:t>
            </a:r>
            <a:endParaRPr sz="1600">
              <a:latin typeface="Verdana"/>
              <a:cs typeface="Verdana"/>
            </a:endParaRPr>
          </a:p>
          <a:p>
            <a:pPr marL="875030" lvl="2" indent="-177165">
              <a:lnSpc>
                <a:spcPct val="10000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May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check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only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certain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properties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the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output</a:t>
            </a:r>
            <a:endParaRPr sz="1600">
              <a:latin typeface="Verdana"/>
              <a:cs typeface="Verdana"/>
            </a:endParaRPr>
          </a:p>
          <a:p>
            <a:pPr marL="1218565" lvl="3" indent="-221615">
              <a:lnSpc>
                <a:spcPct val="100000"/>
              </a:lnSpc>
              <a:spcBef>
                <a:spcPts val="15"/>
              </a:spcBef>
              <a:buClr>
                <a:srgbClr val="000099"/>
              </a:buClr>
              <a:buChar char="•"/>
              <a:tabLst>
                <a:tab pos="1218565" algn="l"/>
              </a:tabLst>
            </a:pPr>
            <a:r>
              <a:rPr sz="1600" dirty="0">
                <a:latin typeface="Verdana"/>
                <a:cs typeface="Verdana"/>
              </a:rPr>
              <a:t>(partial)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post-condition</a:t>
            </a:r>
            <a:endParaRPr sz="1600">
              <a:latin typeface="Verdana"/>
              <a:cs typeface="Verdana"/>
            </a:endParaRPr>
          </a:p>
          <a:p>
            <a:pPr marL="1218565" lvl="3" indent="-221615">
              <a:lnSpc>
                <a:spcPct val="100000"/>
              </a:lnSpc>
              <a:buClr>
                <a:srgbClr val="000099"/>
              </a:buClr>
              <a:buChar char="•"/>
              <a:tabLst>
                <a:tab pos="1218565" algn="l"/>
              </a:tabLst>
            </a:pPr>
            <a:r>
              <a:rPr sz="1600" dirty="0">
                <a:latin typeface="Verdana"/>
                <a:cs typeface="Verdana"/>
              </a:rPr>
              <a:t>lack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exceptions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thrown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Checkpoints:</a:t>
            </a:r>
            <a:r>
              <a:rPr sz="2400" b="0" spc="-8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Logging,</a:t>
            </a:r>
            <a:r>
              <a:rPr sz="2400" b="0" spc="-8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Assertions,</a:t>
            </a:r>
            <a:r>
              <a:rPr sz="2400" b="0" spc="-7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and</a:t>
            </a:r>
            <a:r>
              <a:rPr sz="2400" b="0" spc="-7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Breakpoints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39" y="993139"/>
            <a:ext cx="7193280" cy="5300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1770" indent="-179070">
              <a:lnSpc>
                <a:spcPts val="1870"/>
              </a:lnSpc>
              <a:spcBef>
                <a:spcPts val="95"/>
              </a:spcBef>
              <a:buClr>
                <a:srgbClr val="000099"/>
              </a:buClr>
              <a:buChar char="•"/>
              <a:tabLst>
                <a:tab pos="191770" algn="l"/>
              </a:tabLst>
            </a:pPr>
            <a:r>
              <a:rPr sz="1600" dirty="0">
                <a:solidFill>
                  <a:srgbClr val="0000CC"/>
                </a:solidFill>
                <a:latin typeface="Verdana"/>
                <a:cs typeface="Verdana"/>
              </a:rPr>
              <a:t>Use</a:t>
            </a:r>
            <a:r>
              <a:rPr sz="1600" spc="-6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CC"/>
                </a:solidFill>
                <a:latin typeface="Verdana"/>
                <a:cs typeface="Verdana"/>
              </a:rPr>
              <a:t>“checkpoints”</a:t>
            </a:r>
            <a:r>
              <a:rPr sz="16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000CC"/>
                </a:solidFill>
                <a:latin typeface="Verdana"/>
                <a:cs typeface="Verdana"/>
              </a:rPr>
              <a:t>in</a:t>
            </a:r>
            <a:r>
              <a:rPr sz="1600" spc="-4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0000CC"/>
                </a:solidFill>
                <a:latin typeface="Verdana"/>
                <a:cs typeface="Verdana"/>
              </a:rPr>
              <a:t>code</a:t>
            </a:r>
            <a:endParaRPr sz="1600">
              <a:latin typeface="Verdana"/>
              <a:cs typeface="Verdana"/>
            </a:endParaRPr>
          </a:p>
          <a:p>
            <a:pPr marL="532765" lvl="1" indent="-182245">
              <a:lnSpc>
                <a:spcPts val="1580"/>
              </a:lnSpc>
              <a:buClr>
                <a:srgbClr val="000099"/>
              </a:buClr>
              <a:buSzPct val="78571"/>
              <a:buFont typeface="Wingdings"/>
              <a:buChar char=""/>
              <a:tabLst>
                <a:tab pos="532765" algn="l"/>
              </a:tabLst>
            </a:pPr>
            <a:r>
              <a:rPr sz="1400" dirty="0">
                <a:latin typeface="Verdana"/>
                <a:cs typeface="Verdana"/>
              </a:rPr>
              <a:t>Access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to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intermediate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values</a:t>
            </a:r>
            <a:endParaRPr sz="1400">
              <a:latin typeface="Verdana"/>
              <a:cs typeface="Verdana"/>
            </a:endParaRPr>
          </a:p>
          <a:p>
            <a:pPr marL="532765" lvl="1" indent="-182245">
              <a:lnSpc>
                <a:spcPts val="1630"/>
              </a:lnSpc>
              <a:buClr>
                <a:srgbClr val="000099"/>
              </a:buClr>
              <a:buSzPct val="78571"/>
              <a:buFont typeface="Wingdings"/>
              <a:buChar char=""/>
              <a:tabLst>
                <a:tab pos="532765" algn="l"/>
              </a:tabLst>
            </a:pPr>
            <a:r>
              <a:rPr sz="1400" dirty="0">
                <a:latin typeface="Verdana"/>
                <a:cs typeface="Verdana"/>
              </a:rPr>
              <a:t>Enable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checks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i="1" dirty="0">
                <a:latin typeface="Verdana"/>
                <a:cs typeface="Verdana"/>
              </a:rPr>
              <a:t>during</a:t>
            </a:r>
            <a:r>
              <a:rPr sz="1400" i="1" spc="-2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execution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505"/>
              </a:spcBef>
            </a:pPr>
            <a:r>
              <a:rPr sz="1600" i="1" spc="100" dirty="0">
                <a:solidFill>
                  <a:srgbClr val="0000CC"/>
                </a:solidFill>
                <a:latin typeface="Verdana"/>
                <a:cs typeface="Verdana"/>
              </a:rPr>
              <a:t>Three</a:t>
            </a:r>
            <a:r>
              <a:rPr sz="1600" i="1" spc="1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600" i="1" spc="95" dirty="0">
                <a:solidFill>
                  <a:srgbClr val="0000CC"/>
                </a:solidFill>
                <a:latin typeface="Verdana"/>
                <a:cs typeface="Verdana"/>
              </a:rPr>
              <a:t>approaches</a:t>
            </a:r>
            <a:endParaRPr sz="1600">
              <a:latin typeface="Verdana"/>
              <a:cs typeface="Verdana"/>
            </a:endParaRPr>
          </a:p>
          <a:p>
            <a:pPr marL="191770" indent="-179070">
              <a:lnSpc>
                <a:spcPts val="1870"/>
              </a:lnSpc>
              <a:spcBef>
                <a:spcPts val="1725"/>
              </a:spcBef>
              <a:buClr>
                <a:srgbClr val="000099"/>
              </a:buClr>
              <a:buChar char="•"/>
              <a:tabLst>
                <a:tab pos="191770" algn="l"/>
              </a:tabLst>
            </a:pPr>
            <a:r>
              <a:rPr sz="1600" spc="-10" dirty="0">
                <a:solidFill>
                  <a:srgbClr val="0000CC"/>
                </a:solidFill>
                <a:latin typeface="Verdana"/>
                <a:cs typeface="Verdana"/>
              </a:rPr>
              <a:t>Logging</a:t>
            </a:r>
            <a:endParaRPr sz="1600">
              <a:latin typeface="Verdana"/>
              <a:cs typeface="Verdana"/>
            </a:endParaRPr>
          </a:p>
          <a:p>
            <a:pPr marL="532765" lvl="1" indent="-182245">
              <a:lnSpc>
                <a:spcPts val="1580"/>
              </a:lnSpc>
              <a:buClr>
                <a:srgbClr val="000099"/>
              </a:buClr>
              <a:buSzPct val="78571"/>
              <a:buFont typeface="Wingdings"/>
              <a:buChar char=""/>
              <a:tabLst>
                <a:tab pos="532765" algn="l"/>
              </a:tabLst>
            </a:pPr>
            <a:r>
              <a:rPr sz="1400" dirty="0">
                <a:latin typeface="Verdana"/>
                <a:cs typeface="Verdana"/>
              </a:rPr>
              <a:t>Create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log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record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of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internal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events</a:t>
            </a:r>
            <a:endParaRPr sz="1400">
              <a:latin typeface="Verdana"/>
              <a:cs typeface="Verdana"/>
            </a:endParaRPr>
          </a:p>
          <a:p>
            <a:pPr marL="532765" lvl="1" indent="-182245">
              <a:lnSpc>
                <a:spcPts val="1565"/>
              </a:lnSpc>
              <a:buClr>
                <a:srgbClr val="000099"/>
              </a:buClr>
              <a:buSzPct val="78571"/>
              <a:buFont typeface="Wingdings"/>
              <a:buChar char=""/>
              <a:tabLst>
                <a:tab pos="532765" algn="l"/>
              </a:tabLst>
            </a:pPr>
            <a:r>
              <a:rPr sz="1400" dirty="0">
                <a:latin typeface="Verdana"/>
                <a:cs typeface="Verdana"/>
              </a:rPr>
              <a:t>Tools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to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support</a:t>
            </a:r>
            <a:endParaRPr sz="1400">
              <a:latin typeface="Verdana"/>
              <a:cs typeface="Verdana"/>
            </a:endParaRPr>
          </a:p>
          <a:p>
            <a:pPr marL="875030" lvl="2" indent="-111125">
              <a:lnSpc>
                <a:spcPts val="1565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400" spc="-10" dirty="0">
                <a:latin typeface="Comic Sans MS"/>
                <a:cs typeface="Comic Sans MS"/>
              </a:rPr>
              <a:t>java.util.Logging</a:t>
            </a:r>
            <a:endParaRPr sz="1400">
              <a:latin typeface="Comic Sans MS"/>
              <a:cs typeface="Comic Sans MS"/>
            </a:endParaRPr>
          </a:p>
          <a:p>
            <a:pPr marL="875665" lvl="2" indent="-111760">
              <a:lnSpc>
                <a:spcPts val="1610"/>
              </a:lnSpc>
              <a:buClr>
                <a:srgbClr val="000099"/>
              </a:buClr>
              <a:buChar char="•"/>
              <a:tabLst>
                <a:tab pos="875665" algn="l"/>
              </a:tabLst>
            </a:pPr>
            <a:r>
              <a:rPr sz="1400" spc="-10" dirty="0">
                <a:latin typeface="Comic Sans MS"/>
                <a:cs typeface="Comic Sans MS"/>
              </a:rPr>
              <a:t>org.apache.log4j</a:t>
            </a:r>
            <a:endParaRPr sz="1400">
              <a:latin typeface="Comic Sans MS"/>
              <a:cs typeface="Comic Sans MS"/>
            </a:endParaRPr>
          </a:p>
          <a:p>
            <a:pPr marL="532765" lvl="1" indent="-182245">
              <a:lnSpc>
                <a:spcPts val="1625"/>
              </a:lnSpc>
              <a:buClr>
                <a:srgbClr val="000099"/>
              </a:buClr>
              <a:buSzPct val="78571"/>
              <a:buFont typeface="Wingdings"/>
              <a:buChar char=""/>
              <a:tabLst>
                <a:tab pos="532765" algn="l"/>
              </a:tabLst>
            </a:pPr>
            <a:r>
              <a:rPr sz="1400" dirty="0">
                <a:latin typeface="Verdana"/>
                <a:cs typeface="Verdana"/>
              </a:rPr>
              <a:t>Log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records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can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be</a:t>
            </a:r>
            <a:r>
              <a:rPr sz="1400" spc="-1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analyzed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for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patterns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of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events</a:t>
            </a:r>
            <a:endParaRPr sz="1400">
              <a:latin typeface="Verdana"/>
              <a:cs typeface="Verdana"/>
            </a:endParaRPr>
          </a:p>
          <a:p>
            <a:pPr marL="876935" lvl="2" indent="-113030">
              <a:lnSpc>
                <a:spcPts val="1370"/>
              </a:lnSpc>
              <a:buClr>
                <a:srgbClr val="000099"/>
              </a:buClr>
              <a:buChar char="•"/>
              <a:tabLst>
                <a:tab pos="876935" algn="l"/>
              </a:tabLst>
            </a:pPr>
            <a:r>
              <a:rPr sz="1200" dirty="0">
                <a:latin typeface="Verdana"/>
                <a:cs typeface="Verdana"/>
              </a:rPr>
              <a:t>Listener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events</a:t>
            </a:r>
            <a:endParaRPr sz="1200">
              <a:latin typeface="Verdana"/>
              <a:cs typeface="Verdana"/>
            </a:endParaRPr>
          </a:p>
          <a:p>
            <a:pPr marL="876935" lvl="2" indent="-113030">
              <a:lnSpc>
                <a:spcPts val="1375"/>
              </a:lnSpc>
              <a:buClr>
                <a:srgbClr val="000099"/>
              </a:buClr>
              <a:buChar char="•"/>
              <a:tabLst>
                <a:tab pos="876935" algn="l"/>
              </a:tabLst>
            </a:pPr>
            <a:r>
              <a:rPr sz="1200" dirty="0">
                <a:latin typeface="Verdana"/>
                <a:cs typeface="Verdana"/>
              </a:rPr>
              <a:t>Protocol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events</a:t>
            </a:r>
            <a:endParaRPr sz="1200">
              <a:latin typeface="Verdana"/>
              <a:cs typeface="Verdana"/>
            </a:endParaRPr>
          </a:p>
          <a:p>
            <a:pPr marL="876935" lvl="2" indent="-113030">
              <a:lnSpc>
                <a:spcPts val="1410"/>
              </a:lnSpc>
              <a:buClr>
                <a:srgbClr val="000099"/>
              </a:buClr>
              <a:buFont typeface="Verdana"/>
              <a:buChar char="•"/>
              <a:tabLst>
                <a:tab pos="876935" algn="l"/>
              </a:tabLst>
            </a:pPr>
            <a:r>
              <a:rPr sz="1200" i="1" spc="-20" dirty="0">
                <a:latin typeface="Verdana"/>
                <a:cs typeface="Verdana"/>
              </a:rPr>
              <a:t>Etc.</a:t>
            </a:r>
            <a:endParaRPr sz="1200">
              <a:latin typeface="Verdana"/>
              <a:cs typeface="Verdana"/>
            </a:endParaRPr>
          </a:p>
          <a:p>
            <a:pPr lvl="2">
              <a:lnSpc>
                <a:spcPct val="100000"/>
              </a:lnSpc>
              <a:spcBef>
                <a:spcPts val="280"/>
              </a:spcBef>
              <a:buFont typeface="Verdana"/>
              <a:buChar char="•"/>
            </a:pPr>
            <a:endParaRPr sz="1200">
              <a:latin typeface="Verdana"/>
              <a:cs typeface="Verdana"/>
            </a:endParaRPr>
          </a:p>
          <a:p>
            <a:pPr marL="191770" indent="-179070">
              <a:lnSpc>
                <a:spcPts val="1870"/>
              </a:lnSpc>
              <a:buClr>
                <a:srgbClr val="000099"/>
              </a:buClr>
              <a:buChar char="•"/>
              <a:tabLst>
                <a:tab pos="191770" algn="l"/>
              </a:tabLst>
            </a:pPr>
            <a:r>
              <a:rPr sz="1600" spc="-10" dirty="0">
                <a:solidFill>
                  <a:srgbClr val="0000CC"/>
                </a:solidFill>
                <a:latin typeface="Verdana"/>
                <a:cs typeface="Verdana"/>
              </a:rPr>
              <a:t>Assertions</a:t>
            </a:r>
            <a:endParaRPr sz="1600">
              <a:latin typeface="Verdana"/>
              <a:cs typeface="Verdana"/>
            </a:endParaRPr>
          </a:p>
          <a:p>
            <a:pPr marL="532765" lvl="1" indent="-182245">
              <a:lnSpc>
                <a:spcPts val="1590"/>
              </a:lnSpc>
              <a:buClr>
                <a:srgbClr val="000099"/>
              </a:buClr>
              <a:buSzPct val="78571"/>
              <a:buFont typeface="Wingdings"/>
              <a:buChar char=""/>
              <a:tabLst>
                <a:tab pos="532765" algn="l"/>
              </a:tabLst>
            </a:pPr>
            <a:r>
              <a:rPr sz="1400" dirty="0">
                <a:latin typeface="Verdana"/>
                <a:cs typeface="Verdana"/>
              </a:rPr>
              <a:t>Logical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statements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explicitly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checked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during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test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spc="-20" dirty="0">
                <a:latin typeface="Verdana"/>
                <a:cs typeface="Verdana"/>
              </a:rPr>
              <a:t>runs</a:t>
            </a:r>
            <a:endParaRPr sz="1400">
              <a:latin typeface="Verdana"/>
              <a:cs typeface="Verdana"/>
            </a:endParaRPr>
          </a:p>
          <a:p>
            <a:pPr marL="532765" lvl="1" indent="-182245">
              <a:lnSpc>
                <a:spcPts val="1590"/>
              </a:lnSpc>
              <a:buClr>
                <a:srgbClr val="000099"/>
              </a:buClr>
              <a:buSzPct val="78571"/>
              <a:buFont typeface="Wingdings"/>
              <a:buChar char=""/>
              <a:tabLst>
                <a:tab pos="532765" algn="l"/>
              </a:tabLst>
            </a:pPr>
            <a:r>
              <a:rPr sz="1400" dirty="0">
                <a:latin typeface="Verdana"/>
                <a:cs typeface="Verdana"/>
              </a:rPr>
              <a:t>(No</a:t>
            </a:r>
            <a:r>
              <a:rPr sz="1400" spc="-3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side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effects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on</a:t>
            </a:r>
            <a:r>
              <a:rPr sz="1400" spc="-2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program</a:t>
            </a:r>
            <a:r>
              <a:rPr sz="1400" spc="-1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variables)</a:t>
            </a:r>
            <a:endParaRPr sz="1400">
              <a:latin typeface="Verdana"/>
              <a:cs typeface="Verdana"/>
            </a:endParaRPr>
          </a:p>
          <a:p>
            <a:pPr marL="532765" lvl="1" indent="-182245">
              <a:lnSpc>
                <a:spcPts val="1600"/>
              </a:lnSpc>
              <a:buClr>
                <a:srgbClr val="000099"/>
              </a:buClr>
              <a:buSzPct val="78571"/>
              <a:buFont typeface="Wingdings"/>
              <a:buChar char=""/>
              <a:tabLst>
                <a:tab pos="532765" algn="l"/>
              </a:tabLst>
            </a:pPr>
            <a:r>
              <a:rPr sz="1400" dirty="0">
                <a:latin typeface="Verdana"/>
                <a:cs typeface="Verdana"/>
              </a:rPr>
              <a:t>Check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data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integrity</a:t>
            </a:r>
            <a:endParaRPr sz="1400">
              <a:latin typeface="Verdana"/>
              <a:cs typeface="Verdana"/>
            </a:endParaRPr>
          </a:p>
          <a:p>
            <a:pPr marL="876935" lvl="2" indent="-113030">
              <a:lnSpc>
                <a:spcPts val="1370"/>
              </a:lnSpc>
              <a:buClr>
                <a:srgbClr val="000099"/>
              </a:buClr>
              <a:buChar char="•"/>
              <a:tabLst>
                <a:tab pos="876935" algn="l"/>
              </a:tabLst>
            </a:pPr>
            <a:r>
              <a:rPr sz="1200" dirty="0">
                <a:latin typeface="Verdana"/>
                <a:cs typeface="Verdana"/>
              </a:rPr>
              <a:t>Absence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of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null</a:t>
            </a:r>
            <a:r>
              <a:rPr sz="1200" spc="-30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pointer</a:t>
            </a:r>
            <a:endParaRPr sz="1200">
              <a:latin typeface="Verdana"/>
              <a:cs typeface="Verdana"/>
            </a:endParaRPr>
          </a:p>
          <a:p>
            <a:pPr marL="876935" lvl="2" indent="-113030">
              <a:lnSpc>
                <a:spcPts val="1375"/>
              </a:lnSpc>
              <a:buClr>
                <a:srgbClr val="000099"/>
              </a:buClr>
              <a:buChar char="•"/>
              <a:tabLst>
                <a:tab pos="876935" algn="l"/>
              </a:tabLst>
            </a:pPr>
            <a:r>
              <a:rPr sz="1200" dirty="0">
                <a:latin typeface="Verdana"/>
                <a:cs typeface="Verdana"/>
              </a:rPr>
              <a:t>Array</a:t>
            </a:r>
            <a:r>
              <a:rPr sz="1200" spc="-35" dirty="0">
                <a:latin typeface="Verdana"/>
                <a:cs typeface="Verdana"/>
              </a:rPr>
              <a:t> </a:t>
            </a:r>
            <a:r>
              <a:rPr sz="1200" spc="-10" dirty="0">
                <a:latin typeface="Verdana"/>
                <a:cs typeface="Verdana"/>
              </a:rPr>
              <a:t>bounds</a:t>
            </a:r>
            <a:endParaRPr sz="1200">
              <a:latin typeface="Verdana"/>
              <a:cs typeface="Verdana"/>
            </a:endParaRPr>
          </a:p>
          <a:p>
            <a:pPr marL="876935" lvl="2" indent="-113030">
              <a:lnSpc>
                <a:spcPts val="1410"/>
              </a:lnSpc>
              <a:buClr>
                <a:srgbClr val="000099"/>
              </a:buClr>
              <a:buFont typeface="Verdana"/>
              <a:buChar char="•"/>
              <a:tabLst>
                <a:tab pos="876935" algn="l"/>
              </a:tabLst>
            </a:pPr>
            <a:r>
              <a:rPr sz="1200" i="1" spc="-20" dirty="0">
                <a:latin typeface="Verdana"/>
                <a:cs typeface="Verdana"/>
              </a:rPr>
              <a:t>Etc.</a:t>
            </a:r>
            <a:endParaRPr sz="1200">
              <a:latin typeface="Verdana"/>
              <a:cs typeface="Verdana"/>
            </a:endParaRPr>
          </a:p>
          <a:p>
            <a:pPr marL="191770" indent="-179070">
              <a:lnSpc>
                <a:spcPts val="1875"/>
              </a:lnSpc>
              <a:spcBef>
                <a:spcPts val="1280"/>
              </a:spcBef>
              <a:buClr>
                <a:srgbClr val="000099"/>
              </a:buClr>
              <a:buChar char="•"/>
              <a:tabLst>
                <a:tab pos="191770" algn="l"/>
              </a:tabLst>
            </a:pPr>
            <a:r>
              <a:rPr sz="1600" spc="-10" dirty="0">
                <a:solidFill>
                  <a:srgbClr val="0000CC"/>
                </a:solidFill>
                <a:latin typeface="Verdana"/>
                <a:cs typeface="Verdana"/>
              </a:rPr>
              <a:t>Breakpoints</a:t>
            </a:r>
            <a:endParaRPr sz="1600">
              <a:latin typeface="Verdana"/>
              <a:cs typeface="Verdana"/>
            </a:endParaRPr>
          </a:p>
          <a:p>
            <a:pPr marL="532765" lvl="1" indent="-182245">
              <a:lnSpc>
                <a:spcPts val="1635"/>
              </a:lnSpc>
              <a:buClr>
                <a:srgbClr val="000099"/>
              </a:buClr>
              <a:buSzPct val="78571"/>
              <a:buFont typeface="Wingdings"/>
              <a:buChar char=""/>
              <a:tabLst>
                <a:tab pos="532765" algn="l"/>
              </a:tabLst>
            </a:pPr>
            <a:r>
              <a:rPr sz="1400" dirty="0">
                <a:latin typeface="Verdana"/>
                <a:cs typeface="Verdana"/>
              </a:rPr>
              <a:t>Provide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interactive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access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to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intermediate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state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when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</a:t>
            </a:r>
            <a:r>
              <a:rPr sz="1400" spc="-4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condition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is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spc="-10" dirty="0">
                <a:latin typeface="Verdana"/>
                <a:cs typeface="Verdana"/>
              </a:rPr>
              <a:t>raised</a:t>
            </a:r>
            <a:endParaRPr sz="14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34000" y="990600"/>
            <a:ext cx="3657600" cy="2380488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9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Assertions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and</a:t>
            </a:r>
            <a:r>
              <a:rPr sz="2400" b="0" spc="-4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Data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Integrity</a:t>
            </a:r>
            <a:r>
              <a:rPr sz="2400" b="0" spc="-5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Example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7608570" cy="607060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240665" marR="5080" indent="-228600">
              <a:lnSpc>
                <a:spcPts val="2170"/>
              </a:lnSpc>
              <a:spcBef>
                <a:spcPts val="36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What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are</a:t>
            </a:r>
            <a:r>
              <a:rPr sz="2000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some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data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integrity</a:t>
            </a:r>
            <a:r>
              <a:rPr sz="2000" spc="-1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conditions</a:t>
            </a:r>
            <a:r>
              <a:rPr sz="2000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on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Tic-Tac-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Toe </a:t>
            </a: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game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position?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10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Test</a:t>
            </a:r>
            <a:r>
              <a:rPr sz="2400" b="0" spc="-3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Coverage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39" y="996187"/>
            <a:ext cx="7947025" cy="280225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240029" marR="5080" indent="-227965">
              <a:lnSpc>
                <a:spcPts val="2170"/>
              </a:lnSpc>
              <a:spcBef>
                <a:spcPts val="36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2000" dirty="0">
                <a:solidFill>
                  <a:srgbClr val="0000CC"/>
                </a:solidFill>
                <a:latin typeface="Verdana"/>
                <a:cs typeface="Verdana"/>
              </a:rPr>
              <a:t>Analysis:</a:t>
            </a:r>
            <a:r>
              <a:rPr sz="2000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the</a:t>
            </a:r>
            <a:r>
              <a:rPr sz="2000" i="1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spc="125" dirty="0">
                <a:solidFill>
                  <a:srgbClr val="0000CC"/>
                </a:solidFill>
                <a:latin typeface="Verdana"/>
                <a:cs typeface="Verdana"/>
              </a:rPr>
              <a:t>systematic</a:t>
            </a:r>
            <a:r>
              <a:rPr sz="2000" i="1" spc="-5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examination</a:t>
            </a:r>
            <a:r>
              <a:rPr sz="2000" i="1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of</a:t>
            </a:r>
            <a:r>
              <a:rPr sz="2000" i="1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a</a:t>
            </a:r>
            <a:r>
              <a:rPr sz="2000" i="1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software</a:t>
            </a:r>
            <a:r>
              <a:rPr sz="2000" i="1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spc="-10" dirty="0">
                <a:solidFill>
                  <a:srgbClr val="0000CC"/>
                </a:solidFill>
                <a:latin typeface="Verdana"/>
                <a:cs typeface="Verdana"/>
              </a:rPr>
              <a:t>artifact 	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to</a:t>
            </a:r>
            <a:r>
              <a:rPr sz="2000" i="1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determine</a:t>
            </a:r>
            <a:r>
              <a:rPr sz="2000" i="1" spc="-3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dirty="0">
                <a:solidFill>
                  <a:srgbClr val="0000CC"/>
                </a:solidFill>
                <a:latin typeface="Verdana"/>
                <a:cs typeface="Verdana"/>
              </a:rPr>
              <a:t>its</a:t>
            </a:r>
            <a:r>
              <a:rPr sz="2000" i="1" spc="-3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i="1" spc="-10" dirty="0">
                <a:solidFill>
                  <a:srgbClr val="0000CC"/>
                </a:solidFill>
                <a:latin typeface="Verdana"/>
                <a:cs typeface="Verdana"/>
              </a:rPr>
              <a:t>properties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25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We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cannot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all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inputs,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so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how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can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we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systematic?</a:t>
            </a:r>
            <a:endParaRPr sz="18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215"/>
              </a:spcBef>
              <a:buClr>
                <a:srgbClr val="000099"/>
              </a:buClr>
              <a:buFont typeface="Wingdings"/>
              <a:buChar char=""/>
            </a:pPr>
            <a:endParaRPr sz="1800">
              <a:latin typeface="Verdana"/>
              <a:cs typeface="Verdana"/>
            </a:endParaRPr>
          </a:p>
          <a:p>
            <a:pPr marL="240665" indent="-227965">
              <a:lnSpc>
                <a:spcPts val="240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240665" algn="l"/>
              </a:tabLst>
            </a:pPr>
            <a:r>
              <a:rPr sz="2000" spc="135" dirty="0">
                <a:solidFill>
                  <a:srgbClr val="0000CC"/>
                </a:solidFill>
                <a:latin typeface="Verdana"/>
                <a:cs typeface="Verdana"/>
              </a:rPr>
              <a:t>Black</a:t>
            </a:r>
            <a:r>
              <a:rPr sz="2000" spc="-1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145" dirty="0">
                <a:solidFill>
                  <a:srgbClr val="0000CC"/>
                </a:solidFill>
                <a:latin typeface="Verdana"/>
                <a:cs typeface="Verdana"/>
              </a:rPr>
              <a:t>box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testing</a:t>
            </a:r>
            <a:endParaRPr sz="2000">
              <a:latin typeface="Verdana"/>
              <a:cs typeface="Verdana"/>
            </a:endParaRPr>
          </a:p>
          <a:p>
            <a:pPr marL="521970" lvl="1" indent="-167005">
              <a:lnSpc>
                <a:spcPts val="2150"/>
              </a:lnSpc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Systematically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different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parts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of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input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domain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1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“domain</a:t>
            </a:r>
            <a:r>
              <a:rPr sz="1600" spc="-6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coverage”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2150"/>
              </a:lnSpc>
              <a:spcBef>
                <a:spcPts val="2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Test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through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public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API</a:t>
            </a:r>
            <a:endParaRPr sz="1800">
              <a:latin typeface="Verdana"/>
              <a:cs typeface="Verdana"/>
            </a:endParaRPr>
          </a:p>
          <a:p>
            <a:pPr marL="875030" lvl="2" indent="-177165">
              <a:lnSpc>
                <a:spcPts val="1910"/>
              </a:lnSpc>
              <a:buClr>
                <a:srgbClr val="000099"/>
              </a:buClr>
              <a:buChar char="•"/>
              <a:tabLst>
                <a:tab pos="875030" algn="l"/>
              </a:tabLst>
            </a:pPr>
            <a:r>
              <a:rPr sz="1600" dirty="0">
                <a:latin typeface="Verdana"/>
                <a:cs typeface="Verdana"/>
              </a:rPr>
              <a:t>focuses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attention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on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client-</a:t>
            </a:r>
            <a:r>
              <a:rPr sz="1600" dirty="0">
                <a:latin typeface="Verdana"/>
                <a:cs typeface="Verdana"/>
              </a:rPr>
              <a:t>visible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behavior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521970" algn="l"/>
              </a:tabLst>
            </a:pPr>
            <a:r>
              <a:rPr sz="1800" dirty="0">
                <a:latin typeface="Verdana"/>
                <a:cs typeface="Verdana"/>
              </a:rPr>
              <a:t>No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visibility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into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code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internals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–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“black”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box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7200" y="4038600"/>
            <a:ext cx="8077200" cy="2286000"/>
          </a:xfrm>
          <a:prstGeom prst="rect">
            <a:avLst/>
          </a:prstGeom>
          <a:ln w="25399">
            <a:solidFill>
              <a:srgbClr val="FF0000"/>
            </a:solidFill>
          </a:ln>
        </p:spPr>
        <p:txBody>
          <a:bodyPr vert="horz" wrap="square" lIns="0" tIns="52069" rIns="0" bIns="0" rtlCol="0">
            <a:spAutoFit/>
          </a:bodyPr>
          <a:lstStyle/>
          <a:p>
            <a:pPr marL="318770" indent="-227965">
              <a:lnSpc>
                <a:spcPct val="100000"/>
              </a:lnSpc>
              <a:spcBef>
                <a:spcPts val="409"/>
              </a:spcBef>
              <a:buClr>
                <a:srgbClr val="000099"/>
              </a:buClr>
              <a:buChar char="•"/>
              <a:tabLst>
                <a:tab pos="318770" algn="l"/>
              </a:tabLst>
            </a:pPr>
            <a:r>
              <a:rPr sz="2000" spc="160" dirty="0">
                <a:solidFill>
                  <a:srgbClr val="0000CC"/>
                </a:solidFill>
                <a:latin typeface="Verdana"/>
                <a:cs typeface="Verdana"/>
              </a:rPr>
              <a:t>White</a:t>
            </a:r>
            <a:r>
              <a:rPr sz="2000" spc="-20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150" dirty="0">
                <a:solidFill>
                  <a:srgbClr val="0000CC"/>
                </a:solidFill>
                <a:latin typeface="Verdana"/>
                <a:cs typeface="Verdana"/>
              </a:rPr>
              <a:t>box</a:t>
            </a:r>
            <a:r>
              <a:rPr sz="2000" spc="-2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0000CC"/>
                </a:solidFill>
                <a:latin typeface="Verdana"/>
                <a:cs typeface="Verdana"/>
              </a:rPr>
              <a:t>testing</a:t>
            </a:r>
            <a:endParaRPr sz="2000">
              <a:latin typeface="Verdana"/>
              <a:cs typeface="Verdana"/>
            </a:endParaRPr>
          </a:p>
          <a:p>
            <a:pPr marL="600710" lvl="1" indent="-167005">
              <a:lnSpc>
                <a:spcPts val="2150"/>
              </a:lnSpc>
              <a:spcBef>
                <a:spcPts val="10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600710" algn="l"/>
              </a:tabLst>
            </a:pPr>
            <a:r>
              <a:rPr sz="1800" dirty="0">
                <a:latin typeface="Verdana"/>
                <a:cs typeface="Verdana"/>
              </a:rPr>
              <a:t>Systematically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different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elements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code</a:t>
            </a:r>
            <a:endParaRPr sz="1800">
              <a:latin typeface="Verdana"/>
              <a:cs typeface="Verdana"/>
            </a:endParaRPr>
          </a:p>
          <a:p>
            <a:pPr marL="953769" lvl="2" indent="-177165">
              <a:lnSpc>
                <a:spcPts val="1910"/>
              </a:lnSpc>
              <a:buClr>
                <a:srgbClr val="000099"/>
              </a:buClr>
              <a:buChar char="•"/>
              <a:tabLst>
                <a:tab pos="953769" algn="l"/>
              </a:tabLst>
            </a:pPr>
            <a:r>
              <a:rPr sz="1600" dirty="0">
                <a:latin typeface="Verdana"/>
                <a:cs typeface="Verdana"/>
              </a:rPr>
              <a:t>“code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coverage”</a:t>
            </a:r>
            <a:endParaRPr sz="1600">
              <a:latin typeface="Verdana"/>
              <a:cs typeface="Verdana"/>
            </a:endParaRPr>
          </a:p>
          <a:p>
            <a:pPr marL="600710" lvl="1" indent="-167005">
              <a:lnSpc>
                <a:spcPts val="2160"/>
              </a:lnSpc>
              <a:spcBef>
                <a:spcPts val="1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600710" algn="l"/>
              </a:tabLst>
            </a:pPr>
            <a:r>
              <a:rPr sz="1800" dirty="0">
                <a:latin typeface="Verdana"/>
                <a:cs typeface="Verdana"/>
              </a:rPr>
              <a:t>Can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test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internal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elements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directly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–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“white”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box</a:t>
            </a:r>
            <a:endParaRPr sz="1800">
              <a:latin typeface="Verdana"/>
              <a:cs typeface="Verdana"/>
            </a:endParaRPr>
          </a:p>
          <a:p>
            <a:pPr marL="953769" lvl="2" indent="-177165">
              <a:lnSpc>
                <a:spcPts val="1920"/>
              </a:lnSpc>
              <a:buClr>
                <a:srgbClr val="000099"/>
              </a:buClr>
              <a:buChar char="•"/>
              <a:tabLst>
                <a:tab pos="953769" algn="l"/>
              </a:tabLst>
            </a:pPr>
            <a:r>
              <a:rPr sz="1600" dirty="0">
                <a:latin typeface="Verdana"/>
                <a:cs typeface="Verdana"/>
              </a:rPr>
              <a:t>Good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for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quality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attributes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like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robustness</a:t>
            </a:r>
            <a:endParaRPr sz="1600">
              <a:latin typeface="Verdana"/>
              <a:cs typeface="Verdana"/>
            </a:endParaRPr>
          </a:p>
          <a:p>
            <a:pPr marL="601345" marR="300990" lvl="1" indent="-167640">
              <a:lnSpc>
                <a:spcPts val="1939"/>
              </a:lnSpc>
              <a:spcBef>
                <a:spcPts val="265"/>
              </a:spcBef>
              <a:buClr>
                <a:srgbClr val="000099"/>
              </a:buClr>
              <a:buSzPct val="77777"/>
              <a:buFont typeface="Wingdings"/>
              <a:buChar char=""/>
              <a:tabLst>
                <a:tab pos="601345" algn="l"/>
              </a:tabLst>
            </a:pPr>
            <a:r>
              <a:rPr sz="1800" dirty="0">
                <a:latin typeface="Verdana"/>
                <a:cs typeface="Verdana"/>
              </a:rPr>
              <a:t>Takes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advantage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of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design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information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and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code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structure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–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spc="-50" dirty="0">
                <a:latin typeface="Verdana"/>
                <a:cs typeface="Verdana"/>
              </a:rPr>
              <a:t>a </a:t>
            </a:r>
            <a:r>
              <a:rPr sz="1800" dirty="0">
                <a:latin typeface="Verdana"/>
                <a:cs typeface="Verdana"/>
              </a:rPr>
              <a:t>“white”</a:t>
            </a:r>
            <a:r>
              <a:rPr sz="1800" spc="-50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box</a:t>
            </a:r>
            <a:endParaRPr sz="1800">
              <a:latin typeface="Verdana"/>
              <a:cs typeface="Verdana"/>
            </a:endParaRPr>
          </a:p>
          <a:p>
            <a:pPr marL="953769" lvl="2" indent="-177165">
              <a:lnSpc>
                <a:spcPts val="1889"/>
              </a:lnSpc>
              <a:buClr>
                <a:srgbClr val="000099"/>
              </a:buClr>
              <a:buChar char="•"/>
              <a:tabLst>
                <a:tab pos="953769" algn="l"/>
              </a:tabLst>
            </a:pPr>
            <a:r>
              <a:rPr sz="1600" dirty="0">
                <a:latin typeface="Verdana"/>
                <a:cs typeface="Verdana"/>
              </a:rPr>
              <a:t>“glass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box”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better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terminology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405437" y="838009"/>
            <a:ext cx="2905125" cy="4500880"/>
            <a:chOff x="5405437" y="838009"/>
            <a:chExt cx="2905125" cy="4500880"/>
          </a:xfrm>
        </p:grpSpPr>
        <p:sp>
          <p:nvSpPr>
            <p:cNvPr id="3" name="object 3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939028" y="1786128"/>
              <a:ext cx="614680" cy="424180"/>
            </a:xfrm>
            <a:custGeom>
              <a:avLst/>
              <a:gdLst/>
              <a:ahLst/>
              <a:cxnLst/>
              <a:rect l="l" t="t" r="r" b="b"/>
              <a:pathLst>
                <a:path w="614679" h="424180">
                  <a:moveTo>
                    <a:pt x="580644" y="347472"/>
                  </a:moveTo>
                  <a:lnTo>
                    <a:pt x="580644" y="4572"/>
                  </a:lnTo>
                  <a:lnTo>
                    <a:pt x="579120" y="1524"/>
                  </a:lnTo>
                  <a:lnTo>
                    <a:pt x="576072" y="0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1524" y="7620"/>
                  </a:lnTo>
                  <a:lnTo>
                    <a:pt x="4572" y="9144"/>
                  </a:lnTo>
                  <a:lnTo>
                    <a:pt x="571500" y="9144"/>
                  </a:lnTo>
                  <a:lnTo>
                    <a:pt x="571500" y="4572"/>
                  </a:lnTo>
                  <a:lnTo>
                    <a:pt x="576072" y="9144"/>
                  </a:lnTo>
                  <a:lnTo>
                    <a:pt x="576072" y="347472"/>
                  </a:lnTo>
                  <a:lnTo>
                    <a:pt x="580644" y="347472"/>
                  </a:lnTo>
                  <a:close/>
                </a:path>
                <a:path w="614679" h="424180">
                  <a:moveTo>
                    <a:pt x="614172" y="347472"/>
                  </a:moveTo>
                  <a:lnTo>
                    <a:pt x="537972" y="347472"/>
                  </a:lnTo>
                  <a:lnTo>
                    <a:pt x="571500" y="414528"/>
                  </a:lnTo>
                  <a:lnTo>
                    <a:pt x="571500" y="359664"/>
                  </a:lnTo>
                  <a:lnTo>
                    <a:pt x="573024" y="364236"/>
                  </a:lnTo>
                  <a:lnTo>
                    <a:pt x="579120" y="364236"/>
                  </a:lnTo>
                  <a:lnTo>
                    <a:pt x="580644" y="359664"/>
                  </a:lnTo>
                  <a:lnTo>
                    <a:pt x="580644" y="414528"/>
                  </a:lnTo>
                  <a:lnTo>
                    <a:pt x="614172" y="347472"/>
                  </a:lnTo>
                  <a:close/>
                </a:path>
                <a:path w="614679" h="424180">
                  <a:moveTo>
                    <a:pt x="576072" y="9144"/>
                  </a:moveTo>
                  <a:lnTo>
                    <a:pt x="571500" y="4572"/>
                  </a:lnTo>
                  <a:lnTo>
                    <a:pt x="571500" y="9144"/>
                  </a:lnTo>
                  <a:lnTo>
                    <a:pt x="576072" y="9144"/>
                  </a:lnTo>
                  <a:close/>
                </a:path>
                <a:path w="614679" h="424180">
                  <a:moveTo>
                    <a:pt x="576072" y="347472"/>
                  </a:moveTo>
                  <a:lnTo>
                    <a:pt x="576072" y="9144"/>
                  </a:lnTo>
                  <a:lnTo>
                    <a:pt x="571500" y="9144"/>
                  </a:lnTo>
                  <a:lnTo>
                    <a:pt x="571500" y="347472"/>
                  </a:lnTo>
                  <a:lnTo>
                    <a:pt x="576072" y="347472"/>
                  </a:lnTo>
                  <a:close/>
                </a:path>
                <a:path w="614679" h="424180">
                  <a:moveTo>
                    <a:pt x="580644" y="414528"/>
                  </a:moveTo>
                  <a:lnTo>
                    <a:pt x="580644" y="359664"/>
                  </a:lnTo>
                  <a:lnTo>
                    <a:pt x="579120" y="364236"/>
                  </a:lnTo>
                  <a:lnTo>
                    <a:pt x="573024" y="364236"/>
                  </a:lnTo>
                  <a:lnTo>
                    <a:pt x="571500" y="359664"/>
                  </a:lnTo>
                  <a:lnTo>
                    <a:pt x="571500" y="414528"/>
                  </a:lnTo>
                  <a:lnTo>
                    <a:pt x="576072" y="423672"/>
                  </a:lnTo>
                  <a:lnTo>
                    <a:pt x="580644" y="4145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01000" y="24384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001000" y="24384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38800" y="2129040"/>
              <a:ext cx="1524000" cy="1148080"/>
            </a:xfrm>
            <a:custGeom>
              <a:avLst/>
              <a:gdLst/>
              <a:ahLst/>
              <a:cxnLst/>
              <a:rect l="l" t="t" r="r" b="b"/>
              <a:pathLst>
                <a:path w="1524000" h="1148079">
                  <a:moveTo>
                    <a:pt x="76200" y="1071372"/>
                  </a:moveTo>
                  <a:lnTo>
                    <a:pt x="42672" y="1071372"/>
                  </a:lnTo>
                  <a:lnTo>
                    <a:pt x="42672" y="4572"/>
                  </a:lnTo>
                  <a:lnTo>
                    <a:pt x="41148" y="1524"/>
                  </a:lnTo>
                  <a:lnTo>
                    <a:pt x="38100" y="0"/>
                  </a:lnTo>
                  <a:lnTo>
                    <a:pt x="35052" y="1524"/>
                  </a:lnTo>
                  <a:lnTo>
                    <a:pt x="33528" y="4572"/>
                  </a:lnTo>
                  <a:lnTo>
                    <a:pt x="33528" y="1071372"/>
                  </a:lnTo>
                  <a:lnTo>
                    <a:pt x="0" y="1071372"/>
                  </a:lnTo>
                  <a:lnTo>
                    <a:pt x="33528" y="1138428"/>
                  </a:lnTo>
                  <a:lnTo>
                    <a:pt x="38100" y="1147572"/>
                  </a:lnTo>
                  <a:lnTo>
                    <a:pt x="42672" y="1138428"/>
                  </a:lnTo>
                  <a:lnTo>
                    <a:pt x="76200" y="1071372"/>
                  </a:lnTo>
                  <a:close/>
                </a:path>
                <a:path w="1524000" h="1148079">
                  <a:moveTo>
                    <a:pt x="880872" y="766572"/>
                  </a:moveTo>
                  <a:lnTo>
                    <a:pt x="879348" y="763524"/>
                  </a:lnTo>
                  <a:lnTo>
                    <a:pt x="876300" y="762000"/>
                  </a:lnTo>
                  <a:lnTo>
                    <a:pt x="873252" y="763524"/>
                  </a:lnTo>
                  <a:lnTo>
                    <a:pt x="871728" y="766572"/>
                  </a:lnTo>
                  <a:lnTo>
                    <a:pt x="871728" y="914400"/>
                  </a:lnTo>
                  <a:lnTo>
                    <a:pt x="152400" y="914400"/>
                  </a:lnTo>
                  <a:lnTo>
                    <a:pt x="152400" y="880872"/>
                  </a:lnTo>
                  <a:lnTo>
                    <a:pt x="76200" y="918972"/>
                  </a:lnTo>
                  <a:lnTo>
                    <a:pt x="135636" y="948690"/>
                  </a:lnTo>
                  <a:lnTo>
                    <a:pt x="152400" y="957072"/>
                  </a:lnTo>
                  <a:lnTo>
                    <a:pt x="152400" y="923544"/>
                  </a:lnTo>
                  <a:lnTo>
                    <a:pt x="871728" y="923544"/>
                  </a:lnTo>
                  <a:lnTo>
                    <a:pt x="876300" y="923544"/>
                  </a:lnTo>
                  <a:lnTo>
                    <a:pt x="879348" y="922020"/>
                  </a:lnTo>
                  <a:lnTo>
                    <a:pt x="880872" y="918972"/>
                  </a:lnTo>
                  <a:lnTo>
                    <a:pt x="880872" y="766572"/>
                  </a:lnTo>
                  <a:close/>
                </a:path>
                <a:path w="1524000" h="1148079">
                  <a:moveTo>
                    <a:pt x="1524000" y="423672"/>
                  </a:moveTo>
                  <a:lnTo>
                    <a:pt x="1447800" y="385572"/>
                  </a:lnTo>
                  <a:lnTo>
                    <a:pt x="1447800" y="419100"/>
                  </a:lnTo>
                  <a:lnTo>
                    <a:pt x="1143000" y="419100"/>
                  </a:lnTo>
                  <a:lnTo>
                    <a:pt x="1139952" y="420624"/>
                  </a:lnTo>
                  <a:lnTo>
                    <a:pt x="1138428" y="423672"/>
                  </a:lnTo>
                  <a:lnTo>
                    <a:pt x="1139952" y="426720"/>
                  </a:lnTo>
                  <a:lnTo>
                    <a:pt x="1143000" y="428244"/>
                  </a:lnTo>
                  <a:lnTo>
                    <a:pt x="1447800" y="428244"/>
                  </a:lnTo>
                  <a:lnTo>
                    <a:pt x="1447800" y="461772"/>
                  </a:lnTo>
                  <a:lnTo>
                    <a:pt x="1464564" y="453390"/>
                  </a:lnTo>
                  <a:lnTo>
                    <a:pt x="1524000" y="4236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001000" y="35052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001000" y="35052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939028" y="3581400"/>
              <a:ext cx="1224280" cy="76200"/>
            </a:xfrm>
            <a:custGeom>
              <a:avLst/>
              <a:gdLst/>
              <a:ahLst/>
              <a:cxnLst/>
              <a:rect l="l" t="t" r="r" b="b"/>
              <a:pathLst>
                <a:path w="1224279" h="76200">
                  <a:moveTo>
                    <a:pt x="1164336" y="41148"/>
                  </a:moveTo>
                  <a:lnTo>
                    <a:pt x="1164336" y="35052"/>
                  </a:lnTo>
                  <a:lnTo>
                    <a:pt x="11597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1159764" y="42672"/>
                  </a:lnTo>
                  <a:lnTo>
                    <a:pt x="1164336" y="41148"/>
                  </a:lnTo>
                  <a:close/>
                </a:path>
                <a:path w="1224279" h="76200">
                  <a:moveTo>
                    <a:pt x="1223772" y="38100"/>
                  </a:moveTo>
                  <a:lnTo>
                    <a:pt x="1147572" y="0"/>
                  </a:lnTo>
                  <a:lnTo>
                    <a:pt x="1147572" y="33528"/>
                  </a:lnTo>
                  <a:lnTo>
                    <a:pt x="1159764" y="33528"/>
                  </a:lnTo>
                  <a:lnTo>
                    <a:pt x="1164336" y="35052"/>
                  </a:lnTo>
                  <a:lnTo>
                    <a:pt x="1164336" y="67818"/>
                  </a:lnTo>
                  <a:lnTo>
                    <a:pt x="1223772" y="38100"/>
                  </a:lnTo>
                  <a:close/>
                </a:path>
                <a:path w="1224279" h="76200">
                  <a:moveTo>
                    <a:pt x="1164336" y="67818"/>
                  </a:moveTo>
                  <a:lnTo>
                    <a:pt x="1164336" y="41148"/>
                  </a:lnTo>
                  <a:lnTo>
                    <a:pt x="1159764" y="42672"/>
                  </a:lnTo>
                  <a:lnTo>
                    <a:pt x="1147572" y="42672"/>
                  </a:lnTo>
                  <a:lnTo>
                    <a:pt x="1147572" y="76200"/>
                  </a:lnTo>
                  <a:lnTo>
                    <a:pt x="11643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615428" y="2514600"/>
              <a:ext cx="386080" cy="76200"/>
            </a:xfrm>
            <a:custGeom>
              <a:avLst/>
              <a:gdLst/>
              <a:ahLst/>
              <a:cxnLst/>
              <a:rect l="l" t="t" r="r" b="b"/>
              <a:pathLst>
                <a:path w="386079" h="76200">
                  <a:moveTo>
                    <a:pt x="326136" y="41148"/>
                  </a:moveTo>
                  <a:lnTo>
                    <a:pt x="326136" y="35052"/>
                  </a:lnTo>
                  <a:lnTo>
                    <a:pt x="3215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321564" y="42672"/>
                  </a:lnTo>
                  <a:lnTo>
                    <a:pt x="326136" y="41148"/>
                  </a:lnTo>
                  <a:close/>
                </a:path>
                <a:path w="386079" h="76200">
                  <a:moveTo>
                    <a:pt x="385572" y="38100"/>
                  </a:moveTo>
                  <a:lnTo>
                    <a:pt x="309372" y="0"/>
                  </a:lnTo>
                  <a:lnTo>
                    <a:pt x="309372" y="33528"/>
                  </a:lnTo>
                  <a:lnTo>
                    <a:pt x="321564" y="33528"/>
                  </a:lnTo>
                  <a:lnTo>
                    <a:pt x="326136" y="35052"/>
                  </a:lnTo>
                  <a:lnTo>
                    <a:pt x="326136" y="67818"/>
                  </a:lnTo>
                  <a:lnTo>
                    <a:pt x="385572" y="38100"/>
                  </a:lnTo>
                  <a:close/>
                </a:path>
                <a:path w="386079" h="76200">
                  <a:moveTo>
                    <a:pt x="326136" y="67818"/>
                  </a:moveTo>
                  <a:lnTo>
                    <a:pt x="326136" y="41148"/>
                  </a:lnTo>
                  <a:lnTo>
                    <a:pt x="321564" y="42672"/>
                  </a:lnTo>
                  <a:lnTo>
                    <a:pt x="309372" y="42672"/>
                  </a:lnTo>
                  <a:lnTo>
                    <a:pt x="309372" y="76200"/>
                  </a:lnTo>
                  <a:lnTo>
                    <a:pt x="3261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634228" y="3957828"/>
              <a:ext cx="76200" cy="538480"/>
            </a:xfrm>
            <a:custGeom>
              <a:avLst/>
              <a:gdLst/>
              <a:ahLst/>
              <a:cxnLst/>
              <a:rect l="l" t="t" r="r" b="b"/>
              <a:pathLst>
                <a:path w="76200" h="538479">
                  <a:moveTo>
                    <a:pt x="76200" y="461772"/>
                  </a:moveTo>
                  <a:lnTo>
                    <a:pt x="0" y="461772"/>
                  </a:lnTo>
                  <a:lnTo>
                    <a:pt x="33528" y="528828"/>
                  </a:lnTo>
                  <a:lnTo>
                    <a:pt x="33528" y="473964"/>
                  </a:lnTo>
                  <a:lnTo>
                    <a:pt x="35052" y="478536"/>
                  </a:lnTo>
                  <a:lnTo>
                    <a:pt x="41148" y="478536"/>
                  </a:lnTo>
                  <a:lnTo>
                    <a:pt x="42672" y="473964"/>
                  </a:lnTo>
                  <a:lnTo>
                    <a:pt x="42672" y="528828"/>
                  </a:lnTo>
                  <a:lnTo>
                    <a:pt x="76200" y="461772"/>
                  </a:lnTo>
                  <a:close/>
                </a:path>
                <a:path w="76200" h="538479">
                  <a:moveTo>
                    <a:pt x="47244" y="4572"/>
                  </a:moveTo>
                  <a:lnTo>
                    <a:pt x="45720" y="1524"/>
                  </a:lnTo>
                  <a:lnTo>
                    <a:pt x="42672" y="0"/>
                  </a:lnTo>
                  <a:lnTo>
                    <a:pt x="39624" y="1524"/>
                  </a:lnTo>
                  <a:lnTo>
                    <a:pt x="38100" y="4572"/>
                  </a:lnTo>
                  <a:lnTo>
                    <a:pt x="33528" y="473964"/>
                  </a:lnTo>
                  <a:lnTo>
                    <a:pt x="33528" y="461772"/>
                  </a:lnTo>
                  <a:lnTo>
                    <a:pt x="42672" y="461772"/>
                  </a:lnTo>
                  <a:lnTo>
                    <a:pt x="42672" y="473964"/>
                  </a:lnTo>
                  <a:lnTo>
                    <a:pt x="47244" y="4572"/>
                  </a:lnTo>
                  <a:close/>
                </a:path>
                <a:path w="76200" h="538479">
                  <a:moveTo>
                    <a:pt x="42672" y="528828"/>
                  </a:moveTo>
                  <a:lnTo>
                    <a:pt x="42672" y="473964"/>
                  </a:lnTo>
                  <a:lnTo>
                    <a:pt x="41148" y="478536"/>
                  </a:lnTo>
                  <a:lnTo>
                    <a:pt x="35052" y="478536"/>
                  </a:lnTo>
                  <a:lnTo>
                    <a:pt x="33528" y="473964"/>
                  </a:lnTo>
                  <a:lnTo>
                    <a:pt x="33528" y="528828"/>
                  </a:lnTo>
                  <a:lnTo>
                    <a:pt x="38100" y="537972"/>
                  </a:lnTo>
                  <a:lnTo>
                    <a:pt x="42672" y="5288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667756" y="4872228"/>
              <a:ext cx="2333625" cy="386080"/>
            </a:xfrm>
            <a:custGeom>
              <a:avLst/>
              <a:gdLst/>
              <a:ahLst/>
              <a:cxnLst/>
              <a:rect l="l" t="t" r="r" b="b"/>
              <a:pathLst>
                <a:path w="2333625" h="386079">
                  <a:moveTo>
                    <a:pt x="9144" y="342900"/>
                  </a:moveTo>
                  <a:lnTo>
                    <a:pt x="9144" y="4572"/>
                  </a:lnTo>
                  <a:lnTo>
                    <a:pt x="7620" y="1524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0" y="347472"/>
                  </a:lnTo>
                  <a:lnTo>
                    <a:pt x="1524" y="350520"/>
                  </a:lnTo>
                  <a:lnTo>
                    <a:pt x="4572" y="352044"/>
                  </a:lnTo>
                  <a:lnTo>
                    <a:pt x="4572" y="342900"/>
                  </a:lnTo>
                  <a:lnTo>
                    <a:pt x="9144" y="342900"/>
                  </a:lnTo>
                  <a:close/>
                </a:path>
                <a:path w="2333625" h="386079">
                  <a:moveTo>
                    <a:pt x="2273808" y="350520"/>
                  </a:moveTo>
                  <a:lnTo>
                    <a:pt x="2273808" y="344424"/>
                  </a:lnTo>
                  <a:lnTo>
                    <a:pt x="2269236" y="342900"/>
                  </a:lnTo>
                  <a:lnTo>
                    <a:pt x="4572" y="342900"/>
                  </a:lnTo>
                  <a:lnTo>
                    <a:pt x="9144" y="347472"/>
                  </a:lnTo>
                  <a:lnTo>
                    <a:pt x="9144" y="352044"/>
                  </a:lnTo>
                  <a:lnTo>
                    <a:pt x="2269236" y="352044"/>
                  </a:lnTo>
                  <a:lnTo>
                    <a:pt x="2273808" y="350520"/>
                  </a:lnTo>
                  <a:close/>
                </a:path>
                <a:path w="2333625" h="386079">
                  <a:moveTo>
                    <a:pt x="9144" y="352044"/>
                  </a:moveTo>
                  <a:lnTo>
                    <a:pt x="9144" y="347472"/>
                  </a:lnTo>
                  <a:lnTo>
                    <a:pt x="4572" y="342900"/>
                  </a:lnTo>
                  <a:lnTo>
                    <a:pt x="4572" y="352044"/>
                  </a:lnTo>
                  <a:lnTo>
                    <a:pt x="9144" y="352044"/>
                  </a:lnTo>
                  <a:close/>
                </a:path>
                <a:path w="2333625" h="386079">
                  <a:moveTo>
                    <a:pt x="2333244" y="347472"/>
                  </a:moveTo>
                  <a:lnTo>
                    <a:pt x="2257044" y="309372"/>
                  </a:lnTo>
                  <a:lnTo>
                    <a:pt x="2257044" y="342900"/>
                  </a:lnTo>
                  <a:lnTo>
                    <a:pt x="2269236" y="342900"/>
                  </a:lnTo>
                  <a:lnTo>
                    <a:pt x="2273808" y="344424"/>
                  </a:lnTo>
                  <a:lnTo>
                    <a:pt x="2273808" y="377190"/>
                  </a:lnTo>
                  <a:lnTo>
                    <a:pt x="2333244" y="347472"/>
                  </a:lnTo>
                  <a:close/>
                </a:path>
                <a:path w="2333625" h="386079">
                  <a:moveTo>
                    <a:pt x="2273808" y="377190"/>
                  </a:moveTo>
                  <a:lnTo>
                    <a:pt x="2273808" y="350520"/>
                  </a:lnTo>
                  <a:lnTo>
                    <a:pt x="2269236" y="352044"/>
                  </a:lnTo>
                  <a:lnTo>
                    <a:pt x="2257044" y="352044"/>
                  </a:lnTo>
                  <a:lnTo>
                    <a:pt x="2257044" y="385572"/>
                  </a:lnTo>
                  <a:lnTo>
                    <a:pt x="2273808" y="37719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640324" y="1066812"/>
              <a:ext cx="2360930" cy="2590800"/>
            </a:xfrm>
            <a:custGeom>
              <a:avLst/>
              <a:gdLst/>
              <a:ahLst/>
              <a:cxnLst/>
              <a:rect l="l" t="t" r="r" b="b"/>
              <a:pathLst>
                <a:path w="2360929" h="2590800">
                  <a:moveTo>
                    <a:pt x="76200" y="304800"/>
                  </a:moveTo>
                  <a:lnTo>
                    <a:pt x="42786" y="304800"/>
                  </a:lnTo>
                  <a:lnTo>
                    <a:pt x="45720" y="4572"/>
                  </a:lnTo>
                  <a:lnTo>
                    <a:pt x="44196" y="1524"/>
                  </a:lnTo>
                  <a:lnTo>
                    <a:pt x="41148" y="0"/>
                  </a:lnTo>
                  <a:lnTo>
                    <a:pt x="38100" y="1524"/>
                  </a:lnTo>
                  <a:lnTo>
                    <a:pt x="36576" y="4572"/>
                  </a:lnTo>
                  <a:lnTo>
                    <a:pt x="32181" y="304800"/>
                  </a:lnTo>
                  <a:lnTo>
                    <a:pt x="0" y="304800"/>
                  </a:lnTo>
                  <a:lnTo>
                    <a:pt x="32004" y="371475"/>
                  </a:lnTo>
                  <a:lnTo>
                    <a:pt x="36576" y="381000"/>
                  </a:lnTo>
                  <a:lnTo>
                    <a:pt x="42672" y="369265"/>
                  </a:lnTo>
                  <a:lnTo>
                    <a:pt x="76200" y="304800"/>
                  </a:lnTo>
                  <a:close/>
                </a:path>
                <a:path w="2360929" h="2590800">
                  <a:moveTo>
                    <a:pt x="2360676" y="2552700"/>
                  </a:moveTo>
                  <a:lnTo>
                    <a:pt x="2284476" y="2514600"/>
                  </a:lnTo>
                  <a:lnTo>
                    <a:pt x="2284476" y="2548128"/>
                  </a:lnTo>
                  <a:lnTo>
                    <a:pt x="1979676" y="2548128"/>
                  </a:lnTo>
                  <a:lnTo>
                    <a:pt x="1976628" y="2549652"/>
                  </a:lnTo>
                  <a:lnTo>
                    <a:pt x="1975104" y="2552700"/>
                  </a:lnTo>
                  <a:lnTo>
                    <a:pt x="1976628" y="2555748"/>
                  </a:lnTo>
                  <a:lnTo>
                    <a:pt x="1979676" y="2557272"/>
                  </a:lnTo>
                  <a:lnTo>
                    <a:pt x="2284476" y="2557272"/>
                  </a:lnTo>
                  <a:lnTo>
                    <a:pt x="2284476" y="2590800"/>
                  </a:lnTo>
                  <a:lnTo>
                    <a:pt x="2301240" y="2582418"/>
                  </a:lnTo>
                  <a:lnTo>
                    <a:pt x="2360676" y="2552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529071" y="842772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766"/>
                  </a:lnTo>
                  <a:lnTo>
                    <a:pt x="29504" y="182185"/>
                  </a:lnTo>
                  <a:lnTo>
                    <a:pt x="62544" y="206800"/>
                  </a:lnTo>
                  <a:lnTo>
                    <a:pt x="104363" y="222857"/>
                  </a:lnTo>
                  <a:lnTo>
                    <a:pt x="152399" y="228599"/>
                  </a:lnTo>
                  <a:lnTo>
                    <a:pt x="200436" y="222857"/>
                  </a:lnTo>
                  <a:lnTo>
                    <a:pt x="242255" y="206800"/>
                  </a:lnTo>
                  <a:lnTo>
                    <a:pt x="275295" y="182185"/>
                  </a:lnTo>
                  <a:lnTo>
                    <a:pt x="296997" y="150766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529071" y="842772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766"/>
                  </a:lnTo>
                  <a:lnTo>
                    <a:pt x="29504" y="182185"/>
                  </a:lnTo>
                  <a:lnTo>
                    <a:pt x="62544" y="206800"/>
                  </a:lnTo>
                  <a:lnTo>
                    <a:pt x="104363" y="222857"/>
                  </a:lnTo>
                  <a:lnTo>
                    <a:pt x="152399" y="228599"/>
                  </a:lnTo>
                  <a:lnTo>
                    <a:pt x="200436" y="222857"/>
                  </a:lnTo>
                  <a:lnTo>
                    <a:pt x="242255" y="206800"/>
                  </a:lnTo>
                  <a:lnTo>
                    <a:pt x="275295" y="182185"/>
                  </a:lnTo>
                  <a:lnTo>
                    <a:pt x="296997" y="150766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White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Box: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Statement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Coverage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1" name="object 4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11</a:t>
            </a:r>
          </a:p>
        </p:txBody>
      </p:sp>
      <p:sp>
        <p:nvSpPr>
          <p:cNvPr id="40" name="object 40"/>
          <p:cNvSpPr txBox="1"/>
          <p:nvPr/>
        </p:nvSpPr>
        <p:spPr>
          <a:xfrm>
            <a:off x="535939" y="1000759"/>
            <a:ext cx="4467860" cy="40728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Statement</a:t>
            </a:r>
            <a:r>
              <a:rPr sz="1800" spc="-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endParaRPr sz="1800">
              <a:latin typeface="Verdana"/>
              <a:cs typeface="Verdana"/>
            </a:endParaRPr>
          </a:p>
          <a:p>
            <a:pPr marL="522605" marR="182880" lvl="1" indent="-167640">
              <a:lnSpc>
                <a:spcPts val="1739"/>
              </a:lnSpc>
              <a:spcBef>
                <a:spcPts val="28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portion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program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statements </a:t>
            </a:r>
            <a:r>
              <a:rPr sz="1600" dirty="0">
                <a:latin typeface="Verdana"/>
                <a:cs typeface="Verdana"/>
              </a:rPr>
              <a:t>(nodes)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touched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cases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19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Advantages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Test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suite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size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linear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size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code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Coverage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easily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assessed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204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Issues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9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Dead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code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reached</a:t>
            </a:r>
            <a:endParaRPr sz="1600">
              <a:latin typeface="Verdana"/>
              <a:cs typeface="Verdana"/>
            </a:endParaRPr>
          </a:p>
          <a:p>
            <a:pPr marL="522605" marR="5080" lvl="1" indent="-167640">
              <a:lnSpc>
                <a:spcPts val="1739"/>
              </a:lnSpc>
              <a:spcBef>
                <a:spcPts val="31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May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require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some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sophistication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to </a:t>
            </a:r>
            <a:r>
              <a:rPr sz="1600" dirty="0">
                <a:latin typeface="Verdana"/>
                <a:cs typeface="Verdana"/>
              </a:rPr>
              <a:t>select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sets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(McCabe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basis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paths)</a:t>
            </a:r>
            <a:endParaRPr sz="1600">
              <a:latin typeface="Verdana"/>
              <a:cs typeface="Verdana"/>
            </a:endParaRPr>
          </a:p>
          <a:p>
            <a:pPr marL="522605" marR="453390" lvl="1" indent="-167640">
              <a:lnSpc>
                <a:spcPts val="1739"/>
              </a:lnSpc>
              <a:spcBef>
                <a:spcPts val="27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spc="-10" dirty="0">
                <a:latin typeface="Verdana"/>
                <a:cs typeface="Verdana"/>
              </a:rPr>
              <a:t>Fault-</a:t>
            </a:r>
            <a:r>
              <a:rPr sz="1600" dirty="0">
                <a:latin typeface="Verdana"/>
                <a:cs typeface="Verdana"/>
              </a:rPr>
              <a:t>tolerant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error-</a:t>
            </a:r>
            <a:r>
              <a:rPr sz="1600" dirty="0">
                <a:latin typeface="Verdana"/>
                <a:cs typeface="Verdana"/>
              </a:rPr>
              <a:t>handling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code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difficult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“touch”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30"/>
              </a:lnSpc>
              <a:spcBef>
                <a:spcPts val="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Metric: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Could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create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incentive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to</a:t>
            </a:r>
            <a:endParaRPr sz="1600">
              <a:latin typeface="Verdana"/>
              <a:cs typeface="Verdana"/>
            </a:endParaRPr>
          </a:p>
          <a:p>
            <a:pPr marL="522605">
              <a:lnSpc>
                <a:spcPts val="1830"/>
              </a:lnSpc>
            </a:pPr>
            <a:r>
              <a:rPr sz="1600" i="1" dirty="0">
                <a:latin typeface="Verdana"/>
                <a:cs typeface="Verdana"/>
              </a:rPr>
              <a:t>remove</a:t>
            </a:r>
            <a:r>
              <a:rPr sz="1600" i="1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error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handlers!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405437" y="838009"/>
            <a:ext cx="2905125" cy="4500880"/>
            <a:chOff x="5405437" y="838009"/>
            <a:chExt cx="2905125" cy="4500880"/>
          </a:xfrm>
        </p:grpSpPr>
        <p:sp>
          <p:nvSpPr>
            <p:cNvPr id="3" name="object 3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410200" y="1447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7B7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939028" y="1786128"/>
              <a:ext cx="614680" cy="424180"/>
            </a:xfrm>
            <a:custGeom>
              <a:avLst/>
              <a:gdLst/>
              <a:ahLst/>
              <a:cxnLst/>
              <a:rect l="l" t="t" r="r" b="b"/>
              <a:pathLst>
                <a:path w="614679" h="424180">
                  <a:moveTo>
                    <a:pt x="580644" y="347472"/>
                  </a:moveTo>
                  <a:lnTo>
                    <a:pt x="580644" y="4572"/>
                  </a:lnTo>
                  <a:lnTo>
                    <a:pt x="579120" y="1524"/>
                  </a:lnTo>
                  <a:lnTo>
                    <a:pt x="576072" y="0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1524" y="7620"/>
                  </a:lnTo>
                  <a:lnTo>
                    <a:pt x="4572" y="9144"/>
                  </a:lnTo>
                  <a:lnTo>
                    <a:pt x="571500" y="9144"/>
                  </a:lnTo>
                  <a:lnTo>
                    <a:pt x="571500" y="4572"/>
                  </a:lnTo>
                  <a:lnTo>
                    <a:pt x="576072" y="9144"/>
                  </a:lnTo>
                  <a:lnTo>
                    <a:pt x="576072" y="347472"/>
                  </a:lnTo>
                  <a:lnTo>
                    <a:pt x="580644" y="347472"/>
                  </a:lnTo>
                  <a:close/>
                </a:path>
                <a:path w="614679" h="424180">
                  <a:moveTo>
                    <a:pt x="614172" y="347472"/>
                  </a:moveTo>
                  <a:lnTo>
                    <a:pt x="537972" y="347472"/>
                  </a:lnTo>
                  <a:lnTo>
                    <a:pt x="571500" y="414528"/>
                  </a:lnTo>
                  <a:lnTo>
                    <a:pt x="571500" y="359664"/>
                  </a:lnTo>
                  <a:lnTo>
                    <a:pt x="573024" y="364236"/>
                  </a:lnTo>
                  <a:lnTo>
                    <a:pt x="579120" y="364236"/>
                  </a:lnTo>
                  <a:lnTo>
                    <a:pt x="580644" y="359664"/>
                  </a:lnTo>
                  <a:lnTo>
                    <a:pt x="580644" y="414528"/>
                  </a:lnTo>
                  <a:lnTo>
                    <a:pt x="614172" y="347472"/>
                  </a:lnTo>
                  <a:close/>
                </a:path>
                <a:path w="614679" h="424180">
                  <a:moveTo>
                    <a:pt x="576072" y="9144"/>
                  </a:moveTo>
                  <a:lnTo>
                    <a:pt x="571500" y="4572"/>
                  </a:lnTo>
                  <a:lnTo>
                    <a:pt x="571500" y="9144"/>
                  </a:lnTo>
                  <a:lnTo>
                    <a:pt x="576072" y="9144"/>
                  </a:lnTo>
                  <a:close/>
                </a:path>
                <a:path w="614679" h="424180">
                  <a:moveTo>
                    <a:pt x="576072" y="347472"/>
                  </a:moveTo>
                  <a:lnTo>
                    <a:pt x="576072" y="9144"/>
                  </a:lnTo>
                  <a:lnTo>
                    <a:pt x="571500" y="9144"/>
                  </a:lnTo>
                  <a:lnTo>
                    <a:pt x="571500" y="347472"/>
                  </a:lnTo>
                  <a:lnTo>
                    <a:pt x="576072" y="347472"/>
                  </a:lnTo>
                  <a:close/>
                </a:path>
                <a:path w="614679" h="424180">
                  <a:moveTo>
                    <a:pt x="580644" y="414528"/>
                  </a:moveTo>
                  <a:lnTo>
                    <a:pt x="580644" y="359664"/>
                  </a:lnTo>
                  <a:lnTo>
                    <a:pt x="579120" y="364236"/>
                  </a:lnTo>
                  <a:lnTo>
                    <a:pt x="573024" y="364236"/>
                  </a:lnTo>
                  <a:lnTo>
                    <a:pt x="571500" y="359664"/>
                  </a:lnTo>
                  <a:lnTo>
                    <a:pt x="571500" y="414528"/>
                  </a:lnTo>
                  <a:lnTo>
                    <a:pt x="576072" y="423672"/>
                  </a:lnTo>
                  <a:lnTo>
                    <a:pt x="580644" y="4145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01000" y="24384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001000" y="24384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638800" y="2129040"/>
              <a:ext cx="1524000" cy="1148080"/>
            </a:xfrm>
            <a:custGeom>
              <a:avLst/>
              <a:gdLst/>
              <a:ahLst/>
              <a:cxnLst/>
              <a:rect l="l" t="t" r="r" b="b"/>
              <a:pathLst>
                <a:path w="1524000" h="1148079">
                  <a:moveTo>
                    <a:pt x="76200" y="1071372"/>
                  </a:moveTo>
                  <a:lnTo>
                    <a:pt x="42672" y="1071372"/>
                  </a:lnTo>
                  <a:lnTo>
                    <a:pt x="42672" y="4572"/>
                  </a:lnTo>
                  <a:lnTo>
                    <a:pt x="41148" y="1524"/>
                  </a:lnTo>
                  <a:lnTo>
                    <a:pt x="38100" y="0"/>
                  </a:lnTo>
                  <a:lnTo>
                    <a:pt x="35052" y="1524"/>
                  </a:lnTo>
                  <a:lnTo>
                    <a:pt x="33528" y="4572"/>
                  </a:lnTo>
                  <a:lnTo>
                    <a:pt x="33528" y="1071372"/>
                  </a:lnTo>
                  <a:lnTo>
                    <a:pt x="0" y="1071372"/>
                  </a:lnTo>
                  <a:lnTo>
                    <a:pt x="33528" y="1138428"/>
                  </a:lnTo>
                  <a:lnTo>
                    <a:pt x="38100" y="1147572"/>
                  </a:lnTo>
                  <a:lnTo>
                    <a:pt x="42672" y="1138428"/>
                  </a:lnTo>
                  <a:lnTo>
                    <a:pt x="76200" y="1071372"/>
                  </a:lnTo>
                  <a:close/>
                </a:path>
                <a:path w="1524000" h="1148079">
                  <a:moveTo>
                    <a:pt x="880872" y="766572"/>
                  </a:moveTo>
                  <a:lnTo>
                    <a:pt x="879348" y="763524"/>
                  </a:lnTo>
                  <a:lnTo>
                    <a:pt x="876300" y="762000"/>
                  </a:lnTo>
                  <a:lnTo>
                    <a:pt x="873252" y="763524"/>
                  </a:lnTo>
                  <a:lnTo>
                    <a:pt x="871728" y="766572"/>
                  </a:lnTo>
                  <a:lnTo>
                    <a:pt x="871728" y="914400"/>
                  </a:lnTo>
                  <a:lnTo>
                    <a:pt x="152400" y="914400"/>
                  </a:lnTo>
                  <a:lnTo>
                    <a:pt x="152400" y="880872"/>
                  </a:lnTo>
                  <a:lnTo>
                    <a:pt x="76200" y="918972"/>
                  </a:lnTo>
                  <a:lnTo>
                    <a:pt x="135636" y="948690"/>
                  </a:lnTo>
                  <a:lnTo>
                    <a:pt x="152400" y="957072"/>
                  </a:lnTo>
                  <a:lnTo>
                    <a:pt x="152400" y="923544"/>
                  </a:lnTo>
                  <a:lnTo>
                    <a:pt x="871728" y="923544"/>
                  </a:lnTo>
                  <a:lnTo>
                    <a:pt x="876300" y="923544"/>
                  </a:lnTo>
                  <a:lnTo>
                    <a:pt x="879348" y="922020"/>
                  </a:lnTo>
                  <a:lnTo>
                    <a:pt x="880872" y="918972"/>
                  </a:lnTo>
                  <a:lnTo>
                    <a:pt x="880872" y="766572"/>
                  </a:lnTo>
                  <a:close/>
                </a:path>
                <a:path w="1524000" h="1148079">
                  <a:moveTo>
                    <a:pt x="1524000" y="423672"/>
                  </a:moveTo>
                  <a:lnTo>
                    <a:pt x="1447800" y="385572"/>
                  </a:lnTo>
                  <a:lnTo>
                    <a:pt x="1447800" y="419100"/>
                  </a:lnTo>
                  <a:lnTo>
                    <a:pt x="1143000" y="419100"/>
                  </a:lnTo>
                  <a:lnTo>
                    <a:pt x="1139952" y="420624"/>
                  </a:lnTo>
                  <a:lnTo>
                    <a:pt x="1138428" y="423672"/>
                  </a:lnTo>
                  <a:lnTo>
                    <a:pt x="1139952" y="426720"/>
                  </a:lnTo>
                  <a:lnTo>
                    <a:pt x="1143000" y="428244"/>
                  </a:lnTo>
                  <a:lnTo>
                    <a:pt x="1447800" y="428244"/>
                  </a:lnTo>
                  <a:lnTo>
                    <a:pt x="1447800" y="461772"/>
                  </a:lnTo>
                  <a:lnTo>
                    <a:pt x="1464564" y="453390"/>
                  </a:lnTo>
                  <a:lnTo>
                    <a:pt x="1524000" y="4236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001000" y="35052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001000" y="35052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939028" y="3581400"/>
              <a:ext cx="1224280" cy="76200"/>
            </a:xfrm>
            <a:custGeom>
              <a:avLst/>
              <a:gdLst/>
              <a:ahLst/>
              <a:cxnLst/>
              <a:rect l="l" t="t" r="r" b="b"/>
              <a:pathLst>
                <a:path w="1224279" h="76200">
                  <a:moveTo>
                    <a:pt x="1164336" y="41148"/>
                  </a:moveTo>
                  <a:lnTo>
                    <a:pt x="1164336" y="35052"/>
                  </a:lnTo>
                  <a:lnTo>
                    <a:pt x="11597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1159764" y="42672"/>
                  </a:lnTo>
                  <a:lnTo>
                    <a:pt x="1164336" y="41148"/>
                  </a:lnTo>
                  <a:close/>
                </a:path>
                <a:path w="1224279" h="76200">
                  <a:moveTo>
                    <a:pt x="1223772" y="38100"/>
                  </a:moveTo>
                  <a:lnTo>
                    <a:pt x="1147572" y="0"/>
                  </a:lnTo>
                  <a:lnTo>
                    <a:pt x="1147572" y="33528"/>
                  </a:lnTo>
                  <a:lnTo>
                    <a:pt x="1159764" y="33528"/>
                  </a:lnTo>
                  <a:lnTo>
                    <a:pt x="1164336" y="35052"/>
                  </a:lnTo>
                  <a:lnTo>
                    <a:pt x="1164336" y="67818"/>
                  </a:lnTo>
                  <a:lnTo>
                    <a:pt x="1223772" y="38100"/>
                  </a:lnTo>
                  <a:close/>
                </a:path>
                <a:path w="1224279" h="76200">
                  <a:moveTo>
                    <a:pt x="1164336" y="67818"/>
                  </a:moveTo>
                  <a:lnTo>
                    <a:pt x="1164336" y="41148"/>
                  </a:lnTo>
                  <a:lnTo>
                    <a:pt x="1159764" y="42672"/>
                  </a:lnTo>
                  <a:lnTo>
                    <a:pt x="1147572" y="42672"/>
                  </a:lnTo>
                  <a:lnTo>
                    <a:pt x="1147572" y="76200"/>
                  </a:lnTo>
                  <a:lnTo>
                    <a:pt x="11643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615428" y="2514600"/>
              <a:ext cx="386080" cy="76200"/>
            </a:xfrm>
            <a:custGeom>
              <a:avLst/>
              <a:gdLst/>
              <a:ahLst/>
              <a:cxnLst/>
              <a:rect l="l" t="t" r="r" b="b"/>
              <a:pathLst>
                <a:path w="386079" h="76200">
                  <a:moveTo>
                    <a:pt x="326136" y="41148"/>
                  </a:moveTo>
                  <a:lnTo>
                    <a:pt x="326136" y="35052"/>
                  </a:lnTo>
                  <a:lnTo>
                    <a:pt x="321564" y="33528"/>
                  </a:ln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1148"/>
                  </a:lnTo>
                  <a:lnTo>
                    <a:pt x="4572" y="42672"/>
                  </a:lnTo>
                  <a:lnTo>
                    <a:pt x="321564" y="42672"/>
                  </a:lnTo>
                  <a:lnTo>
                    <a:pt x="326136" y="41148"/>
                  </a:lnTo>
                  <a:close/>
                </a:path>
                <a:path w="386079" h="76200">
                  <a:moveTo>
                    <a:pt x="385572" y="38100"/>
                  </a:moveTo>
                  <a:lnTo>
                    <a:pt x="309372" y="0"/>
                  </a:lnTo>
                  <a:lnTo>
                    <a:pt x="309372" y="33528"/>
                  </a:lnTo>
                  <a:lnTo>
                    <a:pt x="321564" y="33528"/>
                  </a:lnTo>
                  <a:lnTo>
                    <a:pt x="326136" y="35052"/>
                  </a:lnTo>
                  <a:lnTo>
                    <a:pt x="326136" y="67818"/>
                  </a:lnTo>
                  <a:lnTo>
                    <a:pt x="385572" y="38100"/>
                  </a:lnTo>
                  <a:close/>
                </a:path>
                <a:path w="386079" h="76200">
                  <a:moveTo>
                    <a:pt x="326136" y="67818"/>
                  </a:moveTo>
                  <a:lnTo>
                    <a:pt x="326136" y="41148"/>
                  </a:lnTo>
                  <a:lnTo>
                    <a:pt x="321564" y="42672"/>
                  </a:lnTo>
                  <a:lnTo>
                    <a:pt x="309372" y="42672"/>
                  </a:lnTo>
                  <a:lnTo>
                    <a:pt x="309372" y="76200"/>
                  </a:lnTo>
                  <a:lnTo>
                    <a:pt x="326136" y="678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634228" y="3957828"/>
              <a:ext cx="76200" cy="538480"/>
            </a:xfrm>
            <a:custGeom>
              <a:avLst/>
              <a:gdLst/>
              <a:ahLst/>
              <a:cxnLst/>
              <a:rect l="l" t="t" r="r" b="b"/>
              <a:pathLst>
                <a:path w="76200" h="538479">
                  <a:moveTo>
                    <a:pt x="76200" y="461772"/>
                  </a:moveTo>
                  <a:lnTo>
                    <a:pt x="0" y="461772"/>
                  </a:lnTo>
                  <a:lnTo>
                    <a:pt x="33528" y="528828"/>
                  </a:lnTo>
                  <a:lnTo>
                    <a:pt x="33528" y="473964"/>
                  </a:lnTo>
                  <a:lnTo>
                    <a:pt x="35052" y="478536"/>
                  </a:lnTo>
                  <a:lnTo>
                    <a:pt x="41148" y="478536"/>
                  </a:lnTo>
                  <a:lnTo>
                    <a:pt x="42672" y="473964"/>
                  </a:lnTo>
                  <a:lnTo>
                    <a:pt x="42672" y="528828"/>
                  </a:lnTo>
                  <a:lnTo>
                    <a:pt x="76200" y="461772"/>
                  </a:lnTo>
                  <a:close/>
                </a:path>
                <a:path w="76200" h="538479">
                  <a:moveTo>
                    <a:pt x="47244" y="4572"/>
                  </a:moveTo>
                  <a:lnTo>
                    <a:pt x="45720" y="1524"/>
                  </a:lnTo>
                  <a:lnTo>
                    <a:pt x="42672" y="0"/>
                  </a:lnTo>
                  <a:lnTo>
                    <a:pt x="39624" y="1524"/>
                  </a:lnTo>
                  <a:lnTo>
                    <a:pt x="38100" y="4572"/>
                  </a:lnTo>
                  <a:lnTo>
                    <a:pt x="33528" y="473964"/>
                  </a:lnTo>
                  <a:lnTo>
                    <a:pt x="33528" y="461772"/>
                  </a:lnTo>
                  <a:lnTo>
                    <a:pt x="42672" y="461772"/>
                  </a:lnTo>
                  <a:lnTo>
                    <a:pt x="42672" y="473964"/>
                  </a:lnTo>
                  <a:lnTo>
                    <a:pt x="47244" y="4572"/>
                  </a:lnTo>
                  <a:close/>
                </a:path>
                <a:path w="76200" h="538479">
                  <a:moveTo>
                    <a:pt x="42672" y="528828"/>
                  </a:moveTo>
                  <a:lnTo>
                    <a:pt x="42672" y="473964"/>
                  </a:lnTo>
                  <a:lnTo>
                    <a:pt x="41148" y="478536"/>
                  </a:lnTo>
                  <a:lnTo>
                    <a:pt x="35052" y="478536"/>
                  </a:lnTo>
                  <a:lnTo>
                    <a:pt x="33528" y="473964"/>
                  </a:lnTo>
                  <a:lnTo>
                    <a:pt x="33528" y="528828"/>
                  </a:lnTo>
                  <a:lnTo>
                    <a:pt x="38100" y="537972"/>
                  </a:lnTo>
                  <a:lnTo>
                    <a:pt x="42672" y="5288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001000" y="5105399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181"/>
                  </a:lnTo>
                  <a:lnTo>
                    <a:pt x="29504" y="181526"/>
                  </a:lnTo>
                  <a:lnTo>
                    <a:pt x="62544" y="206361"/>
                  </a:lnTo>
                  <a:lnTo>
                    <a:pt x="104363" y="222711"/>
                  </a:lnTo>
                  <a:lnTo>
                    <a:pt x="152399" y="228599"/>
                  </a:lnTo>
                  <a:lnTo>
                    <a:pt x="200436" y="222711"/>
                  </a:lnTo>
                  <a:lnTo>
                    <a:pt x="242255" y="206361"/>
                  </a:lnTo>
                  <a:lnTo>
                    <a:pt x="275295" y="181526"/>
                  </a:lnTo>
                  <a:lnTo>
                    <a:pt x="296997" y="150181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667756" y="4872228"/>
              <a:ext cx="2333625" cy="386080"/>
            </a:xfrm>
            <a:custGeom>
              <a:avLst/>
              <a:gdLst/>
              <a:ahLst/>
              <a:cxnLst/>
              <a:rect l="l" t="t" r="r" b="b"/>
              <a:pathLst>
                <a:path w="2333625" h="386079">
                  <a:moveTo>
                    <a:pt x="9144" y="342900"/>
                  </a:moveTo>
                  <a:lnTo>
                    <a:pt x="9144" y="4572"/>
                  </a:lnTo>
                  <a:lnTo>
                    <a:pt x="7620" y="1524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0" y="347472"/>
                  </a:lnTo>
                  <a:lnTo>
                    <a:pt x="1524" y="350520"/>
                  </a:lnTo>
                  <a:lnTo>
                    <a:pt x="4572" y="352044"/>
                  </a:lnTo>
                  <a:lnTo>
                    <a:pt x="4572" y="342900"/>
                  </a:lnTo>
                  <a:lnTo>
                    <a:pt x="9144" y="342900"/>
                  </a:lnTo>
                  <a:close/>
                </a:path>
                <a:path w="2333625" h="386079">
                  <a:moveTo>
                    <a:pt x="2273808" y="350520"/>
                  </a:moveTo>
                  <a:lnTo>
                    <a:pt x="2273808" y="344424"/>
                  </a:lnTo>
                  <a:lnTo>
                    <a:pt x="2269236" y="342900"/>
                  </a:lnTo>
                  <a:lnTo>
                    <a:pt x="4572" y="342900"/>
                  </a:lnTo>
                  <a:lnTo>
                    <a:pt x="9144" y="347472"/>
                  </a:lnTo>
                  <a:lnTo>
                    <a:pt x="9144" y="352044"/>
                  </a:lnTo>
                  <a:lnTo>
                    <a:pt x="2269236" y="352044"/>
                  </a:lnTo>
                  <a:lnTo>
                    <a:pt x="2273808" y="350520"/>
                  </a:lnTo>
                  <a:close/>
                </a:path>
                <a:path w="2333625" h="386079">
                  <a:moveTo>
                    <a:pt x="9144" y="352044"/>
                  </a:moveTo>
                  <a:lnTo>
                    <a:pt x="9144" y="347472"/>
                  </a:lnTo>
                  <a:lnTo>
                    <a:pt x="4572" y="342900"/>
                  </a:lnTo>
                  <a:lnTo>
                    <a:pt x="4572" y="352044"/>
                  </a:lnTo>
                  <a:lnTo>
                    <a:pt x="9144" y="352044"/>
                  </a:lnTo>
                  <a:close/>
                </a:path>
                <a:path w="2333625" h="386079">
                  <a:moveTo>
                    <a:pt x="2333244" y="347472"/>
                  </a:moveTo>
                  <a:lnTo>
                    <a:pt x="2257044" y="309372"/>
                  </a:lnTo>
                  <a:lnTo>
                    <a:pt x="2257044" y="342900"/>
                  </a:lnTo>
                  <a:lnTo>
                    <a:pt x="2269236" y="342900"/>
                  </a:lnTo>
                  <a:lnTo>
                    <a:pt x="2273808" y="344424"/>
                  </a:lnTo>
                  <a:lnTo>
                    <a:pt x="2273808" y="377190"/>
                  </a:lnTo>
                  <a:lnTo>
                    <a:pt x="2333244" y="347472"/>
                  </a:lnTo>
                  <a:close/>
                </a:path>
                <a:path w="2333625" h="386079">
                  <a:moveTo>
                    <a:pt x="2273808" y="377190"/>
                  </a:moveTo>
                  <a:lnTo>
                    <a:pt x="2273808" y="350520"/>
                  </a:lnTo>
                  <a:lnTo>
                    <a:pt x="2269236" y="352044"/>
                  </a:lnTo>
                  <a:lnTo>
                    <a:pt x="2257044" y="352044"/>
                  </a:lnTo>
                  <a:lnTo>
                    <a:pt x="2257044" y="385572"/>
                  </a:lnTo>
                  <a:lnTo>
                    <a:pt x="2273808" y="37719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640324" y="1066812"/>
              <a:ext cx="2360930" cy="2590800"/>
            </a:xfrm>
            <a:custGeom>
              <a:avLst/>
              <a:gdLst/>
              <a:ahLst/>
              <a:cxnLst/>
              <a:rect l="l" t="t" r="r" b="b"/>
              <a:pathLst>
                <a:path w="2360929" h="2590800">
                  <a:moveTo>
                    <a:pt x="76200" y="304800"/>
                  </a:moveTo>
                  <a:lnTo>
                    <a:pt x="42786" y="304800"/>
                  </a:lnTo>
                  <a:lnTo>
                    <a:pt x="45720" y="4572"/>
                  </a:lnTo>
                  <a:lnTo>
                    <a:pt x="44196" y="1524"/>
                  </a:lnTo>
                  <a:lnTo>
                    <a:pt x="41148" y="0"/>
                  </a:lnTo>
                  <a:lnTo>
                    <a:pt x="38100" y="1524"/>
                  </a:lnTo>
                  <a:lnTo>
                    <a:pt x="36576" y="4572"/>
                  </a:lnTo>
                  <a:lnTo>
                    <a:pt x="32181" y="304800"/>
                  </a:lnTo>
                  <a:lnTo>
                    <a:pt x="0" y="304800"/>
                  </a:lnTo>
                  <a:lnTo>
                    <a:pt x="32004" y="371475"/>
                  </a:lnTo>
                  <a:lnTo>
                    <a:pt x="36576" y="381000"/>
                  </a:lnTo>
                  <a:lnTo>
                    <a:pt x="42672" y="369265"/>
                  </a:lnTo>
                  <a:lnTo>
                    <a:pt x="76200" y="304800"/>
                  </a:lnTo>
                  <a:close/>
                </a:path>
                <a:path w="2360929" h="2590800">
                  <a:moveTo>
                    <a:pt x="2360676" y="2552700"/>
                  </a:moveTo>
                  <a:lnTo>
                    <a:pt x="2284476" y="2514600"/>
                  </a:lnTo>
                  <a:lnTo>
                    <a:pt x="2284476" y="2548128"/>
                  </a:lnTo>
                  <a:lnTo>
                    <a:pt x="1979676" y="2548128"/>
                  </a:lnTo>
                  <a:lnTo>
                    <a:pt x="1976628" y="2549652"/>
                  </a:lnTo>
                  <a:lnTo>
                    <a:pt x="1975104" y="2552700"/>
                  </a:lnTo>
                  <a:lnTo>
                    <a:pt x="1976628" y="2555748"/>
                  </a:lnTo>
                  <a:lnTo>
                    <a:pt x="1979676" y="2557272"/>
                  </a:lnTo>
                  <a:lnTo>
                    <a:pt x="2284476" y="2557272"/>
                  </a:lnTo>
                  <a:lnTo>
                    <a:pt x="2284476" y="2590800"/>
                  </a:lnTo>
                  <a:lnTo>
                    <a:pt x="2301240" y="2582418"/>
                  </a:lnTo>
                  <a:lnTo>
                    <a:pt x="2360676" y="2552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529071" y="842772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304799" y="114299"/>
                  </a:move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766"/>
                  </a:lnTo>
                  <a:lnTo>
                    <a:pt x="29504" y="182185"/>
                  </a:lnTo>
                  <a:lnTo>
                    <a:pt x="62544" y="206800"/>
                  </a:lnTo>
                  <a:lnTo>
                    <a:pt x="104363" y="222857"/>
                  </a:lnTo>
                  <a:lnTo>
                    <a:pt x="152399" y="228599"/>
                  </a:lnTo>
                  <a:lnTo>
                    <a:pt x="200436" y="222857"/>
                  </a:lnTo>
                  <a:lnTo>
                    <a:pt x="242255" y="206800"/>
                  </a:lnTo>
                  <a:lnTo>
                    <a:pt x="275295" y="182185"/>
                  </a:lnTo>
                  <a:lnTo>
                    <a:pt x="296997" y="150766"/>
                  </a:lnTo>
                  <a:lnTo>
                    <a:pt x="304799" y="1142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529071" y="842772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152399" y="0"/>
                  </a:moveTo>
                  <a:lnTo>
                    <a:pt x="104363" y="5888"/>
                  </a:lnTo>
                  <a:lnTo>
                    <a:pt x="62544" y="22238"/>
                  </a:lnTo>
                  <a:lnTo>
                    <a:pt x="29504" y="47073"/>
                  </a:lnTo>
                  <a:lnTo>
                    <a:pt x="7802" y="78418"/>
                  </a:lnTo>
                  <a:lnTo>
                    <a:pt x="0" y="114299"/>
                  </a:lnTo>
                  <a:lnTo>
                    <a:pt x="7802" y="150766"/>
                  </a:lnTo>
                  <a:lnTo>
                    <a:pt x="29504" y="182185"/>
                  </a:lnTo>
                  <a:lnTo>
                    <a:pt x="62544" y="206800"/>
                  </a:lnTo>
                  <a:lnTo>
                    <a:pt x="104363" y="222857"/>
                  </a:lnTo>
                  <a:lnTo>
                    <a:pt x="152399" y="228599"/>
                  </a:lnTo>
                  <a:lnTo>
                    <a:pt x="200436" y="222857"/>
                  </a:lnTo>
                  <a:lnTo>
                    <a:pt x="242255" y="206800"/>
                  </a:lnTo>
                  <a:lnTo>
                    <a:pt x="275295" y="182185"/>
                  </a:lnTo>
                  <a:lnTo>
                    <a:pt x="296997" y="150766"/>
                  </a:lnTo>
                  <a:lnTo>
                    <a:pt x="304799" y="114299"/>
                  </a:lnTo>
                  <a:lnTo>
                    <a:pt x="296997" y="78418"/>
                  </a:lnTo>
                  <a:lnTo>
                    <a:pt x="275295" y="47073"/>
                  </a:lnTo>
                  <a:lnTo>
                    <a:pt x="242255" y="22238"/>
                  </a:lnTo>
                  <a:lnTo>
                    <a:pt x="200436" y="5888"/>
                  </a:lnTo>
                  <a:lnTo>
                    <a:pt x="1523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410200" y="32766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533399" y="342899"/>
                  </a:moveTo>
                  <a:lnTo>
                    <a:pt x="266699" y="0"/>
                  </a:ln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248400" y="2209800"/>
              <a:ext cx="533400" cy="685800"/>
            </a:xfrm>
            <a:custGeom>
              <a:avLst/>
              <a:gdLst/>
              <a:ahLst/>
              <a:cxnLst/>
              <a:rect l="l" t="t" r="r" b="b"/>
              <a:pathLst>
                <a:path w="533400" h="685800">
                  <a:moveTo>
                    <a:pt x="266699" y="0"/>
                  </a:moveTo>
                  <a:lnTo>
                    <a:pt x="0" y="342899"/>
                  </a:lnTo>
                  <a:lnTo>
                    <a:pt x="266699" y="685799"/>
                  </a:lnTo>
                  <a:lnTo>
                    <a:pt x="533399" y="342899"/>
                  </a:lnTo>
                  <a:lnTo>
                    <a:pt x="266699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7162800" y="23622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443727" y="4495799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457199" y="380999"/>
                  </a:moveTo>
                  <a:lnTo>
                    <a:pt x="457199" y="0"/>
                  </a:lnTo>
                  <a:lnTo>
                    <a:pt x="0" y="0"/>
                  </a:lnTo>
                  <a:lnTo>
                    <a:pt x="0" y="380999"/>
                  </a:lnTo>
                  <a:lnTo>
                    <a:pt x="457199" y="380999"/>
                  </a:lnTo>
                  <a:close/>
                </a:path>
              </a:pathLst>
            </a:custGeom>
            <a:solidFill>
              <a:srgbClr val="FF6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7162800" y="3429000"/>
              <a:ext cx="457200" cy="381000"/>
            </a:xfrm>
            <a:custGeom>
              <a:avLst/>
              <a:gdLst/>
              <a:ahLst/>
              <a:cxnLst/>
              <a:rect l="l" t="t" r="r" b="b"/>
              <a:pathLst>
                <a:path w="457200" h="381000">
                  <a:moveTo>
                    <a:pt x="0" y="0"/>
                  </a:moveTo>
                  <a:lnTo>
                    <a:pt x="0" y="380999"/>
                  </a:lnTo>
                  <a:lnTo>
                    <a:pt x="457199" y="380999"/>
                  </a:lnTo>
                  <a:lnTo>
                    <a:pt x="457199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>
            <a:spLocks noGrp="1"/>
          </p:cNvSpPr>
          <p:nvPr>
            <p:ph type="title"/>
          </p:nvPr>
        </p:nvSpPr>
        <p:spPr>
          <a:xfrm>
            <a:off x="406907" y="228599"/>
            <a:ext cx="8280400" cy="533400"/>
          </a:xfrm>
          <a:prstGeom prst="rect">
            <a:avLst/>
          </a:prstGeom>
          <a:solidFill>
            <a:srgbClr val="DDDDDD"/>
          </a:solidFill>
        </p:spPr>
        <p:txBody>
          <a:bodyPr vert="horz" wrap="square" lIns="0" tIns="12001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44"/>
              </a:spcBef>
            </a:pP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White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Box:</a:t>
            </a:r>
            <a:r>
              <a:rPr sz="2400" b="0" spc="-60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dirty="0">
                <a:solidFill>
                  <a:srgbClr val="A50020"/>
                </a:solidFill>
                <a:latin typeface="Verdana"/>
                <a:cs typeface="Verdana"/>
              </a:rPr>
              <a:t>Statement</a:t>
            </a:r>
            <a:r>
              <a:rPr sz="2400" b="0" spc="-55" dirty="0">
                <a:solidFill>
                  <a:srgbClr val="A50020"/>
                </a:solidFill>
                <a:latin typeface="Verdana"/>
                <a:cs typeface="Verdana"/>
              </a:rPr>
              <a:t> </a:t>
            </a:r>
            <a:r>
              <a:rPr sz="2400" b="0" spc="-10" dirty="0">
                <a:solidFill>
                  <a:srgbClr val="A50020"/>
                </a:solidFill>
                <a:latin typeface="Verdana"/>
                <a:cs typeface="Verdana"/>
              </a:rPr>
              <a:t>Coverage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5" dirty="0"/>
              <a:t>12</a:t>
            </a:r>
          </a:p>
        </p:txBody>
      </p:sp>
      <p:sp>
        <p:nvSpPr>
          <p:cNvPr id="38" name="object 38"/>
          <p:cNvSpPr txBox="1"/>
          <p:nvPr/>
        </p:nvSpPr>
        <p:spPr>
          <a:xfrm>
            <a:off x="535939" y="1000759"/>
            <a:ext cx="4467860" cy="40728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Statement</a:t>
            </a:r>
            <a:r>
              <a:rPr sz="1800" spc="-5" dirty="0">
                <a:solidFill>
                  <a:srgbClr val="0000CC"/>
                </a:solidFill>
                <a:latin typeface="Verdana"/>
                <a:cs typeface="Verdana"/>
              </a:rPr>
              <a:t> </a:t>
            </a:r>
            <a:r>
              <a:rPr sz="1800" spc="110" dirty="0">
                <a:solidFill>
                  <a:srgbClr val="0000CC"/>
                </a:solidFill>
                <a:latin typeface="Verdana"/>
                <a:cs typeface="Verdana"/>
              </a:rPr>
              <a:t>coverage</a:t>
            </a:r>
            <a:endParaRPr sz="1800">
              <a:latin typeface="Verdana"/>
              <a:cs typeface="Verdana"/>
            </a:endParaRPr>
          </a:p>
          <a:p>
            <a:pPr marL="522605" marR="182880" lvl="1" indent="-167640">
              <a:lnSpc>
                <a:spcPts val="1739"/>
              </a:lnSpc>
              <a:spcBef>
                <a:spcPts val="28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What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portion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program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statements </a:t>
            </a:r>
            <a:r>
              <a:rPr sz="1600" dirty="0">
                <a:latin typeface="Verdana"/>
                <a:cs typeface="Verdana"/>
              </a:rPr>
              <a:t>(nodes)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are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touched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by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test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cases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190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Advantages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Test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suite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size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linear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size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of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code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10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Coverage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easily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assessed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204"/>
              </a:spcBef>
              <a:buClr>
                <a:srgbClr val="000099"/>
              </a:buClr>
              <a:buFont typeface="Wingdings"/>
              <a:buChar char=""/>
            </a:pPr>
            <a:endParaRPr sz="1600">
              <a:latin typeface="Verdana"/>
              <a:cs typeface="Verdana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Clr>
                <a:srgbClr val="000099"/>
              </a:buClr>
              <a:buChar char="•"/>
              <a:tabLst>
                <a:tab pos="241300" algn="l"/>
              </a:tabLst>
            </a:pPr>
            <a:r>
              <a:rPr sz="1800" spc="-10" dirty="0">
                <a:solidFill>
                  <a:srgbClr val="0000CC"/>
                </a:solidFill>
                <a:latin typeface="Verdana"/>
                <a:cs typeface="Verdana"/>
              </a:rPr>
              <a:t>Issues</a:t>
            </a:r>
            <a:endParaRPr sz="1800">
              <a:latin typeface="Verdana"/>
              <a:cs typeface="Verdana"/>
            </a:endParaRPr>
          </a:p>
          <a:p>
            <a:pPr marL="521970" lvl="1" indent="-167005">
              <a:lnSpc>
                <a:spcPct val="100000"/>
              </a:lnSpc>
              <a:spcBef>
                <a:spcPts val="9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Dead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code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is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not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reached</a:t>
            </a:r>
            <a:endParaRPr sz="1600">
              <a:latin typeface="Verdana"/>
              <a:cs typeface="Verdana"/>
            </a:endParaRPr>
          </a:p>
          <a:p>
            <a:pPr marL="522605" marR="5080" lvl="1" indent="-167640">
              <a:lnSpc>
                <a:spcPts val="1739"/>
              </a:lnSpc>
              <a:spcBef>
                <a:spcPts val="31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dirty="0">
                <a:latin typeface="Verdana"/>
                <a:cs typeface="Verdana"/>
              </a:rPr>
              <a:t>May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require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some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sophistication</a:t>
            </a:r>
            <a:r>
              <a:rPr sz="1600" spc="-60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to </a:t>
            </a:r>
            <a:r>
              <a:rPr sz="1600" dirty="0">
                <a:latin typeface="Verdana"/>
                <a:cs typeface="Verdana"/>
              </a:rPr>
              <a:t>select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input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sets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(McCabe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basis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paths)</a:t>
            </a:r>
            <a:endParaRPr sz="1600">
              <a:latin typeface="Verdana"/>
              <a:cs typeface="Verdana"/>
            </a:endParaRPr>
          </a:p>
          <a:p>
            <a:pPr marL="522605" marR="453390" lvl="1" indent="-167640">
              <a:lnSpc>
                <a:spcPts val="1739"/>
              </a:lnSpc>
              <a:spcBef>
                <a:spcPts val="275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2605" algn="l"/>
              </a:tabLst>
            </a:pPr>
            <a:r>
              <a:rPr sz="1600" spc="-10" dirty="0">
                <a:latin typeface="Verdana"/>
                <a:cs typeface="Verdana"/>
              </a:rPr>
              <a:t>Fault-</a:t>
            </a:r>
            <a:r>
              <a:rPr sz="1600" dirty="0">
                <a:latin typeface="Verdana"/>
                <a:cs typeface="Verdana"/>
              </a:rPr>
              <a:t>tolerant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error-</a:t>
            </a:r>
            <a:r>
              <a:rPr sz="1600" dirty="0">
                <a:latin typeface="Verdana"/>
                <a:cs typeface="Verdana"/>
              </a:rPr>
              <a:t>handling</a:t>
            </a:r>
            <a:r>
              <a:rPr sz="1600" spc="-40" dirty="0">
                <a:latin typeface="Verdana"/>
                <a:cs typeface="Verdana"/>
              </a:rPr>
              <a:t> </a:t>
            </a:r>
            <a:r>
              <a:rPr sz="1600" spc="-20" dirty="0">
                <a:latin typeface="Verdana"/>
                <a:cs typeface="Verdana"/>
              </a:rPr>
              <a:t>code </a:t>
            </a:r>
            <a:r>
              <a:rPr sz="1600" dirty="0">
                <a:latin typeface="Verdana"/>
                <a:cs typeface="Verdana"/>
              </a:rPr>
              <a:t>may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be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difficult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to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“touch”</a:t>
            </a:r>
            <a:endParaRPr sz="1600">
              <a:latin typeface="Verdana"/>
              <a:cs typeface="Verdana"/>
            </a:endParaRPr>
          </a:p>
          <a:p>
            <a:pPr marL="521970" lvl="1" indent="-167005">
              <a:lnSpc>
                <a:spcPts val="1830"/>
              </a:lnSpc>
              <a:spcBef>
                <a:spcPts val="80"/>
              </a:spcBef>
              <a:buClr>
                <a:srgbClr val="000099"/>
              </a:buClr>
              <a:buSzPct val="81250"/>
              <a:buFont typeface="Wingdings"/>
              <a:buChar char=""/>
              <a:tabLst>
                <a:tab pos="521970" algn="l"/>
              </a:tabLst>
            </a:pPr>
            <a:r>
              <a:rPr sz="1600" dirty="0">
                <a:latin typeface="Verdana"/>
                <a:cs typeface="Verdana"/>
              </a:rPr>
              <a:t>Metric: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Could</a:t>
            </a:r>
            <a:r>
              <a:rPr sz="1600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create</a:t>
            </a:r>
            <a:r>
              <a:rPr sz="1600" spc="-50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incentive</a:t>
            </a:r>
            <a:r>
              <a:rPr sz="1600" spc="-35" dirty="0">
                <a:latin typeface="Verdana"/>
                <a:cs typeface="Verdana"/>
              </a:rPr>
              <a:t> </a:t>
            </a:r>
            <a:r>
              <a:rPr sz="1600" spc="-25" dirty="0">
                <a:latin typeface="Verdana"/>
                <a:cs typeface="Verdana"/>
              </a:rPr>
              <a:t>to</a:t>
            </a:r>
            <a:endParaRPr sz="1600">
              <a:latin typeface="Verdana"/>
              <a:cs typeface="Verdana"/>
            </a:endParaRPr>
          </a:p>
          <a:p>
            <a:pPr marL="522605">
              <a:lnSpc>
                <a:spcPts val="1830"/>
              </a:lnSpc>
            </a:pPr>
            <a:r>
              <a:rPr sz="1600" i="1" dirty="0">
                <a:latin typeface="Verdana"/>
                <a:cs typeface="Verdana"/>
              </a:rPr>
              <a:t>remove</a:t>
            </a:r>
            <a:r>
              <a:rPr sz="1600" i="1" spc="-45" dirty="0">
                <a:latin typeface="Verdana"/>
                <a:cs typeface="Verdana"/>
              </a:rPr>
              <a:t> </a:t>
            </a:r>
            <a:r>
              <a:rPr sz="1600" dirty="0">
                <a:latin typeface="Verdana"/>
                <a:cs typeface="Verdana"/>
              </a:rPr>
              <a:t>error</a:t>
            </a:r>
            <a:r>
              <a:rPr sz="1600" spc="-2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handlers!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C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2199</Words>
  <Application>Microsoft Office PowerPoint</Application>
  <PresentationFormat>全屏显示(4:3)</PresentationFormat>
  <Paragraphs>443</Paragraphs>
  <Slides>30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7" baseType="lpstr">
      <vt:lpstr>Arial</vt:lpstr>
      <vt:lpstr>Calibri</vt:lpstr>
      <vt:lpstr>Comic Sans MS</vt:lpstr>
      <vt:lpstr>Times New Roman</vt:lpstr>
      <vt:lpstr>Verdana</vt:lpstr>
      <vt:lpstr>Wingdings</vt:lpstr>
      <vt:lpstr>Office Theme</vt:lpstr>
      <vt:lpstr>Testing – The Big Questions</vt:lpstr>
      <vt:lpstr>Equivalence, Boundary and Robustness Example</vt:lpstr>
      <vt:lpstr>Protocol Testing</vt:lpstr>
      <vt:lpstr>Random Testing</vt:lpstr>
      <vt:lpstr>Checkpoints: Logging, Assertions, and Breakpoints</vt:lpstr>
      <vt:lpstr>Assertions and Data Integrity Example</vt:lpstr>
      <vt:lpstr>Test Coverage</vt:lpstr>
      <vt:lpstr>White Box: Statement Coverage</vt:lpstr>
      <vt:lpstr>White Box: Statement Coverage</vt:lpstr>
      <vt:lpstr>White Box: Statement Coverage</vt:lpstr>
      <vt:lpstr>White Box: Statement Coverage</vt:lpstr>
      <vt:lpstr>White Box: Statement Coverage</vt:lpstr>
      <vt:lpstr>White Box: Statement Coverage</vt:lpstr>
      <vt:lpstr>White Box: Statement Coverage</vt:lpstr>
      <vt:lpstr>White Box: Branch Coverage</vt:lpstr>
      <vt:lpstr>White Box: Branch Coverage</vt:lpstr>
      <vt:lpstr>White Box: Branch Coverage</vt:lpstr>
      <vt:lpstr>White Box: Branch Coverage</vt:lpstr>
      <vt:lpstr>White Box: Path Coverage</vt:lpstr>
      <vt:lpstr>White Box: Path Coverage</vt:lpstr>
      <vt:lpstr>White Box: Path Coverage</vt:lpstr>
      <vt:lpstr>White Box: Path Coverage</vt:lpstr>
      <vt:lpstr>White Box: Path Coverage</vt:lpstr>
      <vt:lpstr>White Box: Assessing structural coverage</vt:lpstr>
      <vt:lpstr>EclEmma in Eclipse</vt:lpstr>
      <vt:lpstr>Clover in Eclipse</vt:lpstr>
      <vt:lpstr>Benefits of White-Box</vt:lpstr>
      <vt:lpstr>White Box: Limitations</vt:lpstr>
      <vt:lpstr>White Box: Limitations</vt:lpstr>
      <vt:lpstr>Testing 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- 4-testing.ppt</dc:title>
  <dc:creator>aldrich</dc:creator>
  <cp:lastModifiedBy>chenbo</cp:lastModifiedBy>
  <cp:revision>1</cp:revision>
  <dcterms:created xsi:type="dcterms:W3CDTF">2025-07-08T07:51:02Z</dcterms:created>
  <dcterms:modified xsi:type="dcterms:W3CDTF">2025-07-08T07:54:27Z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2009-01-21T00:00:00Z</vt:filetime>
  </property>
  <property fmtid="{D5CDD505-2E9C-101B-9397-08002B2CF9AE}" pid="3" name="Creator">
    <vt:lpwstr>PrimoPDF http://www.primopdf.com</vt:lpwstr>
  </property>
  <property fmtid="{D5CDD505-2E9C-101B-9397-08002B2CF9AE}" pid="4" name="LastSaved">
    <vt:filetime>2025-07-08T00:00:00Z</vt:filetime>
  </property>
  <property fmtid="{D5CDD505-2E9C-101B-9397-08002B2CF9AE}" pid="5" name="Producer">
    <vt:lpwstr>AFPL Ghostscript 8.54</vt:lpwstr>
  </property>
</Properties>
</file>