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352" r:id="rId2"/>
    <p:sldId id="1634" r:id="rId3"/>
    <p:sldId id="1635" r:id="rId4"/>
    <p:sldId id="1641" r:id="rId5"/>
    <p:sldId id="1514" r:id="rId6"/>
    <p:sldId id="1636" r:id="rId7"/>
    <p:sldId id="1637" r:id="rId8"/>
    <p:sldId id="1642" r:id="rId9"/>
    <p:sldId id="1639" r:id="rId10"/>
    <p:sldId id="1644" r:id="rId11"/>
    <p:sldId id="1643" r:id="rId12"/>
    <p:sldId id="1645" r:id="rId13"/>
    <p:sldId id="1648" r:id="rId14"/>
    <p:sldId id="1649" r:id="rId15"/>
    <p:sldId id="1646" r:id="rId16"/>
    <p:sldId id="1647" r:id="rId17"/>
    <p:sldId id="1650" r:id="rId18"/>
    <p:sldId id="1651" r:id="rId19"/>
    <p:sldId id="1652" r:id="rId20"/>
    <p:sldId id="1653" r:id="rId21"/>
    <p:sldId id="1666" r:id="rId22"/>
    <p:sldId id="1654" r:id="rId23"/>
    <p:sldId id="1655" r:id="rId24"/>
    <p:sldId id="1656" r:id="rId25"/>
    <p:sldId id="1657" r:id="rId26"/>
    <p:sldId id="1658" r:id="rId27"/>
    <p:sldId id="1659" r:id="rId28"/>
    <p:sldId id="1660" r:id="rId29"/>
    <p:sldId id="1667" r:id="rId30"/>
    <p:sldId id="1661" r:id="rId31"/>
    <p:sldId id="1662" r:id="rId32"/>
    <p:sldId id="1663" r:id="rId33"/>
    <p:sldId id="1664" r:id="rId34"/>
    <p:sldId id="1665" r:id="rId35"/>
    <p:sldId id="1633" r:id="rId3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21" autoAdjust="0"/>
    <p:restoredTop sz="95126" autoAdjust="0"/>
  </p:normalViewPr>
  <p:slideViewPr>
    <p:cSldViewPr snapToGrid="0">
      <p:cViewPr varScale="1">
        <p:scale>
          <a:sx n="111" d="100"/>
          <a:sy n="111" d="100"/>
        </p:scale>
        <p:origin x="72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Bitcoins do I have:    need to find all the UTXOs on chain that I can spend.   Typically done by wallet software (next lecture).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en-US" dirty="0" err="1"/>
              <a:t>Gox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Minters may decide to front run a Tx, if it is profitable.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in new block are removed from the </a:t>
            </a:r>
            <a:r>
              <a:rPr lang="en-US" dirty="0" err="1"/>
              <a:t>mempool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Miners want to be selected as often as possible:   can join multiple times to increase their chances.   Need to prevent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.    (enforced by BIP34)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Tx1   0.00005 BTC ≈ .5$,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Tx2   0.002 BTC ≈ 20$. </a:t>
            </a:r>
          </a:p>
          <a:p>
            <a:r>
              <a:rPr lang="en-US" dirty="0"/>
              <a:t>Low Tx fee in Tx means Tx will remain unconfirmed (sit in </a:t>
            </a:r>
            <a:r>
              <a:rPr lang="en-US" dirty="0" err="1"/>
              <a:t>mempool</a:t>
            </a:r>
            <a:r>
              <a:rPr lang="en-US" dirty="0"/>
              <a:t>).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</a:t>
            </a:r>
            <a:r>
              <a:rPr lang="en-US" dirty="0" err="1"/>
              <a:t>frontrun</a:t>
            </a:r>
            <a:r>
              <a:rPr lang="en-US" dirty="0"/>
              <a:t> a Tx:   submit a Tx with a higher Tx fee.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 depends on network congestion,  price of BTC.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zh-CN" altLang="en-US" sz="4800" dirty="0"/>
              <a:t>区</a:t>
            </a:r>
            <a:r>
              <a:rPr lang="zh-CN" altLang="en-US" sz="4800" dirty="0" smtClean="0"/>
              <a:t>块链技术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latin typeface="+mn-lt"/>
              </a:rPr>
              <a:t>比特</a:t>
            </a:r>
            <a:r>
              <a:rPr lang="zh-CN" altLang="en-US" sz="2800" dirty="0" smtClean="0">
                <a:latin typeface="+mn-lt"/>
              </a:rPr>
              <a:t>币机制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5719F-48AF-E541-A3B8-0B94363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(very 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FBAFD2-45F2-6B47-8FA2-6F75914C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00151"/>
            <a:ext cx="8749862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Next week:</a:t>
            </a:r>
          </a:p>
          <a:p>
            <a:pPr marL="0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b="1" dirty="0"/>
              <a:t>Persistence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remove a block, need to convince 51% of mining power </a:t>
            </a:r>
            <a:r>
              <a:rPr lang="en-US" b="1" dirty="0"/>
              <a:t>*</a:t>
            </a:r>
            <a:endParaRPr lang="en-US" sz="2400" b="1" dirty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b="1" dirty="0"/>
              <a:t>Liveness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block a Tx from being posted, need to convince 51% of </a:t>
            </a:r>
            <a:br>
              <a:rPr lang="en-US" sz="2400" dirty="0"/>
            </a:br>
            <a:r>
              <a:rPr lang="en-US" sz="2400" dirty="0"/>
              <a:t>mining power</a:t>
            </a:r>
            <a:r>
              <a:rPr lang="en-US" sz="2400" b="1" dirty="0"/>
              <a:t> 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86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xmlns="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xmlns="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xmlns="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xmlns="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xmlns="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xmlns="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xmlns="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xmlns="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xmlns="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xmlns="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xmlns="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xmlns="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xmlns="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EB280-36FF-724F-9A08-CBA6F343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0263FE-AEAA-3E4E-8DC9-0D3A9AE5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time</a:t>
            </a:r>
            <a:r>
              <a:rPr lang="en-US" sz="2400" dirty="0"/>
              <a:t>:   time miner assembled the block.   Self reported.</a:t>
            </a:r>
            <a:br>
              <a:rPr lang="en-US" sz="2400" dirty="0"/>
            </a:br>
            <a:r>
              <a:rPr lang="en-US" sz="2400" dirty="0"/>
              <a:t>			(block rejected if too far in past or future)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bits</a:t>
            </a:r>
            <a:r>
              <a:rPr lang="en-US" sz="2400" dirty="0"/>
              <a:t>:  proof of work difficulty</a:t>
            </a:r>
          </a:p>
          <a:p>
            <a:pPr marL="0" indent="0">
              <a:buNone/>
            </a:pPr>
            <a:r>
              <a:rPr lang="en-US" sz="2400" b="1" dirty="0"/>
              <a:t>nonce</a:t>
            </a:r>
            <a:r>
              <a:rPr lang="en-US" sz="2400" dirty="0"/>
              <a:t>:  proof of work solution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Merkle tree</a:t>
            </a:r>
            <a:r>
              <a:rPr lang="en-US" sz="2400" dirty="0"/>
              <a:t>:  payer can give a short proof that Tx is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block every ≈10 minutes.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287CBCE3-37C1-4F4B-B519-98E4D9A0DBF1}"/>
              </a:ext>
            </a:extLst>
          </p:cNvPr>
          <p:cNvSpPr/>
          <p:nvPr/>
        </p:nvSpPr>
        <p:spPr>
          <a:xfrm>
            <a:off x="4508937" y="2443655"/>
            <a:ext cx="173421" cy="6148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1E2F0D-0847-3843-9841-08EE545FAC5E}"/>
              </a:ext>
            </a:extLst>
          </p:cNvPr>
          <p:cNvSpPr txBox="1"/>
          <p:nvPr/>
        </p:nvSpPr>
        <p:spPr>
          <a:xfrm>
            <a:off x="4691927" y="2520249"/>
            <a:ext cx="433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for choosing a leader (next week)</a:t>
            </a:r>
          </a:p>
        </p:txBody>
      </p:sp>
    </p:spTree>
    <p:extLst>
      <p:ext uri="{BB962C8B-B14F-4D97-AF65-F5344CB8AC3E}">
        <p14:creationId xmlns:p14="http://schemas.microsoft.com/office/powerpoint/2010/main" val="169935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B0864-FD1F-464F-ADB3-78C0807C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 </a:t>
            </a:r>
            <a:r>
              <a:rPr lang="en-US" sz="2700" dirty="0"/>
              <a:t>(Sep. 2020)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4CEA55-3572-A34D-A103-02B8AB11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068881"/>
            <a:ext cx="7150100" cy="394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4929C1-D3AE-8243-A84B-38438DCFAA17}"/>
              </a:ext>
            </a:extLst>
          </p:cNvPr>
          <p:cNvSpPr txBox="1"/>
          <p:nvPr/>
        </p:nvSpPr>
        <p:spPr>
          <a:xfrm>
            <a:off x="7115870" y="867199"/>
            <a:ext cx="107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57588C6-1A53-504C-83B7-9FAB9FC4DD09}"/>
              </a:ext>
            </a:extLst>
          </p:cNvPr>
          <p:cNvCxnSpPr>
            <a:cxnSpLocks/>
          </p:cNvCxnSpPr>
          <p:nvPr/>
        </p:nvCxnSpPr>
        <p:spPr>
          <a:xfrm flipH="1">
            <a:off x="7457091" y="1286332"/>
            <a:ext cx="197068" cy="48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0F8E82-AAC2-2D4C-B67F-20938F696696}"/>
              </a:ext>
            </a:extLst>
          </p:cNvPr>
          <p:cNvSpPr txBox="1"/>
          <p:nvPr/>
        </p:nvSpPr>
        <p:spPr>
          <a:xfrm>
            <a:off x="8320041" y="1267296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#Tx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0F0789-219C-D342-997A-C6C5748FA073}"/>
              </a:ext>
            </a:extLst>
          </p:cNvPr>
          <p:cNvSpPr txBox="1"/>
          <p:nvPr/>
        </p:nvSpPr>
        <p:spPr>
          <a:xfrm>
            <a:off x="8270091" y="231789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2826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00AF02-9F80-824D-AEBB-0A10759A25E6}"/>
              </a:ext>
            </a:extLst>
          </p:cNvPr>
          <p:cNvSpPr txBox="1"/>
          <p:nvPr/>
        </p:nvSpPr>
        <p:spPr>
          <a:xfrm>
            <a:off x="8271063" y="17705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1855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755E27-0A13-D745-853D-FCA0CA06D44D}"/>
              </a:ext>
            </a:extLst>
          </p:cNvPr>
          <p:cNvSpPr txBox="1"/>
          <p:nvPr/>
        </p:nvSpPr>
        <p:spPr>
          <a:xfrm>
            <a:off x="8260230" y="28189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1128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69A17F-17F7-1B47-9011-0DDC22A88EFE}"/>
              </a:ext>
            </a:extLst>
          </p:cNvPr>
          <p:cNvSpPr txBox="1"/>
          <p:nvPr/>
        </p:nvSpPr>
        <p:spPr>
          <a:xfrm>
            <a:off x="8264418" y="334118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2774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249F33-017D-6242-90A2-88DFEC831459}"/>
              </a:ext>
            </a:extLst>
          </p:cNvPr>
          <p:cNvSpPr txBox="1"/>
          <p:nvPr/>
        </p:nvSpPr>
        <p:spPr>
          <a:xfrm>
            <a:off x="8260229" y="386729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2075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26D16A-4577-A544-8D99-ABF425196078}"/>
              </a:ext>
            </a:extLst>
          </p:cNvPr>
          <p:cNvSpPr txBox="1"/>
          <p:nvPr/>
        </p:nvSpPr>
        <p:spPr>
          <a:xfrm>
            <a:off x="8260228" y="43887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2622</a:t>
            </a:r>
          </a:p>
        </p:txBody>
      </p:sp>
    </p:spTree>
    <p:extLst>
      <p:ext uri="{BB962C8B-B14F-4D97-AF65-F5344CB8AC3E}">
        <p14:creationId xmlns:p14="http://schemas.microsoft.com/office/powerpoint/2010/main" val="118658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A1673-C642-5C4A-A239-26051645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648493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2CB7D0-2DD0-7747-86D6-3694DA08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7" r="5000" b="-1"/>
          <a:stretch/>
        </p:blipFill>
        <p:spPr>
          <a:xfrm>
            <a:off x="134004" y="961693"/>
            <a:ext cx="8686800" cy="264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1023FD-3B73-AF4F-B519-066232A3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" b="13089"/>
          <a:stretch/>
        </p:blipFill>
        <p:spPr>
          <a:xfrm>
            <a:off x="134004" y="3609315"/>
            <a:ext cx="8915400" cy="1330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2A94F6-4FA9-8D4D-A7E7-0146DD96C49C}"/>
              </a:ext>
            </a:extLst>
          </p:cNvPr>
          <p:cNvSpPr txBox="1"/>
          <p:nvPr/>
        </p:nvSpPr>
        <p:spPr>
          <a:xfrm>
            <a:off x="993228" y="26801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76864C-49F4-FD4C-8DEC-B02A60BC70E3}"/>
              </a:ext>
            </a:extLst>
          </p:cNvPr>
          <p:cNvSpPr txBox="1"/>
          <p:nvPr/>
        </p:nvSpPr>
        <p:spPr>
          <a:xfrm>
            <a:off x="4966138" y="1792307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(from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1B949D-62D0-9548-B3A7-91FE32BC5569}"/>
              </a:ext>
            </a:extLst>
          </p:cNvPr>
          <p:cNvSpPr txBox="1"/>
          <p:nvPr/>
        </p:nvSpPr>
        <p:spPr>
          <a:xfrm>
            <a:off x="5267803" y="2725924"/>
            <a:ext cx="288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(adjusts every two weeks)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5BED2AB-7F70-0D47-B9AC-2E59A1B5814F}"/>
              </a:ext>
            </a:extLst>
          </p:cNvPr>
          <p:cNvSpPr/>
          <p:nvPr/>
        </p:nvSpPr>
        <p:spPr>
          <a:xfrm>
            <a:off x="2932385" y="2264260"/>
            <a:ext cx="1198179" cy="4001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DD6EF4-1045-2043-850E-FD18213492E1}"/>
              </a:ext>
            </a:extLst>
          </p:cNvPr>
          <p:cNvSpPr/>
          <p:nvPr/>
        </p:nvSpPr>
        <p:spPr>
          <a:xfrm>
            <a:off x="1320272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CD6E03-3C08-4244-8863-5BF7536F0782}"/>
              </a:ext>
            </a:extLst>
          </p:cNvPr>
          <p:cNvSpPr/>
          <p:nvPr/>
        </p:nvSpPr>
        <p:spPr>
          <a:xfrm>
            <a:off x="16009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CD4F1C-BCE4-5946-9E46-6310F194DB19}"/>
              </a:ext>
            </a:extLst>
          </p:cNvPr>
          <p:cNvSpPr/>
          <p:nvPr/>
        </p:nvSpPr>
        <p:spPr>
          <a:xfrm>
            <a:off x="21623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EA087A-4C1E-244C-B42F-A639AE4E655B}"/>
              </a:ext>
            </a:extLst>
          </p:cNvPr>
          <p:cNvSpPr/>
          <p:nvPr/>
        </p:nvSpPr>
        <p:spPr>
          <a:xfrm>
            <a:off x="18816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179766-EF87-4E44-A90D-713BD69266F0}"/>
              </a:ext>
            </a:extLst>
          </p:cNvPr>
          <p:cNvSpPr/>
          <p:nvPr/>
        </p:nvSpPr>
        <p:spPr>
          <a:xfrm>
            <a:off x="24430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96243E-F5DE-404D-8B8D-8B42A9197777}"/>
              </a:ext>
            </a:extLst>
          </p:cNvPr>
          <p:cNvSpPr/>
          <p:nvPr/>
        </p:nvSpPr>
        <p:spPr>
          <a:xfrm>
            <a:off x="2832260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C80648-AD6E-0E49-85DE-A689907DA69C}"/>
              </a:ext>
            </a:extLst>
          </p:cNvPr>
          <p:cNvSpPr/>
          <p:nvPr/>
        </p:nvSpPr>
        <p:spPr>
          <a:xfrm>
            <a:off x="31129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9F6546-75A8-5041-9F64-01F90A47D848}"/>
              </a:ext>
            </a:extLst>
          </p:cNvPr>
          <p:cNvSpPr/>
          <p:nvPr/>
        </p:nvSpPr>
        <p:spPr>
          <a:xfrm>
            <a:off x="36743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26CE0D-92E8-3548-BE74-D950075B5EAF}"/>
              </a:ext>
            </a:extLst>
          </p:cNvPr>
          <p:cNvSpPr/>
          <p:nvPr/>
        </p:nvSpPr>
        <p:spPr>
          <a:xfrm>
            <a:off x="33936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F47534B-F6B1-4F4D-8D7D-8B39506AE847}"/>
              </a:ext>
            </a:extLst>
          </p:cNvPr>
          <p:cNvSpPr/>
          <p:nvPr/>
        </p:nvSpPr>
        <p:spPr>
          <a:xfrm>
            <a:off x="4063548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BDA9DD-9733-494A-8C3C-3271E9AE2307}"/>
              </a:ext>
            </a:extLst>
          </p:cNvPr>
          <p:cNvSpPr/>
          <p:nvPr/>
        </p:nvSpPr>
        <p:spPr>
          <a:xfrm>
            <a:off x="54670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451F60-B915-3E4F-A4D9-EC08D162FA2C}"/>
              </a:ext>
            </a:extLst>
          </p:cNvPr>
          <p:cNvSpPr/>
          <p:nvPr/>
        </p:nvSpPr>
        <p:spPr>
          <a:xfrm>
            <a:off x="43442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5F8C448-9E7F-734F-B6FD-BA76CC023289}"/>
              </a:ext>
            </a:extLst>
          </p:cNvPr>
          <p:cNvSpPr/>
          <p:nvPr/>
        </p:nvSpPr>
        <p:spPr>
          <a:xfrm>
            <a:off x="49056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6C9135-FF5D-B04C-AF8C-D0E49FFC252E}"/>
              </a:ext>
            </a:extLst>
          </p:cNvPr>
          <p:cNvSpPr/>
          <p:nvPr/>
        </p:nvSpPr>
        <p:spPr>
          <a:xfrm>
            <a:off x="46249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ADB1B1-496C-C744-B541-CF7D2333E509}"/>
              </a:ext>
            </a:extLst>
          </p:cNvPr>
          <p:cNvSpPr/>
          <p:nvPr/>
        </p:nvSpPr>
        <p:spPr>
          <a:xfrm>
            <a:off x="51863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6C1770-CCAF-7843-87FD-A94661171D0C}"/>
              </a:ext>
            </a:extLst>
          </p:cNvPr>
          <p:cNvSpPr/>
          <p:nvPr/>
        </p:nvSpPr>
        <p:spPr>
          <a:xfrm>
            <a:off x="5856236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AFB9677-45B7-B443-8B78-B75576875772}"/>
              </a:ext>
            </a:extLst>
          </p:cNvPr>
          <p:cNvSpPr/>
          <p:nvPr/>
        </p:nvSpPr>
        <p:spPr>
          <a:xfrm>
            <a:off x="61369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8398EEA-B805-8A4F-9C38-1B17969DD3F4}"/>
              </a:ext>
            </a:extLst>
          </p:cNvPr>
          <p:cNvSpPr/>
          <p:nvPr/>
        </p:nvSpPr>
        <p:spPr>
          <a:xfrm>
            <a:off x="66983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1D3784E-D425-9D47-854F-4F7781D410FC}"/>
              </a:ext>
            </a:extLst>
          </p:cNvPr>
          <p:cNvSpPr/>
          <p:nvPr/>
        </p:nvSpPr>
        <p:spPr>
          <a:xfrm>
            <a:off x="64176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B4DBC2-1630-A549-B641-57B2178A2313}"/>
              </a:ext>
            </a:extLst>
          </p:cNvPr>
          <p:cNvSpPr/>
          <p:nvPr/>
        </p:nvSpPr>
        <p:spPr>
          <a:xfrm>
            <a:off x="69790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22CA97B-CBB5-3242-93C7-3D0F7AC8EB89}"/>
              </a:ext>
            </a:extLst>
          </p:cNvPr>
          <p:cNvCxnSpPr/>
          <p:nvPr/>
        </p:nvCxnSpPr>
        <p:spPr>
          <a:xfrm>
            <a:off x="2723772" y="271166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51EEFA3-F55C-D741-B6E7-841D0375336F}"/>
              </a:ext>
            </a:extLst>
          </p:cNvPr>
          <p:cNvCxnSpPr/>
          <p:nvPr/>
        </p:nvCxnSpPr>
        <p:spPr>
          <a:xfrm>
            <a:off x="3955060" y="272217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4E28491-0373-514E-AEA6-598F7C39DE8F}"/>
              </a:ext>
            </a:extLst>
          </p:cNvPr>
          <p:cNvCxnSpPr/>
          <p:nvPr/>
        </p:nvCxnSpPr>
        <p:spPr>
          <a:xfrm>
            <a:off x="5747748" y="267488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1DD2CF-BEE5-A647-81EC-7784D7283837}"/>
              </a:ext>
            </a:extLst>
          </p:cNvPr>
          <p:cNvSpPr txBox="1"/>
          <p:nvPr/>
        </p:nvSpPr>
        <p:spPr>
          <a:xfrm>
            <a:off x="7259734" y="273794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DAA2EE5-5F86-264F-B708-B5B4944671CE}"/>
              </a:ext>
            </a:extLst>
          </p:cNvPr>
          <p:cNvGrpSpPr/>
          <p:nvPr/>
        </p:nvGrpSpPr>
        <p:grpSpPr>
          <a:xfrm>
            <a:off x="1409609" y="329698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E7E47A-EBED-E847-99BD-DB65E753A115}"/>
              </a:ext>
            </a:extLst>
          </p:cNvPr>
          <p:cNvSpPr txBox="1"/>
          <p:nvPr/>
        </p:nvSpPr>
        <p:spPr>
          <a:xfrm>
            <a:off x="1261241" y="1229705"/>
            <a:ext cx="140775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12AB57-0E86-A845-B161-9468453E9022}"/>
              </a:ext>
            </a:extLst>
          </p:cNvPr>
          <p:cNvSpPr txBox="1"/>
          <p:nvPr/>
        </p:nvSpPr>
        <p:spPr>
          <a:xfrm>
            <a:off x="0" y="3907361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E796E5-EF44-C949-A74C-77DFBEF9F086}"/>
              </a:ext>
            </a:extLst>
          </p:cNvPr>
          <p:cNvSpPr txBox="1"/>
          <p:nvPr/>
        </p:nvSpPr>
        <p:spPr>
          <a:xfrm>
            <a:off x="82648" y="337553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5CE42B3-EB22-2249-AD57-9E22D52DE37D}"/>
              </a:ext>
            </a:extLst>
          </p:cNvPr>
          <p:cNvCxnSpPr/>
          <p:nvPr/>
        </p:nvCxnSpPr>
        <p:spPr>
          <a:xfrm>
            <a:off x="1261241" y="2461388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056B56-A09F-0840-AD77-CEDAEFBA2DBD}"/>
              </a:ext>
            </a:extLst>
          </p:cNvPr>
          <p:cNvCxnSpPr/>
          <p:nvPr/>
        </p:nvCxnSpPr>
        <p:spPr>
          <a:xfrm>
            <a:off x="1287516" y="3370535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E9BC0A1-4FB1-4245-9024-AAF221E4E042}"/>
              </a:ext>
            </a:extLst>
          </p:cNvPr>
          <p:cNvCxnSpPr/>
          <p:nvPr/>
        </p:nvCxnSpPr>
        <p:spPr>
          <a:xfrm>
            <a:off x="1287513" y="3859269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C2468B-0AD4-0440-8212-7E09CF50146B}"/>
              </a:ext>
            </a:extLst>
          </p:cNvPr>
          <p:cNvGrpSpPr/>
          <p:nvPr/>
        </p:nvGrpSpPr>
        <p:grpSpPr>
          <a:xfrm>
            <a:off x="982395" y="4106662"/>
            <a:ext cx="4467890" cy="942764"/>
            <a:chOff x="982395" y="4106662"/>
            <a:chExt cx="4467890" cy="9427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xmlns="" id="{E2222E02-46A8-8141-A6AA-1BCFB08323F8}"/>
                </a:ext>
              </a:extLst>
            </p:cNvPr>
            <p:cNvCxnSpPr/>
            <p:nvPr/>
          </p:nvCxnSpPr>
          <p:spPr>
            <a:xfrm rot="10800000">
              <a:off x="2668999" y="4106662"/>
              <a:ext cx="623076" cy="454573"/>
            </a:xfrm>
            <a:prstGeom prst="bentConnector3">
              <a:avLst>
                <a:gd name="adj1" fmla="val -313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7F6B800-F42F-CD41-BDBD-978DD73CF373}"/>
              </a:ext>
            </a:extLst>
          </p:cNvPr>
          <p:cNvSpPr txBox="1"/>
          <p:nvPr/>
        </p:nvSpPr>
        <p:spPr>
          <a:xfrm>
            <a:off x="157652" y="161471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950F50-F778-534F-9BA4-ACE7D2D12C14}"/>
              </a:ext>
            </a:extLst>
          </p:cNvPr>
          <p:cNvSpPr txBox="1"/>
          <p:nvPr/>
        </p:nvSpPr>
        <p:spPr>
          <a:xfrm>
            <a:off x="105723" y="260940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019DA6D-A434-4D4E-8F7F-73C919D7E67D}"/>
              </a:ext>
            </a:extLst>
          </p:cNvPr>
          <p:cNvSpPr txBox="1"/>
          <p:nvPr/>
        </p:nvSpPr>
        <p:spPr>
          <a:xfrm>
            <a:off x="6274675" y="4232779"/>
            <a:ext cx="23002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value = #BTC/10</a:t>
            </a:r>
            <a:r>
              <a:rPr lang="en-US" baseline="30000" dirty="0">
                <a:latin typeface="+mn-lt"/>
              </a:rPr>
              <a:t>8</a:t>
            </a:r>
            <a:br>
              <a:rPr lang="en-US" baseline="30000" dirty="0">
                <a:latin typeface="+mn-lt"/>
              </a:rPr>
            </a:br>
            <a:r>
              <a:rPr lang="en-US" baseline="30000" dirty="0">
                <a:latin typeface="+mn-lt"/>
              </a:rPr>
              <a:t>        </a:t>
            </a:r>
            <a:r>
              <a:rPr lang="en-US" sz="2800" dirty="0">
                <a:latin typeface="+mn-lt"/>
              </a:rPr>
              <a:t>[</a:t>
            </a:r>
            <a:r>
              <a:rPr lang="en-US" dirty="0">
                <a:latin typeface="+mn-lt"/>
              </a:rPr>
              <a:t>10</a:t>
            </a:r>
            <a:r>
              <a:rPr lang="en-US" baseline="30000" dirty="0">
                <a:latin typeface="+mn-lt"/>
              </a:rPr>
              <a:t>-8</a:t>
            </a:r>
            <a:r>
              <a:rPr lang="en-US" dirty="0">
                <a:latin typeface="+mn-lt"/>
              </a:rPr>
              <a:t>, …, 2</a:t>
            </a:r>
            <a:r>
              <a:rPr lang="en-US" baseline="30000" dirty="0">
                <a:latin typeface="+mn-lt"/>
              </a:rPr>
              <a:t>37</a:t>
            </a:r>
            <a:r>
              <a:rPr lang="en-US" sz="2800" dirty="0">
                <a:latin typeface="+mn-lt"/>
              </a:rPr>
              <a:t>]</a:t>
            </a:r>
            <a:endParaRPr lang="en-US" baseline="30000" dirty="0">
              <a:latin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95EAB96-E9C3-FE46-80FE-D2FC83E5F4A2}"/>
              </a:ext>
            </a:extLst>
          </p:cNvPr>
          <p:cNvGrpSpPr/>
          <p:nvPr/>
        </p:nvGrpSpPr>
        <p:grpSpPr>
          <a:xfrm>
            <a:off x="2668998" y="1229705"/>
            <a:ext cx="2357297" cy="3139321"/>
            <a:chOff x="2921249" y="1229705"/>
            <a:chExt cx="2357297" cy="31393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9AF2105-DAA6-2C4A-B4A6-C92EC2761F67}"/>
                </a:ext>
              </a:extLst>
            </p:cNvPr>
            <p:cNvSpPr txBox="1"/>
            <p:nvPr/>
          </p:nvSpPr>
          <p:spPr>
            <a:xfrm>
              <a:off x="3394674" y="2043798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229705"/>
              <a:ext cx="473425" cy="7950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505463"/>
              <a:ext cx="473425" cy="18635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36F7FC8-31B6-9247-B812-4AAC763E5BEF}"/>
                </a:ext>
              </a:extLst>
            </p:cNvPr>
            <p:cNvSpPr txBox="1"/>
            <p:nvPr/>
          </p:nvSpPr>
          <p:spPr>
            <a:xfrm>
              <a:off x="3325447" y="2456750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361B01-BBC8-CC43-B53A-FFF9E6693A91}"/>
              </a:ext>
            </a:extLst>
          </p:cNvPr>
          <p:cNvSpPr txBox="1"/>
          <p:nvPr/>
        </p:nvSpPr>
        <p:spPr>
          <a:xfrm>
            <a:off x="3129306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E68698-9B73-194D-8224-65694120E099}"/>
              </a:ext>
            </a:extLst>
          </p:cNvPr>
          <p:cNvSpPr txBox="1"/>
          <p:nvPr/>
        </p:nvSpPr>
        <p:spPr>
          <a:xfrm>
            <a:off x="5188399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xmlns="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361B01-BBC8-CC43-B53A-FFF9E6693A91}"/>
              </a:ext>
            </a:extLst>
          </p:cNvPr>
          <p:cNvSpPr txBox="1"/>
          <p:nvPr/>
        </p:nvSpPr>
        <p:spPr>
          <a:xfrm>
            <a:off x="3172204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E68698-9B73-194D-8224-65694120E099}"/>
              </a:ext>
            </a:extLst>
          </p:cNvPr>
          <p:cNvSpPr txBox="1"/>
          <p:nvPr/>
        </p:nvSpPr>
        <p:spPr>
          <a:xfrm>
            <a:off x="5393353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xmlns="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B2FBDD4-B0DC-024A-B219-79F39434F0A4}"/>
              </a:ext>
            </a:extLst>
          </p:cNvPr>
          <p:cNvSpPr txBox="1"/>
          <p:nvPr/>
        </p:nvSpPr>
        <p:spPr>
          <a:xfrm>
            <a:off x="4783030" y="486440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C54502B-1A1F-9440-A477-379C1FB9AE91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BDE1084-B0AB-8945-BE45-7C4D8EDA413E}"/>
              </a:ext>
            </a:extLst>
          </p:cNvPr>
          <p:cNvSpPr txBox="1"/>
          <p:nvPr/>
        </p:nvSpPr>
        <p:spPr>
          <a:xfrm>
            <a:off x="28883" y="4256571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21468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BCA1C1C-40AD-644F-B816-E227E0AB6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sz="2400" b="1" u="sng" dirty="0"/>
                  <a:t>SHA256</a:t>
                </a:r>
                <a:r>
                  <a:rPr lang="en-US" sz="2400" dirty="0"/>
                  <a:t>:	a collision resistant hash function</a:t>
                </a:r>
                <a:br>
                  <a:rPr lang="en-US" sz="2400" dirty="0"/>
                </a:br>
                <a:r>
                  <a:rPr lang="en-US" sz="2400" dirty="0"/>
                  <a:t>				that outputs 32-byte hash values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Applications:   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a binding commitment to one value: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⇾ H(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or to a list of values: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 ⇾ Merkle(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Proof of work with difficulty D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  <a:blipFill>
                <a:blip r:embed="rId2"/>
                <a:stretch>
                  <a:fillRect l="-1187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A5498-2CE5-5243-A33D-EF691A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(block 648493)      </a:t>
            </a:r>
            <a:r>
              <a:rPr lang="en-US" sz="2200" dirty="0"/>
              <a:t>[2826 Tx]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4370EC-5D69-5A46-BC95-5723D779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4" b="4265"/>
          <a:stretch/>
        </p:blipFill>
        <p:spPr>
          <a:xfrm>
            <a:off x="69272" y="1041102"/>
            <a:ext cx="9074727" cy="918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91990E-F512-414A-83DD-3DD4C0D4A905}"/>
              </a:ext>
            </a:extLst>
          </p:cNvPr>
          <p:cNvSpPr txBox="1"/>
          <p:nvPr/>
        </p:nvSpPr>
        <p:spPr>
          <a:xfrm>
            <a:off x="2128345" y="1385895"/>
            <a:ext cx="61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E7B166B-C790-7440-B6A7-F66655FEE40F}"/>
              </a:ext>
            </a:extLst>
          </p:cNvPr>
          <p:cNvGrpSpPr/>
          <p:nvPr/>
        </p:nvGrpSpPr>
        <p:grpSpPr>
          <a:xfrm>
            <a:off x="0" y="3897149"/>
            <a:ext cx="9144000" cy="700202"/>
            <a:chOff x="0" y="4024744"/>
            <a:chExt cx="9144000" cy="700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79B6E9-C2DE-D848-B6AF-E271FFA8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24744"/>
              <a:ext cx="9144000" cy="6711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599BA86-A0DE-704A-85BD-4B6FE05CEE50}"/>
                </a:ext>
              </a:extLst>
            </p:cNvPr>
            <p:cNvSpPr txBox="1"/>
            <p:nvPr/>
          </p:nvSpPr>
          <p:spPr>
            <a:xfrm>
              <a:off x="2128345" y="42632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F808EBC-F477-2D49-9C65-C3DA06C136A8}"/>
              </a:ext>
            </a:extLst>
          </p:cNvPr>
          <p:cNvGrpSpPr/>
          <p:nvPr/>
        </p:nvGrpSpPr>
        <p:grpSpPr>
          <a:xfrm>
            <a:off x="-1" y="2349646"/>
            <a:ext cx="9144000" cy="1172222"/>
            <a:chOff x="-1" y="2477241"/>
            <a:chExt cx="9144000" cy="11722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2DC0D5C-C321-8142-BC56-86B7847F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2477241"/>
              <a:ext cx="9144000" cy="11576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5BC3639-1917-5642-A6B9-3295F7AB9445}"/>
                </a:ext>
              </a:extLst>
            </p:cNvPr>
            <p:cNvSpPr txBox="1"/>
            <p:nvPr/>
          </p:nvSpPr>
          <p:spPr>
            <a:xfrm>
              <a:off x="2128345" y="30560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F4C1A9B-E63C-BB49-8221-B1494751AEF2}"/>
                </a:ext>
              </a:extLst>
            </p:cNvPr>
            <p:cNvSpPr txBox="1"/>
            <p:nvPr/>
          </p:nvSpPr>
          <p:spPr>
            <a:xfrm>
              <a:off x="551792" y="260328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EDC7A12-C188-2146-8DB9-4CAF9B1A3963}"/>
                </a:ext>
              </a:extLst>
            </p:cNvPr>
            <p:cNvSpPr txBox="1"/>
            <p:nvPr/>
          </p:nvSpPr>
          <p:spPr>
            <a:xfrm>
              <a:off x="5983546" y="3187798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outputs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9A37FDE-2E7E-2949-86ED-948F07C665C3}"/>
              </a:ext>
            </a:extLst>
          </p:cNvPr>
          <p:cNvSpPr/>
          <p:nvPr/>
        </p:nvSpPr>
        <p:spPr>
          <a:xfrm>
            <a:off x="-1" y="3291036"/>
            <a:ext cx="1395294" cy="2162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B407E8-7004-4D49-A217-5103C883BED5}"/>
              </a:ext>
            </a:extLst>
          </p:cNvPr>
          <p:cNvSpPr txBox="1"/>
          <p:nvPr/>
        </p:nvSpPr>
        <p:spPr>
          <a:xfrm>
            <a:off x="1905058" y="4731484"/>
            <a:ext cx="535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sum of fees in block added to </a:t>
            </a:r>
            <a:r>
              <a:rPr lang="en-US" dirty="0" err="1">
                <a:latin typeface="+mn-lt"/>
              </a:rPr>
              <a:t>coinbase</a:t>
            </a:r>
            <a:r>
              <a:rPr lang="en-US" dirty="0">
                <a:latin typeface="+mn-lt"/>
              </a:rPr>
              <a:t> Tx</a:t>
            </a:r>
          </a:p>
        </p:txBody>
      </p:sp>
    </p:spTree>
    <p:extLst>
      <p:ext uri="{BB962C8B-B14F-4D97-AF65-F5344CB8AC3E}">
        <p14:creationId xmlns:p14="http://schemas.microsoft.com/office/powerpoint/2010/main" val="22359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8240E-E862-BE4D-AD8A-CE66056F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fees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A1C31A-6735-2D4E-9843-D002B43C1645}"/>
              </a:ext>
            </a:extLst>
          </p:cNvPr>
          <p:cNvSpPr txBox="1"/>
          <p:nvPr/>
        </p:nvSpPr>
        <p:spPr>
          <a:xfrm>
            <a:off x="223284" y="862273"/>
            <a:ext cx="390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average Tx fees in USD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960C50-BBF9-C742-9984-9C84A5BDCF7C}"/>
              </a:ext>
            </a:extLst>
          </p:cNvPr>
          <p:cNvSpPr txBox="1"/>
          <p:nvPr/>
        </p:nvSpPr>
        <p:spPr>
          <a:xfrm>
            <a:off x="223284" y="3117436"/>
            <a:ext cx="4280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Ethereum average Tx fees in USD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E23710-5EE8-9849-94EC-562FF583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56" y="3565018"/>
            <a:ext cx="6196254" cy="1536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8F8399-83F1-C24E-8A59-E96C12E22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077" y="1390662"/>
            <a:ext cx="6216933" cy="15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FE5EB-1B6C-9A48-ADDF-D57521B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Focusing on Tx2:     </a:t>
            </a:r>
            <a:r>
              <a:rPr lang="en-US" dirty="0" err="1"/>
              <a:t>TxInp</a:t>
            </a:r>
            <a:r>
              <a:rPr lang="en-US" dirty="0"/>
              <a:t>[0]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000EF5-7A69-1042-AB4D-C81A5185C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54"/>
          <a:stretch/>
        </p:blipFill>
        <p:spPr>
          <a:xfrm>
            <a:off x="906517" y="2128642"/>
            <a:ext cx="7330966" cy="252732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32ED7C1-7102-9642-8E89-2B3D8942708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348339" y="1487807"/>
            <a:ext cx="1815978" cy="1384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BBC3B3-E6B0-B140-A6C2-DE661C0DC0A4}"/>
              </a:ext>
            </a:extLst>
          </p:cNvPr>
          <p:cNvSpPr txBox="1"/>
          <p:nvPr/>
        </p:nvSpPr>
        <p:spPr>
          <a:xfrm>
            <a:off x="6563095" y="3162477"/>
            <a:ext cx="187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</a:t>
            </a:r>
            <a:r>
              <a:rPr lang="en-US" dirty="0" err="1">
                <a:latin typeface="+mn-lt"/>
              </a:rPr>
              <a:t>TxInp</a:t>
            </a:r>
            <a:r>
              <a:rPr lang="en-US" dirty="0">
                <a:latin typeface="+mn-lt"/>
              </a:rPr>
              <a:t>[0]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7C66D1D-AFF8-144D-B6EF-A9FCA710D1A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572001" y="3393310"/>
            <a:ext cx="1991094" cy="342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48405D-648B-054F-A0FF-F4798C3832A2}"/>
              </a:ext>
            </a:extLst>
          </p:cNvPr>
          <p:cNvSpPr txBox="1"/>
          <p:nvPr/>
        </p:nvSpPr>
        <p:spPr>
          <a:xfrm>
            <a:off x="6164317" y="1072308"/>
            <a:ext cx="1988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UTXO</a:t>
            </a:r>
          </a:p>
          <a:p>
            <a:pPr algn="l"/>
            <a:r>
              <a:rPr lang="en-US" dirty="0">
                <a:latin typeface="+mn-lt"/>
              </a:rPr>
              <a:t>(Bitcoin script)</a:t>
            </a:r>
          </a:p>
        </p:txBody>
      </p:sp>
    </p:spTree>
    <p:extLst>
      <p:ext uri="{BB962C8B-B14F-4D97-AF65-F5344CB8AC3E}">
        <p14:creationId xmlns:p14="http://schemas.microsoft.com/office/powerpoint/2010/main" val="328299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362EA-A869-FB4F-8CA5-3FD0C8F6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All value in Bitcoin is held in UTXOs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C75C44-60E5-2649-ADBA-D3C20573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5" y="951780"/>
            <a:ext cx="7189076" cy="3367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7D317A-EF65-4B44-B36A-9CE23700FF80}"/>
              </a:ext>
            </a:extLst>
          </p:cNvPr>
          <p:cNvSpPr txBox="1"/>
          <p:nvPr/>
        </p:nvSpPr>
        <p:spPr>
          <a:xfrm>
            <a:off x="1040528" y="4681835"/>
            <a:ext cx="740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2020:   miners need to store ≈70M UTXOs in memory</a:t>
            </a:r>
          </a:p>
        </p:txBody>
      </p:sp>
    </p:spTree>
    <p:extLst>
      <p:ext uri="{BB962C8B-B14F-4D97-AF65-F5344CB8AC3E}">
        <p14:creationId xmlns:p14="http://schemas.microsoft.com/office/powerpoint/2010/main" val="88132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stack machine.    Not Turing Complete:   no loops.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Quick survey of op codes:</a:t>
            </a:r>
          </a:p>
          <a:p>
            <a:pPr marL="0" indent="0">
              <a:buNone/>
            </a:pPr>
            <a:r>
              <a:rPr lang="en-US" sz="2400" dirty="0"/>
              <a:t>1.  </a:t>
            </a:r>
            <a:r>
              <a:rPr lang="en-US" sz="2400" b="1" dirty="0"/>
              <a:t>OP_TRUE </a:t>
            </a:r>
            <a:r>
              <a:rPr lang="en-US" sz="2400" dirty="0"/>
              <a:t>(OP_1),  </a:t>
            </a:r>
            <a:r>
              <a:rPr lang="en-US" sz="2400" b="1" dirty="0"/>
              <a:t>OP_2</a:t>
            </a:r>
            <a:r>
              <a:rPr lang="en-US" sz="2400" dirty="0"/>
              <a:t>, …, </a:t>
            </a:r>
            <a:r>
              <a:rPr lang="en-US" sz="2400" b="1" dirty="0"/>
              <a:t>OP_16</a:t>
            </a:r>
            <a:r>
              <a:rPr lang="en-US" sz="2400" dirty="0"/>
              <a:t>:   push value onto stack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 </a:t>
            </a:r>
            <a:r>
              <a:rPr lang="en-US" sz="2400" b="1" dirty="0"/>
              <a:t>OP_DUP</a:t>
            </a:r>
            <a:r>
              <a:rPr lang="en-US" sz="2400" dirty="0"/>
              <a:t>:  push top of stack onto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2F489E-0BA9-1D44-A4B1-111B9A9952BD}"/>
              </a:ext>
            </a:extLst>
          </p:cNvPr>
          <p:cNvSpPr txBox="1"/>
          <p:nvPr/>
        </p:nvSpPr>
        <p:spPr>
          <a:xfrm>
            <a:off x="1450425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D48BD1-9ACD-C94D-87A7-8DF46C408971}"/>
              </a:ext>
            </a:extLst>
          </p:cNvPr>
          <p:cNvSpPr txBox="1"/>
          <p:nvPr/>
        </p:nvSpPr>
        <p:spPr>
          <a:xfrm>
            <a:off x="3368563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C75BAD-DE8F-4C41-853B-68BE9F80ECA6}"/>
              </a:ext>
            </a:extLst>
          </p:cNvPr>
          <p:cNvSpPr txBox="1"/>
          <p:nvPr/>
        </p:nvSpPr>
        <p:spPr>
          <a:xfrm>
            <a:off x="4570337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CEF309-58B9-614B-80B1-B7B5F967C5B0}"/>
              </a:ext>
            </a:extLst>
          </p:cNvPr>
          <p:cNvSpPr txBox="1"/>
          <p:nvPr/>
        </p:nvSpPr>
        <p:spPr>
          <a:xfrm>
            <a:off x="1067626" y="42939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69035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dirty="0"/>
              <a:t>control:	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OP_IF </a:t>
            </a:r>
            <a:r>
              <a:rPr lang="en-US" sz="2400" dirty="0"/>
              <a:t>&lt;statements&gt; </a:t>
            </a:r>
            <a:r>
              <a:rPr lang="en-US" sz="2400" b="1" dirty="0"/>
              <a:t>OP_ELSE </a:t>
            </a:r>
            <a:r>
              <a:rPr lang="en-US" sz="2400" dirty="0"/>
              <a:t>&lt;statements&gt; </a:t>
            </a:r>
            <a:r>
              <a:rPr lang="en-US" sz="2400" b="1" dirty="0"/>
              <a:t>OP_ENDIF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OP_VERIFY</a:t>
            </a:r>
            <a:r>
              <a:rPr lang="en-US" sz="2400" dirty="0"/>
              <a:t>:   abort fail if   top = false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OP_RETURN</a:t>
            </a:r>
            <a:r>
              <a:rPr lang="en-US" sz="2400" dirty="0"/>
              <a:t>:   abort and fail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		what is this for?     </a:t>
            </a:r>
            <a:r>
              <a:rPr lang="en-US" sz="2400" dirty="0" err="1"/>
              <a:t>ScriptPK</a:t>
            </a:r>
            <a:r>
              <a:rPr lang="en-US" sz="2400" dirty="0"/>
              <a:t> = [OP_RETURN,  &lt;data&gt;]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OP_EQVERIFY</a:t>
            </a:r>
            <a:r>
              <a:rPr lang="en-US" sz="2400" dirty="0"/>
              <a:t>:   pop, pop, abort fail if not equal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C75BAD-DE8F-4C41-853B-68BE9F80ECA6}"/>
              </a:ext>
            </a:extLst>
          </p:cNvPr>
          <p:cNvSpPr txBox="1"/>
          <p:nvPr/>
        </p:nvSpPr>
        <p:spPr>
          <a:xfrm>
            <a:off x="786617" y="182402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8E5338-FB1B-CC4D-B4FE-0B36A19978B2}"/>
              </a:ext>
            </a:extLst>
          </p:cNvPr>
          <p:cNvSpPr txBox="1"/>
          <p:nvPr/>
        </p:nvSpPr>
        <p:spPr>
          <a:xfrm>
            <a:off x="756137" y="241533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59542E-BCEC-8148-B202-C5E32DCF7CD3}"/>
              </a:ext>
            </a:extLst>
          </p:cNvPr>
          <p:cNvSpPr txBox="1"/>
          <p:nvPr/>
        </p:nvSpPr>
        <p:spPr>
          <a:xfrm>
            <a:off x="721695" y="300664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B66189-EE21-E848-8454-195EB13B3E3B}"/>
              </a:ext>
            </a:extLst>
          </p:cNvPr>
          <p:cNvSpPr txBox="1"/>
          <p:nvPr/>
        </p:nvSpPr>
        <p:spPr>
          <a:xfrm>
            <a:off x="691215" y="403063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171287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5" y="1030027"/>
            <a:ext cx="8686800" cy="398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  arithmetic:	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OP_ADD</a:t>
            </a:r>
            <a:r>
              <a:rPr lang="en-US" sz="2400" dirty="0"/>
              <a:t>,   </a:t>
            </a:r>
            <a:r>
              <a:rPr lang="en-US" sz="2400" b="1" dirty="0"/>
              <a:t>OP_SUB</a:t>
            </a:r>
            <a:r>
              <a:rPr lang="en-US" sz="2400" dirty="0"/>
              <a:t>,   </a:t>
            </a:r>
            <a:r>
              <a:rPr lang="en-US" sz="2400" b="1" dirty="0"/>
              <a:t>OP_AND</a:t>
            </a:r>
            <a:r>
              <a:rPr lang="en-US" sz="2400" dirty="0"/>
              <a:t>, …:    pop two items, add,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5.  crypto: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OP_SHA256</a:t>
            </a:r>
            <a:r>
              <a:rPr lang="en-US" sz="2400" dirty="0"/>
              <a:t>:   pop, hash,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OP_CHECKSIG</a:t>
            </a:r>
            <a:r>
              <a:rPr lang="en-US" sz="2400" dirty="0"/>
              <a:t>:   pop sig,   pop pk,   verify sig. on Tx,   push 0 or 1</a:t>
            </a:r>
          </a:p>
          <a:p>
            <a:pPr marL="457200" indent="-457200">
              <a:spcBef>
                <a:spcPts val="1776"/>
              </a:spcBef>
              <a:buAutoNum type="arabicPeriod" startAt="6"/>
            </a:pPr>
            <a:r>
              <a:rPr lang="en-US" sz="2400" dirty="0"/>
              <a:t>Time:  </a:t>
            </a:r>
            <a:r>
              <a:rPr lang="en-US" sz="2400" b="1" dirty="0" err="1"/>
              <a:t>OP_CheckLockTimeVerify</a:t>
            </a:r>
            <a:r>
              <a:rPr lang="en-US" sz="2400" b="1" dirty="0"/>
              <a:t> </a:t>
            </a:r>
            <a:r>
              <a:rPr lang="en-US" sz="2400" dirty="0"/>
              <a:t>(CLTV):   </a:t>
            </a:r>
            <a:br>
              <a:rPr lang="en-US" sz="2400" dirty="0"/>
            </a:br>
            <a:r>
              <a:rPr lang="en-US" sz="2400" dirty="0"/>
              <a:t>		    fail if value at the top of stack &gt; Tx </a:t>
            </a:r>
            <a:r>
              <a:rPr lang="en-US" sz="2400" dirty="0" err="1"/>
              <a:t>locktime</a:t>
            </a:r>
            <a:r>
              <a:rPr lang="en-US" sz="2400" dirty="0"/>
              <a:t> value.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    usage: UTXO can specify min-time when it can be spent</a:t>
            </a:r>
          </a:p>
        </p:txBody>
      </p:sp>
    </p:spTree>
    <p:extLst>
      <p:ext uri="{BB962C8B-B14F-4D97-AF65-F5344CB8AC3E}">
        <p14:creationId xmlns:p14="http://schemas.microsoft.com/office/powerpoint/2010/main" val="149236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C65623-814C-6A41-AA93-1F71F56B75AB}"/>
              </a:ext>
            </a:extLst>
          </p:cNvPr>
          <p:cNvSpPr/>
          <p:nvPr/>
        </p:nvSpPr>
        <p:spPr>
          <a:xfrm>
            <a:off x="708345" y="988826"/>
            <a:ext cx="776580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BBE5F-D44D-AB4F-B4A0-EF950522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 common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2333E4-7C8D-DA46-A597-1CA014A3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229600" cy="4112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&lt;sig&gt;  &lt;pk&gt;  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pkhash</a:t>
            </a:r>
            <a:r>
              <a:rPr lang="en-US" sz="2400" dirty="0"/>
              <a:t>&gt;  </a:t>
            </a:r>
            <a:r>
              <a:rPr lang="en-US" sz="2400" b="1" dirty="0"/>
              <a:t>EQVERIFY  CHECKSIG</a:t>
            </a:r>
          </a:p>
          <a:p>
            <a:pPr marL="0" indent="0">
              <a:spcBef>
                <a:spcPts val="2376"/>
              </a:spcBef>
              <a:buNone/>
              <a:tabLst>
                <a:tab pos="909638" algn="l"/>
                <a:tab pos="5481638" algn="l"/>
              </a:tabLst>
            </a:pPr>
            <a:r>
              <a:rPr lang="en-US" sz="2400" b="1" u="sng" dirty="0"/>
              <a:t>stack</a:t>
            </a:r>
            <a:r>
              <a:rPr lang="en-US" sz="2400" dirty="0"/>
              <a:t>:	empty	</a:t>
            </a:r>
            <a:r>
              <a:rPr lang="en-US" sz="2400" dirty="0" err="1"/>
              <a:t>init</a:t>
            </a:r>
            <a:endParaRPr lang="en-US" sz="2400" dirty="0"/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push values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&lt;pk&gt;	</a:t>
            </a:r>
            <a:r>
              <a:rPr lang="en-US" sz="2400" b="1" dirty="0"/>
              <a:t>DUP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		</a:t>
            </a:r>
            <a:r>
              <a:rPr lang="en-US" sz="2400" b="1" dirty="0"/>
              <a:t>HASH256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 &lt;</a:t>
            </a:r>
            <a:r>
              <a:rPr lang="en-US" sz="2400" dirty="0" err="1"/>
              <a:t>pkhash</a:t>
            </a:r>
            <a:r>
              <a:rPr lang="en-US" sz="2400" dirty="0"/>
              <a:t>&gt;	push value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</a:t>
            </a:r>
            <a:r>
              <a:rPr lang="en-US" sz="2400" b="1" dirty="0"/>
              <a:t>EQVERIFY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1	</a:t>
            </a:r>
            <a:r>
              <a:rPr lang="en-US" sz="2400" b="1" dirty="0"/>
              <a:t>CHECKSIG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⇒ successful termination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E33B0C-86C1-3E42-B3C1-4C516DBF803F}"/>
              </a:ext>
            </a:extLst>
          </p:cNvPr>
          <p:cNvSpPr txBox="1"/>
          <p:nvPr/>
        </p:nvSpPr>
        <p:spPr>
          <a:xfrm>
            <a:off x="6508658" y="4382813"/>
            <a:ext cx="227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verify(pk, Tx, sig)</a:t>
            </a:r>
          </a:p>
        </p:txBody>
      </p:sp>
    </p:spTree>
    <p:extLst>
      <p:ext uri="{BB962C8B-B14F-4D97-AF65-F5344CB8AC3E}">
        <p14:creationId xmlns:p14="http://schemas.microsoft.com/office/powerpoint/2010/main" val="13414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10555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creates Tx:</a:t>
            </a:r>
          </a:p>
          <a:p>
            <a:pPr lvl="1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C03135F-4377-4148-A999-890ECF93AA7A}"/>
              </a:ext>
            </a:extLst>
          </p:cNvPr>
          <p:cNvGrpSpPr/>
          <p:nvPr/>
        </p:nvGrpSpPr>
        <p:grpSpPr>
          <a:xfrm>
            <a:off x="3720347" y="3398443"/>
            <a:ext cx="2071425" cy="495946"/>
            <a:chOff x="2634712" y="3808412"/>
            <a:chExt cx="2071425" cy="4959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DF5F8C-782C-BD40-886E-126BF77D1FB8}"/>
              </a:ext>
            </a:extLst>
          </p:cNvPr>
          <p:cNvGrpSpPr/>
          <p:nvPr/>
        </p:nvGrpSpPr>
        <p:grpSpPr>
          <a:xfrm>
            <a:off x="5791771" y="3398443"/>
            <a:ext cx="2103518" cy="495946"/>
            <a:chOff x="2634712" y="3808412"/>
            <a:chExt cx="2103518" cy="4959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B1FA6A-87C5-E04E-AE78-6E59347BE386}"/>
              </a:ext>
            </a:extLst>
          </p:cNvPr>
          <p:cNvSpPr/>
          <p:nvPr/>
        </p:nvSpPr>
        <p:spPr>
          <a:xfrm>
            <a:off x="2561188" y="3398443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3E4DAD4-6BBD-3E4E-AB87-00BE45D86385}"/>
              </a:ext>
            </a:extLst>
          </p:cNvPr>
          <p:cNvCxnSpPr>
            <a:cxnSpLocks/>
          </p:cNvCxnSpPr>
          <p:nvPr/>
        </p:nvCxnSpPr>
        <p:spPr>
          <a:xfrm flipH="1">
            <a:off x="3686536" y="3285460"/>
            <a:ext cx="6028" cy="824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5773690" y="3285460"/>
            <a:ext cx="0" cy="824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C1FEB7A-6532-3249-AD7B-5749D6228D66}"/>
              </a:ext>
            </a:extLst>
          </p:cNvPr>
          <p:cNvSpPr txBox="1"/>
          <p:nvPr/>
        </p:nvSpPr>
        <p:spPr>
          <a:xfrm>
            <a:off x="3930592" y="3897100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7895289" y="3285460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7FED88-D79C-324B-86DA-2A360B04FAB2}"/>
              </a:ext>
            </a:extLst>
          </p:cNvPr>
          <p:cNvSpPr/>
          <p:nvPr/>
        </p:nvSpPr>
        <p:spPr>
          <a:xfrm>
            <a:off x="7929101" y="3402246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5866F7A-5310-CB46-830B-1506CB04CE10}"/>
              </a:ext>
            </a:extLst>
          </p:cNvPr>
          <p:cNvSpPr txBox="1"/>
          <p:nvPr/>
        </p:nvSpPr>
        <p:spPr>
          <a:xfrm>
            <a:off x="6002408" y="3907732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6627CED-B872-444B-828A-FCBCABB93530}"/>
              </a:ext>
            </a:extLst>
          </p:cNvPr>
          <p:cNvSpPr txBox="1"/>
          <p:nvPr/>
        </p:nvSpPr>
        <p:spPr>
          <a:xfrm>
            <a:off x="2646310" y="3879538"/>
            <a:ext cx="79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</a:t>
            </a:r>
            <a:r>
              <a:rPr lang="en-US" sz="2000" dirty="0">
                <a:latin typeface="+mn-lt"/>
              </a:rPr>
              <a:t>BTC</a:t>
            </a:r>
            <a:endParaRPr lang="en-US" dirty="0">
              <a:latin typeface="+mn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8435306-33DB-D447-BD27-535A69AD0C2B}"/>
              </a:ext>
            </a:extLst>
          </p:cNvPr>
          <p:cNvGrpSpPr/>
          <p:nvPr/>
        </p:nvGrpSpPr>
        <p:grpSpPr>
          <a:xfrm>
            <a:off x="457200" y="4485796"/>
            <a:ext cx="8010794" cy="515811"/>
            <a:chOff x="457200" y="4485796"/>
            <a:chExt cx="8010794" cy="51581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E07F231-C749-2540-823D-2EA9E65F80B7}"/>
                </a:ext>
              </a:extLst>
            </p:cNvPr>
            <p:cNvSpPr/>
            <p:nvPr/>
          </p:nvSpPr>
          <p:spPr>
            <a:xfrm>
              <a:off x="2051428" y="4485796"/>
              <a:ext cx="6416566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2642256-5F8A-4841-89FE-90DED2C648F3}"/>
                </a:ext>
              </a:extLst>
            </p:cNvPr>
            <p:cNvSpPr txBox="1"/>
            <p:nvPr/>
          </p:nvSpPr>
          <p:spPr>
            <a:xfrm>
              <a:off x="2134241" y="4512495"/>
              <a:ext cx="6000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DUP  HASH256  </a:t>
              </a:r>
              <a:r>
                <a:rPr lang="en-US" b="1" dirty="0">
                  <a:latin typeface="+mn-lt"/>
                </a:rPr>
                <a:t>&lt;</a:t>
              </a:r>
              <a:r>
                <a:rPr lang="en-US" b="1" dirty="0" err="1">
                  <a:latin typeface="+mn-lt"/>
                </a:rPr>
                <a:t>Addr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&gt;  </a:t>
              </a:r>
              <a:r>
                <a:rPr lang="en-US" dirty="0">
                  <a:latin typeface="+mn-lt"/>
                </a:rPr>
                <a:t>EQVERIFY  CHECKSIG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0139D28-1277-3446-994E-EFCBC8E12E25}"/>
                </a:ext>
              </a:extLst>
            </p:cNvPr>
            <p:cNvSpPr txBox="1"/>
            <p:nvPr/>
          </p:nvSpPr>
          <p:spPr>
            <a:xfrm>
              <a:off x="457200" y="4539942"/>
              <a:ext cx="1464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5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97E9086-829A-EF47-81F7-5AA3732E01B5}"/>
              </a:ext>
            </a:extLst>
          </p:cNvPr>
          <p:cNvGrpSpPr/>
          <p:nvPr/>
        </p:nvGrpSpPr>
        <p:grpSpPr>
          <a:xfrm>
            <a:off x="3371849" y="2807843"/>
            <a:ext cx="3781118" cy="530509"/>
            <a:chOff x="2889845" y="2855472"/>
            <a:chExt cx="3781118" cy="5305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69F44BA-4A81-834F-BA31-96EF7D4A6709}"/>
                </a:ext>
              </a:extLst>
            </p:cNvPr>
            <p:cNvSpPr/>
            <p:nvPr/>
          </p:nvSpPr>
          <p:spPr>
            <a:xfrm>
              <a:off x="4765941" y="2855472"/>
              <a:ext cx="184472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89845" y="2877018"/>
              <a:ext cx="3781118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b="1" dirty="0" err="1"/>
                <a:t>ScriptSig</a:t>
              </a:r>
              <a:r>
                <a:rPr lang="en-US" sz="2400" b="1" baseline="-25000" dirty="0" err="1"/>
                <a:t>B</a:t>
              </a:r>
              <a:r>
                <a:rPr lang="en-US" sz="2400" dirty="0"/>
                <a:t>:          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476904" y="3697653"/>
            <a:ext cx="8521264" cy="5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ScriptSig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8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A1C1C-40AD-644F-B816-E227E0AB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228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(2)  Digital signatures:</a:t>
            </a:r>
            <a:r>
              <a:rPr lang="en-US" sz="2400" dirty="0"/>
              <a:t>     (Gen, Sign, Verify)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Gen() ⇾ (pk, </a:t>
            </a:r>
            <a:r>
              <a:rPr lang="en-US" sz="2400" dirty="0" err="1"/>
              <a:t>sk</a:t>
            </a:r>
            <a:r>
              <a:rPr lang="en-US" sz="2400" dirty="0"/>
              <a:t>),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Sign(</a:t>
            </a:r>
            <a:r>
              <a:rPr lang="en-US" sz="2400" dirty="0" err="1"/>
              <a:t>sk</a:t>
            </a:r>
            <a:r>
              <a:rPr lang="en-US" sz="2400" dirty="0"/>
              <a:t>, m) ⇾ </a:t>
            </a:r>
            <a:r>
              <a:rPr lang="en-US" sz="2400" dirty="0" err="1"/>
              <a:t>σ</a:t>
            </a:r>
            <a:r>
              <a:rPr lang="en-US" sz="2400" dirty="0"/>
              <a:t>,        Verify(pk, m, </a:t>
            </a:r>
            <a:r>
              <a:rPr lang="en-US" sz="2400" dirty="0" err="1"/>
              <a:t>σ</a:t>
            </a:r>
            <a:r>
              <a:rPr lang="en-US" sz="2400" dirty="0"/>
              <a:t>) ⇾ accept/reject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DCF97B-B18A-F940-BADB-D63D83EDE6C3}"/>
              </a:ext>
            </a:extLst>
          </p:cNvPr>
          <p:cNvSpPr txBox="1"/>
          <p:nvPr/>
        </p:nvSpPr>
        <p:spPr>
          <a:xfrm>
            <a:off x="946298" y="3720066"/>
            <a:ext cx="15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1FDB79BB-EBBF-1749-A187-C383B9529BEB}"/>
              </a:ext>
            </a:extLst>
          </p:cNvPr>
          <p:cNvSpPr/>
          <p:nvPr/>
        </p:nvSpPr>
        <p:spPr>
          <a:xfrm>
            <a:off x="2445486" y="341172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55F771-ABBB-064C-84EE-B6A6082EDB07}"/>
              </a:ext>
            </a:extLst>
          </p:cNvPr>
          <p:cNvSpPr txBox="1"/>
          <p:nvPr/>
        </p:nvSpPr>
        <p:spPr>
          <a:xfrm>
            <a:off x="3533639" y="3926269"/>
            <a:ext cx="20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verification key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9E3645A-316A-3549-A642-0CA163379DA1}"/>
              </a:ext>
            </a:extLst>
          </p:cNvPr>
          <p:cNvSpPr/>
          <p:nvPr/>
        </p:nvSpPr>
        <p:spPr>
          <a:xfrm>
            <a:off x="5207863" y="339464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0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EB20D-38EE-4D47-8631-77E8BAC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P2PKH:  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91DC3-9908-8D46-BCBD-B8C4997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5" y="1200151"/>
            <a:ext cx="8686800" cy="3818430"/>
          </a:xfrm>
        </p:spPr>
        <p:txBody>
          <a:bodyPr>
            <a:normAutofit/>
          </a:bodyPr>
          <a:lstStyle/>
          <a:p>
            <a:r>
              <a:rPr lang="en-US" dirty="0"/>
              <a:t>Alice specifies recipient’s pk in UTXO</a:t>
            </a:r>
            <a:r>
              <a:rPr lang="en-US" baseline="-25000" dirty="0"/>
              <a:t>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Recipient’s pk is not revealed until UTXO is spent</a:t>
            </a:r>
          </a:p>
          <a:p>
            <a:pPr marL="0" indent="0">
              <a:buNone/>
            </a:pPr>
            <a:r>
              <a:rPr lang="en-US" dirty="0"/>
              <a:t>						(some security against attacks on pk)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Miner cannot change &lt;</a:t>
            </a:r>
            <a:r>
              <a:rPr lang="en-US" dirty="0" err="1"/>
              <a:t>Addr</a:t>
            </a:r>
            <a:r>
              <a:rPr lang="en-US" baseline="-25000" dirty="0" err="1"/>
              <a:t>B</a:t>
            </a:r>
            <a:r>
              <a:rPr lang="en-US" dirty="0"/>
              <a:t>&gt; and steal funds:</a:t>
            </a:r>
          </a:p>
          <a:p>
            <a:pPr marL="0" indent="0">
              <a:buNone/>
            </a:pPr>
            <a:r>
              <a:rPr lang="en-US" dirty="0"/>
              <a:t>			invalidates the signature that created the UTXO</a:t>
            </a:r>
            <a:r>
              <a:rPr lang="en-US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6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AE41F-C56C-CB40-BC35-5C004B9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Segregated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827765-7C7D-9340-BB51-DE8D2B9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ECDSA malleability:</a:t>
            </a:r>
          </a:p>
          <a:p>
            <a:r>
              <a:rPr lang="en-US" sz="2400" dirty="0"/>
              <a:t>given  (m, sig)   anyone can create  (m, sig’)   with  sig ≠ sig’</a:t>
            </a:r>
          </a:p>
          <a:p>
            <a:pPr marL="0" indent="0">
              <a:buNone/>
            </a:pPr>
            <a:r>
              <a:rPr lang="en-US" sz="2400" dirty="0"/>
              <a:t>⇒   miner can change sig in Tx and change </a:t>
            </a:r>
            <a:r>
              <a:rPr lang="en-US" sz="2400" dirty="0" err="1"/>
              <a:t>TxID</a:t>
            </a:r>
            <a:r>
              <a:rPr lang="en-US" sz="2400" dirty="0"/>
              <a:t> = SHA256(Tx)</a:t>
            </a:r>
          </a:p>
          <a:p>
            <a:pPr marL="0" indent="0">
              <a:buNone/>
            </a:pPr>
            <a:r>
              <a:rPr lang="en-US" sz="2400" dirty="0"/>
              <a:t>⇒   Tx issuer cannot tell what </a:t>
            </a:r>
            <a:r>
              <a:rPr lang="en-US" sz="2400" dirty="0" err="1"/>
              <a:t>TxID</a:t>
            </a:r>
            <a:r>
              <a:rPr lang="en-US" sz="2400" dirty="0"/>
              <a:t> is, until Tx is posted</a:t>
            </a:r>
          </a:p>
          <a:p>
            <a:pPr marL="0" indent="0">
              <a:buNone/>
            </a:pPr>
            <a:r>
              <a:rPr lang="en-US" sz="2400" dirty="0"/>
              <a:t>⇒   leads to problems and attacks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Segregated witness:   </a:t>
            </a:r>
            <a:r>
              <a:rPr lang="en-US" sz="2400" dirty="0"/>
              <a:t>signature is moved to witness field in Tx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TxID</a:t>
            </a:r>
            <a:r>
              <a:rPr lang="en-US" sz="2400" dirty="0"/>
              <a:t> = Hash(Tx without witnesses)</a:t>
            </a:r>
          </a:p>
        </p:txBody>
      </p:sp>
    </p:spTree>
    <p:extLst>
      <p:ext uri="{BB962C8B-B14F-4D97-AF65-F5344CB8AC3E}">
        <p14:creationId xmlns:p14="http://schemas.microsoft.com/office/powerpoint/2010/main" val="782452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855"/>
            <a:ext cx="8229600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payer specify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payee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payer sends funds to that address</a:t>
            </a:r>
          </a:p>
          <a:p>
            <a:pPr marL="0" indent="0">
              <a:buNone/>
              <a:tabLst>
                <a:tab pos="1017588" algn="l"/>
              </a:tabLst>
            </a:pPr>
            <a:endParaRPr lang="en-US" sz="2400" dirty="0">
              <a:sym typeface="Wingdings" pitchFamily="2" charset="2"/>
            </a:endParaRP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7644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payee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(set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22A6D1B-6605-2748-A686-2A5760BE489B}"/>
              </a:ext>
            </a:extLst>
          </p:cNvPr>
          <p:cNvSpPr/>
          <p:nvPr/>
        </p:nvSpPr>
        <p:spPr>
          <a:xfrm>
            <a:off x="2548966" y="3058504"/>
            <a:ext cx="610276" cy="409654"/>
          </a:xfrm>
          <a:custGeom>
            <a:avLst/>
            <a:gdLst>
              <a:gd name="connsiteX0" fmla="*/ 5046 w 682964"/>
              <a:gd name="connsiteY0" fmla="*/ 0 h 409654"/>
              <a:gd name="connsiteX1" fmla="*/ 99639 w 682964"/>
              <a:gd name="connsiteY1" fmla="*/ 362606 h 409654"/>
              <a:gd name="connsiteX2" fmla="*/ 682964 w 682964"/>
              <a:gd name="connsiteY2" fmla="*/ 394138 h 4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964" h="409654">
                <a:moveTo>
                  <a:pt x="5046" y="0"/>
                </a:moveTo>
                <a:cubicBezTo>
                  <a:pt x="-4151" y="148458"/>
                  <a:pt x="-13347" y="296916"/>
                  <a:pt x="99639" y="362606"/>
                </a:cubicBezTo>
                <a:cubicBezTo>
                  <a:pt x="212625" y="428296"/>
                  <a:pt x="447794" y="411217"/>
                  <a:pt x="682964" y="39413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6B7AB0-01D2-2B49-AF7A-0439F6FE1717}"/>
              </a:ext>
            </a:extLst>
          </p:cNvPr>
          <p:cNvSpPr txBox="1"/>
          <p:nvPr/>
        </p:nvSpPr>
        <p:spPr>
          <a:xfrm>
            <a:off x="3159242" y="324808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hash gives P2SH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interesting scripts,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wallets, and how to manage crypto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58E2C-27A6-7A4C-A4F7-35664122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1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2D6A6-F05C-B64C-86E0-95B104100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2" y="2034436"/>
            <a:ext cx="7898524" cy="3035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0F352D-9676-6546-8900-40F871E275E5}"/>
              </a:ext>
            </a:extLst>
          </p:cNvPr>
          <p:cNvSpPr txBox="1"/>
          <p:nvPr/>
        </p:nvSpPr>
        <p:spPr>
          <a:xfrm>
            <a:off x="6479627" y="2082408"/>
            <a:ext cx="241765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2020:  $200B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551A3AE-9A79-0A45-988A-12AC42B3E374}"/>
              </a:ext>
            </a:extLst>
          </p:cNvPr>
          <p:cNvCxnSpPr/>
          <p:nvPr/>
        </p:nvCxnSpPr>
        <p:spPr>
          <a:xfrm flipH="1">
            <a:off x="8166536" y="2544073"/>
            <a:ext cx="457200" cy="750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79106F-00A5-9F4A-8E30-5F8C9F9566DF}"/>
              </a:ext>
            </a:extLst>
          </p:cNvPr>
          <p:cNvSpPr txBox="1"/>
          <p:nvPr/>
        </p:nvSpPr>
        <p:spPr>
          <a:xfrm>
            <a:off x="268012" y="1620743"/>
            <a:ext cx="255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Total market value: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E9C266-4BAB-3F44-A721-DC6355CA9B32}"/>
              </a:ext>
            </a:extLst>
          </p:cNvPr>
          <p:cNvSpPr txBox="1"/>
          <p:nvPr/>
        </p:nvSpPr>
        <p:spPr>
          <a:xfrm>
            <a:off x="3547245" y="930161"/>
            <a:ext cx="504375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Oct. 2008:  paper by Satoshi Nakamoto</a:t>
            </a:r>
          </a:p>
          <a:p>
            <a:pPr algn="l"/>
            <a:r>
              <a:rPr lang="en-US" dirty="0">
                <a:latin typeface="+mn-lt"/>
              </a:rPr>
              <a:t>Jan. 2009:  Bitcoin network </a:t>
            </a:r>
            <a:r>
              <a:rPr lang="en-US" dirty="0" smtClean="0">
                <a:latin typeface="+mn-lt"/>
              </a:rPr>
              <a:t>launched</a:t>
            </a:r>
          </a:p>
          <a:p>
            <a:pPr algn="l"/>
            <a:r>
              <a:rPr lang="en-US" altLang="zh-CN" dirty="0" smtClean="0">
                <a:latin typeface="+mn-lt"/>
              </a:rPr>
              <a:t>Sep. 2021: $800B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5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C761EFF-B04A-C446-9D95-246B1A0CD4D4}"/>
              </a:ext>
            </a:extLst>
          </p:cNvPr>
          <p:cNvGrpSpPr/>
          <p:nvPr/>
        </p:nvGrpSpPr>
        <p:grpSpPr>
          <a:xfrm>
            <a:off x="327638" y="3905052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076B6C-05AB-1A47-AABD-40BE47FBD831}"/>
              </a:ext>
            </a:extLst>
          </p:cNvPr>
          <p:cNvGrpSpPr/>
          <p:nvPr/>
        </p:nvGrpSpPr>
        <p:grpSpPr>
          <a:xfrm>
            <a:off x="327638" y="3143052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75199BB-2D8C-AA44-974D-A13FC74A7EF0}"/>
              </a:ext>
            </a:extLst>
          </p:cNvPr>
          <p:cNvGrpSpPr/>
          <p:nvPr/>
        </p:nvGrpSpPr>
        <p:grpSpPr>
          <a:xfrm>
            <a:off x="307912" y="2381052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4F7C316-552C-B943-891E-7421E31C730A}"/>
              </a:ext>
            </a:extLst>
          </p:cNvPr>
          <p:cNvGrpSpPr/>
          <p:nvPr/>
        </p:nvGrpSpPr>
        <p:grpSpPr>
          <a:xfrm>
            <a:off x="307912" y="1606443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E37D2D7-C2FF-F348-8252-7DF06DD47AD7}"/>
              </a:ext>
            </a:extLst>
          </p:cNvPr>
          <p:cNvCxnSpPr>
            <a:cxnSpLocks/>
          </p:cNvCxnSpPr>
          <p:nvPr/>
        </p:nvCxnSpPr>
        <p:spPr>
          <a:xfrm flipH="1">
            <a:off x="8250865" y="3370521"/>
            <a:ext cx="56352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48755BD-EB64-0040-8A0F-99283BFF9E01}"/>
              </a:ext>
            </a:extLst>
          </p:cNvPr>
          <p:cNvGrpSpPr/>
          <p:nvPr/>
        </p:nvGrpSpPr>
        <p:grpSpPr>
          <a:xfrm>
            <a:off x="7614801" y="4150242"/>
            <a:ext cx="1465401" cy="905256"/>
            <a:chOff x="7614801" y="4150242"/>
            <a:chExt cx="1465401" cy="90566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3F0797C6-E7E5-1047-A0DE-79A28104A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0865" y="4150242"/>
              <a:ext cx="56352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A9DF65A2-66CD-C649-8E3D-0B5F0FB4A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2492" y="4150244"/>
              <a:ext cx="0" cy="443994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ACB2977-5F01-D748-845F-5A2F63BB9158}"/>
                </a:ext>
              </a:extLst>
            </p:cNvPr>
            <p:cNvSpPr txBox="1"/>
            <p:nvPr/>
          </p:nvSpPr>
          <p:spPr>
            <a:xfrm>
              <a:off x="7614801" y="4594238"/>
              <a:ext cx="1465401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next week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60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2986416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1544769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9EFE98-B206-CC44-923F-80B40E0F5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2832353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6FB1CC-7118-B04A-8227-868E0A6A2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1903396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AAA9B7-40D9-5B49-A50F-E8B004262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3713470"/>
            <a:ext cx="584281" cy="86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280678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079" y="2267124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06E29B2-2118-BE45-A0B2-824264745F57}"/>
              </a:ext>
            </a:extLst>
          </p:cNvPr>
          <p:cNvSpPr/>
          <p:nvPr/>
        </p:nvSpPr>
        <p:spPr>
          <a:xfrm>
            <a:off x="4572000" y="1512595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E98F0C-6EC9-3F44-9A8F-0143AE244C2E}"/>
              </a:ext>
            </a:extLst>
          </p:cNvPr>
          <p:cNvSpPr/>
          <p:nvPr/>
        </p:nvSpPr>
        <p:spPr>
          <a:xfrm>
            <a:off x="1452049" y="214014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204C63-93E4-C342-9C32-CE59FC95DF36}"/>
              </a:ext>
            </a:extLst>
          </p:cNvPr>
          <p:cNvSpPr/>
          <p:nvPr/>
        </p:nvSpPr>
        <p:spPr>
          <a:xfrm>
            <a:off x="1460776" y="306148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DF34A96-3DC7-7C40-A3E5-7A2607C51B4E}"/>
              </a:ext>
            </a:extLst>
          </p:cNvPr>
          <p:cNvSpPr/>
          <p:nvPr/>
        </p:nvSpPr>
        <p:spPr>
          <a:xfrm>
            <a:off x="1460775" y="392428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8EEF96-561B-1E46-BC5C-5F7F73F63DCE}"/>
              </a:ext>
            </a:extLst>
          </p:cNvPr>
          <p:cNvSpPr txBox="1"/>
          <p:nvPr/>
        </p:nvSpPr>
        <p:spPr>
          <a:xfrm>
            <a:off x="182521" y="2069278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4966CD-1A50-A44F-B951-C30FA774434B}"/>
              </a:ext>
            </a:extLst>
          </p:cNvPr>
          <p:cNvSpPr txBox="1"/>
          <p:nvPr/>
        </p:nvSpPr>
        <p:spPr>
          <a:xfrm>
            <a:off x="182521" y="3009759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F07B1B9-8DCE-9843-9CB1-73B4DCBDDFBE}"/>
              </a:ext>
            </a:extLst>
          </p:cNvPr>
          <p:cNvSpPr txBox="1"/>
          <p:nvPr/>
        </p:nvSpPr>
        <p:spPr>
          <a:xfrm>
            <a:off x="182521" y="396896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E36523-3498-F149-8F50-ABB20D72AA14}"/>
              </a:ext>
            </a:extLst>
          </p:cNvPr>
          <p:cNvSpPr txBox="1"/>
          <p:nvPr/>
        </p:nvSpPr>
        <p:spPr>
          <a:xfrm>
            <a:off x="5464713" y="1078229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389003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2876051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429423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148260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305787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2700734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2724210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8E6B3491-9BE2-2647-AD35-62A10F68B7D3}"/>
              </a:ext>
            </a:extLst>
          </p:cNvPr>
          <p:cNvCxnSpPr/>
          <p:nvPr/>
        </p:nvCxnSpPr>
        <p:spPr>
          <a:xfrm flipV="1">
            <a:off x="1919228" y="1984085"/>
            <a:ext cx="4114798" cy="29659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0D2A45C2-E2A2-F543-AF94-C4931AEA48D1}"/>
              </a:ext>
            </a:extLst>
          </p:cNvPr>
          <p:cNvCxnSpPr>
            <a:cxnSpLocks/>
          </p:cNvCxnSpPr>
          <p:nvPr/>
        </p:nvCxnSpPr>
        <p:spPr>
          <a:xfrm flipV="1">
            <a:off x="1919228" y="3730234"/>
            <a:ext cx="4119601" cy="3230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75702FD8-FD6E-3244-8717-AD164B329B7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865229" y="3186479"/>
            <a:ext cx="4111877" cy="3953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xmlns="" id="{23014621-25FA-4245-8BAC-8989AECA1C27}"/>
              </a:ext>
            </a:extLst>
          </p:cNvPr>
          <p:cNvSpPr/>
          <p:nvPr/>
        </p:nvSpPr>
        <p:spPr>
          <a:xfrm>
            <a:off x="1948828" y="1306354"/>
            <a:ext cx="1641796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 Tx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99A540F-D881-7246-AAC3-F4E5E88AB90B}"/>
              </a:ext>
            </a:extLst>
          </p:cNvPr>
          <p:cNvSpPr txBox="1"/>
          <p:nvPr/>
        </p:nvSpPr>
        <p:spPr>
          <a:xfrm>
            <a:off x="4185744" y="4255474"/>
            <a:ext cx="488731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typically, miners are connected to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eight other peers (anyone can join)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253F4C2-A04B-904E-AB9B-4392468C8651}"/>
              </a:ext>
            </a:extLst>
          </p:cNvPr>
          <p:cNvSpPr txBox="1"/>
          <p:nvPr/>
        </p:nvSpPr>
        <p:spPr>
          <a:xfrm>
            <a:off x="154583" y="1340909"/>
            <a:ext cx="138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end users</a:t>
            </a:r>
          </a:p>
        </p:txBody>
      </p:sp>
    </p:spTree>
    <p:extLst>
      <p:ext uri="{BB962C8B-B14F-4D97-AF65-F5344CB8AC3E}">
        <p14:creationId xmlns:p14="http://schemas.microsoft.com/office/powerpoint/2010/main" val="708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37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06E29B2-2118-BE45-A0B2-824264745F57}"/>
              </a:ext>
            </a:extLst>
          </p:cNvPr>
          <p:cNvSpPr/>
          <p:nvPr/>
        </p:nvSpPr>
        <p:spPr>
          <a:xfrm>
            <a:off x="457200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E36523-3498-F149-8F50-ABB20D72AA14}"/>
              </a:ext>
            </a:extLst>
          </p:cNvPr>
          <p:cNvSpPr txBox="1"/>
          <p:nvPr/>
        </p:nvSpPr>
        <p:spPr>
          <a:xfrm>
            <a:off x="541000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2EA75AF-4B5A-8143-8E8D-DEC241EEDC84}"/>
              </a:ext>
            </a:extLst>
          </p:cNvPr>
          <p:cNvSpPr txBox="1"/>
          <p:nvPr/>
        </p:nvSpPr>
        <p:spPr>
          <a:xfrm>
            <a:off x="284463" y="2294606"/>
            <a:ext cx="430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every miner:</a:t>
            </a:r>
          </a:p>
          <a:p>
            <a:pPr indent="231775"/>
            <a:r>
              <a:rPr lang="en-US" dirty="0">
                <a:latin typeface="+mn-lt"/>
              </a:rPr>
              <a:t>validates received Tx and</a:t>
            </a:r>
          </a:p>
          <a:p>
            <a:pPr indent="231775"/>
            <a:r>
              <a:rPr lang="en-US" dirty="0">
                <a:latin typeface="+mn-lt"/>
              </a:rPr>
              <a:t>stores them in its </a:t>
            </a:r>
            <a:r>
              <a:rPr lang="en-US" b="1" dirty="0" err="1">
                <a:latin typeface="+mn-lt"/>
              </a:rPr>
              <a:t>mempool</a:t>
            </a:r>
            <a:endParaRPr lang="en-US" b="1" dirty="0">
              <a:latin typeface="+mn-lt"/>
            </a:endParaRPr>
          </a:p>
          <a:p>
            <a:pPr indent="231775"/>
            <a:r>
              <a:rPr lang="en-US" dirty="0">
                <a:latin typeface="+mn-lt"/>
              </a:rPr>
              <a:t>(unconfirmed Tx)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9124E3-1C19-5441-9162-63C63318DF15}"/>
              </a:ext>
            </a:extLst>
          </p:cNvPr>
          <p:cNvSpPr txBox="1"/>
          <p:nvPr/>
        </p:nvSpPr>
        <p:spPr>
          <a:xfrm>
            <a:off x="238689" y="1181965"/>
            <a:ext cx="390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broadcast received Tx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the P2P network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4CB4832-8575-334D-BB7F-DAE944510F53}"/>
              </a:ext>
            </a:extLst>
          </p:cNvPr>
          <p:cNvGrpSpPr/>
          <p:nvPr/>
        </p:nvGrpSpPr>
        <p:grpSpPr>
          <a:xfrm>
            <a:off x="4409755" y="960289"/>
            <a:ext cx="2562853" cy="681227"/>
            <a:chOff x="4409755" y="960289"/>
            <a:chExt cx="2562853" cy="681227"/>
          </a:xfrm>
        </p:grpSpPr>
        <p:sp>
          <p:nvSpPr>
            <p:cNvPr id="3" name="Cloud Callout 2">
              <a:extLst>
                <a:ext uri="{FF2B5EF4-FFF2-40B4-BE49-F238E27FC236}">
                  <a16:creationId xmlns:a16="http://schemas.microsoft.com/office/drawing/2014/main" xmlns="" id="{31FD5B0B-D7DF-6E41-8AA5-E20FF54510FC}"/>
                </a:ext>
              </a:extLst>
            </p:cNvPr>
            <p:cNvSpPr/>
            <p:nvPr/>
          </p:nvSpPr>
          <p:spPr>
            <a:xfrm>
              <a:off x="4409755" y="960289"/>
              <a:ext cx="2562853" cy="681227"/>
            </a:xfrm>
            <a:prstGeom prst="cloudCallout">
              <a:avLst>
                <a:gd name="adj1" fmla="val 34332"/>
                <a:gd name="adj2" fmla="val 12035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04C63-93E4-C342-9C32-CE59FC95DF36}"/>
                </a:ext>
              </a:extLst>
            </p:cNvPr>
            <p:cNvSpPr/>
            <p:nvPr/>
          </p:nvSpPr>
          <p:spPr>
            <a:xfrm>
              <a:off x="6131499" y="116173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9E98F0C-6EC9-3F44-9A8F-0143AE244C2E}"/>
                </a:ext>
              </a:extLst>
            </p:cNvPr>
            <p:cNvSpPr/>
            <p:nvPr/>
          </p:nvSpPr>
          <p:spPr>
            <a:xfrm>
              <a:off x="4951447" y="1184864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F34A96-3DC7-7C40-A3E5-7A2607C51B4E}"/>
                </a:ext>
              </a:extLst>
            </p:cNvPr>
            <p:cNvSpPr/>
            <p:nvPr/>
          </p:nvSpPr>
          <p:spPr>
            <a:xfrm>
              <a:off x="5562278" y="111750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8382BC-BCF2-5349-B891-8C64B7AFC84E}"/>
              </a:ext>
            </a:extLst>
          </p:cNvPr>
          <p:cNvSpPr txBox="1"/>
          <p:nvPr/>
        </p:nvSpPr>
        <p:spPr>
          <a:xfrm>
            <a:off x="6972608" y="99888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B962F7A-9B7C-1B44-8BC9-BD916AC910CA}"/>
              </a:ext>
            </a:extLst>
          </p:cNvPr>
          <p:cNvGrpSpPr/>
          <p:nvPr/>
        </p:nvGrpSpPr>
        <p:grpSpPr>
          <a:xfrm>
            <a:off x="3110568" y="1741564"/>
            <a:ext cx="2208441" cy="681227"/>
            <a:chOff x="2685054" y="1979094"/>
            <a:chExt cx="2208441" cy="681227"/>
          </a:xfrm>
        </p:grpSpPr>
        <p:sp>
          <p:nvSpPr>
            <p:cNvPr id="36" name="Cloud Callout 35">
              <a:extLst>
                <a:ext uri="{FF2B5EF4-FFF2-40B4-BE49-F238E27FC236}">
                  <a16:creationId xmlns:a16="http://schemas.microsoft.com/office/drawing/2014/main" xmlns="" id="{0A5F4ABF-6196-1C43-BAA1-043B98841F3B}"/>
                </a:ext>
              </a:extLst>
            </p:cNvPr>
            <p:cNvSpPr/>
            <p:nvPr/>
          </p:nvSpPr>
          <p:spPr>
            <a:xfrm>
              <a:off x="2685054" y="1979094"/>
              <a:ext cx="2208441" cy="681227"/>
            </a:xfrm>
            <a:prstGeom prst="cloudCallout">
              <a:avLst>
                <a:gd name="adj1" fmla="val 37522"/>
                <a:gd name="adj2" fmla="val 879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7EB7F81-BDF7-EB41-A231-835BD64B73F3}"/>
                </a:ext>
              </a:extLst>
            </p:cNvPr>
            <p:cNvSpPr/>
            <p:nvPr/>
          </p:nvSpPr>
          <p:spPr>
            <a:xfrm>
              <a:off x="3355878" y="222231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EFD0D82-4353-7C41-9500-77B658B2F2DA}"/>
                </a:ext>
              </a:extLst>
            </p:cNvPr>
            <p:cNvSpPr/>
            <p:nvPr/>
          </p:nvSpPr>
          <p:spPr>
            <a:xfrm>
              <a:off x="3966709" y="2154960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B607F84-1263-874C-9BA3-7E452EA46D7A}"/>
              </a:ext>
            </a:extLst>
          </p:cNvPr>
          <p:cNvSpPr txBox="1"/>
          <p:nvPr/>
        </p:nvSpPr>
        <p:spPr>
          <a:xfrm>
            <a:off x="295196" y="4234629"/>
            <a:ext cx="41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note: miners see Tx before they are posted on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FF89496-D9A2-A741-9158-4D3DE013AE7A}"/>
              </a:ext>
            </a:extLst>
          </p:cNvPr>
          <p:cNvGrpSpPr/>
          <p:nvPr/>
        </p:nvGrpSpPr>
        <p:grpSpPr>
          <a:xfrm>
            <a:off x="8062758" y="1615736"/>
            <a:ext cx="936965" cy="681227"/>
            <a:chOff x="8062758" y="1615736"/>
            <a:chExt cx="936965" cy="681227"/>
          </a:xfrm>
        </p:grpSpPr>
        <p:sp>
          <p:nvSpPr>
            <p:cNvPr id="42" name="Cloud Callout 41">
              <a:extLst>
                <a:ext uri="{FF2B5EF4-FFF2-40B4-BE49-F238E27FC236}">
                  <a16:creationId xmlns:a16="http://schemas.microsoft.com/office/drawing/2014/main" xmlns="" id="{1B2420E8-7C1B-1B49-826F-9F0987D19D01}"/>
                </a:ext>
              </a:extLst>
            </p:cNvPr>
            <p:cNvSpPr/>
            <p:nvPr/>
          </p:nvSpPr>
          <p:spPr>
            <a:xfrm>
              <a:off x="8062758" y="1615736"/>
              <a:ext cx="936965" cy="681227"/>
            </a:xfrm>
            <a:prstGeom prst="cloudCallout">
              <a:avLst>
                <a:gd name="adj1" fmla="val -20145"/>
                <a:gd name="adj2" fmla="val 1110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484AF0E3-D0FD-BB46-97B7-02B522326005}"/>
                </a:ext>
              </a:extLst>
            </p:cNvPr>
            <p:cNvSpPr/>
            <p:nvPr/>
          </p:nvSpPr>
          <p:spPr>
            <a:xfrm>
              <a:off x="8410095" y="1833419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E36523-3498-F149-8F50-ABB20D72AA14}"/>
              </a:ext>
            </a:extLst>
          </p:cNvPr>
          <p:cNvSpPr txBox="1"/>
          <p:nvPr/>
        </p:nvSpPr>
        <p:spPr>
          <a:xfrm>
            <a:off x="570955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9124E3-1C19-5441-9162-63C63318DF15}"/>
              </a:ext>
            </a:extLst>
          </p:cNvPr>
          <p:cNvSpPr txBox="1"/>
          <p:nvPr/>
        </p:nvSpPr>
        <p:spPr>
          <a:xfrm>
            <a:off x="99143" y="2154284"/>
            <a:ext cx="606000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Every </a:t>
            </a:r>
            <a:r>
              <a:rPr lang="en-US" b="1" u="sng" dirty="0">
                <a:latin typeface="+mn-lt"/>
              </a:rPr>
              <a:t>10 minutes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Each miner creates a candidate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 from Tx in its </a:t>
            </a:r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“random” miner is selected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(how: next week), and broadcasts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its block to P2P network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miners validate new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4B6471E4-C4D5-A946-8C62-112A42D682E7}"/>
              </a:ext>
            </a:extLst>
          </p:cNvPr>
          <p:cNvSpPr/>
          <p:nvPr/>
        </p:nvSpPr>
        <p:spPr>
          <a:xfrm>
            <a:off x="746234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4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9124E3-1C19-5441-9162-63C63318DF15}"/>
              </a:ext>
            </a:extLst>
          </p:cNvPr>
          <p:cNvSpPr txBox="1"/>
          <p:nvPr/>
        </p:nvSpPr>
        <p:spPr>
          <a:xfrm>
            <a:off x="99143" y="2091220"/>
            <a:ext cx="619294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Selected miner is paid 6.25 BTC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</a:t>
            </a:r>
            <a:r>
              <a:rPr lang="en-US" b="1" dirty="0" err="1">
                <a:latin typeface="+mn-lt"/>
              </a:rPr>
              <a:t>coinbase</a:t>
            </a:r>
            <a:r>
              <a:rPr lang="en-US" b="1" dirty="0">
                <a:latin typeface="+mn-lt"/>
              </a:rPr>
              <a:t> Tx  </a:t>
            </a:r>
            <a:r>
              <a:rPr lang="en-US" dirty="0">
                <a:latin typeface="+mn-lt"/>
              </a:rPr>
              <a:t>(first Tx in the block)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only way new BTC is created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 reward halves every four years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	⇒  max 21M BTC   </a:t>
            </a:r>
            <a:r>
              <a:rPr lang="en-US" sz="2000" dirty="0">
                <a:latin typeface="+mn-lt"/>
              </a:rPr>
              <a:t>(currently 18.5M BTC</a:t>
            </a:r>
            <a:r>
              <a:rPr lang="en-US" dirty="0">
                <a:latin typeface="+mn-lt"/>
              </a:rPr>
              <a:t>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note:  miner chooses order of Tx in block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4B6471E4-C4D5-A946-8C62-112A42D682E7}"/>
              </a:ext>
            </a:extLst>
          </p:cNvPr>
          <p:cNvSpPr/>
          <p:nvPr/>
        </p:nvSpPr>
        <p:spPr>
          <a:xfrm>
            <a:off x="7467402" y="1858495"/>
            <a:ext cx="1518946" cy="502171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6.25 BTC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4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91665</TotalTime>
  <Words>1317</Words>
  <Application>Microsoft Office PowerPoint</Application>
  <PresentationFormat>全屏显示(16:9)</PresentationFormat>
  <Paragraphs>388</Paragraphs>
  <Slides>35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Cambria Math</vt:lpstr>
      <vt:lpstr>Wingdings</vt:lpstr>
      <vt:lpstr>Office Theme</vt:lpstr>
      <vt:lpstr>区块链技术</vt:lpstr>
      <vt:lpstr>Recap</vt:lpstr>
      <vt:lpstr>Recap</vt:lpstr>
      <vt:lpstr>This lecture:  Bitcoin mechanics</vt:lpstr>
      <vt:lpstr>This lecture:  Bitcoin mechanics</vt:lpstr>
      <vt:lpstr>First: overview of the Bitcoin consensus layer</vt:lpstr>
      <vt:lpstr>First: overview of the Bitcoin consensus layer</vt:lpstr>
      <vt:lpstr>First: overview of the Bitcoin consensus layer</vt:lpstr>
      <vt:lpstr>First: overview of the Bitcoin consensus layer</vt:lpstr>
      <vt:lpstr>Properties (very informal)</vt:lpstr>
      <vt:lpstr>Bitcoin blockchain:  a sequence of block headers, 80 bytes each</vt:lpstr>
      <vt:lpstr>Bitcoin blockchain:  a sequence of block headers, 80 bytes each</vt:lpstr>
      <vt:lpstr>An example   (Sep. 2020)</vt:lpstr>
      <vt:lpstr>Block 648493</vt:lpstr>
      <vt:lpstr>This lecture</vt:lpstr>
      <vt:lpstr>Tx structure   (non-coinbase)</vt:lpstr>
      <vt:lpstr>Example</vt:lpstr>
      <vt:lpstr>Example</vt:lpstr>
      <vt:lpstr>Validating Tx2</vt:lpstr>
      <vt:lpstr>An example  (block 648493)      [2826 Tx]</vt:lpstr>
      <vt:lpstr>Tx fees</vt:lpstr>
      <vt:lpstr>Focusing on Tx2:     TxInp[0]</vt:lpstr>
      <vt:lpstr>All value in Bitcoin is held in UTXOs </vt:lpstr>
      <vt:lpstr>Bitcoin Script</vt:lpstr>
      <vt:lpstr>Bitcoin Script</vt:lpstr>
      <vt:lpstr>Bitcoin Script</vt:lpstr>
      <vt:lpstr>Example: a common script</vt:lpstr>
      <vt:lpstr>Transaction types:   (1) P2PKH</vt:lpstr>
      <vt:lpstr>Transaction types:   (1) P2PKH</vt:lpstr>
      <vt:lpstr>P2PKH:   comments</vt:lpstr>
      <vt:lpstr>Segregated Witness</vt:lpstr>
      <vt:lpstr>Transaction types: (2) P2SH:  pay to script hash</vt:lpstr>
      <vt:lpstr>P2SH</vt:lpstr>
      <vt:lpstr>Example P2SH:    multisig</vt:lpstr>
      <vt:lpstr>END  OF  LECTURE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Bo Chen</cp:lastModifiedBy>
  <cp:revision>1299</cp:revision>
  <cp:lastPrinted>2015-09-20T23:02:57Z</cp:lastPrinted>
  <dcterms:created xsi:type="dcterms:W3CDTF">2010-10-17T19:58:05Z</dcterms:created>
  <dcterms:modified xsi:type="dcterms:W3CDTF">2022-05-21T01:55:36Z</dcterms:modified>
</cp:coreProperties>
</file>