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9F9-BAA6-4A86-9331-9B5354A6B9A7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69DAE-F286-4EF2-9A36-6A8E6B6A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5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B5BC-B5DA-452A-B67A-15AA643C596A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DFF7-6D8C-4EDE-A458-07286BC5FB26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E8D9-0A39-46B5-9B6E-7537B664FF1D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7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85950"/>
            <a:ext cx="10905067" cy="41719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CE114-E8F8-4A1D-8EFE-46A4C18B2568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1F6C2-90A1-4352-9BFB-A6DA8EC57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491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8B8-AA0D-4FD7-96F2-5E5BF31A66D9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5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FF73-101B-4683-BC23-0A79B7437535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5E7-4442-4A05-9BBC-37A91412912B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FFAE-F75A-4E8D-90E4-8641AC26C524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2076-7E5C-4018-A9C4-98B1C80D8020}" type="datetime1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7AF7-1983-4EBD-BA7E-3FC81258394D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9D1AE-3334-4E28-9D21-AADC7C51DE14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A417-4378-4809-B165-4D905DB7D880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1012D-F256-4395-91BC-28CD7CA590B5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CPUs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Caches.</a:t>
            </a:r>
          </a:p>
          <a:p>
            <a:r>
              <a:rPr lang="en-US" smtClean="0"/>
              <a:t>Memory management.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80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Cache organizations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Fully-associative</a:t>
            </a:r>
            <a:r>
              <a:rPr lang="en-US" smtClean="0"/>
              <a:t>: any memory location can be stored anywhere in the cache (almost never implemented).</a:t>
            </a:r>
          </a:p>
          <a:p>
            <a:r>
              <a:rPr lang="en-US" smtClean="0">
                <a:solidFill>
                  <a:srgbClr val="FF0000"/>
                </a:solidFill>
              </a:rPr>
              <a:t>Direct-mapped</a:t>
            </a:r>
            <a:r>
              <a:rPr lang="en-US" smtClean="0"/>
              <a:t>: each memory location maps onto exactly one cache entry.</a:t>
            </a:r>
          </a:p>
          <a:p>
            <a:r>
              <a:rPr lang="en-US" smtClean="0">
                <a:solidFill>
                  <a:srgbClr val="FF0000"/>
                </a:solidFill>
              </a:rPr>
              <a:t>N-way set-associative</a:t>
            </a:r>
            <a:r>
              <a:rPr lang="en-US" smtClean="0"/>
              <a:t>: each memory location can go into one of n sets.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43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Cache performance benefits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Keep frequently-accessed locations in fast cache.</a:t>
            </a:r>
          </a:p>
          <a:p>
            <a:r>
              <a:rPr lang="en-US" smtClean="0"/>
              <a:t>Cache retrieves more than one word at a time.</a:t>
            </a:r>
          </a:p>
          <a:p>
            <a:pPr lvl="1"/>
            <a:r>
              <a:rPr lang="en-US" smtClean="0"/>
              <a:t>Sequential accesses are faster after first access.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24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3733800" y="1981200"/>
            <a:ext cx="838200" cy="190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valid</a:t>
            </a:r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5867400" y="487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5367" name="AutoShape 6"/>
          <p:cNvSpPr>
            <a:spLocks noChangeArrowheads="1"/>
          </p:cNvSpPr>
          <p:nvPr/>
        </p:nvSpPr>
        <p:spPr bwMode="auto">
          <a:xfrm flipV="1">
            <a:off x="7162800" y="4876800"/>
            <a:ext cx="457200" cy="457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2057400" y="4267200"/>
            <a:ext cx="99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tag</a:t>
            </a:r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3048000" y="4267200"/>
            <a:ext cx="99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index</a:t>
            </a:r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4038600" y="4267200"/>
            <a:ext cx="99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offset</a:t>
            </a:r>
          </a:p>
        </p:txBody>
      </p:sp>
      <p:sp>
        <p:nvSpPr>
          <p:cNvPr id="15371" name="Line 10"/>
          <p:cNvSpPr>
            <a:spLocks noChangeShapeType="1"/>
          </p:cNvSpPr>
          <p:nvPr/>
        </p:nvSpPr>
        <p:spPr bwMode="auto">
          <a:xfrm>
            <a:off x="6096000" y="3886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1"/>
          <p:cNvSpPr>
            <a:spLocks noChangeShapeType="1"/>
          </p:cNvSpPr>
          <p:nvPr/>
        </p:nvSpPr>
        <p:spPr bwMode="auto">
          <a:xfrm>
            <a:off x="60960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Text Box 12"/>
          <p:cNvSpPr txBox="1">
            <a:spLocks noChangeArrowheads="1"/>
          </p:cNvSpPr>
          <p:nvPr/>
        </p:nvSpPr>
        <p:spPr bwMode="auto">
          <a:xfrm>
            <a:off x="5775325" y="5603875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hit</a:t>
            </a:r>
          </a:p>
        </p:txBody>
      </p:sp>
      <p:sp>
        <p:nvSpPr>
          <p:cNvPr id="15374" name="Line 13"/>
          <p:cNvSpPr>
            <a:spLocks noChangeShapeType="1"/>
          </p:cNvSpPr>
          <p:nvPr/>
        </p:nvSpPr>
        <p:spPr bwMode="auto">
          <a:xfrm>
            <a:off x="7391400" y="3886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4"/>
          <p:cNvSpPr>
            <a:spLocks noChangeShapeType="1"/>
          </p:cNvSpPr>
          <p:nvPr/>
        </p:nvSpPr>
        <p:spPr bwMode="auto">
          <a:xfrm>
            <a:off x="73914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Text Box 15"/>
          <p:cNvSpPr txBox="1">
            <a:spLocks noChangeArrowheads="1"/>
          </p:cNvSpPr>
          <p:nvPr/>
        </p:nvSpPr>
        <p:spPr bwMode="auto">
          <a:xfrm>
            <a:off x="7010401" y="5562600"/>
            <a:ext cx="6862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value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4572000" y="1981200"/>
            <a:ext cx="1752600" cy="190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tag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6324600" y="1981200"/>
            <a:ext cx="3352800" cy="190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data</a:t>
            </a:r>
          </a:p>
        </p:txBody>
      </p:sp>
      <p:cxnSp>
        <p:nvCxnSpPr>
          <p:cNvPr id="15379" name="AutoShape 19"/>
          <p:cNvCxnSpPr>
            <a:cxnSpLocks noChangeShapeType="1"/>
            <a:stCxn id="15368" idx="2"/>
            <a:endCxn id="15366" idx="2"/>
          </p:cNvCxnSpPr>
          <p:nvPr/>
        </p:nvCxnSpPr>
        <p:spPr bwMode="auto">
          <a:xfrm rot="16200000" flipH="1">
            <a:off x="4114800" y="3314700"/>
            <a:ext cx="190500" cy="33147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5380" name="AutoShape 20"/>
          <p:cNvCxnSpPr>
            <a:cxnSpLocks noChangeShapeType="1"/>
            <a:stCxn id="15370" idx="3"/>
            <a:endCxn id="15367" idx="1"/>
          </p:cNvCxnSpPr>
          <p:nvPr/>
        </p:nvCxnSpPr>
        <p:spPr bwMode="auto">
          <a:xfrm>
            <a:off x="5029201" y="4572000"/>
            <a:ext cx="2246313" cy="533400"/>
          </a:xfrm>
          <a:prstGeom prst="bentConnector3">
            <a:avLst>
              <a:gd name="adj1" fmla="val 7074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552700" y="2286000"/>
            <a:ext cx="7124700" cy="1981200"/>
            <a:chOff x="648" y="1440"/>
            <a:chExt cx="4488" cy="1248"/>
          </a:xfrm>
        </p:grpSpPr>
        <p:sp>
          <p:nvSpPr>
            <p:cNvPr id="15392" name="Rectangle 21"/>
            <p:cNvSpPr>
              <a:spLocks noChangeArrowheads="1"/>
            </p:cNvSpPr>
            <p:nvPr/>
          </p:nvSpPr>
          <p:spPr bwMode="auto">
            <a:xfrm>
              <a:off x="1392" y="1440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  <a:endParaRPr lang="en-US"/>
            </a:p>
          </p:txBody>
        </p:sp>
        <p:sp>
          <p:nvSpPr>
            <p:cNvPr id="15393" name="Rectangle 22"/>
            <p:cNvSpPr>
              <a:spLocks noChangeArrowheads="1"/>
            </p:cNvSpPr>
            <p:nvPr/>
          </p:nvSpPr>
          <p:spPr bwMode="auto">
            <a:xfrm>
              <a:off x="1920" y="1440"/>
              <a:ext cx="1104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0xabcd</a:t>
              </a:r>
              <a:endParaRPr lang="en-US"/>
            </a:p>
          </p:txBody>
        </p:sp>
        <p:sp>
          <p:nvSpPr>
            <p:cNvPr id="15394" name="Rectangle 23"/>
            <p:cNvSpPr>
              <a:spLocks noChangeArrowheads="1"/>
            </p:cNvSpPr>
            <p:nvPr/>
          </p:nvSpPr>
          <p:spPr bwMode="auto">
            <a:xfrm>
              <a:off x="3024" y="1440"/>
              <a:ext cx="211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byte byte byte ...</a:t>
              </a:r>
              <a:endParaRPr lang="en-US"/>
            </a:p>
          </p:txBody>
        </p:sp>
        <p:cxnSp>
          <p:nvCxnSpPr>
            <p:cNvPr id="15395" name="AutoShape 24"/>
            <p:cNvCxnSpPr>
              <a:cxnSpLocks noChangeShapeType="1"/>
              <a:stCxn id="15368" idx="0"/>
              <a:endCxn id="15392" idx="1"/>
            </p:cNvCxnSpPr>
            <p:nvPr/>
          </p:nvCxnSpPr>
          <p:spPr bwMode="auto">
            <a:xfrm rot="-5400000">
              <a:off x="456" y="1752"/>
              <a:ext cx="1128" cy="744"/>
            </a:xfrm>
            <a:prstGeom prst="bentConnector2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2552700" y="2667000"/>
            <a:ext cx="3543300" cy="2400300"/>
            <a:chOff x="648" y="1680"/>
            <a:chExt cx="2232" cy="1512"/>
          </a:xfrm>
        </p:grpSpPr>
        <p:cxnSp>
          <p:nvCxnSpPr>
            <p:cNvPr id="15390" name="AutoShape 26"/>
            <p:cNvCxnSpPr>
              <a:cxnSpLocks noChangeShapeType="1"/>
              <a:stCxn id="15368" idx="2"/>
              <a:endCxn id="15366" idx="2"/>
            </p:cNvCxnSpPr>
            <p:nvPr/>
          </p:nvCxnSpPr>
          <p:spPr bwMode="auto">
            <a:xfrm rot="16200000" flipH="1">
              <a:off x="1632" y="2088"/>
              <a:ext cx="120" cy="2088"/>
            </a:xfrm>
            <a:prstGeom prst="bentConnector2">
              <a:avLst/>
            </a:prstGeom>
            <a:noFill/>
            <a:ln w="28575">
              <a:solidFill>
                <a:srgbClr val="3366FF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5391" name="Line 27"/>
            <p:cNvSpPr>
              <a:spLocks noChangeShapeType="1"/>
            </p:cNvSpPr>
            <p:nvPr/>
          </p:nvSpPr>
          <p:spPr bwMode="auto">
            <a:xfrm>
              <a:off x="2880" y="1680"/>
              <a:ext cx="0" cy="1344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029200" y="2667000"/>
            <a:ext cx="2895600" cy="3352800"/>
            <a:chOff x="2208" y="1680"/>
            <a:chExt cx="1824" cy="2112"/>
          </a:xfrm>
        </p:grpSpPr>
        <p:cxnSp>
          <p:nvCxnSpPr>
            <p:cNvPr id="15385" name="AutoShape 29"/>
            <p:cNvCxnSpPr>
              <a:cxnSpLocks noChangeShapeType="1"/>
            </p:cNvCxnSpPr>
            <p:nvPr/>
          </p:nvCxnSpPr>
          <p:spPr bwMode="auto">
            <a:xfrm>
              <a:off x="2208" y="2880"/>
              <a:ext cx="1415" cy="336"/>
            </a:xfrm>
            <a:prstGeom prst="bentConnector3">
              <a:avLst>
                <a:gd name="adj1" fmla="val 70741"/>
              </a:avLst>
            </a:prstGeom>
            <a:noFill/>
            <a:ln w="28575">
              <a:solidFill>
                <a:srgbClr val="3366FF"/>
              </a:solidFill>
              <a:miter lim="800000"/>
              <a:headEnd/>
              <a:tailEnd type="triangle" w="med" len="med"/>
            </a:ln>
          </p:spPr>
        </p:cxnSp>
        <p:grpSp>
          <p:nvGrpSpPr>
            <p:cNvPr id="15386" name="Group 33"/>
            <p:cNvGrpSpPr>
              <a:grpSpLocks/>
            </p:cNvGrpSpPr>
            <p:nvPr/>
          </p:nvGrpSpPr>
          <p:grpSpPr bwMode="auto">
            <a:xfrm>
              <a:off x="3408" y="1680"/>
              <a:ext cx="624" cy="2112"/>
              <a:chOff x="3408" y="1680"/>
              <a:chExt cx="624" cy="2112"/>
            </a:xfrm>
          </p:grpSpPr>
          <p:sp>
            <p:nvSpPr>
              <p:cNvPr id="15387" name="Line 30"/>
              <p:cNvSpPr>
                <a:spLocks noChangeShapeType="1"/>
              </p:cNvSpPr>
              <p:nvPr/>
            </p:nvSpPr>
            <p:spPr bwMode="auto">
              <a:xfrm>
                <a:off x="3696" y="1680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3366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8" name="Rectangle 31"/>
              <p:cNvSpPr>
                <a:spLocks noChangeArrowheads="1"/>
              </p:cNvSpPr>
              <p:nvPr/>
            </p:nvSpPr>
            <p:spPr bwMode="auto">
              <a:xfrm>
                <a:off x="3408" y="3552"/>
                <a:ext cx="624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1"/>
                    </a:solidFill>
                  </a:rPr>
                  <a:t>byte</a:t>
                </a:r>
                <a:endParaRPr lang="en-US"/>
              </a:p>
            </p:txBody>
          </p:sp>
          <p:sp>
            <p:nvSpPr>
              <p:cNvPr id="15389" name="Line 32"/>
              <p:cNvSpPr>
                <a:spLocks noChangeShapeType="1"/>
              </p:cNvSpPr>
              <p:nvPr/>
            </p:nvSpPr>
            <p:spPr bwMode="auto">
              <a:xfrm>
                <a:off x="3696" y="3360"/>
                <a:ext cx="0" cy="192"/>
              </a:xfrm>
              <a:prstGeom prst="line">
                <a:avLst/>
              </a:prstGeom>
              <a:noFill/>
              <a:ln w="28575">
                <a:solidFill>
                  <a:srgbClr val="3366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7139" name="Rectangle 35"/>
          <p:cNvSpPr>
            <a:spLocks noChangeArrowheads="1"/>
          </p:cNvSpPr>
          <p:nvPr/>
        </p:nvSpPr>
        <p:spPr bwMode="auto">
          <a:xfrm>
            <a:off x="3733800" y="3200400"/>
            <a:ext cx="594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cache block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9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Write operations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Write-through</a:t>
            </a:r>
            <a:r>
              <a:rPr lang="en-US" smtClean="0"/>
              <a:t>: immediately copy write to main memory.</a:t>
            </a:r>
          </a:p>
          <a:p>
            <a:r>
              <a:rPr lang="en-US" smtClean="0">
                <a:solidFill>
                  <a:srgbClr val="FF0000"/>
                </a:solidFill>
              </a:rPr>
              <a:t>Write-back</a:t>
            </a:r>
            <a:r>
              <a:rPr lang="en-US" smtClean="0"/>
              <a:t>: write to main memory only when location is removed from cache.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51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locations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Many locations map onto the same cache block.</a:t>
            </a:r>
          </a:p>
          <a:p>
            <a:r>
              <a:rPr lang="en-US" smtClean="0"/>
              <a:t>Conflict misses are easy to generate:</a:t>
            </a:r>
          </a:p>
          <a:p>
            <a:pPr lvl="1"/>
            <a:r>
              <a:rPr lang="en-US" smtClean="0"/>
              <a:t>Array a[] uses locations 0, 1, 2, …</a:t>
            </a:r>
          </a:p>
          <a:p>
            <a:pPr lvl="1"/>
            <a:r>
              <a:rPr lang="en-US" smtClean="0"/>
              <a:t>Array b[] uses locations 1024, 1025, 1026, …</a:t>
            </a:r>
          </a:p>
          <a:p>
            <a:pPr lvl="1"/>
            <a:r>
              <a:rPr lang="en-US" smtClean="0"/>
              <a:t>Operation a[i] + b[i] generates conflict misses.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49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Set-associative cache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628650"/>
          </a:xfrm>
        </p:spPr>
        <p:txBody>
          <a:bodyPr/>
          <a:lstStyle/>
          <a:p>
            <a:r>
              <a:rPr lang="en-US" smtClean="0"/>
              <a:t>A set of direct-mapped caches:</a:t>
            </a: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2971800" y="2743200"/>
            <a:ext cx="13716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Set 1</a:t>
            </a: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4724400" y="2743200"/>
            <a:ext cx="13716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Set 2</a:t>
            </a: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7315200" y="2743200"/>
            <a:ext cx="13716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Set n</a:t>
            </a:r>
          </a:p>
        </p:txBody>
      </p:sp>
      <p:sp>
        <p:nvSpPr>
          <p:cNvPr id="18441" name="Text Box 7"/>
          <p:cNvSpPr txBox="1">
            <a:spLocks noChangeArrowheads="1"/>
          </p:cNvSpPr>
          <p:nvPr/>
        </p:nvSpPr>
        <p:spPr bwMode="auto">
          <a:xfrm>
            <a:off x="6477000" y="32766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18442" name="AutoShape 8"/>
          <p:cNvSpPr>
            <a:spLocks noChangeArrowheads="1"/>
          </p:cNvSpPr>
          <p:nvPr/>
        </p:nvSpPr>
        <p:spPr bwMode="auto">
          <a:xfrm flipV="1">
            <a:off x="5867400" y="4876800"/>
            <a:ext cx="914400" cy="457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3" name="Group 13"/>
          <p:cNvGrpSpPr>
            <a:grpSpLocks/>
          </p:cNvGrpSpPr>
          <p:nvPr/>
        </p:nvGrpSpPr>
        <p:grpSpPr bwMode="auto">
          <a:xfrm rot="5400000">
            <a:off x="4610100" y="4762500"/>
            <a:ext cx="685800" cy="762000"/>
            <a:chOff x="1296" y="3120"/>
            <a:chExt cx="432" cy="480"/>
          </a:xfrm>
        </p:grpSpPr>
        <p:sp>
          <p:nvSpPr>
            <p:cNvPr id="18454" name="Arc 9"/>
            <p:cNvSpPr>
              <a:spLocks/>
            </p:cNvSpPr>
            <p:nvPr/>
          </p:nvSpPr>
          <p:spPr bwMode="auto">
            <a:xfrm>
              <a:off x="1296" y="3120"/>
              <a:ext cx="432" cy="240"/>
            </a:xfrm>
            <a:custGeom>
              <a:avLst/>
              <a:gdLst>
                <a:gd name="T0" fmla="*/ 0 w 21600"/>
                <a:gd name="T1" fmla="*/ 0 h 21600"/>
                <a:gd name="T2" fmla="*/ 432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Arc 10"/>
            <p:cNvSpPr>
              <a:spLocks/>
            </p:cNvSpPr>
            <p:nvPr/>
          </p:nvSpPr>
          <p:spPr bwMode="auto">
            <a:xfrm flipV="1">
              <a:off x="1296" y="3360"/>
              <a:ext cx="432" cy="240"/>
            </a:xfrm>
            <a:custGeom>
              <a:avLst/>
              <a:gdLst>
                <a:gd name="T0" fmla="*/ 0 w 21600"/>
                <a:gd name="T1" fmla="*/ 0 h 21600"/>
                <a:gd name="T2" fmla="*/ 432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Arc 11"/>
            <p:cNvSpPr>
              <a:spLocks/>
            </p:cNvSpPr>
            <p:nvPr/>
          </p:nvSpPr>
          <p:spPr bwMode="auto">
            <a:xfrm>
              <a:off x="1296" y="3120"/>
              <a:ext cx="96" cy="240"/>
            </a:xfrm>
            <a:custGeom>
              <a:avLst/>
              <a:gdLst>
                <a:gd name="T0" fmla="*/ 0 w 21600"/>
                <a:gd name="T1" fmla="*/ 0 h 21600"/>
                <a:gd name="T2" fmla="*/ 96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Arc 12"/>
            <p:cNvSpPr>
              <a:spLocks/>
            </p:cNvSpPr>
            <p:nvPr/>
          </p:nvSpPr>
          <p:spPr bwMode="auto">
            <a:xfrm flipV="1">
              <a:off x="1296" y="3360"/>
              <a:ext cx="96" cy="240"/>
            </a:xfrm>
            <a:custGeom>
              <a:avLst/>
              <a:gdLst>
                <a:gd name="T0" fmla="*/ 0 w 21600"/>
                <a:gd name="T1" fmla="*/ 0 h 21600"/>
                <a:gd name="T2" fmla="*/ 96 w 21600"/>
                <a:gd name="T3" fmla="*/ 240 h 21600"/>
                <a:gd name="T4" fmla="*/ 0 w 21600"/>
                <a:gd name="T5" fmla="*/ 24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4" name="Line 14"/>
          <p:cNvSpPr>
            <a:spLocks noChangeShapeType="1"/>
          </p:cNvSpPr>
          <p:nvPr/>
        </p:nvSpPr>
        <p:spPr bwMode="auto">
          <a:xfrm>
            <a:off x="3352800" y="41910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 flipH="1">
            <a:off x="4953000" y="41910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16"/>
          <p:cNvSpPr>
            <a:spLocks noChangeShapeType="1"/>
          </p:cNvSpPr>
          <p:nvPr/>
        </p:nvSpPr>
        <p:spPr bwMode="auto">
          <a:xfrm flipH="1">
            <a:off x="5257800" y="4191000"/>
            <a:ext cx="2362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Line 17"/>
          <p:cNvSpPr>
            <a:spLocks noChangeShapeType="1"/>
          </p:cNvSpPr>
          <p:nvPr/>
        </p:nvSpPr>
        <p:spPr bwMode="auto">
          <a:xfrm>
            <a:off x="49530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4648200" y="5638800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hit</a:t>
            </a:r>
          </a:p>
        </p:txBody>
      </p:sp>
      <p:sp>
        <p:nvSpPr>
          <p:cNvPr id="18449" name="Line 19"/>
          <p:cNvSpPr>
            <a:spLocks noChangeShapeType="1"/>
          </p:cNvSpPr>
          <p:nvPr/>
        </p:nvSpPr>
        <p:spPr bwMode="auto">
          <a:xfrm>
            <a:off x="63246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6003925" y="5680075"/>
            <a:ext cx="599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>
            <a:off x="4114800" y="4191000"/>
            <a:ext cx="1981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Line 22"/>
          <p:cNvSpPr>
            <a:spLocks noChangeShapeType="1"/>
          </p:cNvSpPr>
          <p:nvPr/>
        </p:nvSpPr>
        <p:spPr bwMode="auto">
          <a:xfrm>
            <a:off x="5562600" y="41910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Line 23"/>
          <p:cNvSpPr>
            <a:spLocks noChangeShapeType="1"/>
          </p:cNvSpPr>
          <p:nvPr/>
        </p:nvSpPr>
        <p:spPr bwMode="auto">
          <a:xfrm flipH="1">
            <a:off x="6629400" y="41910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17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direct-mapped vs. set-associative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655889" y="1885950"/>
          <a:ext cx="682942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8319240" imgH="5082120" progId="Word.Document.8">
                  <p:embed/>
                </p:oleObj>
              </mc:Choice>
              <mc:Fallback>
                <p:oleObj name="Document" r:id="rId3" imgW="8319240" imgH="50821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89" y="1885950"/>
                        <a:ext cx="6829425" cy="417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45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behavior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After 001 access:</a:t>
            </a:r>
          </a:p>
          <a:p>
            <a:pPr lvl="1">
              <a:buFont typeface="Monotype Sort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block	tag	data</a:t>
            </a:r>
            <a:endParaRPr lang="en-US" smtClean="0"/>
          </a:p>
          <a:p>
            <a:pPr lvl="1">
              <a:buFont typeface="Monotype Sorts" pitchFamily="2" charset="2"/>
              <a:buNone/>
            </a:pPr>
            <a:r>
              <a:rPr lang="en-US" smtClean="0"/>
              <a:t>00		-	-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01		0	1111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10		-	-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11		-	-</a:t>
            </a:r>
          </a:p>
        </p:txBody>
      </p:sp>
      <p:sp>
        <p:nvSpPr>
          <p:cNvPr id="1946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After 010 access:</a:t>
            </a:r>
          </a:p>
          <a:p>
            <a:pPr lvl="1">
              <a:buFont typeface="Monotype Sort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block	tag	data</a:t>
            </a:r>
            <a:endParaRPr lang="en-US" smtClean="0"/>
          </a:p>
          <a:p>
            <a:pPr lvl="1">
              <a:buFont typeface="Monotype Sorts" pitchFamily="2" charset="2"/>
              <a:buNone/>
            </a:pPr>
            <a:r>
              <a:rPr lang="en-US" smtClean="0"/>
              <a:t>00		-	-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01		0	1111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10		0	0000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11		-	-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58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behavior, cont’d.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After 011 access:</a:t>
            </a:r>
          </a:p>
          <a:p>
            <a:pPr lvl="1">
              <a:buFont typeface="Monotype Sort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block	tag	data</a:t>
            </a:r>
            <a:endParaRPr lang="en-US" smtClean="0"/>
          </a:p>
          <a:p>
            <a:pPr lvl="1">
              <a:buFont typeface="Monotype Sorts" pitchFamily="2" charset="2"/>
              <a:buNone/>
            </a:pPr>
            <a:r>
              <a:rPr lang="en-US" smtClean="0"/>
              <a:t>00		-	-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01		0	1111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10		0	0000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11		0	0110</a:t>
            </a:r>
          </a:p>
          <a:p>
            <a:endParaRPr lang="en-US" smtClean="0"/>
          </a:p>
        </p:txBody>
      </p:sp>
      <p:sp>
        <p:nvSpPr>
          <p:cNvPr id="2048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After 100 access:</a:t>
            </a:r>
          </a:p>
          <a:p>
            <a:pPr lvl="1">
              <a:buFont typeface="Monotype Sort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block	tag	data</a:t>
            </a:r>
            <a:endParaRPr lang="en-US" smtClean="0"/>
          </a:p>
          <a:p>
            <a:pPr lvl="1">
              <a:buFont typeface="Monotype Sorts" pitchFamily="2" charset="2"/>
              <a:buNone/>
            </a:pPr>
            <a:r>
              <a:rPr lang="en-US" smtClean="0"/>
              <a:t>00		1	1000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01		0	1111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10		0	0000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11		0	0110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73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behavior, cont’d.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After 101 access:</a:t>
            </a:r>
          </a:p>
          <a:p>
            <a:pPr lvl="1">
              <a:buFont typeface="Monotype Sort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block	tag	data</a:t>
            </a:r>
            <a:endParaRPr lang="en-US" smtClean="0"/>
          </a:p>
          <a:p>
            <a:pPr lvl="1">
              <a:buFont typeface="Monotype Sorts" pitchFamily="2" charset="2"/>
              <a:buNone/>
            </a:pPr>
            <a:r>
              <a:rPr lang="en-US" smtClean="0"/>
              <a:t>00		1	1000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01		1	0001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10		0	0000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11		0	0110</a:t>
            </a:r>
          </a:p>
          <a:p>
            <a:endParaRPr lang="en-US" smtClean="0"/>
          </a:p>
        </p:txBody>
      </p:sp>
      <p:sp>
        <p:nvSpPr>
          <p:cNvPr id="2151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After 111 access:</a:t>
            </a:r>
          </a:p>
          <a:p>
            <a:pPr lvl="1">
              <a:buFont typeface="Monotype Sort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block	tag	data</a:t>
            </a:r>
            <a:endParaRPr lang="en-US" smtClean="0"/>
          </a:p>
          <a:p>
            <a:pPr lvl="1">
              <a:buFont typeface="Monotype Sorts" pitchFamily="2" charset="2"/>
              <a:buNone/>
            </a:pPr>
            <a:r>
              <a:rPr lang="en-US" smtClean="0"/>
              <a:t>00		1	1000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01		1	0001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10		0	0000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11		1	0100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6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Caches and CPUs</a:t>
            </a: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2362200" y="2743200"/>
            <a:ext cx="16764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 rot="-5400000">
            <a:off x="4000500" y="3162300"/>
            <a:ext cx="21336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cache</a:t>
            </a:r>
          </a:p>
          <a:p>
            <a:pPr algn="ctr"/>
            <a:r>
              <a:rPr lang="en-US"/>
              <a:t>controller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6400800" y="2438400"/>
            <a:ext cx="1524000" cy="990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/>
              <a:t>cache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8382000" y="2438400"/>
            <a:ext cx="1828800" cy="2286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main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>
            <a:off x="4038600" y="3124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9"/>
          <p:cNvSpPr>
            <a:spLocks noChangeShapeType="1"/>
          </p:cNvSpPr>
          <p:nvPr/>
        </p:nvSpPr>
        <p:spPr bwMode="auto">
          <a:xfrm flipH="1">
            <a:off x="4038600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0"/>
          <p:cNvSpPr>
            <a:spLocks noChangeShapeType="1"/>
          </p:cNvSpPr>
          <p:nvPr/>
        </p:nvSpPr>
        <p:spPr bwMode="auto">
          <a:xfrm flipH="1">
            <a:off x="5486400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>
            <a:off x="5486400" y="3733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5943600" y="3124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59436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5486400" y="4419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562601" y="2209800"/>
            <a:ext cx="6905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477000" y="4343400"/>
            <a:ext cx="599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248401" y="3733800"/>
            <a:ext cx="9110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address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3962401" y="4267200"/>
            <a:ext cx="6905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581401" y="2209800"/>
            <a:ext cx="9110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address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038600" y="3048000"/>
            <a:ext cx="4343400" cy="609600"/>
            <a:chOff x="1584" y="1920"/>
            <a:chExt cx="2736" cy="384"/>
          </a:xfrm>
        </p:grpSpPr>
        <p:sp>
          <p:nvSpPr>
            <p:cNvPr id="5148" name="Line 21"/>
            <p:cNvSpPr>
              <a:spLocks noChangeShapeType="1"/>
            </p:cNvSpPr>
            <p:nvPr/>
          </p:nvSpPr>
          <p:spPr bwMode="auto">
            <a:xfrm>
              <a:off x="1584" y="192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9" name="Line 22"/>
            <p:cNvSpPr>
              <a:spLocks noChangeShapeType="1"/>
            </p:cNvSpPr>
            <p:nvPr/>
          </p:nvSpPr>
          <p:spPr bwMode="auto">
            <a:xfrm>
              <a:off x="2496" y="2304"/>
              <a:ext cx="182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0" name="Line 23"/>
            <p:cNvSpPr>
              <a:spLocks noChangeShapeType="1"/>
            </p:cNvSpPr>
            <p:nvPr/>
          </p:nvSpPr>
          <p:spPr bwMode="auto">
            <a:xfrm flipV="1">
              <a:off x="2736" y="1920"/>
              <a:ext cx="0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1" name="Line 24"/>
            <p:cNvSpPr>
              <a:spLocks noChangeShapeType="1"/>
            </p:cNvSpPr>
            <p:nvPr/>
          </p:nvSpPr>
          <p:spPr bwMode="auto">
            <a:xfrm>
              <a:off x="2736" y="1920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038600" y="2743200"/>
            <a:ext cx="2362200" cy="1219200"/>
            <a:chOff x="1584" y="1728"/>
            <a:chExt cx="1488" cy="768"/>
          </a:xfrm>
        </p:grpSpPr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 flipH="1">
              <a:off x="2496" y="1728"/>
              <a:ext cx="57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 flipH="1">
              <a:off x="1584" y="2496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4038600" y="3962400"/>
            <a:ext cx="4343400" cy="304800"/>
            <a:chOff x="1584" y="2496"/>
            <a:chExt cx="2736" cy="192"/>
          </a:xfrm>
        </p:grpSpPr>
        <p:sp>
          <p:nvSpPr>
            <p:cNvPr id="5144" name="Line 29"/>
            <p:cNvSpPr>
              <a:spLocks noChangeShapeType="1"/>
            </p:cNvSpPr>
            <p:nvPr/>
          </p:nvSpPr>
          <p:spPr bwMode="auto">
            <a:xfrm flipH="1">
              <a:off x="2496" y="2688"/>
              <a:ext cx="182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5" name="Line 30"/>
            <p:cNvSpPr>
              <a:spLocks noChangeShapeType="1"/>
            </p:cNvSpPr>
            <p:nvPr/>
          </p:nvSpPr>
          <p:spPr bwMode="auto">
            <a:xfrm flipH="1">
              <a:off x="1584" y="2496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2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2-way set-associtive cache behavior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Final state of cache (twice as big as direct-mapped):</a:t>
            </a:r>
          </a:p>
          <a:p>
            <a:pPr lvl="1">
              <a:buFont typeface="Monotype Sorts" pitchFamily="2" charset="2"/>
              <a:buNone/>
            </a:pPr>
            <a:r>
              <a:rPr lang="en-US">
                <a:solidFill>
                  <a:srgbClr val="FF0000"/>
                </a:solidFill>
              </a:rPr>
              <a:t>set	blk 0 tag	blk 0 data	blk 1 tag	blk 1 data</a:t>
            </a:r>
          </a:p>
          <a:p>
            <a:pPr lvl="1">
              <a:buFont typeface="Monotype Sorts" pitchFamily="2" charset="2"/>
              <a:buNone/>
            </a:pPr>
            <a:r>
              <a:rPr lang="en-US"/>
              <a:t>00	1		1000		-		-</a:t>
            </a:r>
          </a:p>
          <a:p>
            <a:pPr lvl="1">
              <a:buFont typeface="Monotype Sorts" pitchFamily="2" charset="2"/>
              <a:buNone/>
            </a:pPr>
            <a:r>
              <a:rPr lang="en-US"/>
              <a:t>01	0		1111		1		0001</a:t>
            </a:r>
          </a:p>
          <a:p>
            <a:pPr lvl="1">
              <a:buFont typeface="Monotype Sorts" pitchFamily="2" charset="2"/>
              <a:buNone/>
            </a:pPr>
            <a:r>
              <a:rPr lang="en-US"/>
              <a:t>10	0		0000		-		-</a:t>
            </a:r>
          </a:p>
          <a:p>
            <a:pPr lvl="1">
              <a:buFont typeface="Monotype Sorts" pitchFamily="2" charset="2"/>
              <a:buNone/>
            </a:pPr>
            <a:r>
              <a:rPr lang="en-US"/>
              <a:t>11	0		0110		1		0100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05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2-way set-associative cache behavior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Final state of cache (same size as direct-mapped):</a:t>
            </a:r>
          </a:p>
          <a:p>
            <a:pPr lvl="1">
              <a:buFont typeface="Monotype Sorts" pitchFamily="2" charset="2"/>
              <a:buNone/>
            </a:pPr>
            <a:r>
              <a:rPr lang="en-US">
                <a:solidFill>
                  <a:srgbClr val="FF0000"/>
                </a:solidFill>
              </a:rPr>
              <a:t>set	blk 0 tag	blk 0 data	blk 1 tag	blk 1 data</a:t>
            </a:r>
          </a:p>
          <a:p>
            <a:pPr lvl="1">
              <a:buFont typeface="Monotype Sorts" pitchFamily="2" charset="2"/>
              <a:buNone/>
            </a:pPr>
            <a:r>
              <a:rPr lang="en-US"/>
              <a:t>0		01		0000		10		1000</a:t>
            </a:r>
          </a:p>
          <a:p>
            <a:pPr lvl="1">
              <a:buFont typeface="Monotype Sorts" pitchFamily="2" charset="2"/>
              <a:buNone/>
            </a:pPr>
            <a:r>
              <a:rPr lang="en-US"/>
              <a:t>1		10		0111		11		0100</a:t>
            </a: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09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caches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StrongARM:</a:t>
            </a:r>
          </a:p>
          <a:p>
            <a:pPr lvl="1"/>
            <a:r>
              <a:rPr lang="en-US" smtClean="0"/>
              <a:t>16 Kbyte, 32-way, 32-byte block instruction cache.</a:t>
            </a:r>
          </a:p>
          <a:p>
            <a:pPr lvl="1"/>
            <a:r>
              <a:rPr lang="en-US" smtClean="0"/>
              <a:t>16 Kbyte, 32-way, 32-byte block data cache (write-back).</a:t>
            </a:r>
          </a:p>
          <a:p>
            <a:r>
              <a:rPr lang="en-US" smtClean="0"/>
              <a:t>SHARC:</a:t>
            </a:r>
          </a:p>
          <a:p>
            <a:pPr lvl="1"/>
            <a:r>
              <a:rPr lang="en-US" smtClean="0"/>
              <a:t>32-instruction, 2-way instruction cache.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25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management units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085850"/>
          </a:xfrm>
        </p:spPr>
        <p:txBody>
          <a:bodyPr/>
          <a:lstStyle/>
          <a:p>
            <a:r>
              <a:rPr lang="en-US" smtClean="0"/>
              <a:t>Memory management unit (MMU) translates addresses: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209800" y="3505200"/>
            <a:ext cx="16764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8229600" y="3200400"/>
            <a:ext cx="1828800" cy="2286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main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25608" name="Rectangle 6"/>
          <p:cNvSpPr>
            <a:spLocks noChangeArrowheads="1"/>
          </p:cNvSpPr>
          <p:nvPr/>
        </p:nvSpPr>
        <p:spPr bwMode="auto">
          <a:xfrm>
            <a:off x="5105400" y="3429000"/>
            <a:ext cx="1905000" cy="18288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  <a:p>
            <a:pPr algn="ctr"/>
            <a:r>
              <a:rPr lang="en-US"/>
              <a:t>management</a:t>
            </a:r>
          </a:p>
          <a:p>
            <a:pPr algn="ctr"/>
            <a:r>
              <a:rPr lang="en-US"/>
              <a:t>unit</a:t>
            </a: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3886200" y="4343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7010400" y="4343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3946526" y="3394076"/>
            <a:ext cx="9110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logical</a:t>
            </a:r>
          </a:p>
          <a:p>
            <a:r>
              <a:rPr lang="en-US"/>
              <a:t>address</a:t>
            </a:r>
          </a:p>
        </p:txBody>
      </p:sp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7010401" y="3429001"/>
            <a:ext cx="9281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physical</a:t>
            </a:r>
          </a:p>
          <a:p>
            <a:r>
              <a:rPr lang="en-US"/>
              <a:t>address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85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management tasks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Allows programs to move in physical memory during execution.</a:t>
            </a:r>
          </a:p>
          <a:p>
            <a:r>
              <a:rPr lang="en-US" smtClean="0"/>
              <a:t>Allows </a:t>
            </a:r>
            <a:r>
              <a:rPr lang="en-US" smtClean="0">
                <a:solidFill>
                  <a:srgbClr val="FF0000"/>
                </a:solidFill>
              </a:rPr>
              <a:t>virtual memory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memory images kept in secondary storage;</a:t>
            </a:r>
          </a:p>
          <a:p>
            <a:pPr lvl="1"/>
            <a:r>
              <a:rPr lang="en-US" smtClean="0"/>
              <a:t>images returned to main memory on demand during execution.</a:t>
            </a:r>
          </a:p>
          <a:p>
            <a:r>
              <a:rPr lang="en-US" smtClean="0">
                <a:solidFill>
                  <a:srgbClr val="FF0000"/>
                </a:solidFill>
              </a:rPr>
              <a:t>Page fault</a:t>
            </a:r>
            <a:r>
              <a:rPr lang="en-US" smtClean="0"/>
              <a:t>: request for location not resident in memory.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71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Address translation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Requires some sort of register/table to allow arbitrary mappings of logical to physical addresses.</a:t>
            </a:r>
          </a:p>
          <a:p>
            <a:r>
              <a:rPr lang="en-US" smtClean="0"/>
              <a:t>Two basic schemes: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segmented</a:t>
            </a:r>
            <a:r>
              <a:rPr lang="en-US" smtClean="0"/>
              <a:t>;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paged</a:t>
            </a:r>
            <a:r>
              <a:rPr lang="en-US" smtClean="0"/>
              <a:t>.</a:t>
            </a:r>
          </a:p>
          <a:p>
            <a:r>
              <a:rPr lang="en-US" smtClean="0"/>
              <a:t>Segmentation and paging can be combined (x86).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4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Segments and pages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4495800" y="1752600"/>
            <a:ext cx="3124200" cy="4191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4495800" y="1905000"/>
            <a:ext cx="3124200" cy="1752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segment 1</a:t>
            </a: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4495800" y="4648200"/>
            <a:ext cx="3124200" cy="1066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segment 2</a:t>
            </a: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4495800" y="1905000"/>
            <a:ext cx="3124200" cy="3810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page 1</a:t>
            </a: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4495800" y="2286000"/>
            <a:ext cx="3124200" cy="3810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page 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60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Segment address translation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2286000" y="2209800"/>
            <a:ext cx="2819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segment base address</a:t>
            </a:r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5867400" y="2209800"/>
            <a:ext cx="2819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logical address</a:t>
            </a:r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6477000" y="3962400"/>
            <a:ext cx="1676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range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check</a:t>
            </a:r>
          </a:p>
        </p:txBody>
      </p:sp>
      <p:sp>
        <p:nvSpPr>
          <p:cNvPr id="29704" name="Rectangle 7"/>
          <p:cNvSpPr>
            <a:spLocks noChangeArrowheads="1"/>
          </p:cNvSpPr>
          <p:nvPr/>
        </p:nvSpPr>
        <p:spPr bwMode="auto">
          <a:xfrm>
            <a:off x="5867400" y="5334000"/>
            <a:ext cx="2819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physical address</a:t>
            </a:r>
          </a:p>
        </p:txBody>
      </p:sp>
      <p:sp>
        <p:nvSpPr>
          <p:cNvPr id="29705" name="Oval 8"/>
          <p:cNvSpPr>
            <a:spLocks noChangeArrowheads="1"/>
          </p:cNvSpPr>
          <p:nvPr/>
        </p:nvSpPr>
        <p:spPr bwMode="auto">
          <a:xfrm>
            <a:off x="7086600" y="3200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  <a:endParaRPr lang="en-US"/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>
            <a:off x="73152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7315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>
            <a:off x="6096000" y="4114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>
            <a:off x="6096000" y="4572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3"/>
          <p:cNvSpPr>
            <a:spLocks noChangeShapeType="1"/>
          </p:cNvSpPr>
          <p:nvPr/>
        </p:nvSpPr>
        <p:spPr bwMode="auto">
          <a:xfrm>
            <a:off x="73152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11" name="AutoShape 14"/>
          <p:cNvCxnSpPr>
            <a:cxnSpLocks noChangeShapeType="1"/>
            <a:stCxn id="29701" idx="2"/>
            <a:endCxn id="29705" idx="2"/>
          </p:cNvCxnSpPr>
          <p:nvPr/>
        </p:nvCxnSpPr>
        <p:spPr bwMode="auto">
          <a:xfrm rot="16200000" flipH="1">
            <a:off x="5048250" y="1390650"/>
            <a:ext cx="685800" cy="33909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9712" name="Line 15"/>
          <p:cNvSpPr>
            <a:spLocks noChangeShapeType="1"/>
          </p:cNvSpPr>
          <p:nvPr/>
        </p:nvSpPr>
        <p:spPr bwMode="auto">
          <a:xfrm>
            <a:off x="8153400" y="4343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6"/>
          <p:cNvSpPr txBox="1">
            <a:spLocks noChangeArrowheads="1"/>
          </p:cNvSpPr>
          <p:nvPr/>
        </p:nvSpPr>
        <p:spPr bwMode="auto">
          <a:xfrm>
            <a:off x="8670925" y="3851276"/>
            <a:ext cx="7150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range</a:t>
            </a:r>
          </a:p>
          <a:p>
            <a:r>
              <a:rPr lang="en-US"/>
              <a:t>error</a:t>
            </a:r>
          </a:p>
        </p:txBody>
      </p:sp>
      <p:sp>
        <p:nvSpPr>
          <p:cNvPr id="29714" name="Text Box 17"/>
          <p:cNvSpPr txBox="1">
            <a:spLocks noChangeArrowheads="1"/>
          </p:cNvSpPr>
          <p:nvPr/>
        </p:nvSpPr>
        <p:spPr bwMode="auto">
          <a:xfrm>
            <a:off x="3289301" y="3886200"/>
            <a:ext cx="22426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segment lower bound</a:t>
            </a:r>
          </a:p>
        </p:txBody>
      </p:sp>
      <p:sp>
        <p:nvSpPr>
          <p:cNvPr id="29715" name="Text Box 18"/>
          <p:cNvSpPr txBox="1">
            <a:spLocks noChangeArrowheads="1"/>
          </p:cNvSpPr>
          <p:nvPr/>
        </p:nvSpPr>
        <p:spPr bwMode="auto">
          <a:xfrm>
            <a:off x="3289301" y="4267200"/>
            <a:ext cx="2271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segment upper bound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8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Page address translation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5715000" y="22098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page</a:t>
            </a: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7543800" y="2209800"/>
            <a:ext cx="1447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offset</a:t>
            </a: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5715000" y="48768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page</a:t>
            </a: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7543800" y="4876800"/>
            <a:ext cx="1447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offset</a:t>
            </a: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2209800" y="2057400"/>
            <a:ext cx="2590800" cy="3505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209800" y="2971800"/>
            <a:ext cx="2590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page i base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6705600" y="3733800"/>
            <a:ext cx="1676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concatenate</a:t>
            </a:r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7543800" y="4191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14"/>
          <p:cNvSpPr>
            <a:spLocks noChangeShapeType="1"/>
          </p:cNvSpPr>
          <p:nvPr/>
        </p:nvSpPr>
        <p:spPr bwMode="auto">
          <a:xfrm>
            <a:off x="80772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34" name="AutoShape 15"/>
          <p:cNvCxnSpPr>
            <a:cxnSpLocks noChangeShapeType="1"/>
            <a:stCxn id="30725" idx="2"/>
            <a:endCxn id="30730" idx="3"/>
          </p:cNvCxnSpPr>
          <p:nvPr/>
        </p:nvCxnSpPr>
        <p:spPr bwMode="auto">
          <a:xfrm rot="5400000">
            <a:off x="5486400" y="2057400"/>
            <a:ext cx="457200" cy="18288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0735" name="AutoShape 16"/>
          <p:cNvCxnSpPr>
            <a:cxnSpLocks noChangeShapeType="1"/>
            <a:stCxn id="30730" idx="2"/>
            <a:endCxn id="30731" idx="1"/>
          </p:cNvCxnSpPr>
          <p:nvPr/>
        </p:nvCxnSpPr>
        <p:spPr bwMode="auto">
          <a:xfrm rot="16200000" flipH="1">
            <a:off x="4838700" y="2095500"/>
            <a:ext cx="533400" cy="32004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668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Page table organizations</a:t>
            </a: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3032126" y="5375275"/>
            <a:ext cx="4935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flat</a:t>
            </a: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7451725" y="5375275"/>
            <a:ext cx="5695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tree</a:t>
            </a:r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2133600" y="1905000"/>
            <a:ext cx="2362200" cy="3429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>
            <a:off x="2133600" y="2895600"/>
            <a:ext cx="2362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page descriptor</a:t>
            </a:r>
          </a:p>
        </p:txBody>
      </p:sp>
      <p:grpSp>
        <p:nvGrpSpPr>
          <p:cNvPr id="31753" name="Group 12"/>
          <p:cNvGrpSpPr>
            <a:grpSpLocks/>
          </p:cNvGrpSpPr>
          <p:nvPr/>
        </p:nvGrpSpPr>
        <p:grpSpPr bwMode="auto">
          <a:xfrm>
            <a:off x="5562600" y="2819400"/>
            <a:ext cx="1143000" cy="1447800"/>
            <a:chOff x="2544" y="1776"/>
            <a:chExt cx="720" cy="912"/>
          </a:xfrm>
        </p:grpSpPr>
        <p:sp>
          <p:nvSpPr>
            <p:cNvPr id="31768" name="Rectangle 8"/>
            <p:cNvSpPr>
              <a:spLocks noChangeArrowheads="1"/>
            </p:cNvSpPr>
            <p:nvPr/>
          </p:nvSpPr>
          <p:spPr bwMode="auto">
            <a:xfrm>
              <a:off x="2544" y="2256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Rectangle 9"/>
            <p:cNvSpPr>
              <a:spLocks noChangeArrowheads="1"/>
            </p:cNvSpPr>
            <p:nvPr/>
          </p:nvSpPr>
          <p:spPr bwMode="auto">
            <a:xfrm>
              <a:off x="2544" y="2448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Rectangle 10"/>
            <p:cNvSpPr>
              <a:spLocks noChangeArrowheads="1"/>
            </p:cNvSpPr>
            <p:nvPr/>
          </p:nvSpPr>
          <p:spPr bwMode="auto">
            <a:xfrm>
              <a:off x="2544" y="2016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11"/>
            <p:cNvSpPr>
              <a:spLocks noChangeArrowheads="1"/>
            </p:cNvSpPr>
            <p:nvPr/>
          </p:nvSpPr>
          <p:spPr bwMode="auto">
            <a:xfrm>
              <a:off x="2544" y="1776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4" name="Group 13"/>
          <p:cNvGrpSpPr>
            <a:grpSpLocks/>
          </p:cNvGrpSpPr>
          <p:nvPr/>
        </p:nvGrpSpPr>
        <p:grpSpPr bwMode="auto">
          <a:xfrm>
            <a:off x="7391400" y="1752600"/>
            <a:ext cx="1143000" cy="1447800"/>
            <a:chOff x="2544" y="1776"/>
            <a:chExt cx="720" cy="912"/>
          </a:xfrm>
        </p:grpSpPr>
        <p:sp>
          <p:nvSpPr>
            <p:cNvPr id="31764" name="Rectangle 14"/>
            <p:cNvSpPr>
              <a:spLocks noChangeArrowheads="1"/>
            </p:cNvSpPr>
            <p:nvPr/>
          </p:nvSpPr>
          <p:spPr bwMode="auto">
            <a:xfrm>
              <a:off x="2544" y="2256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Rectangle 15"/>
            <p:cNvSpPr>
              <a:spLocks noChangeArrowheads="1"/>
            </p:cNvSpPr>
            <p:nvPr/>
          </p:nvSpPr>
          <p:spPr bwMode="auto">
            <a:xfrm>
              <a:off x="2544" y="2448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6" name="Rectangle 16"/>
            <p:cNvSpPr>
              <a:spLocks noChangeArrowheads="1"/>
            </p:cNvSpPr>
            <p:nvPr/>
          </p:nvSpPr>
          <p:spPr bwMode="auto">
            <a:xfrm>
              <a:off x="2544" y="2016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Rectangle 17"/>
            <p:cNvSpPr>
              <a:spLocks noChangeArrowheads="1"/>
            </p:cNvSpPr>
            <p:nvPr/>
          </p:nvSpPr>
          <p:spPr bwMode="auto">
            <a:xfrm>
              <a:off x="2544" y="1776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5" name="Group 18"/>
          <p:cNvGrpSpPr>
            <a:grpSpLocks/>
          </p:cNvGrpSpPr>
          <p:nvPr/>
        </p:nvGrpSpPr>
        <p:grpSpPr bwMode="auto">
          <a:xfrm>
            <a:off x="7391400" y="3810000"/>
            <a:ext cx="1143000" cy="1447800"/>
            <a:chOff x="2544" y="1776"/>
            <a:chExt cx="720" cy="912"/>
          </a:xfrm>
        </p:grpSpPr>
        <p:sp>
          <p:nvSpPr>
            <p:cNvPr id="31760" name="Rectangle 19"/>
            <p:cNvSpPr>
              <a:spLocks noChangeArrowheads="1"/>
            </p:cNvSpPr>
            <p:nvPr/>
          </p:nvSpPr>
          <p:spPr bwMode="auto">
            <a:xfrm>
              <a:off x="2544" y="2256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Rectangle 20"/>
            <p:cNvSpPr>
              <a:spLocks noChangeArrowheads="1"/>
            </p:cNvSpPr>
            <p:nvPr/>
          </p:nvSpPr>
          <p:spPr bwMode="auto">
            <a:xfrm>
              <a:off x="2544" y="2448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2" name="Rectangle 21"/>
            <p:cNvSpPr>
              <a:spLocks noChangeArrowheads="1"/>
            </p:cNvSpPr>
            <p:nvPr/>
          </p:nvSpPr>
          <p:spPr bwMode="auto">
            <a:xfrm>
              <a:off x="2544" y="2016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3" name="Rectangle 22"/>
            <p:cNvSpPr>
              <a:spLocks noChangeArrowheads="1"/>
            </p:cNvSpPr>
            <p:nvPr/>
          </p:nvSpPr>
          <p:spPr bwMode="auto">
            <a:xfrm>
              <a:off x="2544" y="1776"/>
              <a:ext cx="720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6" name="Rectangle 28"/>
          <p:cNvSpPr>
            <a:spLocks noChangeArrowheads="1"/>
          </p:cNvSpPr>
          <p:nvPr/>
        </p:nvSpPr>
        <p:spPr bwMode="auto">
          <a:xfrm>
            <a:off x="9296400" y="2286000"/>
            <a:ext cx="1219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page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descriptor</a:t>
            </a:r>
          </a:p>
        </p:txBody>
      </p:sp>
      <p:sp>
        <p:nvSpPr>
          <p:cNvPr id="31757" name="Line 29"/>
          <p:cNvSpPr>
            <a:spLocks noChangeShapeType="1"/>
          </p:cNvSpPr>
          <p:nvPr/>
        </p:nvSpPr>
        <p:spPr bwMode="auto">
          <a:xfrm flipV="1">
            <a:off x="6705600" y="19812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30"/>
          <p:cNvSpPr>
            <a:spLocks noChangeShapeType="1"/>
          </p:cNvSpPr>
          <p:nvPr/>
        </p:nvSpPr>
        <p:spPr bwMode="auto">
          <a:xfrm>
            <a:off x="6705600" y="34290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31"/>
          <p:cNvSpPr>
            <a:spLocks noChangeShapeType="1"/>
          </p:cNvSpPr>
          <p:nvPr/>
        </p:nvSpPr>
        <p:spPr bwMode="auto">
          <a:xfrm>
            <a:off x="8534400" y="22860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68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Cache operation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Many main memory locations are mapped onto one cache entry.</a:t>
            </a:r>
          </a:p>
          <a:p>
            <a:r>
              <a:rPr lang="en-US" smtClean="0"/>
              <a:t>May have caches for:</a:t>
            </a:r>
          </a:p>
          <a:p>
            <a:pPr lvl="1"/>
            <a:r>
              <a:rPr lang="en-US" smtClean="0"/>
              <a:t>instructions;</a:t>
            </a:r>
          </a:p>
          <a:p>
            <a:pPr lvl="1"/>
            <a:r>
              <a:rPr lang="en-US" smtClean="0"/>
              <a:t>data;</a:t>
            </a:r>
          </a:p>
          <a:p>
            <a:pPr lvl="1"/>
            <a:r>
              <a:rPr lang="en-US" smtClean="0"/>
              <a:t>data + instructions (</a:t>
            </a:r>
            <a:r>
              <a:rPr lang="en-US" smtClean="0">
                <a:solidFill>
                  <a:srgbClr val="FF0000"/>
                </a:solidFill>
              </a:rPr>
              <a:t>unified</a:t>
            </a:r>
            <a:r>
              <a:rPr lang="en-US" smtClean="0"/>
              <a:t>).</a:t>
            </a:r>
          </a:p>
          <a:p>
            <a:r>
              <a:rPr lang="en-US" smtClean="0"/>
              <a:t>Memory access time is no longer deterministic.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397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Caching address translations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Large translation tables require main memory access.</a:t>
            </a:r>
          </a:p>
          <a:p>
            <a:r>
              <a:rPr lang="en-US" smtClean="0">
                <a:solidFill>
                  <a:srgbClr val="FF0000"/>
                </a:solidFill>
              </a:rPr>
              <a:t>TLB</a:t>
            </a:r>
            <a:r>
              <a:rPr lang="en-US" smtClean="0"/>
              <a:t>: cache for address translation.</a:t>
            </a:r>
          </a:p>
          <a:p>
            <a:pPr lvl="1"/>
            <a:r>
              <a:rPr lang="en-US" smtClean="0"/>
              <a:t>Typically small.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86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memory management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Memory region types:</a:t>
            </a:r>
          </a:p>
          <a:p>
            <a:pPr lvl="1"/>
            <a:r>
              <a:rPr lang="en-US" smtClean="0"/>
              <a:t>section: 1 Mbyte block;</a:t>
            </a:r>
          </a:p>
          <a:p>
            <a:pPr lvl="1"/>
            <a:r>
              <a:rPr lang="en-US" smtClean="0"/>
              <a:t>large page: 64 kbytes;</a:t>
            </a:r>
          </a:p>
          <a:p>
            <a:pPr lvl="1"/>
            <a:r>
              <a:rPr lang="en-US" smtClean="0"/>
              <a:t>small page: 4 kbytes.</a:t>
            </a:r>
          </a:p>
          <a:p>
            <a:r>
              <a:rPr lang="en-US" smtClean="0"/>
              <a:t>An address is marked as section-mapped or page-mapped.</a:t>
            </a:r>
          </a:p>
          <a:p>
            <a:r>
              <a:rPr lang="en-US" smtClean="0"/>
              <a:t>Two-level translation scheme.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589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address translation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7848600" y="1905000"/>
            <a:ext cx="1752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offset</a:t>
            </a: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5334000" y="1905000"/>
            <a:ext cx="1219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1st index</a:t>
            </a:r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6553200" y="1905000"/>
            <a:ext cx="12954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2nd index</a:t>
            </a:r>
          </a:p>
        </p:txBody>
      </p:sp>
      <p:sp>
        <p:nvSpPr>
          <p:cNvPr id="34824" name="Rectangle 7"/>
          <p:cNvSpPr>
            <a:spLocks noChangeArrowheads="1"/>
          </p:cNvSpPr>
          <p:nvPr/>
        </p:nvSpPr>
        <p:spPr bwMode="auto">
          <a:xfrm>
            <a:off x="5867400" y="5029200"/>
            <a:ext cx="3657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physical address</a:t>
            </a:r>
          </a:p>
        </p:txBody>
      </p:sp>
      <p:sp>
        <p:nvSpPr>
          <p:cNvPr id="34825" name="Rectangle 8"/>
          <p:cNvSpPr>
            <a:spLocks noChangeArrowheads="1"/>
          </p:cNvSpPr>
          <p:nvPr/>
        </p:nvSpPr>
        <p:spPr bwMode="auto">
          <a:xfrm>
            <a:off x="1981200" y="1828800"/>
            <a:ext cx="25146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Translation table</a:t>
            </a:r>
          </a:p>
          <a:p>
            <a:pPr algn="ctr"/>
            <a:r>
              <a:rPr lang="en-US"/>
              <a:t>base register</a:t>
            </a:r>
          </a:p>
        </p:txBody>
      </p:sp>
      <p:sp>
        <p:nvSpPr>
          <p:cNvPr id="34826" name="Rectangle 9"/>
          <p:cNvSpPr>
            <a:spLocks noChangeArrowheads="1"/>
          </p:cNvSpPr>
          <p:nvPr/>
        </p:nvSpPr>
        <p:spPr bwMode="auto">
          <a:xfrm>
            <a:off x="1981200" y="2743200"/>
            <a:ext cx="2514600" cy="1371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1st level table</a:t>
            </a:r>
          </a:p>
        </p:txBody>
      </p:sp>
      <p:sp>
        <p:nvSpPr>
          <p:cNvPr id="34827" name="Rectangle 10"/>
          <p:cNvSpPr>
            <a:spLocks noChangeArrowheads="1"/>
          </p:cNvSpPr>
          <p:nvPr/>
        </p:nvSpPr>
        <p:spPr bwMode="auto">
          <a:xfrm>
            <a:off x="1981200" y="2895600"/>
            <a:ext cx="2514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descriptor</a:t>
            </a:r>
            <a:endParaRPr lang="en-US"/>
          </a:p>
        </p:txBody>
      </p:sp>
      <p:sp>
        <p:nvSpPr>
          <p:cNvPr id="34828" name="Rectangle 11"/>
          <p:cNvSpPr>
            <a:spLocks noChangeArrowheads="1"/>
          </p:cNvSpPr>
          <p:nvPr/>
        </p:nvSpPr>
        <p:spPr bwMode="auto">
          <a:xfrm>
            <a:off x="1981200" y="4419600"/>
            <a:ext cx="2514600" cy="1371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2nd level table</a:t>
            </a:r>
          </a:p>
        </p:txBody>
      </p:sp>
      <p:sp>
        <p:nvSpPr>
          <p:cNvPr id="34829" name="Rectangle 12"/>
          <p:cNvSpPr>
            <a:spLocks noChangeArrowheads="1"/>
          </p:cNvSpPr>
          <p:nvPr/>
        </p:nvSpPr>
        <p:spPr bwMode="auto">
          <a:xfrm>
            <a:off x="1981200" y="4572000"/>
            <a:ext cx="2514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descriptor</a:t>
            </a:r>
            <a:endParaRPr lang="en-US"/>
          </a:p>
        </p:txBody>
      </p:sp>
      <p:sp>
        <p:nvSpPr>
          <p:cNvPr id="34830" name="Rectangle 13"/>
          <p:cNvSpPr>
            <a:spLocks noChangeArrowheads="1"/>
          </p:cNvSpPr>
          <p:nvPr/>
        </p:nvSpPr>
        <p:spPr bwMode="auto">
          <a:xfrm>
            <a:off x="6096000" y="29718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concatenate</a:t>
            </a:r>
            <a:endParaRPr lang="en-US"/>
          </a:p>
        </p:txBody>
      </p:sp>
      <p:sp>
        <p:nvSpPr>
          <p:cNvPr id="34831" name="Rectangle 14"/>
          <p:cNvSpPr>
            <a:spLocks noChangeArrowheads="1"/>
          </p:cNvSpPr>
          <p:nvPr/>
        </p:nvSpPr>
        <p:spPr bwMode="auto">
          <a:xfrm>
            <a:off x="7239000" y="39624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concatenate</a:t>
            </a:r>
          </a:p>
        </p:txBody>
      </p:sp>
      <p:cxnSp>
        <p:nvCxnSpPr>
          <p:cNvPr id="70671" name="AutoShape 15"/>
          <p:cNvCxnSpPr>
            <a:cxnSpLocks noChangeShapeType="1"/>
            <a:stCxn id="34825" idx="3"/>
            <a:endCxn id="34826" idx="3"/>
          </p:cNvCxnSpPr>
          <p:nvPr/>
        </p:nvCxnSpPr>
        <p:spPr bwMode="auto">
          <a:xfrm>
            <a:off x="4495800" y="2171700"/>
            <a:ext cx="1588" cy="1257300"/>
          </a:xfrm>
          <a:prstGeom prst="bentConnector3">
            <a:avLst>
              <a:gd name="adj1" fmla="val 14400005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0672" name="AutoShape 16"/>
          <p:cNvCxnSpPr>
            <a:cxnSpLocks noChangeShapeType="1"/>
            <a:stCxn id="34822" idx="2"/>
            <a:endCxn id="34827" idx="3"/>
          </p:cNvCxnSpPr>
          <p:nvPr/>
        </p:nvCxnSpPr>
        <p:spPr bwMode="auto">
          <a:xfrm rot="5400000">
            <a:off x="4857750" y="2000250"/>
            <a:ext cx="723900" cy="144780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495800" y="2362200"/>
            <a:ext cx="2743200" cy="838200"/>
            <a:chOff x="1872" y="1488"/>
            <a:chExt cx="1728" cy="528"/>
          </a:xfrm>
        </p:grpSpPr>
        <p:sp>
          <p:nvSpPr>
            <p:cNvPr id="34840" name="Line 17"/>
            <p:cNvSpPr>
              <a:spLocks noChangeShapeType="1"/>
            </p:cNvSpPr>
            <p:nvPr/>
          </p:nvSpPr>
          <p:spPr bwMode="auto">
            <a:xfrm>
              <a:off x="3600" y="1488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1" name="Line 18"/>
            <p:cNvSpPr>
              <a:spLocks noChangeShapeType="1"/>
            </p:cNvSpPr>
            <p:nvPr/>
          </p:nvSpPr>
          <p:spPr bwMode="auto">
            <a:xfrm>
              <a:off x="1872" y="2016"/>
              <a:ext cx="10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70676" name="AutoShape 20"/>
          <p:cNvCxnSpPr>
            <a:cxnSpLocks noChangeShapeType="1"/>
            <a:stCxn id="34830" idx="2"/>
            <a:endCxn id="34829" idx="3"/>
          </p:cNvCxnSpPr>
          <p:nvPr/>
        </p:nvCxnSpPr>
        <p:spPr bwMode="auto">
          <a:xfrm rot="5400000">
            <a:off x="5029200" y="2895600"/>
            <a:ext cx="1333500" cy="240030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495800" y="2362200"/>
            <a:ext cx="3886200" cy="2514600"/>
            <a:chOff x="1872" y="1488"/>
            <a:chExt cx="2448" cy="1584"/>
          </a:xfrm>
        </p:grpSpPr>
        <p:sp>
          <p:nvSpPr>
            <p:cNvPr id="34838" name="Line 21"/>
            <p:cNvSpPr>
              <a:spLocks noChangeShapeType="1"/>
            </p:cNvSpPr>
            <p:nvPr/>
          </p:nvSpPr>
          <p:spPr bwMode="auto">
            <a:xfrm flipV="1">
              <a:off x="1872" y="2640"/>
              <a:ext cx="1728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4320" y="1488"/>
              <a:ext cx="0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81" name="Line 25"/>
          <p:cNvSpPr>
            <a:spLocks noChangeShapeType="1"/>
          </p:cNvSpPr>
          <p:nvPr/>
        </p:nvSpPr>
        <p:spPr bwMode="auto">
          <a:xfrm>
            <a:off x="8001000" y="4419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0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Cache hit</a:t>
            </a:r>
            <a:r>
              <a:rPr lang="en-US" smtClean="0"/>
              <a:t>: required location is in cache.</a:t>
            </a:r>
          </a:p>
          <a:p>
            <a:r>
              <a:rPr lang="en-US" smtClean="0">
                <a:solidFill>
                  <a:srgbClr val="FF0000"/>
                </a:solidFill>
              </a:rPr>
              <a:t>Cache miss</a:t>
            </a:r>
            <a:r>
              <a:rPr lang="en-US" smtClean="0"/>
              <a:t>: required location is not in cache.</a:t>
            </a:r>
          </a:p>
          <a:p>
            <a:r>
              <a:rPr lang="en-US" smtClean="0">
                <a:solidFill>
                  <a:srgbClr val="FF0000"/>
                </a:solidFill>
              </a:rPr>
              <a:t>Working set</a:t>
            </a:r>
            <a:r>
              <a:rPr lang="en-US" smtClean="0"/>
              <a:t>: set of locations used by program in a time interval.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0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misses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Compulsory</a:t>
            </a:r>
            <a:r>
              <a:rPr lang="en-US" smtClean="0"/>
              <a:t> (</a:t>
            </a:r>
            <a:r>
              <a:rPr lang="en-US" smtClean="0">
                <a:solidFill>
                  <a:srgbClr val="FF0000"/>
                </a:solidFill>
              </a:rPr>
              <a:t>cold</a:t>
            </a:r>
            <a:r>
              <a:rPr lang="en-US" smtClean="0"/>
              <a:t>): location has never been accessed.</a:t>
            </a:r>
          </a:p>
          <a:p>
            <a:r>
              <a:rPr lang="en-US" smtClean="0">
                <a:solidFill>
                  <a:srgbClr val="FF0000"/>
                </a:solidFill>
              </a:rPr>
              <a:t>Capacity</a:t>
            </a:r>
            <a:r>
              <a:rPr lang="en-US" smtClean="0"/>
              <a:t>: working set is too large.</a:t>
            </a:r>
          </a:p>
          <a:p>
            <a:r>
              <a:rPr lang="en-US" smtClean="0">
                <a:solidFill>
                  <a:srgbClr val="FF0000"/>
                </a:solidFill>
              </a:rPr>
              <a:t>Conflict</a:t>
            </a:r>
            <a:r>
              <a:rPr lang="en-US" smtClean="0"/>
              <a:t>: multiple locations in working set map to same cache entry.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4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system performance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 = cache hit rate.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cache</a:t>
            </a:r>
            <a:r>
              <a:rPr lang="en-US" dirty="0" smtClean="0"/>
              <a:t> = cache access time,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main</a:t>
            </a:r>
            <a:r>
              <a:rPr lang="en-US" dirty="0" smtClean="0"/>
              <a:t> = main memory access time.</a:t>
            </a:r>
          </a:p>
          <a:p>
            <a:r>
              <a:rPr lang="en-US" dirty="0" smtClean="0"/>
              <a:t>Average memory access time: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av</a:t>
            </a:r>
            <a:r>
              <a:rPr lang="en-US" dirty="0" smtClean="0"/>
              <a:t> = </a:t>
            </a:r>
            <a:r>
              <a:rPr lang="en-US" dirty="0" err="1" smtClean="0"/>
              <a:t>ht</a:t>
            </a:r>
            <a:r>
              <a:rPr lang="en-US" baseline="-25000" dirty="0" err="1" smtClean="0"/>
              <a:t>cache</a:t>
            </a:r>
            <a:r>
              <a:rPr lang="en-US" dirty="0" smtClean="0"/>
              <a:t> + (1-h)</a:t>
            </a:r>
            <a:r>
              <a:rPr lang="en-US" dirty="0" err="1" smtClean="0"/>
              <a:t>t</a:t>
            </a:r>
            <a:r>
              <a:rPr lang="en-US" baseline="-25000" dirty="0" err="1" smtClean="0"/>
              <a:t>main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01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levels of cache</a:t>
            </a: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2971800" y="2590800"/>
            <a:ext cx="16764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5410200" y="2971800"/>
            <a:ext cx="1524000" cy="990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L1 cache</a:t>
            </a:r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7772400" y="2286000"/>
            <a:ext cx="1524000" cy="2362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L2 cache</a:t>
            </a:r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4648200" y="34290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>
            <a:off x="7010400" y="34290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4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Multi-level cache access time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</a:t>
            </a:r>
            <a:r>
              <a:rPr lang="en-US" baseline="-25000" smtClean="0"/>
              <a:t>1</a:t>
            </a:r>
            <a:r>
              <a:rPr lang="en-US" smtClean="0"/>
              <a:t> = cache hit rate.</a:t>
            </a:r>
          </a:p>
          <a:p>
            <a:r>
              <a:rPr lang="en-US" smtClean="0"/>
              <a:t>h</a:t>
            </a:r>
            <a:r>
              <a:rPr lang="en-US" baseline="-25000" smtClean="0"/>
              <a:t>2</a:t>
            </a:r>
            <a:r>
              <a:rPr lang="en-US" smtClean="0"/>
              <a:t> = rate for miss on L1, hit on L2.</a:t>
            </a:r>
          </a:p>
          <a:p>
            <a:r>
              <a:rPr lang="en-US" smtClean="0"/>
              <a:t>Average memory access time:</a:t>
            </a:r>
          </a:p>
          <a:p>
            <a:pPr lvl="1"/>
            <a:r>
              <a:rPr lang="en-US" smtClean="0"/>
              <a:t>t</a:t>
            </a:r>
            <a:r>
              <a:rPr lang="en-US" baseline="-25000" smtClean="0"/>
              <a:t>av</a:t>
            </a:r>
            <a:r>
              <a:rPr lang="en-US" smtClean="0"/>
              <a:t> = h</a:t>
            </a:r>
            <a:r>
              <a:rPr lang="en-US" baseline="-25000" smtClean="0"/>
              <a:t>1</a:t>
            </a:r>
            <a:r>
              <a:rPr lang="en-US" smtClean="0"/>
              <a:t>t</a:t>
            </a:r>
            <a:r>
              <a:rPr lang="en-US" baseline="-25000" smtClean="0"/>
              <a:t>L1</a:t>
            </a:r>
            <a:r>
              <a:rPr lang="en-US" smtClean="0"/>
              <a:t> + (h</a:t>
            </a:r>
            <a:r>
              <a:rPr lang="en-US" baseline="-25000" smtClean="0"/>
              <a:t>2</a:t>
            </a:r>
            <a:r>
              <a:rPr lang="en-US" smtClean="0"/>
              <a:t>-h</a:t>
            </a:r>
            <a:r>
              <a:rPr lang="en-US" baseline="-25000" smtClean="0"/>
              <a:t>1</a:t>
            </a:r>
            <a:r>
              <a:rPr lang="en-US" smtClean="0"/>
              <a:t>)t</a:t>
            </a:r>
            <a:r>
              <a:rPr lang="en-US" baseline="-25000" smtClean="0"/>
              <a:t>L2 + </a:t>
            </a:r>
            <a:r>
              <a:rPr lang="en-US" smtClean="0"/>
              <a:t>(1- h</a:t>
            </a:r>
            <a:r>
              <a:rPr lang="en-US" baseline="-25000" smtClean="0"/>
              <a:t>2</a:t>
            </a:r>
            <a:r>
              <a:rPr lang="en-US" smtClean="0"/>
              <a:t>-h</a:t>
            </a:r>
            <a:r>
              <a:rPr lang="en-US" baseline="-25000" smtClean="0"/>
              <a:t>1</a:t>
            </a:r>
            <a:r>
              <a:rPr lang="en-US" smtClean="0"/>
              <a:t>)t</a:t>
            </a:r>
            <a:r>
              <a:rPr lang="en-US" baseline="-25000" smtClean="0"/>
              <a:t>main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79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Replacement policies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Replacement policy</a:t>
            </a:r>
            <a:r>
              <a:rPr lang="en-US" smtClean="0"/>
              <a:t>: strategy for choosing which cache entry to throw out to make room for a new memory location.</a:t>
            </a:r>
          </a:p>
          <a:p>
            <a:r>
              <a:rPr lang="en-US" smtClean="0"/>
              <a:t>Two popular strategies:</a:t>
            </a:r>
          </a:p>
          <a:p>
            <a:pPr lvl="1"/>
            <a:r>
              <a:rPr lang="en-US" smtClean="0"/>
              <a:t>Random.</a:t>
            </a:r>
          </a:p>
          <a:p>
            <a:pPr lvl="1"/>
            <a:r>
              <a:rPr lang="en-US" smtClean="0"/>
              <a:t>Least-recently used (LRU).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1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1035</Words>
  <Application>Microsoft Office PowerPoint</Application>
  <PresentationFormat>Widescreen</PresentationFormat>
  <Paragraphs>258</Paragraphs>
  <Slides>32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Monotype Sorts</vt:lpstr>
      <vt:lpstr>Office Theme</vt:lpstr>
      <vt:lpstr>Document</vt:lpstr>
      <vt:lpstr>CPUs</vt:lpstr>
      <vt:lpstr>Caches and CPUs</vt:lpstr>
      <vt:lpstr>Cache operation</vt:lpstr>
      <vt:lpstr>Terms</vt:lpstr>
      <vt:lpstr>Types of misses</vt:lpstr>
      <vt:lpstr>Memory system performance</vt:lpstr>
      <vt:lpstr>Multiple levels of cache</vt:lpstr>
      <vt:lpstr>Multi-level cache access time</vt:lpstr>
      <vt:lpstr>Replacement policies</vt:lpstr>
      <vt:lpstr>Cache organizations</vt:lpstr>
      <vt:lpstr>Cache performance benefits</vt:lpstr>
      <vt:lpstr>Direct-mapped cache</vt:lpstr>
      <vt:lpstr>Write operations</vt:lpstr>
      <vt:lpstr>Direct-mapped cache locations</vt:lpstr>
      <vt:lpstr>Set-associative cache</vt:lpstr>
      <vt:lpstr>Example: direct-mapped vs. set-associative</vt:lpstr>
      <vt:lpstr>Direct-mapped cache behavior</vt:lpstr>
      <vt:lpstr>Direct-mapped cache behavior, cont’d.</vt:lpstr>
      <vt:lpstr>Direct-mapped cache behavior, cont’d.</vt:lpstr>
      <vt:lpstr>2-way set-associtive cache behavior</vt:lpstr>
      <vt:lpstr>2-way set-associative cache behavior</vt:lpstr>
      <vt:lpstr>Example caches</vt:lpstr>
      <vt:lpstr>Memory management units</vt:lpstr>
      <vt:lpstr>Memory management tasks</vt:lpstr>
      <vt:lpstr>Address translation</vt:lpstr>
      <vt:lpstr>Segments and pages</vt:lpstr>
      <vt:lpstr>Segment address translation</vt:lpstr>
      <vt:lpstr>Page address translation</vt:lpstr>
      <vt:lpstr>Page table organizations</vt:lpstr>
      <vt:lpstr>Caching address translations</vt:lpstr>
      <vt:lpstr>ARM memory management</vt:lpstr>
      <vt:lpstr>ARM address translation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CPUs</dc:title>
  <dc:creator>Marilyn</dc:creator>
  <cp:lastModifiedBy>Marilyn</cp:lastModifiedBy>
  <cp:revision>10</cp:revision>
  <dcterms:created xsi:type="dcterms:W3CDTF">2015-09-18T01:17:20Z</dcterms:created>
  <dcterms:modified xsi:type="dcterms:W3CDTF">2015-10-10T15:51:06Z</dcterms:modified>
</cp:coreProperties>
</file>