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D7FD0-78DB-413B-B2A8-FCFD882C1C80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65559-D482-45EE-98CD-C4D8F4792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F65559-D482-45EE-98CD-C4D8F4792FD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1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0AB35-EA4F-4804-9B76-EB7892F65726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7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12792-7B71-4AB0-922D-0DC5485D0CC6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1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3DC9-C008-4281-A148-0B49D6DF0EA6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7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E1AC-3A12-4351-B1BE-267DA5B64820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2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BCE6-433E-4FD2-82F0-93B56E71EFDB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7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02C60-25FE-4B2F-A750-8CA03E58084C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3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0CF3-974E-4F51-975E-D1420EA25A03}" type="datetime1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7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C9E1B-4F8A-4EC4-8FAF-F8B6766311CA}" type="datetime1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DDDF1-326E-464D-863A-41D9ADB80388}" type="datetime1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3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8428-1030-4320-BB22-843F45325136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9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B0A4-72BF-4D53-B809-FF5B8AA44B6C}" type="datetime1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7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AD79A-2081-49DB-A2ED-8F08BA033A3C}" type="datetime1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EBB69-F3ED-40BF-8C71-E78DF1BDC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2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Object-oriented design.</a:t>
            </a:r>
          </a:p>
          <a:p>
            <a:r>
              <a:rPr lang="en-US" dirty="0" smtClean="0"/>
              <a:t>Unified Modeling Language (UML).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93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Choose your interface properly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the interface is too small/specialized:</a:t>
            </a:r>
          </a:p>
          <a:p>
            <a:pPr lvl="1"/>
            <a:r>
              <a:rPr lang="en-US"/>
              <a:t>object is hard to use for even one application;</a:t>
            </a:r>
          </a:p>
          <a:p>
            <a:pPr lvl="1"/>
            <a:r>
              <a:rPr lang="en-US"/>
              <a:t>even harder to reuse.</a:t>
            </a:r>
          </a:p>
          <a:p>
            <a:r>
              <a:rPr lang="en-US"/>
              <a:t>If the interface is too large:</a:t>
            </a:r>
          </a:p>
          <a:p>
            <a:pPr lvl="1"/>
            <a:r>
              <a:rPr lang="en-US"/>
              <a:t>class becomes too cumbersome for designers to understand;</a:t>
            </a:r>
          </a:p>
          <a:p>
            <a:pPr lvl="1"/>
            <a:r>
              <a:rPr lang="en-US"/>
              <a:t>implementation may be too slow;</a:t>
            </a:r>
          </a:p>
          <a:p>
            <a:pPr lvl="1"/>
            <a:r>
              <a:rPr lang="en-US"/>
              <a:t>spec and implementation are probably buggy.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0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Relationships between objects and classes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Association</a:t>
            </a:r>
            <a:r>
              <a:rPr lang="en-US" smtClean="0"/>
              <a:t>: objects communicate but one does not own the other.</a:t>
            </a:r>
          </a:p>
          <a:p>
            <a:r>
              <a:rPr lang="en-US" smtClean="0">
                <a:solidFill>
                  <a:srgbClr val="FF3300"/>
                </a:solidFill>
              </a:rPr>
              <a:t>Aggregation</a:t>
            </a:r>
            <a:r>
              <a:rPr lang="en-US" smtClean="0"/>
              <a:t>: a complex object is made of several smaller objects.</a:t>
            </a:r>
          </a:p>
          <a:p>
            <a:r>
              <a:rPr lang="en-US" smtClean="0">
                <a:solidFill>
                  <a:srgbClr val="FF3300"/>
                </a:solidFill>
              </a:rPr>
              <a:t>Composition</a:t>
            </a:r>
            <a:r>
              <a:rPr lang="en-US" smtClean="0"/>
              <a:t>: aggregation in which owner does not allow access to its components.</a:t>
            </a:r>
          </a:p>
          <a:p>
            <a:r>
              <a:rPr lang="en-US" smtClean="0">
                <a:solidFill>
                  <a:srgbClr val="FF3300"/>
                </a:solidFill>
              </a:rPr>
              <a:t>Generalization</a:t>
            </a:r>
            <a:r>
              <a:rPr lang="en-US" smtClean="0"/>
              <a:t>: define one class in terms of another.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82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derivation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2228850"/>
          </a:xfrm>
        </p:spPr>
        <p:txBody>
          <a:bodyPr/>
          <a:lstStyle/>
          <a:p>
            <a:r>
              <a:rPr lang="en-US" smtClean="0"/>
              <a:t>May want to define one class in terms of another.</a:t>
            </a:r>
          </a:p>
          <a:p>
            <a:pPr lvl="1"/>
            <a:r>
              <a:rPr lang="en-US" smtClean="0"/>
              <a:t>Derived class </a:t>
            </a:r>
            <a:r>
              <a:rPr lang="en-US" smtClean="0">
                <a:solidFill>
                  <a:srgbClr val="FF3300"/>
                </a:solidFill>
              </a:rPr>
              <a:t>inherits</a:t>
            </a:r>
            <a:r>
              <a:rPr lang="en-US" smtClean="0"/>
              <a:t> attributes, operations of base class.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4953000" y="4114800"/>
            <a:ext cx="2133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Derived_class</a:t>
            </a:r>
          </a:p>
        </p:txBody>
      </p:sp>
      <p:sp>
        <p:nvSpPr>
          <p:cNvPr id="14343" name="Rectangle 10"/>
          <p:cNvSpPr>
            <a:spLocks noChangeArrowheads="1"/>
          </p:cNvSpPr>
          <p:nvPr/>
        </p:nvSpPr>
        <p:spPr bwMode="auto">
          <a:xfrm>
            <a:off x="4953000" y="5334000"/>
            <a:ext cx="21336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Base_class</a:t>
            </a:r>
          </a:p>
        </p:txBody>
      </p:sp>
      <p:sp>
        <p:nvSpPr>
          <p:cNvPr id="14344" name="AutoShape 11"/>
          <p:cNvSpPr>
            <a:spLocks noChangeArrowheads="1"/>
          </p:cNvSpPr>
          <p:nvPr/>
        </p:nvSpPr>
        <p:spPr bwMode="auto">
          <a:xfrm flipV="1">
            <a:off x="5791200" y="50292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Line 12"/>
          <p:cNvSpPr>
            <a:spLocks noChangeShapeType="1"/>
          </p:cNvSpPr>
          <p:nvPr/>
        </p:nvSpPr>
        <p:spPr bwMode="auto">
          <a:xfrm flipV="1">
            <a:off x="59436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096000" y="4724405"/>
            <a:ext cx="3317875" cy="646113"/>
            <a:chOff x="2880" y="3002"/>
            <a:chExt cx="2090" cy="407"/>
          </a:xfrm>
        </p:grpSpPr>
        <p:sp>
          <p:nvSpPr>
            <p:cNvPr id="14347" name="Line 13"/>
            <p:cNvSpPr>
              <a:spLocks noChangeShapeType="1"/>
            </p:cNvSpPr>
            <p:nvPr/>
          </p:nvSpPr>
          <p:spPr bwMode="auto">
            <a:xfrm flipH="1" flipV="1">
              <a:off x="2880" y="3072"/>
              <a:ext cx="100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Text Box 14"/>
            <p:cNvSpPr txBox="1">
              <a:spLocks noChangeArrowheads="1"/>
            </p:cNvSpPr>
            <p:nvPr/>
          </p:nvSpPr>
          <p:spPr bwMode="auto">
            <a:xfrm>
              <a:off x="4022" y="3002"/>
              <a:ext cx="94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UML</a:t>
              </a:r>
            </a:p>
            <a:p>
              <a:r>
                <a:rPr lang="en-US"/>
                <a:t>generalization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8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derivation example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4724400" y="17526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4724400" y="2286000"/>
            <a:ext cx="31242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4724400" y="3505200"/>
            <a:ext cx="3124200" cy="1676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pixel()</a:t>
            </a:r>
          </a:p>
          <a:p>
            <a:r>
              <a:rPr lang="en-US"/>
              <a:t>set_pixel()</a:t>
            </a:r>
          </a:p>
          <a:p>
            <a:r>
              <a:rPr lang="en-US"/>
              <a:t>mouse_click()</a:t>
            </a:r>
          </a:p>
          <a:p>
            <a:r>
              <a:rPr lang="en-US"/>
              <a:t>draw_box</a:t>
            </a: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2133600" y="54864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BW_display</a:t>
            </a:r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7086600" y="54864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Color_map_display</a:t>
            </a:r>
          </a:p>
        </p:txBody>
      </p:sp>
      <p:sp>
        <p:nvSpPr>
          <p:cNvPr id="15370" name="AutoShape 9"/>
          <p:cNvSpPr>
            <a:spLocks noChangeArrowheads="1"/>
          </p:cNvSpPr>
          <p:nvPr/>
        </p:nvSpPr>
        <p:spPr bwMode="auto">
          <a:xfrm rot="12781432" flipV="1">
            <a:off x="5334000" y="5181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AutoShape 10"/>
          <p:cNvSpPr>
            <a:spLocks noChangeArrowheads="1"/>
          </p:cNvSpPr>
          <p:nvPr/>
        </p:nvSpPr>
        <p:spPr bwMode="auto">
          <a:xfrm rot="8818568" flipH="1" flipV="1">
            <a:off x="6629400" y="5181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 flipH="1">
            <a:off x="5257800" y="5410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6858000" y="5486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>
            <a:off x="3124200" y="45720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1" name="Line 15"/>
          <p:cNvSpPr>
            <a:spLocks noChangeShapeType="1"/>
          </p:cNvSpPr>
          <p:nvPr/>
        </p:nvSpPr>
        <p:spPr bwMode="auto">
          <a:xfrm>
            <a:off x="3124200" y="4572000"/>
            <a:ext cx="5791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848598" y="1946276"/>
            <a:ext cx="1295400" cy="720725"/>
            <a:chOff x="3984" y="1226"/>
            <a:chExt cx="816" cy="454"/>
          </a:xfrm>
        </p:grpSpPr>
        <p:sp>
          <p:nvSpPr>
            <p:cNvPr id="15378" name="Line 13"/>
            <p:cNvSpPr>
              <a:spLocks noChangeShapeType="1"/>
            </p:cNvSpPr>
            <p:nvPr/>
          </p:nvSpPr>
          <p:spPr bwMode="auto">
            <a:xfrm flipH="1">
              <a:off x="3984" y="1392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Text Box 16"/>
            <p:cNvSpPr txBox="1">
              <a:spLocks noChangeArrowheads="1"/>
            </p:cNvSpPr>
            <p:nvPr/>
          </p:nvSpPr>
          <p:spPr bwMode="auto">
            <a:xfrm>
              <a:off x="4406" y="1226"/>
              <a:ext cx="39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base</a:t>
              </a:r>
            </a:p>
            <a:p>
              <a:r>
                <a:rPr lang="en-US"/>
                <a:t>class</a:t>
              </a:r>
            </a:p>
          </p:txBody>
        </p:sp>
      </p:grpSp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2133600" y="3962400"/>
            <a:ext cx="1387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derived class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0" grpId="0" animBg="1"/>
      <p:bldP spid="152591" grpId="0" animBg="1"/>
      <p:bldP spid="15259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inheritance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3124200" y="2362200"/>
            <a:ext cx="2286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Speaker</a:t>
            </a:r>
            <a:endParaRPr lang="en-US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6781800" y="2362200"/>
            <a:ext cx="2286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4648200" y="4495800"/>
            <a:ext cx="2743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Multimedia_display</a:t>
            </a:r>
          </a:p>
        </p:txBody>
      </p:sp>
      <p:sp>
        <p:nvSpPr>
          <p:cNvPr id="16392" name="AutoShape 7"/>
          <p:cNvSpPr>
            <a:spLocks noChangeArrowheads="1"/>
          </p:cNvSpPr>
          <p:nvPr/>
        </p:nvSpPr>
        <p:spPr bwMode="auto">
          <a:xfrm>
            <a:off x="40386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AutoShape 8"/>
          <p:cNvSpPr>
            <a:spLocks noChangeArrowheads="1"/>
          </p:cNvSpPr>
          <p:nvPr/>
        </p:nvSpPr>
        <p:spPr bwMode="auto">
          <a:xfrm>
            <a:off x="7924800" y="2895600"/>
            <a:ext cx="304800" cy="3048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6394" name="AutoShape 9"/>
          <p:cNvCxnSpPr>
            <a:cxnSpLocks noChangeShapeType="1"/>
            <a:stCxn id="16392" idx="3"/>
            <a:endCxn id="16393" idx="3"/>
          </p:cNvCxnSpPr>
          <p:nvPr/>
        </p:nvCxnSpPr>
        <p:spPr bwMode="auto">
          <a:xfrm rot="16200000" flipH="1">
            <a:off x="6133306" y="1258094"/>
            <a:ext cx="1588" cy="3886200"/>
          </a:xfrm>
          <a:prstGeom prst="bentConnector3">
            <a:avLst>
              <a:gd name="adj1" fmla="val 3229999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60960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267200" y="1565276"/>
            <a:ext cx="3429000" cy="720725"/>
            <a:chOff x="1728" y="986"/>
            <a:chExt cx="2160" cy="454"/>
          </a:xfrm>
        </p:grpSpPr>
        <p:sp>
          <p:nvSpPr>
            <p:cNvPr id="16400" name="Text Box 12"/>
            <p:cNvSpPr txBox="1">
              <a:spLocks noChangeArrowheads="1"/>
            </p:cNvSpPr>
            <p:nvPr/>
          </p:nvSpPr>
          <p:spPr bwMode="auto">
            <a:xfrm>
              <a:off x="2294" y="986"/>
              <a:ext cx="8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base classes</a:t>
              </a:r>
            </a:p>
          </p:txBody>
        </p:sp>
        <p:sp>
          <p:nvSpPr>
            <p:cNvPr id="16401" name="Line 13"/>
            <p:cNvSpPr>
              <a:spLocks noChangeShapeType="1"/>
            </p:cNvSpPr>
            <p:nvPr/>
          </p:nvSpPr>
          <p:spPr bwMode="auto">
            <a:xfrm flipH="1">
              <a:off x="1728" y="1200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2" name="Line 14"/>
            <p:cNvSpPr>
              <a:spLocks noChangeShapeType="1"/>
            </p:cNvSpPr>
            <p:nvPr/>
          </p:nvSpPr>
          <p:spPr bwMode="auto">
            <a:xfrm>
              <a:off x="3312" y="1200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717926" y="5029205"/>
            <a:ext cx="2149475" cy="715963"/>
            <a:chOff x="1382" y="3168"/>
            <a:chExt cx="1354" cy="451"/>
          </a:xfrm>
        </p:grpSpPr>
        <p:sp>
          <p:nvSpPr>
            <p:cNvPr id="16398" name="Text Box 16"/>
            <p:cNvSpPr txBox="1">
              <a:spLocks noChangeArrowheads="1"/>
            </p:cNvSpPr>
            <p:nvPr/>
          </p:nvSpPr>
          <p:spPr bwMode="auto">
            <a:xfrm>
              <a:off x="1382" y="3386"/>
              <a:ext cx="8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derived class</a:t>
              </a:r>
            </a:p>
          </p:txBody>
        </p:sp>
        <p:sp>
          <p:nvSpPr>
            <p:cNvPr id="16399" name="Line 17"/>
            <p:cNvSpPr>
              <a:spLocks noChangeShapeType="1"/>
            </p:cNvSpPr>
            <p:nvPr/>
          </p:nvSpPr>
          <p:spPr bwMode="auto">
            <a:xfrm flipV="1">
              <a:off x="2400" y="3168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4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Links and associations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Link</a:t>
            </a:r>
            <a:r>
              <a:rPr lang="en-US" smtClean="0"/>
              <a:t>: describes relationships between objects.</a:t>
            </a:r>
          </a:p>
          <a:p>
            <a:r>
              <a:rPr lang="en-US" smtClean="0">
                <a:solidFill>
                  <a:srgbClr val="FF3300"/>
                </a:solidFill>
              </a:rPr>
              <a:t>Association</a:t>
            </a:r>
            <a:r>
              <a:rPr lang="en-US" smtClean="0"/>
              <a:t>: describes relationship between classes.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2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 example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704850"/>
          </a:xfrm>
        </p:spPr>
        <p:txBody>
          <a:bodyPr/>
          <a:lstStyle/>
          <a:p>
            <a:r>
              <a:rPr lang="en-US" smtClean="0"/>
              <a:t>Link defines the </a:t>
            </a:r>
            <a:r>
              <a:rPr lang="en-US" smtClean="0">
                <a:solidFill>
                  <a:srgbClr val="FF3300"/>
                </a:solidFill>
              </a:rPr>
              <a:t>contains</a:t>
            </a:r>
            <a:r>
              <a:rPr lang="en-US" smtClean="0"/>
              <a:t> relationship: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2362200" y="28194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2362200" y="33528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 = msg1</a:t>
            </a:r>
          </a:p>
          <a:p>
            <a:r>
              <a:rPr lang="en-US"/>
              <a:t>length = 1102</a:t>
            </a: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2362200" y="4495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8441" name="Rectangle 7"/>
          <p:cNvSpPr>
            <a:spLocks noChangeArrowheads="1"/>
          </p:cNvSpPr>
          <p:nvPr/>
        </p:nvSpPr>
        <p:spPr bwMode="auto">
          <a:xfrm>
            <a:off x="2362200" y="5029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 = msg2</a:t>
            </a:r>
          </a:p>
          <a:p>
            <a:r>
              <a:rPr lang="en-US"/>
              <a:t>length = 2114</a:t>
            </a:r>
          </a:p>
        </p:txBody>
      </p:sp>
      <p:sp>
        <p:nvSpPr>
          <p:cNvPr id="18442" name="Rectangle 8"/>
          <p:cNvSpPr>
            <a:spLocks noChangeArrowheads="1"/>
          </p:cNvSpPr>
          <p:nvPr/>
        </p:nvSpPr>
        <p:spPr bwMode="auto">
          <a:xfrm>
            <a:off x="6934200" y="3352800"/>
            <a:ext cx="2209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 set</a:t>
            </a:r>
          </a:p>
        </p:txBody>
      </p:sp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6934200" y="3886200"/>
            <a:ext cx="2209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count = 2</a:t>
            </a:r>
          </a:p>
        </p:txBody>
      </p:sp>
      <p:sp>
        <p:nvSpPr>
          <p:cNvPr id="18444" name="Line 10"/>
          <p:cNvSpPr>
            <a:spLocks noChangeShapeType="1"/>
          </p:cNvSpPr>
          <p:nvPr/>
        </p:nvSpPr>
        <p:spPr bwMode="auto">
          <a:xfrm>
            <a:off x="4572000" y="3581400"/>
            <a:ext cx="2362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11"/>
          <p:cNvSpPr>
            <a:spLocks noChangeShapeType="1"/>
          </p:cNvSpPr>
          <p:nvPr/>
        </p:nvSpPr>
        <p:spPr bwMode="auto">
          <a:xfrm flipV="1">
            <a:off x="4572000" y="4419600"/>
            <a:ext cx="2362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07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Association example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2362200" y="2819400"/>
            <a:ext cx="2971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</a:t>
            </a:r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2362200" y="3352800"/>
            <a:ext cx="29718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msg: ADPCM_stream</a:t>
            </a:r>
          </a:p>
          <a:p>
            <a:r>
              <a:rPr lang="en-US"/>
              <a:t>length : integer</a:t>
            </a: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7162800" y="2819400"/>
            <a:ext cx="2438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message set</a:t>
            </a:r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7162800" y="3352800"/>
            <a:ext cx="2438400" cy="838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count : integer</a:t>
            </a:r>
          </a:p>
        </p:txBody>
      </p:sp>
      <p:sp>
        <p:nvSpPr>
          <p:cNvPr id="19465" name="Line 8"/>
          <p:cNvSpPr>
            <a:spLocks noChangeShapeType="1"/>
          </p:cNvSpPr>
          <p:nvPr/>
        </p:nvSpPr>
        <p:spPr bwMode="auto">
          <a:xfrm>
            <a:off x="5334000" y="3581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5394325" y="3013075"/>
            <a:ext cx="5325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0..*</a:t>
            </a: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6765925" y="3013075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9468" name="Oval 11"/>
          <p:cNvSpPr>
            <a:spLocks noChangeArrowheads="1"/>
          </p:cNvSpPr>
          <p:nvPr/>
        </p:nvSpPr>
        <p:spPr bwMode="auto">
          <a:xfrm>
            <a:off x="5334000" y="35052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5699125" y="3775075"/>
            <a:ext cx="9712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contains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193926" y="1793876"/>
            <a:ext cx="3292475" cy="1254125"/>
            <a:chOff x="422" y="1130"/>
            <a:chExt cx="2074" cy="790"/>
          </a:xfrm>
        </p:grpSpPr>
        <p:sp>
          <p:nvSpPr>
            <p:cNvPr id="19474" name="Line 13"/>
            <p:cNvSpPr>
              <a:spLocks noChangeShapeType="1"/>
            </p:cNvSpPr>
            <p:nvPr/>
          </p:nvSpPr>
          <p:spPr bwMode="auto">
            <a:xfrm>
              <a:off x="1872" y="1488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4"/>
            <p:cNvSpPr txBox="1">
              <a:spLocks noChangeArrowheads="1"/>
            </p:cNvSpPr>
            <p:nvPr/>
          </p:nvSpPr>
          <p:spPr bwMode="auto">
            <a:xfrm>
              <a:off x="422" y="1130"/>
              <a:ext cx="141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# contained messages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934199" y="1752600"/>
            <a:ext cx="2622550" cy="1371600"/>
            <a:chOff x="3408" y="1104"/>
            <a:chExt cx="1652" cy="864"/>
          </a:xfrm>
        </p:grpSpPr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 flipH="1">
              <a:off x="3504" y="1488"/>
              <a:ext cx="336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3408" y="1104"/>
              <a:ext cx="165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# containing message sets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Stereotypes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Stereotype</a:t>
            </a:r>
            <a:r>
              <a:rPr lang="en-US" smtClean="0"/>
              <a:t>: recurring combination of elements in an object or class.</a:t>
            </a:r>
          </a:p>
          <a:p>
            <a:r>
              <a:rPr lang="en-US" smtClean="0"/>
              <a:t>Example:</a:t>
            </a:r>
          </a:p>
          <a:p>
            <a:pPr lvl="1"/>
            <a:r>
              <a:rPr lang="en-US" smtClean="0"/>
              <a:t>&lt;&lt;foo&gt;&gt;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67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Behavioral description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Several ways to describe behavior:</a:t>
            </a:r>
          </a:p>
          <a:p>
            <a:pPr lvl="1"/>
            <a:r>
              <a:rPr lang="en-US" smtClean="0"/>
              <a:t>internal view;</a:t>
            </a:r>
          </a:p>
          <a:p>
            <a:pPr lvl="1"/>
            <a:r>
              <a:rPr lang="en-US" smtClean="0"/>
              <a:t>external view.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6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modeling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Need languages to describe systems:</a:t>
            </a:r>
          </a:p>
          <a:p>
            <a:pPr lvl="1"/>
            <a:r>
              <a:rPr lang="en-US" smtClean="0"/>
              <a:t>useful across several levels of abstraction;</a:t>
            </a:r>
          </a:p>
          <a:p>
            <a:pPr lvl="1"/>
            <a:r>
              <a:rPr lang="en-US" smtClean="0"/>
              <a:t>understandable within and between organizations.</a:t>
            </a:r>
          </a:p>
          <a:p>
            <a:r>
              <a:rPr lang="en-US" smtClean="0"/>
              <a:t>Block diagrams are a start, but don’t cover everything.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55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machines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886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7162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5181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 flipV="1">
            <a:off x="6934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6934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413125" y="3505201"/>
            <a:ext cx="2768600" cy="1589088"/>
            <a:chOff x="1190" y="2208"/>
            <a:chExt cx="1744" cy="1001"/>
          </a:xfrm>
        </p:grpSpPr>
        <p:sp>
          <p:nvSpPr>
            <p:cNvPr id="22542" name="Line 12"/>
            <p:cNvSpPr>
              <a:spLocks noChangeShapeType="1"/>
            </p:cNvSpPr>
            <p:nvPr/>
          </p:nvSpPr>
          <p:spPr bwMode="auto">
            <a:xfrm flipV="1">
              <a:off x="1536" y="2400"/>
              <a:ext cx="192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3" name="Line 13"/>
            <p:cNvSpPr>
              <a:spLocks noChangeShapeType="1"/>
            </p:cNvSpPr>
            <p:nvPr/>
          </p:nvSpPr>
          <p:spPr bwMode="auto">
            <a:xfrm flipH="1" flipV="1">
              <a:off x="1968" y="2208"/>
              <a:ext cx="48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Text Box 14"/>
            <p:cNvSpPr txBox="1">
              <a:spLocks noChangeArrowheads="1"/>
            </p:cNvSpPr>
            <p:nvPr/>
          </p:nvSpPr>
          <p:spPr bwMode="auto">
            <a:xfrm>
              <a:off x="1190" y="2954"/>
              <a:ext cx="40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state</a:t>
              </a:r>
            </a:p>
          </p:txBody>
        </p:sp>
        <p:sp>
          <p:nvSpPr>
            <p:cNvPr id="22545" name="Text Box 15"/>
            <p:cNvSpPr txBox="1">
              <a:spLocks noChangeArrowheads="1"/>
            </p:cNvSpPr>
            <p:nvPr/>
          </p:nvSpPr>
          <p:spPr bwMode="auto">
            <a:xfrm>
              <a:off x="2160" y="2976"/>
              <a:ext cx="7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state name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851525" y="2251076"/>
            <a:ext cx="1085850" cy="1101725"/>
            <a:chOff x="2726" y="1418"/>
            <a:chExt cx="684" cy="694"/>
          </a:xfrm>
        </p:grpSpPr>
        <p:sp>
          <p:nvSpPr>
            <p:cNvPr id="22540" name="Line 17"/>
            <p:cNvSpPr>
              <a:spLocks noChangeShapeType="1"/>
            </p:cNvSpPr>
            <p:nvPr/>
          </p:nvSpPr>
          <p:spPr bwMode="auto">
            <a:xfrm flipH="1">
              <a:off x="2880" y="1728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Text Box 18"/>
            <p:cNvSpPr txBox="1">
              <a:spLocks noChangeArrowheads="1"/>
            </p:cNvSpPr>
            <p:nvPr/>
          </p:nvSpPr>
          <p:spPr bwMode="auto">
            <a:xfrm>
              <a:off x="2726" y="1418"/>
              <a:ext cx="68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transition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Event-driven state machines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Behavioral descriptions are written as event-driven state machines.</a:t>
            </a:r>
          </a:p>
          <a:p>
            <a:pPr lvl="1"/>
            <a:r>
              <a:rPr lang="en-US" smtClean="0"/>
              <a:t>Machine changes state when receiving an input.</a:t>
            </a:r>
          </a:p>
          <a:p>
            <a:r>
              <a:rPr lang="en-US" smtClean="0"/>
              <a:t>An event may come from inside or outside of the system.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84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events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Signal</a:t>
            </a:r>
            <a:r>
              <a:rPr lang="en-US" smtClean="0"/>
              <a:t>: asynchronous event.</a:t>
            </a:r>
          </a:p>
          <a:p>
            <a:r>
              <a:rPr lang="en-US" smtClean="0">
                <a:solidFill>
                  <a:srgbClr val="FF3300"/>
                </a:solidFill>
              </a:rPr>
              <a:t>Call</a:t>
            </a:r>
            <a:r>
              <a:rPr lang="en-US" smtClean="0"/>
              <a:t>: synchronized communication.</a:t>
            </a:r>
          </a:p>
          <a:p>
            <a:r>
              <a:rPr lang="en-US" smtClean="0">
                <a:solidFill>
                  <a:srgbClr val="FF3300"/>
                </a:solidFill>
              </a:rPr>
              <a:t>Timer</a:t>
            </a:r>
            <a:r>
              <a:rPr lang="en-US" smtClean="0"/>
              <a:t>: activated by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47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event</a:t>
            </a: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2438400" y="2362200"/>
            <a:ext cx="24384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&lt;&lt;signal&gt;&gt;</a:t>
            </a:r>
          </a:p>
          <a:p>
            <a:r>
              <a:rPr lang="en-US" u="sng"/>
              <a:t>mouse_click</a:t>
            </a:r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2438400" y="3124200"/>
            <a:ext cx="2438400" cy="1219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leftorright: button</a:t>
            </a:r>
          </a:p>
          <a:p>
            <a:r>
              <a:rPr lang="en-US"/>
              <a:t>x, y: position</a:t>
            </a: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2819400" y="4648200"/>
            <a:ext cx="1240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declaration</a:t>
            </a:r>
          </a:p>
        </p:txBody>
      </p:sp>
      <p:sp>
        <p:nvSpPr>
          <p:cNvPr id="25608" name="AutoShape 7"/>
          <p:cNvSpPr>
            <a:spLocks noChangeArrowheads="1"/>
          </p:cNvSpPr>
          <p:nvPr/>
        </p:nvSpPr>
        <p:spPr bwMode="auto">
          <a:xfrm>
            <a:off x="6096000" y="24384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7391400" y="33528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838200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8153400" y="4191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AutoShape 8"/>
          <p:cNvSpPr>
            <a:spLocks noChangeArrowheads="1"/>
          </p:cNvSpPr>
          <p:nvPr/>
        </p:nvSpPr>
        <p:spPr bwMode="auto">
          <a:xfrm>
            <a:off x="8382000" y="41910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6248400" y="3505200"/>
            <a:ext cx="2418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mouse_click(x,y,button)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6842125" y="5527675"/>
            <a:ext cx="18179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event description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71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Call event</a:t>
            </a: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3886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6630" name="AutoShape 5"/>
          <p:cNvSpPr>
            <a:spLocks noChangeArrowheads="1"/>
          </p:cNvSpPr>
          <p:nvPr/>
        </p:nvSpPr>
        <p:spPr bwMode="auto">
          <a:xfrm>
            <a:off x="7162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>
            <a:off x="5181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H="1" flipV="1">
            <a:off x="6934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H="1">
            <a:off x="6934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4724400" y="2362200"/>
            <a:ext cx="24789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draw_box(10,5,3,2,blue)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05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Timer event</a:t>
            </a: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38862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71628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5181600" y="3352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Line 7"/>
          <p:cNvSpPr>
            <a:spLocks noChangeShapeType="1"/>
          </p:cNvSpPr>
          <p:nvPr/>
        </p:nvSpPr>
        <p:spPr bwMode="auto">
          <a:xfrm flipH="1" flipV="1">
            <a:off x="6934200" y="32004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8"/>
          <p:cNvSpPr>
            <a:spLocks noChangeShapeType="1"/>
          </p:cNvSpPr>
          <p:nvPr/>
        </p:nvSpPr>
        <p:spPr bwMode="auto">
          <a:xfrm flipH="1">
            <a:off x="6934200" y="3352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Text Box 9"/>
          <p:cNvSpPr txBox="1">
            <a:spLocks noChangeArrowheads="1"/>
          </p:cNvSpPr>
          <p:nvPr/>
        </p:nvSpPr>
        <p:spPr bwMode="auto">
          <a:xfrm>
            <a:off x="5181601" y="2514600"/>
            <a:ext cx="15887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tm(time-value)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539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state machine</a:t>
            </a:r>
          </a:p>
        </p:txBody>
      </p:sp>
      <p:sp>
        <p:nvSpPr>
          <p:cNvPr id="28677" name="AutoShape 4"/>
          <p:cNvSpPr>
            <a:spLocks noChangeArrowheads="1"/>
          </p:cNvSpPr>
          <p:nvPr/>
        </p:nvSpPr>
        <p:spPr bwMode="auto">
          <a:xfrm>
            <a:off x="3810000" y="28956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region</a:t>
            </a:r>
          </a:p>
          <a:p>
            <a:pPr algn="ctr"/>
            <a:r>
              <a:rPr lang="en-US"/>
              <a:t>found</a:t>
            </a:r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5867400" y="2895600"/>
            <a:ext cx="15240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got menu</a:t>
            </a:r>
          </a:p>
          <a:p>
            <a:pPr algn="ctr"/>
            <a:r>
              <a:rPr lang="en-US"/>
              <a:t>item</a:t>
            </a:r>
          </a:p>
        </p:txBody>
      </p:sp>
      <p:sp>
        <p:nvSpPr>
          <p:cNvPr id="28679" name="AutoShape 6"/>
          <p:cNvSpPr>
            <a:spLocks noChangeArrowheads="1"/>
          </p:cNvSpPr>
          <p:nvPr/>
        </p:nvSpPr>
        <p:spPr bwMode="auto">
          <a:xfrm>
            <a:off x="8077200" y="2895600"/>
            <a:ext cx="15240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called</a:t>
            </a:r>
          </a:p>
          <a:p>
            <a:pPr algn="ctr"/>
            <a:r>
              <a:rPr lang="en-US"/>
              <a:t>menu item</a:t>
            </a:r>
          </a:p>
        </p:txBody>
      </p:sp>
      <p:sp>
        <p:nvSpPr>
          <p:cNvPr id="28680" name="AutoShape 7"/>
          <p:cNvSpPr>
            <a:spLocks noChangeArrowheads="1"/>
          </p:cNvSpPr>
          <p:nvPr/>
        </p:nvSpPr>
        <p:spPr bwMode="auto">
          <a:xfrm>
            <a:off x="3733800" y="4724400"/>
            <a:ext cx="12954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found</a:t>
            </a:r>
          </a:p>
          <a:p>
            <a:pPr algn="ctr"/>
            <a:r>
              <a:rPr lang="en-US"/>
              <a:t>object</a:t>
            </a:r>
          </a:p>
        </p:txBody>
      </p:sp>
      <p:sp>
        <p:nvSpPr>
          <p:cNvPr id="28681" name="AutoShape 8"/>
          <p:cNvSpPr>
            <a:spLocks noChangeArrowheads="1"/>
          </p:cNvSpPr>
          <p:nvPr/>
        </p:nvSpPr>
        <p:spPr bwMode="auto">
          <a:xfrm>
            <a:off x="5791200" y="4648200"/>
            <a:ext cx="1752600" cy="990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object</a:t>
            </a:r>
          </a:p>
          <a:p>
            <a:pPr algn="ctr"/>
            <a:r>
              <a:rPr lang="en-US"/>
              <a:t>highlighted</a:t>
            </a:r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2209800" y="29718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8991600" y="49530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Oval 13"/>
          <p:cNvSpPr>
            <a:spLocks noChangeArrowheads="1"/>
          </p:cNvSpPr>
          <p:nvPr/>
        </p:nvSpPr>
        <p:spPr bwMode="auto">
          <a:xfrm>
            <a:off x="8915400" y="4876800"/>
            <a:ext cx="5334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85" name="Group 17"/>
          <p:cNvGrpSpPr>
            <a:grpSpLocks/>
          </p:cNvGrpSpPr>
          <p:nvPr/>
        </p:nvGrpSpPr>
        <p:grpSpPr bwMode="auto">
          <a:xfrm>
            <a:off x="2590800" y="3048000"/>
            <a:ext cx="1219200" cy="304800"/>
            <a:chOff x="2304" y="2016"/>
            <a:chExt cx="1248" cy="192"/>
          </a:xfrm>
        </p:grpSpPr>
        <p:sp>
          <p:nvSpPr>
            <p:cNvPr id="28721" name="Line 14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2" name="Line 15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3" name="Line 16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6" name="Group 19"/>
          <p:cNvGrpSpPr>
            <a:grpSpLocks/>
          </p:cNvGrpSpPr>
          <p:nvPr/>
        </p:nvGrpSpPr>
        <p:grpSpPr bwMode="auto">
          <a:xfrm>
            <a:off x="5105400" y="3048000"/>
            <a:ext cx="762000" cy="304800"/>
            <a:chOff x="2304" y="2016"/>
            <a:chExt cx="1248" cy="192"/>
          </a:xfrm>
        </p:grpSpPr>
        <p:sp>
          <p:nvSpPr>
            <p:cNvPr id="28718" name="Line 20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9" name="Line 21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20" name="Line 22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7" name="Group 23"/>
          <p:cNvGrpSpPr>
            <a:grpSpLocks/>
          </p:cNvGrpSpPr>
          <p:nvPr/>
        </p:nvGrpSpPr>
        <p:grpSpPr bwMode="auto">
          <a:xfrm>
            <a:off x="7391400" y="3048000"/>
            <a:ext cx="685800" cy="304800"/>
            <a:chOff x="2304" y="2016"/>
            <a:chExt cx="1248" cy="192"/>
          </a:xfrm>
        </p:grpSpPr>
        <p:sp>
          <p:nvSpPr>
            <p:cNvPr id="28715" name="Line 24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6" name="Line 25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7" name="Line 26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8" name="Group 27"/>
          <p:cNvGrpSpPr>
            <a:grpSpLocks/>
          </p:cNvGrpSpPr>
          <p:nvPr/>
        </p:nvGrpSpPr>
        <p:grpSpPr bwMode="auto">
          <a:xfrm rot="4687981">
            <a:off x="8548688" y="4187825"/>
            <a:ext cx="1066800" cy="304800"/>
            <a:chOff x="2304" y="2016"/>
            <a:chExt cx="1248" cy="192"/>
          </a:xfrm>
        </p:grpSpPr>
        <p:sp>
          <p:nvSpPr>
            <p:cNvPr id="28712" name="Line 28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Line 29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Line 30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89" name="Group 31"/>
          <p:cNvGrpSpPr>
            <a:grpSpLocks/>
          </p:cNvGrpSpPr>
          <p:nvPr/>
        </p:nvGrpSpPr>
        <p:grpSpPr bwMode="auto">
          <a:xfrm rot="2926077">
            <a:off x="2257425" y="3886200"/>
            <a:ext cx="1828800" cy="304800"/>
            <a:chOff x="2304" y="2016"/>
            <a:chExt cx="1248" cy="192"/>
          </a:xfrm>
        </p:grpSpPr>
        <p:sp>
          <p:nvSpPr>
            <p:cNvPr id="28709" name="Line 32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0" name="Line 33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Line 34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90" name="Group 35"/>
          <p:cNvGrpSpPr>
            <a:grpSpLocks/>
          </p:cNvGrpSpPr>
          <p:nvPr/>
        </p:nvGrpSpPr>
        <p:grpSpPr bwMode="auto">
          <a:xfrm>
            <a:off x="5029200" y="5029200"/>
            <a:ext cx="762000" cy="304800"/>
            <a:chOff x="2304" y="2016"/>
            <a:chExt cx="1248" cy="192"/>
          </a:xfrm>
        </p:grpSpPr>
        <p:sp>
          <p:nvSpPr>
            <p:cNvPr id="28706" name="Line 36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Line 37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Line 38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691" name="Group 39"/>
          <p:cNvGrpSpPr>
            <a:grpSpLocks/>
          </p:cNvGrpSpPr>
          <p:nvPr/>
        </p:nvGrpSpPr>
        <p:grpSpPr bwMode="auto">
          <a:xfrm>
            <a:off x="7543800" y="5029200"/>
            <a:ext cx="1371600" cy="304800"/>
            <a:chOff x="2304" y="2016"/>
            <a:chExt cx="1248" cy="192"/>
          </a:xfrm>
        </p:grpSpPr>
        <p:sp>
          <p:nvSpPr>
            <p:cNvPr id="28703" name="Line 40"/>
            <p:cNvSpPr>
              <a:spLocks noChangeShapeType="1"/>
            </p:cNvSpPr>
            <p:nvPr/>
          </p:nvSpPr>
          <p:spPr bwMode="auto">
            <a:xfrm>
              <a:off x="2304" y="21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4" name="Line 41"/>
            <p:cNvSpPr>
              <a:spLocks noChangeShapeType="1"/>
            </p:cNvSpPr>
            <p:nvPr/>
          </p:nvSpPr>
          <p:spPr bwMode="auto">
            <a:xfrm flipH="1" flipV="1">
              <a:off x="3408" y="201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5" name="Line 42"/>
            <p:cNvSpPr>
              <a:spLocks noChangeShapeType="1"/>
            </p:cNvSpPr>
            <p:nvPr/>
          </p:nvSpPr>
          <p:spPr bwMode="auto">
            <a:xfrm flipH="1">
              <a:off x="3408" y="2112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1812926" y="1717675"/>
            <a:ext cx="7331075" cy="4560888"/>
            <a:chOff x="182" y="1082"/>
            <a:chExt cx="4618" cy="2873"/>
          </a:xfrm>
        </p:grpSpPr>
        <p:sp>
          <p:nvSpPr>
            <p:cNvPr id="28699" name="Text Box 43"/>
            <p:cNvSpPr txBox="1">
              <a:spLocks noChangeArrowheads="1"/>
            </p:cNvSpPr>
            <p:nvPr/>
          </p:nvSpPr>
          <p:spPr bwMode="auto">
            <a:xfrm>
              <a:off x="182" y="1082"/>
              <a:ext cx="38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start</a:t>
              </a:r>
            </a:p>
          </p:txBody>
        </p:sp>
        <p:sp>
          <p:nvSpPr>
            <p:cNvPr id="28700" name="Text Box 44"/>
            <p:cNvSpPr txBox="1">
              <a:spLocks noChangeArrowheads="1"/>
            </p:cNvSpPr>
            <p:nvPr/>
          </p:nvSpPr>
          <p:spPr bwMode="auto">
            <a:xfrm>
              <a:off x="4262" y="3722"/>
              <a:ext cx="43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finish</a:t>
              </a:r>
            </a:p>
          </p:txBody>
        </p:sp>
        <p:sp>
          <p:nvSpPr>
            <p:cNvPr id="28701" name="Line 45"/>
            <p:cNvSpPr>
              <a:spLocks noChangeShapeType="1"/>
            </p:cNvSpPr>
            <p:nvPr/>
          </p:nvSpPr>
          <p:spPr bwMode="auto">
            <a:xfrm>
              <a:off x="288" y="1440"/>
              <a:ext cx="1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Line 46"/>
            <p:cNvSpPr>
              <a:spLocks noChangeShapeType="1"/>
            </p:cNvSpPr>
            <p:nvPr/>
          </p:nvSpPr>
          <p:spPr bwMode="auto">
            <a:xfrm flipV="1">
              <a:off x="4704" y="3456"/>
              <a:ext cx="9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93" name="Text Box 48"/>
          <p:cNvSpPr txBox="1">
            <a:spLocks noChangeArrowheads="1"/>
          </p:cNvSpPr>
          <p:nvPr/>
        </p:nvSpPr>
        <p:spPr bwMode="auto">
          <a:xfrm>
            <a:off x="2286000" y="2209800"/>
            <a:ext cx="27683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mouse_click(x,y,button)/</a:t>
            </a:r>
          </a:p>
          <a:p>
            <a:r>
              <a:rPr lang="en-US" sz="2000"/>
              <a:t>find_region(region)</a:t>
            </a:r>
            <a:endParaRPr lang="en-US"/>
          </a:p>
        </p:txBody>
      </p:sp>
      <p:sp>
        <p:nvSpPr>
          <p:cNvPr id="28694" name="Text Box 49"/>
          <p:cNvSpPr txBox="1">
            <a:spLocks noChangeArrowheads="1"/>
          </p:cNvSpPr>
          <p:nvPr/>
        </p:nvSpPr>
        <p:spPr bwMode="auto">
          <a:xfrm>
            <a:off x="7985125" y="1717675"/>
            <a:ext cx="14069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3300"/>
                </a:solidFill>
              </a:rPr>
              <a:t>input/output</a:t>
            </a:r>
          </a:p>
        </p:txBody>
      </p:sp>
      <p:sp>
        <p:nvSpPr>
          <p:cNvPr id="28695" name="Text Box 50"/>
          <p:cNvSpPr txBox="1">
            <a:spLocks noChangeArrowheads="1"/>
          </p:cNvSpPr>
          <p:nvPr/>
        </p:nvSpPr>
        <p:spPr bwMode="auto">
          <a:xfrm>
            <a:off x="5089526" y="2147888"/>
            <a:ext cx="17938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region = menu/</a:t>
            </a:r>
          </a:p>
          <a:p>
            <a:r>
              <a:rPr lang="en-US" sz="2000"/>
              <a:t>which_menu(i)</a:t>
            </a:r>
            <a:endParaRPr lang="en-US"/>
          </a:p>
        </p:txBody>
      </p:sp>
      <p:sp>
        <p:nvSpPr>
          <p:cNvPr id="28696" name="Text Box 51"/>
          <p:cNvSpPr txBox="1">
            <a:spLocks noChangeArrowheads="1"/>
          </p:cNvSpPr>
          <p:nvPr/>
        </p:nvSpPr>
        <p:spPr bwMode="auto">
          <a:xfrm>
            <a:off x="7315200" y="2514601"/>
            <a:ext cx="1492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call_menu(I)</a:t>
            </a:r>
            <a:endParaRPr lang="en-US"/>
          </a:p>
        </p:txBody>
      </p:sp>
      <p:sp>
        <p:nvSpPr>
          <p:cNvPr id="28697" name="Text Box 52"/>
          <p:cNvSpPr txBox="1">
            <a:spLocks noChangeArrowheads="1"/>
          </p:cNvSpPr>
          <p:nvPr/>
        </p:nvSpPr>
        <p:spPr bwMode="auto">
          <a:xfrm>
            <a:off x="1828801" y="3886200"/>
            <a:ext cx="2055371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region = drawing/</a:t>
            </a:r>
          </a:p>
          <a:p>
            <a:r>
              <a:rPr lang="en-US" sz="2000"/>
              <a:t>find_object(objid)</a:t>
            </a:r>
            <a:endParaRPr lang="en-US"/>
          </a:p>
        </p:txBody>
      </p:sp>
      <p:sp>
        <p:nvSpPr>
          <p:cNvPr id="28698" name="Text Box 53"/>
          <p:cNvSpPr txBox="1">
            <a:spLocks noChangeArrowheads="1"/>
          </p:cNvSpPr>
          <p:nvPr/>
        </p:nvSpPr>
        <p:spPr bwMode="auto">
          <a:xfrm>
            <a:off x="4572001" y="4267201"/>
            <a:ext cx="1787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highlight(objid)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5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Shows sequence of operations over time.</a:t>
            </a:r>
          </a:p>
          <a:p>
            <a:r>
              <a:rPr lang="en-US" smtClean="0"/>
              <a:t>Relates behaviors of multiple objects.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Sequence diagram example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24384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m: </a:t>
            </a:r>
            <a:r>
              <a:rPr lang="en-US" u="sng"/>
              <a:t>Mouse</a:t>
            </a:r>
            <a:endParaRPr lang="en-US"/>
          </a:p>
        </p:txBody>
      </p:sp>
      <p:sp>
        <p:nvSpPr>
          <p:cNvPr id="30726" name="Line 5"/>
          <p:cNvSpPr>
            <a:spLocks noChangeShapeType="1"/>
          </p:cNvSpPr>
          <p:nvPr/>
        </p:nvSpPr>
        <p:spPr bwMode="auto">
          <a:xfrm>
            <a:off x="32004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5257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d1: </a:t>
            </a:r>
            <a:r>
              <a:rPr lang="en-US" u="sng"/>
              <a:t>Display</a:t>
            </a:r>
            <a:endParaRPr lang="en-US"/>
          </a:p>
        </p:txBody>
      </p:sp>
      <p:sp>
        <p:nvSpPr>
          <p:cNvPr id="30728" name="Line 7"/>
          <p:cNvSpPr>
            <a:spLocks noChangeShapeType="1"/>
          </p:cNvSpPr>
          <p:nvPr/>
        </p:nvSpPr>
        <p:spPr bwMode="auto">
          <a:xfrm>
            <a:off x="6019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7924800" y="1828800"/>
            <a:ext cx="1600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u: </a:t>
            </a:r>
            <a:r>
              <a:rPr lang="en-US" u="sng"/>
              <a:t>Menu</a:t>
            </a:r>
            <a:endParaRPr lang="en-US"/>
          </a:p>
        </p:txBody>
      </p:sp>
      <p:sp>
        <p:nvSpPr>
          <p:cNvPr id="30730" name="Line 9"/>
          <p:cNvSpPr>
            <a:spLocks noChangeShapeType="1"/>
          </p:cNvSpPr>
          <p:nvPr/>
        </p:nvSpPr>
        <p:spPr bwMode="auto">
          <a:xfrm>
            <a:off x="8686800" y="23622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Rectangle 10"/>
          <p:cNvSpPr>
            <a:spLocks noChangeArrowheads="1"/>
          </p:cNvSpPr>
          <p:nvPr/>
        </p:nvSpPr>
        <p:spPr bwMode="auto">
          <a:xfrm>
            <a:off x="3048000" y="25146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Rectangle 11"/>
          <p:cNvSpPr>
            <a:spLocks noChangeArrowheads="1"/>
          </p:cNvSpPr>
          <p:nvPr/>
        </p:nvSpPr>
        <p:spPr bwMode="auto">
          <a:xfrm>
            <a:off x="5867400" y="3200400"/>
            <a:ext cx="228600" cy="236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2"/>
          <p:cNvSpPr>
            <a:spLocks noChangeArrowheads="1"/>
          </p:cNvSpPr>
          <p:nvPr/>
        </p:nvSpPr>
        <p:spPr bwMode="auto">
          <a:xfrm>
            <a:off x="8534400" y="33528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3"/>
          <p:cNvSpPr>
            <a:spLocks noChangeArrowheads="1"/>
          </p:cNvSpPr>
          <p:nvPr/>
        </p:nvSpPr>
        <p:spPr bwMode="auto">
          <a:xfrm>
            <a:off x="8534400" y="4800600"/>
            <a:ext cx="30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4"/>
          <p:cNvSpPr>
            <a:spLocks noChangeShapeType="1"/>
          </p:cNvSpPr>
          <p:nvPr/>
        </p:nvSpPr>
        <p:spPr bwMode="auto">
          <a:xfrm>
            <a:off x="3352800" y="32004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5"/>
          <p:cNvSpPr>
            <a:spLocks noChangeShapeType="1"/>
          </p:cNvSpPr>
          <p:nvPr/>
        </p:nvSpPr>
        <p:spPr bwMode="auto">
          <a:xfrm>
            <a:off x="6096000" y="3352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6"/>
          <p:cNvSpPr>
            <a:spLocks noChangeShapeType="1"/>
          </p:cNvSpPr>
          <p:nvPr/>
        </p:nvSpPr>
        <p:spPr bwMode="auto">
          <a:xfrm>
            <a:off x="6096000" y="48006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Text Box 17"/>
          <p:cNvSpPr txBox="1">
            <a:spLocks noChangeArrowheads="1"/>
          </p:cNvSpPr>
          <p:nvPr/>
        </p:nvSpPr>
        <p:spPr bwMode="auto">
          <a:xfrm>
            <a:off x="3276600" y="2667001"/>
            <a:ext cx="2662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mouse_click(x,y,button)</a:t>
            </a:r>
          </a:p>
        </p:txBody>
      </p:sp>
      <p:sp>
        <p:nvSpPr>
          <p:cNvPr id="30739" name="Text Box 18"/>
          <p:cNvSpPr txBox="1">
            <a:spLocks noChangeArrowheads="1"/>
          </p:cNvSpPr>
          <p:nvPr/>
        </p:nvSpPr>
        <p:spPr bwMode="auto">
          <a:xfrm>
            <a:off x="6096000" y="2944814"/>
            <a:ext cx="211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which_menu(x,y,i)</a:t>
            </a:r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6096001" y="4419601"/>
            <a:ext cx="14779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call_menu(i)</a:t>
            </a:r>
          </a:p>
        </p:txBody>
      </p:sp>
      <p:sp>
        <p:nvSpPr>
          <p:cNvPr id="30741" name="AutoShape 20"/>
          <p:cNvSpPr>
            <a:spLocks noChangeArrowheads="1"/>
          </p:cNvSpPr>
          <p:nvPr/>
        </p:nvSpPr>
        <p:spPr bwMode="auto">
          <a:xfrm flipH="1">
            <a:off x="1905000" y="3581400"/>
            <a:ext cx="1066800" cy="7620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time</a:t>
            </a:r>
          </a:p>
        </p:txBody>
      </p:sp>
      <p:sp>
        <p:nvSpPr>
          <p:cNvPr id="30742" name="AutoShape 21"/>
          <p:cNvSpPr>
            <a:spLocks noChangeArrowheads="1"/>
          </p:cNvSpPr>
          <p:nvPr/>
        </p:nvSpPr>
        <p:spPr bwMode="auto">
          <a:xfrm>
            <a:off x="2774950" y="3581400"/>
            <a:ext cx="196850" cy="1524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>
            <a:off x="2819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88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Object-oriented design helps us organize a design.</a:t>
            </a:r>
          </a:p>
          <a:p>
            <a:r>
              <a:rPr lang="en-US" smtClean="0"/>
              <a:t>UML is a transportable system design language.</a:t>
            </a:r>
          </a:p>
          <a:p>
            <a:pPr lvl="1"/>
            <a:r>
              <a:rPr lang="en-US" smtClean="0"/>
              <a:t>Provides structural and behavioral description primitives.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92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Object-oriented design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Object-oriented (OO) design</a:t>
            </a:r>
            <a:r>
              <a:rPr lang="en-US" smtClean="0"/>
              <a:t>: A generalization of object-oriented programming.</a:t>
            </a:r>
          </a:p>
          <a:p>
            <a:r>
              <a:rPr lang="en-US" smtClean="0">
                <a:solidFill>
                  <a:srgbClr val="FF3300"/>
                </a:solidFill>
              </a:rPr>
              <a:t>Object</a:t>
            </a:r>
            <a:r>
              <a:rPr lang="en-US" smtClean="0"/>
              <a:t> = state + methods.</a:t>
            </a:r>
          </a:p>
          <a:p>
            <a:pPr lvl="1"/>
            <a:r>
              <a:rPr lang="en-US" smtClean="0"/>
              <a:t>State provides each object with its own identity.</a:t>
            </a:r>
          </a:p>
          <a:p>
            <a:pPr lvl="1"/>
            <a:r>
              <a:rPr lang="en-US" smtClean="0"/>
              <a:t>Methods provide an </a:t>
            </a:r>
            <a:r>
              <a:rPr lang="en-US" smtClean="0">
                <a:solidFill>
                  <a:srgbClr val="FF3300"/>
                </a:solidFill>
              </a:rPr>
              <a:t>abstract interface</a:t>
            </a:r>
            <a:r>
              <a:rPr lang="en-US" smtClean="0"/>
              <a:t> to the object.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7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Objects and classes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Class</a:t>
            </a:r>
            <a:r>
              <a:rPr lang="en-US" smtClean="0"/>
              <a:t>: object type.</a:t>
            </a:r>
          </a:p>
          <a:p>
            <a:r>
              <a:rPr lang="en-US" smtClean="0"/>
              <a:t>Class defines the object’s state elements but state values may change over time.</a:t>
            </a:r>
          </a:p>
          <a:p>
            <a:r>
              <a:rPr lang="en-US" smtClean="0"/>
              <a:t>Class defines the methods used to interact with all objects of that type.</a:t>
            </a:r>
          </a:p>
          <a:p>
            <a:pPr lvl="1"/>
            <a:r>
              <a:rPr lang="en-US" smtClean="0"/>
              <a:t>Each object has its own state.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88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OO design principles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objects will closely correspond to real-world objects.</a:t>
            </a:r>
          </a:p>
          <a:p>
            <a:pPr lvl="1"/>
            <a:r>
              <a:rPr lang="en-US" smtClean="0"/>
              <a:t>Some objects may be useful only for description or implementation.</a:t>
            </a:r>
          </a:p>
          <a:p>
            <a:r>
              <a:rPr lang="en-US" smtClean="0"/>
              <a:t>Objects provide interfaces to read/write state, hiding the object’s implementation from the rest of the system.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2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Developed by Booch et al.</a:t>
            </a:r>
          </a:p>
          <a:p>
            <a:r>
              <a:rPr lang="en-US" smtClean="0"/>
              <a:t>Goals:</a:t>
            </a:r>
          </a:p>
          <a:p>
            <a:pPr lvl="1"/>
            <a:r>
              <a:rPr lang="en-US" smtClean="0"/>
              <a:t>object-oriented;</a:t>
            </a:r>
          </a:p>
          <a:p>
            <a:pPr lvl="1"/>
            <a:r>
              <a:rPr lang="en-US" smtClean="0"/>
              <a:t>visual;</a:t>
            </a:r>
          </a:p>
          <a:p>
            <a:pPr lvl="1"/>
            <a:r>
              <a:rPr lang="en-US" smtClean="0"/>
              <a:t>useful at many levels of abstraction;</a:t>
            </a:r>
          </a:p>
          <a:p>
            <a:pPr lvl="1"/>
            <a:r>
              <a:rPr lang="en-US" smtClean="0"/>
              <a:t>usable for all aspects of design.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51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 object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5715000" y="23622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d1: Display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5715000" y="2895600"/>
            <a:ext cx="31242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pixels: array[] of 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 flipH="1">
            <a:off x="2895600" y="2667000"/>
            <a:ext cx="2057400" cy="1447800"/>
          </a:xfrm>
          <a:prstGeom prst="flowChartPunchedCard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pixels is a</a:t>
            </a:r>
          </a:p>
          <a:p>
            <a:pPr algn="ctr"/>
            <a:r>
              <a:rPr lang="en-US"/>
              <a:t>2-D array</a:t>
            </a: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4572000" y="2667000"/>
            <a:ext cx="381000" cy="304800"/>
          </a:xfrm>
          <a:prstGeom prst="rtTriangle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895600" y="4038603"/>
            <a:ext cx="1143000" cy="1325563"/>
            <a:chOff x="864" y="2544"/>
            <a:chExt cx="720" cy="835"/>
          </a:xfrm>
        </p:grpSpPr>
        <p:sp>
          <p:nvSpPr>
            <p:cNvPr id="9235" name="Line 9"/>
            <p:cNvSpPr>
              <a:spLocks noChangeShapeType="1"/>
            </p:cNvSpPr>
            <p:nvPr/>
          </p:nvSpPr>
          <p:spPr bwMode="auto">
            <a:xfrm flipV="1">
              <a:off x="864" y="2544"/>
              <a:ext cx="14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Text Box 10"/>
            <p:cNvSpPr txBox="1">
              <a:spLocks noChangeArrowheads="1"/>
            </p:cNvSpPr>
            <p:nvPr/>
          </p:nvSpPr>
          <p:spPr bwMode="auto">
            <a:xfrm>
              <a:off x="902" y="3146"/>
              <a:ext cx="68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comment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096000" y="1489076"/>
            <a:ext cx="1722438" cy="949325"/>
            <a:chOff x="2880" y="938"/>
            <a:chExt cx="1085" cy="598"/>
          </a:xfrm>
        </p:grpSpPr>
        <p:sp>
          <p:nvSpPr>
            <p:cNvPr id="9233" name="Line 12"/>
            <p:cNvSpPr>
              <a:spLocks noChangeShapeType="1"/>
            </p:cNvSpPr>
            <p:nvPr/>
          </p:nvSpPr>
          <p:spPr bwMode="auto">
            <a:xfrm flipH="1">
              <a:off x="2880" y="1152"/>
              <a:ext cx="19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Text Box 13"/>
            <p:cNvSpPr txBox="1">
              <a:spLocks noChangeArrowheads="1"/>
            </p:cNvSpPr>
            <p:nvPr/>
          </p:nvSpPr>
          <p:spPr bwMode="auto">
            <a:xfrm>
              <a:off x="3110" y="938"/>
              <a:ext cx="85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object name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858001" y="1870076"/>
            <a:ext cx="1881188" cy="720725"/>
            <a:chOff x="3360" y="1178"/>
            <a:chExt cx="1185" cy="454"/>
          </a:xfrm>
        </p:grpSpPr>
        <p:sp>
          <p:nvSpPr>
            <p:cNvPr id="9231" name="Line 14"/>
            <p:cNvSpPr>
              <a:spLocks noChangeShapeType="1"/>
            </p:cNvSpPr>
            <p:nvPr/>
          </p:nvSpPr>
          <p:spPr bwMode="auto">
            <a:xfrm flipH="1">
              <a:off x="3360" y="1344"/>
              <a:ext cx="33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Text Box 15"/>
            <p:cNvSpPr txBox="1">
              <a:spLocks noChangeArrowheads="1"/>
            </p:cNvSpPr>
            <p:nvPr/>
          </p:nvSpPr>
          <p:spPr bwMode="auto">
            <a:xfrm>
              <a:off x="3782" y="1178"/>
              <a:ext cx="76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class name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7239001" y="3810002"/>
            <a:ext cx="1846263" cy="2163763"/>
            <a:chOff x="3600" y="2400"/>
            <a:chExt cx="1163" cy="1363"/>
          </a:xfrm>
        </p:grpSpPr>
        <p:sp>
          <p:nvSpPr>
            <p:cNvPr id="9229" name="Line 17"/>
            <p:cNvSpPr>
              <a:spLocks noChangeShapeType="1"/>
            </p:cNvSpPr>
            <p:nvPr/>
          </p:nvSpPr>
          <p:spPr bwMode="auto">
            <a:xfrm flipH="1" flipV="1">
              <a:off x="3600" y="2400"/>
              <a:ext cx="912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Text Box 18"/>
            <p:cNvSpPr txBox="1">
              <a:spLocks noChangeArrowheads="1"/>
            </p:cNvSpPr>
            <p:nvPr/>
          </p:nvSpPr>
          <p:spPr bwMode="auto">
            <a:xfrm>
              <a:off x="4070" y="3530"/>
              <a:ext cx="69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attributes</a:t>
              </a: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4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UML class</a:t>
            </a: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4495800" y="1981200"/>
            <a:ext cx="31242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u="sng"/>
              <a:t>Display</a:t>
            </a:r>
            <a:endParaRPr lang="en-US"/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4495800" y="2514600"/>
            <a:ext cx="3124200" cy="1828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pixels</a:t>
            </a:r>
          </a:p>
          <a:p>
            <a:r>
              <a:rPr lang="en-US"/>
              <a:t>elements</a:t>
            </a:r>
          </a:p>
          <a:p>
            <a:r>
              <a:rPr lang="en-US"/>
              <a:t>menu_items</a:t>
            </a:r>
          </a:p>
        </p:txBody>
      </p:sp>
      <p:sp>
        <p:nvSpPr>
          <p:cNvPr id="10247" name="Rectangle 13"/>
          <p:cNvSpPr>
            <a:spLocks noChangeArrowheads="1"/>
          </p:cNvSpPr>
          <p:nvPr/>
        </p:nvSpPr>
        <p:spPr bwMode="auto">
          <a:xfrm>
            <a:off x="4495800" y="4343400"/>
            <a:ext cx="3124200" cy="1295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mouse_click()</a:t>
            </a:r>
          </a:p>
          <a:p>
            <a:r>
              <a:rPr lang="en-US"/>
              <a:t>draw_box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705599" y="4724407"/>
            <a:ext cx="2698750" cy="411163"/>
            <a:chOff x="3264" y="2976"/>
            <a:chExt cx="1700" cy="259"/>
          </a:xfrm>
        </p:grpSpPr>
        <p:sp>
          <p:nvSpPr>
            <p:cNvPr id="10252" name="Line 14"/>
            <p:cNvSpPr>
              <a:spLocks noChangeShapeType="1"/>
            </p:cNvSpPr>
            <p:nvPr/>
          </p:nvSpPr>
          <p:spPr bwMode="auto">
            <a:xfrm flipH="1">
              <a:off x="3264" y="2976"/>
              <a:ext cx="100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15"/>
            <p:cNvSpPr txBox="1">
              <a:spLocks noChangeArrowheads="1"/>
            </p:cNvSpPr>
            <p:nvPr/>
          </p:nvSpPr>
          <p:spPr bwMode="auto">
            <a:xfrm>
              <a:off x="4214" y="3002"/>
              <a:ext cx="75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operations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638801" y="2133604"/>
            <a:ext cx="3709988" cy="411163"/>
            <a:chOff x="2592" y="1344"/>
            <a:chExt cx="2337" cy="259"/>
          </a:xfrm>
        </p:grpSpPr>
        <p:sp>
          <p:nvSpPr>
            <p:cNvPr id="10250" name="Line 16"/>
            <p:cNvSpPr>
              <a:spLocks noChangeShapeType="1"/>
            </p:cNvSpPr>
            <p:nvPr/>
          </p:nvSpPr>
          <p:spPr bwMode="auto">
            <a:xfrm flipH="1">
              <a:off x="2592" y="1344"/>
              <a:ext cx="163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7"/>
            <p:cNvSpPr txBox="1">
              <a:spLocks noChangeArrowheads="1"/>
            </p:cNvSpPr>
            <p:nvPr/>
          </p:nvSpPr>
          <p:spPr bwMode="auto">
            <a:xfrm>
              <a:off x="4166" y="1370"/>
              <a:ext cx="76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class name</a:t>
              </a: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9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class interface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operations provide the abstract interface between the class’s implementation and other classes.</a:t>
            </a:r>
          </a:p>
          <a:p>
            <a:r>
              <a:rPr lang="en-US" smtClean="0"/>
              <a:t>Operations may have arguments, return values.</a:t>
            </a:r>
          </a:p>
          <a:p>
            <a:r>
              <a:rPr lang="en-US" smtClean="0"/>
              <a:t>An operation can examine and/or modify the object’s state.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948</Words>
  <Application>Microsoft Office PowerPoint</Application>
  <PresentationFormat>Widescreen</PresentationFormat>
  <Paragraphs>224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Introduction</vt:lpstr>
      <vt:lpstr>System modeling</vt:lpstr>
      <vt:lpstr>Object-oriented design</vt:lpstr>
      <vt:lpstr>Objects and classes</vt:lpstr>
      <vt:lpstr>OO design principles</vt:lpstr>
      <vt:lpstr>UML</vt:lpstr>
      <vt:lpstr>UML object</vt:lpstr>
      <vt:lpstr>UML class</vt:lpstr>
      <vt:lpstr>The class interface</vt:lpstr>
      <vt:lpstr>Choose your interface properly</vt:lpstr>
      <vt:lpstr>Relationships between objects and classes</vt:lpstr>
      <vt:lpstr>Class derivation</vt:lpstr>
      <vt:lpstr>Class derivation example</vt:lpstr>
      <vt:lpstr>Multiple inheritance</vt:lpstr>
      <vt:lpstr>Links and associations</vt:lpstr>
      <vt:lpstr>Link example</vt:lpstr>
      <vt:lpstr>Association example</vt:lpstr>
      <vt:lpstr>Stereotypes</vt:lpstr>
      <vt:lpstr>Behavioral description</vt:lpstr>
      <vt:lpstr>State machines</vt:lpstr>
      <vt:lpstr>Event-driven state machines</vt:lpstr>
      <vt:lpstr>Types of events</vt:lpstr>
      <vt:lpstr>Signal event</vt:lpstr>
      <vt:lpstr>Call event</vt:lpstr>
      <vt:lpstr>Timer event</vt:lpstr>
      <vt:lpstr>Example state machine</vt:lpstr>
      <vt:lpstr>Sequence diagram</vt:lpstr>
      <vt:lpstr>Sequence diagram example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Marilyn</dc:creator>
  <cp:lastModifiedBy>Marilyn</cp:lastModifiedBy>
  <cp:revision>2</cp:revision>
  <dcterms:created xsi:type="dcterms:W3CDTF">2015-09-18T01:24:17Z</dcterms:created>
  <dcterms:modified xsi:type="dcterms:W3CDTF">2015-10-09T01:29:34Z</dcterms:modified>
</cp:coreProperties>
</file>