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7" r:id="rId5"/>
    <p:sldId id="268" r:id="rId6"/>
    <p:sldId id="269" r:id="rId7"/>
    <p:sldId id="270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4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</p:sldIdLst>
  <p:sldSz cx="12192000" cy="6858000"/>
  <p:notesSz cx="12192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6" y="1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8949" y="2792933"/>
            <a:ext cx="10814100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64300" y="1184274"/>
            <a:ext cx="3796665" cy="4288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chemeClr val="hlink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1" y="1067561"/>
            <a:ext cx="10701655" cy="0"/>
          </a:xfrm>
          <a:custGeom>
            <a:avLst/>
            <a:gdLst/>
            <a:ahLst/>
            <a:cxnLst/>
            <a:rect l="l" t="t" r="r" b="b"/>
            <a:pathLst>
              <a:path w="10701655">
                <a:moveTo>
                  <a:pt x="0" y="0"/>
                </a:moveTo>
                <a:lnTo>
                  <a:pt x="10701528" y="0"/>
                </a:lnTo>
              </a:path>
            </a:pathLst>
          </a:custGeom>
          <a:ln w="502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948" y="430784"/>
            <a:ext cx="4568851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18029" y="1191660"/>
            <a:ext cx="7621270" cy="1410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25555" y="6641083"/>
            <a:ext cx="40005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hiele@ethz.ch" TargetMode="External"/><Relationship Id="rId2" Type="http://schemas.openxmlformats.org/officeDocument/2006/relationships/hyperlink" Target="http://www.tec.ee.ethz.ch/education/lectures/embedded-system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6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50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g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openpr.com/" TargetMode="External"/><Relationship Id="rId4" Type="http://schemas.openxmlformats.org/officeDocument/2006/relationships/hyperlink" Target="http://www.braingrid.org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4163" y="4419007"/>
            <a:ext cx="4857115" cy="838691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endParaRPr lang="en-US" sz="2400" dirty="0" smtClean="0">
              <a:latin typeface="Calibri"/>
              <a:cs typeface="Calibri"/>
            </a:endParaRPr>
          </a:p>
          <a:p>
            <a:pPr marL="353695">
              <a:lnSpc>
                <a:spcPct val="100000"/>
              </a:lnSpc>
              <a:spcBef>
                <a:spcPts val="605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3755" y="2294585"/>
            <a:ext cx="49288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Embedded</a:t>
            </a:r>
            <a:r>
              <a:rPr sz="4800" spc="-105" dirty="0"/>
              <a:t> </a:t>
            </a:r>
            <a:r>
              <a:rPr sz="4800" spc="-35" dirty="0"/>
              <a:t>Systems</a:t>
            </a:r>
            <a:endParaRPr sz="4800"/>
          </a:p>
        </p:txBody>
      </p:sp>
      <p:sp>
        <p:nvSpPr>
          <p:cNvPr id="6" name="object 6"/>
          <p:cNvSpPr txBox="1"/>
          <p:nvPr/>
        </p:nvSpPr>
        <p:spPr>
          <a:xfrm>
            <a:off x="782827" y="3230372"/>
            <a:ext cx="2983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1 -</a:t>
            </a:r>
            <a:r>
              <a:rPr sz="3600" b="1" spc="-10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Introduction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49" y="430784"/>
            <a:ext cx="5751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Predictability </a:t>
            </a:r>
            <a:r>
              <a:rPr dirty="0"/>
              <a:t>&amp;</a:t>
            </a:r>
            <a:r>
              <a:rPr spc="-5" dirty="0"/>
              <a:t> Dependability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6757" y="2146553"/>
            <a:ext cx="8061325" cy="1782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429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CPS </a:t>
            </a:r>
            <a:r>
              <a:rPr sz="2400" dirty="0">
                <a:latin typeface="Calibri"/>
                <a:cs typeface="Calibri"/>
              </a:rPr>
              <a:t>= </a:t>
            </a:r>
            <a:r>
              <a:rPr sz="2400" spc="-10" dirty="0">
                <a:latin typeface="Calibri"/>
                <a:cs typeface="Calibri"/>
              </a:rPr>
              <a:t>cyber-physical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system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Calibri"/>
              <a:cs typeface="Calibri"/>
            </a:endParaRPr>
          </a:p>
          <a:p>
            <a:pPr marL="1256030" marR="43180" indent="-120586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“It is essential to </a:t>
            </a:r>
            <a:r>
              <a:rPr sz="2400" i="1" dirty="0">
                <a:solidFill>
                  <a:srgbClr val="0000FF"/>
                </a:solidFill>
                <a:latin typeface="Calibri"/>
                <a:cs typeface="Calibri"/>
              </a:rPr>
              <a:t>predict </a:t>
            </a:r>
            <a:r>
              <a:rPr sz="2400" spc="-5" dirty="0">
                <a:latin typeface="Calibri"/>
                <a:cs typeface="Calibri"/>
              </a:rPr>
              <a:t>how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CPS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going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behave under</a:t>
            </a:r>
            <a:r>
              <a:rPr sz="2400" spc="-1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any  </a:t>
            </a:r>
            <a:r>
              <a:rPr sz="2400" spc="-5" dirty="0">
                <a:latin typeface="Calibri"/>
                <a:cs typeface="Calibri"/>
              </a:rPr>
              <a:t>circumstances </a:t>
            </a:r>
            <a:r>
              <a:rPr sz="2400" dirty="0">
                <a:latin typeface="Calibri"/>
                <a:cs typeface="Calibri"/>
              </a:rPr>
              <a:t>[…] </a:t>
            </a:r>
            <a:r>
              <a:rPr sz="2400" i="1" spc="-5" dirty="0">
                <a:solidFill>
                  <a:srgbClr val="0000FF"/>
                </a:solidFill>
                <a:latin typeface="Calibri"/>
                <a:cs typeface="Calibri"/>
              </a:rPr>
              <a:t>before </a:t>
            </a:r>
            <a:r>
              <a:rPr sz="2400" dirty="0">
                <a:latin typeface="Calibri"/>
                <a:cs typeface="Calibri"/>
              </a:rPr>
              <a:t>it is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deployed.”</a:t>
            </a:r>
            <a:r>
              <a:rPr sz="2400" spc="-7" baseline="24305" dirty="0">
                <a:latin typeface="Calibri"/>
                <a:cs typeface="Calibri"/>
              </a:rPr>
              <a:t>Maj14</a:t>
            </a:r>
            <a:endParaRPr sz="2400" baseline="2430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6117" y="4854702"/>
            <a:ext cx="81464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1825" marR="30480" indent="-313436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“CPS </a:t>
            </a:r>
            <a:r>
              <a:rPr sz="2400" dirty="0">
                <a:latin typeface="Calibri"/>
                <a:cs typeface="Calibri"/>
              </a:rPr>
              <a:t>must </a:t>
            </a:r>
            <a:r>
              <a:rPr sz="2400" i="1" spc="-5" dirty="0">
                <a:solidFill>
                  <a:srgbClr val="0000FF"/>
                </a:solidFill>
                <a:latin typeface="Calibri"/>
                <a:cs typeface="Calibri"/>
              </a:rPr>
              <a:t>operate dependably</a:t>
            </a:r>
            <a:r>
              <a:rPr sz="2400" spc="-5" dirty="0">
                <a:latin typeface="Calibri"/>
                <a:cs typeface="Calibri"/>
              </a:rPr>
              <a:t>, safely, securely, </a:t>
            </a:r>
            <a:r>
              <a:rPr sz="2400" dirty="0">
                <a:latin typeface="Calibri"/>
                <a:cs typeface="Calibri"/>
              </a:rPr>
              <a:t>efficiently and in  </a:t>
            </a:r>
            <a:r>
              <a:rPr sz="2400" spc="-5" dirty="0">
                <a:latin typeface="Calibri"/>
                <a:cs typeface="Calibri"/>
              </a:rPr>
              <a:t>real-time.”</a:t>
            </a:r>
            <a:r>
              <a:rPr sz="2400" spc="-7" baseline="24305" dirty="0">
                <a:latin typeface="Calibri"/>
                <a:cs typeface="Calibri"/>
              </a:rPr>
              <a:t>Raj10</a:t>
            </a:r>
            <a:endParaRPr sz="2400" baseline="24305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0196" y="6059220"/>
            <a:ext cx="635571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50" spc="22" baseline="24691" dirty="0">
                <a:latin typeface="Calibri"/>
                <a:cs typeface="Calibri"/>
              </a:rPr>
              <a:t>Maj14 </a:t>
            </a:r>
            <a:r>
              <a:rPr sz="1400" spc="5" dirty="0">
                <a:latin typeface="Calibri"/>
                <a:cs typeface="Calibri"/>
              </a:rPr>
              <a:t>R. </a:t>
            </a:r>
            <a:r>
              <a:rPr sz="1400" spc="-5" dirty="0">
                <a:latin typeface="Calibri"/>
                <a:cs typeface="Calibri"/>
              </a:rPr>
              <a:t>Majumdar </a:t>
            </a:r>
            <a:r>
              <a:rPr sz="1400" dirty="0">
                <a:latin typeface="Calibri"/>
                <a:cs typeface="Calibri"/>
              </a:rPr>
              <a:t>&amp; B. </a:t>
            </a:r>
            <a:r>
              <a:rPr sz="1400" spc="-10" dirty="0">
                <a:latin typeface="Calibri"/>
                <a:cs typeface="Calibri"/>
              </a:rPr>
              <a:t>Brandenburg </a:t>
            </a:r>
            <a:r>
              <a:rPr sz="1400" spc="-5" dirty="0">
                <a:latin typeface="Calibri"/>
                <a:cs typeface="Calibri"/>
              </a:rPr>
              <a:t>(2014). Foundations of </a:t>
            </a:r>
            <a:r>
              <a:rPr sz="1400" spc="-10" dirty="0">
                <a:latin typeface="Calibri"/>
                <a:cs typeface="Calibri"/>
              </a:rPr>
              <a:t>Cyber-Physical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Systems.</a:t>
            </a:r>
            <a:endParaRPr sz="1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350" spc="15" baseline="24691" dirty="0">
                <a:latin typeface="Calibri"/>
                <a:cs typeface="Calibri"/>
              </a:rPr>
              <a:t>Raj10 </a:t>
            </a:r>
            <a:r>
              <a:rPr sz="1400" spc="10" dirty="0">
                <a:latin typeface="Calibri"/>
                <a:cs typeface="Calibri"/>
              </a:rPr>
              <a:t>R. </a:t>
            </a:r>
            <a:r>
              <a:rPr sz="1400" spc="-5" dirty="0">
                <a:latin typeface="Calibri"/>
                <a:cs typeface="Calibri"/>
              </a:rPr>
              <a:t>Rajkumar </a:t>
            </a:r>
            <a:r>
              <a:rPr sz="1400" spc="-10" dirty="0">
                <a:latin typeface="Calibri"/>
                <a:cs typeface="Calibri"/>
              </a:rPr>
              <a:t>et </a:t>
            </a:r>
            <a:r>
              <a:rPr sz="1400" dirty="0">
                <a:latin typeface="Calibri"/>
                <a:cs typeface="Calibri"/>
              </a:rPr>
              <a:t>al. </a:t>
            </a:r>
            <a:r>
              <a:rPr sz="1400" spc="-5" dirty="0">
                <a:latin typeface="Calibri"/>
                <a:cs typeface="Calibri"/>
              </a:rPr>
              <a:t>(2010). </a:t>
            </a:r>
            <a:r>
              <a:rPr sz="1400" spc="-10" dirty="0">
                <a:latin typeface="Calibri"/>
                <a:cs typeface="Calibri"/>
              </a:rPr>
              <a:t>Cyber-Physical Systems: </a:t>
            </a:r>
            <a:r>
              <a:rPr sz="1400" spc="-5" dirty="0">
                <a:latin typeface="Calibri"/>
                <a:cs typeface="Calibri"/>
              </a:rPr>
              <a:t>The Next Computing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Revolution.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6176" y="6036564"/>
            <a:ext cx="8209280" cy="0"/>
          </a:xfrm>
          <a:custGeom>
            <a:avLst/>
            <a:gdLst/>
            <a:ahLst/>
            <a:cxnLst/>
            <a:rect l="l" t="t" r="r" b="b"/>
            <a:pathLst>
              <a:path w="8209280">
                <a:moveTo>
                  <a:pt x="0" y="0"/>
                </a:moveTo>
                <a:lnTo>
                  <a:pt x="820889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19803" y="2611373"/>
            <a:ext cx="842010" cy="564515"/>
          </a:xfrm>
          <a:custGeom>
            <a:avLst/>
            <a:gdLst/>
            <a:ahLst/>
            <a:cxnLst/>
            <a:rect l="l" t="t" r="r" b="b"/>
            <a:pathLst>
              <a:path w="842010" h="564514">
                <a:moveTo>
                  <a:pt x="774828" y="527137"/>
                </a:moveTo>
                <a:lnTo>
                  <a:pt x="757174" y="553592"/>
                </a:lnTo>
                <a:lnTo>
                  <a:pt x="841756" y="564134"/>
                </a:lnTo>
                <a:lnTo>
                  <a:pt x="824607" y="534162"/>
                </a:lnTo>
                <a:lnTo>
                  <a:pt x="785368" y="534162"/>
                </a:lnTo>
                <a:lnTo>
                  <a:pt x="774828" y="527137"/>
                </a:lnTo>
                <a:close/>
              </a:path>
              <a:path w="842010" h="564514">
                <a:moveTo>
                  <a:pt x="781888" y="516559"/>
                </a:moveTo>
                <a:lnTo>
                  <a:pt x="774828" y="527137"/>
                </a:lnTo>
                <a:lnTo>
                  <a:pt x="785368" y="534162"/>
                </a:lnTo>
                <a:lnTo>
                  <a:pt x="792480" y="523621"/>
                </a:lnTo>
                <a:lnTo>
                  <a:pt x="781888" y="516559"/>
                </a:lnTo>
                <a:close/>
              </a:path>
              <a:path w="842010" h="564514">
                <a:moveTo>
                  <a:pt x="799465" y="490220"/>
                </a:moveTo>
                <a:lnTo>
                  <a:pt x="781888" y="516559"/>
                </a:lnTo>
                <a:lnTo>
                  <a:pt x="792480" y="523621"/>
                </a:lnTo>
                <a:lnTo>
                  <a:pt x="785368" y="534162"/>
                </a:lnTo>
                <a:lnTo>
                  <a:pt x="824607" y="534162"/>
                </a:lnTo>
                <a:lnTo>
                  <a:pt x="799465" y="490220"/>
                </a:lnTo>
                <a:close/>
              </a:path>
              <a:path w="842010" h="564514">
                <a:moveTo>
                  <a:pt x="7112" y="0"/>
                </a:moveTo>
                <a:lnTo>
                  <a:pt x="0" y="10667"/>
                </a:lnTo>
                <a:lnTo>
                  <a:pt x="774828" y="527137"/>
                </a:lnTo>
                <a:lnTo>
                  <a:pt x="781888" y="516559"/>
                </a:lnTo>
                <a:lnTo>
                  <a:pt x="7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0972800" y="1365503"/>
            <a:ext cx="1102360" cy="1103630"/>
            <a:chOff x="10972800" y="1365503"/>
            <a:chExt cx="1102360" cy="1103630"/>
          </a:xfrm>
        </p:grpSpPr>
        <p:sp>
          <p:nvSpPr>
            <p:cNvPr id="9" name="object 9"/>
            <p:cNvSpPr/>
            <p:nvPr/>
          </p:nvSpPr>
          <p:spPr>
            <a:xfrm>
              <a:off x="11017535" y="1418209"/>
              <a:ext cx="1004471" cy="10058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77372" y="1370075"/>
              <a:ext cx="1092835" cy="1094740"/>
            </a:xfrm>
            <a:custGeom>
              <a:avLst/>
              <a:gdLst/>
              <a:ahLst/>
              <a:cxnLst/>
              <a:rect l="l" t="t" r="r" b="b"/>
              <a:pathLst>
                <a:path w="1092834" h="1094739">
                  <a:moveTo>
                    <a:pt x="0" y="1094232"/>
                  </a:moveTo>
                  <a:lnTo>
                    <a:pt x="1092707" y="1094232"/>
                  </a:lnTo>
                  <a:lnTo>
                    <a:pt x="1092707" y="0"/>
                  </a:lnTo>
                  <a:lnTo>
                    <a:pt x="0" y="0"/>
                  </a:lnTo>
                  <a:lnTo>
                    <a:pt x="0" y="1094232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246364" y="1365503"/>
            <a:ext cx="1103630" cy="1103630"/>
            <a:chOff x="8246364" y="1365503"/>
            <a:chExt cx="1103630" cy="1103630"/>
          </a:xfrm>
        </p:grpSpPr>
        <p:sp>
          <p:nvSpPr>
            <p:cNvPr id="12" name="object 12"/>
            <p:cNvSpPr/>
            <p:nvPr/>
          </p:nvSpPr>
          <p:spPr>
            <a:xfrm>
              <a:off x="8255508" y="1374647"/>
              <a:ext cx="1085088" cy="10850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50936" y="1370075"/>
              <a:ext cx="1094740" cy="1094740"/>
            </a:xfrm>
            <a:custGeom>
              <a:avLst/>
              <a:gdLst/>
              <a:ahLst/>
              <a:cxnLst/>
              <a:rect l="l" t="t" r="r" b="b"/>
              <a:pathLst>
                <a:path w="1094740" h="1094739">
                  <a:moveTo>
                    <a:pt x="0" y="1094232"/>
                  </a:moveTo>
                  <a:lnTo>
                    <a:pt x="1094231" y="1094232"/>
                  </a:lnTo>
                  <a:lnTo>
                    <a:pt x="1094231" y="0"/>
                  </a:lnTo>
                  <a:lnTo>
                    <a:pt x="0" y="0"/>
                  </a:lnTo>
                  <a:lnTo>
                    <a:pt x="0" y="10942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246364" y="315468"/>
            <a:ext cx="3828415" cy="980440"/>
            <a:chOff x="8246364" y="315468"/>
            <a:chExt cx="3828415" cy="980440"/>
          </a:xfrm>
        </p:grpSpPr>
        <p:sp>
          <p:nvSpPr>
            <p:cNvPr id="15" name="object 15"/>
            <p:cNvSpPr/>
            <p:nvPr/>
          </p:nvSpPr>
          <p:spPr>
            <a:xfrm>
              <a:off x="8255508" y="324612"/>
              <a:ext cx="3810000" cy="9616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50936" y="320040"/>
              <a:ext cx="3819525" cy="970915"/>
            </a:xfrm>
            <a:custGeom>
              <a:avLst/>
              <a:gdLst/>
              <a:ahLst/>
              <a:cxnLst/>
              <a:rect l="l" t="t" r="r" b="b"/>
              <a:pathLst>
                <a:path w="3819525" h="970915">
                  <a:moveTo>
                    <a:pt x="0" y="970787"/>
                  </a:moveTo>
                  <a:lnTo>
                    <a:pt x="3819144" y="970787"/>
                  </a:lnTo>
                  <a:lnTo>
                    <a:pt x="3819144" y="0"/>
                  </a:lnTo>
                  <a:lnTo>
                    <a:pt x="0" y="0"/>
                  </a:lnTo>
                  <a:lnTo>
                    <a:pt x="0" y="97078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9471659" y="1365503"/>
            <a:ext cx="1400810" cy="1103630"/>
            <a:chOff x="9471659" y="1365503"/>
            <a:chExt cx="1400810" cy="1103630"/>
          </a:xfrm>
        </p:grpSpPr>
        <p:sp>
          <p:nvSpPr>
            <p:cNvPr id="18" name="object 18"/>
            <p:cNvSpPr/>
            <p:nvPr/>
          </p:nvSpPr>
          <p:spPr>
            <a:xfrm>
              <a:off x="9480803" y="1374647"/>
              <a:ext cx="1382268" cy="10850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476231" y="1370075"/>
              <a:ext cx="1391920" cy="1094740"/>
            </a:xfrm>
            <a:custGeom>
              <a:avLst/>
              <a:gdLst/>
              <a:ahLst/>
              <a:cxnLst/>
              <a:rect l="l" t="t" r="r" b="b"/>
              <a:pathLst>
                <a:path w="1391920" h="1094739">
                  <a:moveTo>
                    <a:pt x="0" y="1094232"/>
                  </a:moveTo>
                  <a:lnTo>
                    <a:pt x="1391412" y="1094232"/>
                  </a:lnTo>
                  <a:lnTo>
                    <a:pt x="1391412" y="0"/>
                  </a:lnTo>
                  <a:lnTo>
                    <a:pt x="0" y="0"/>
                  </a:lnTo>
                  <a:lnTo>
                    <a:pt x="0" y="10942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49" y="430784"/>
            <a:ext cx="4982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Efficiency </a:t>
            </a:r>
            <a:r>
              <a:rPr dirty="0"/>
              <a:t>&amp;</a:t>
            </a:r>
            <a:r>
              <a:rPr spc="-5" dirty="0"/>
              <a:t> Specialization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949" y="1156842"/>
            <a:ext cx="10215880" cy="523476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0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Embedded systems </a:t>
            </a:r>
            <a:r>
              <a:rPr sz="240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FF"/>
                </a:solidFill>
                <a:latin typeface="Calibri"/>
                <a:cs typeface="Calibri"/>
              </a:rPr>
              <a:t>efficient</a:t>
            </a:r>
            <a:r>
              <a:rPr sz="2400" i="1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927100" lvl="1" indent="-352425">
              <a:lnSpc>
                <a:spcPct val="100000"/>
              </a:lnSpc>
              <a:spcBef>
                <a:spcPts val="545"/>
              </a:spcBef>
              <a:buClr>
                <a:srgbClr val="000000"/>
              </a:buClr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200" i="1" spc="-5" dirty="0">
                <a:solidFill>
                  <a:srgbClr val="0000FF"/>
                </a:solidFill>
                <a:latin typeface="Calibri"/>
                <a:cs typeface="Calibri"/>
              </a:rPr>
              <a:t>Energy</a:t>
            </a:r>
            <a:r>
              <a:rPr sz="2200" i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efficient</a:t>
            </a:r>
            <a:endParaRPr sz="2200" dirty="0">
              <a:latin typeface="Calibri"/>
              <a:cs typeface="Calibri"/>
            </a:endParaRPr>
          </a:p>
          <a:p>
            <a:pPr marL="927100" lvl="1" indent="-352425">
              <a:lnSpc>
                <a:spcPct val="100000"/>
              </a:lnSpc>
              <a:spcBef>
                <a:spcPts val="530"/>
              </a:spcBef>
              <a:buClr>
                <a:srgbClr val="000000"/>
              </a:buClr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200" i="1" spc="-10" dirty="0">
                <a:solidFill>
                  <a:srgbClr val="0000FF"/>
                </a:solidFill>
                <a:latin typeface="Calibri"/>
                <a:cs typeface="Calibri"/>
              </a:rPr>
              <a:t>Code-size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i="1" spc="-10" dirty="0">
                <a:solidFill>
                  <a:srgbClr val="0000FF"/>
                </a:solidFill>
                <a:latin typeface="Calibri"/>
                <a:cs typeface="Calibri"/>
              </a:rPr>
              <a:t>data </a:t>
            </a:r>
            <a:r>
              <a:rPr sz="2200" i="1" spc="-5" dirty="0">
                <a:solidFill>
                  <a:srgbClr val="0000FF"/>
                </a:solidFill>
                <a:latin typeface="Calibri"/>
                <a:cs typeface="Calibri"/>
              </a:rPr>
              <a:t>memory</a:t>
            </a:r>
            <a:r>
              <a:rPr sz="2200" i="1" spc="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efficient</a:t>
            </a:r>
            <a:endParaRPr sz="2200" dirty="0">
              <a:latin typeface="Calibri"/>
              <a:cs typeface="Calibri"/>
            </a:endParaRPr>
          </a:p>
          <a:p>
            <a:pPr marL="927100" lvl="1" indent="-352425">
              <a:lnSpc>
                <a:spcPct val="100000"/>
              </a:lnSpc>
              <a:spcBef>
                <a:spcPts val="530"/>
              </a:spcBef>
              <a:buClr>
                <a:srgbClr val="000000"/>
              </a:buClr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200" i="1" spc="-5" dirty="0">
                <a:solidFill>
                  <a:srgbClr val="0000FF"/>
                </a:solidFill>
                <a:latin typeface="Calibri"/>
                <a:cs typeface="Calibri"/>
              </a:rPr>
              <a:t>Run-time</a:t>
            </a:r>
            <a:r>
              <a:rPr sz="2200" i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efficient</a:t>
            </a:r>
            <a:endParaRPr sz="2200" dirty="0">
              <a:latin typeface="Calibri"/>
              <a:cs typeface="Calibri"/>
            </a:endParaRPr>
          </a:p>
          <a:p>
            <a:pPr marL="927100" lvl="1" indent="-352425">
              <a:lnSpc>
                <a:spcPct val="100000"/>
              </a:lnSpc>
              <a:spcBef>
                <a:spcPts val="525"/>
              </a:spcBef>
              <a:buClr>
                <a:srgbClr val="000000"/>
              </a:buClr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200" i="1" spc="-10" dirty="0">
                <a:solidFill>
                  <a:srgbClr val="0000FF"/>
                </a:solidFill>
                <a:latin typeface="Calibri"/>
                <a:cs typeface="Calibri"/>
              </a:rPr>
              <a:t>Weight</a:t>
            </a:r>
            <a:r>
              <a:rPr sz="2200" i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efficient</a:t>
            </a:r>
            <a:endParaRPr sz="2200" dirty="0">
              <a:latin typeface="Calibri"/>
              <a:cs typeface="Calibri"/>
            </a:endParaRPr>
          </a:p>
          <a:p>
            <a:pPr marL="927100" lvl="1" indent="-352425">
              <a:lnSpc>
                <a:spcPct val="100000"/>
              </a:lnSpc>
              <a:spcBef>
                <a:spcPts val="535"/>
              </a:spcBef>
              <a:buClr>
                <a:srgbClr val="000000"/>
              </a:buClr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200" i="1" spc="-5" dirty="0">
                <a:solidFill>
                  <a:srgbClr val="0000FF"/>
                </a:solidFill>
                <a:latin typeface="Calibri"/>
                <a:cs typeface="Calibri"/>
              </a:rPr>
              <a:t>Cost </a:t>
            </a:r>
            <a:r>
              <a:rPr sz="2200" spc="-5" dirty="0">
                <a:latin typeface="Calibri"/>
                <a:cs typeface="Calibri"/>
              </a:rPr>
              <a:t>efficient</a:t>
            </a:r>
            <a:endParaRPr sz="22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Wingdings"/>
              <a:buChar char=""/>
            </a:pPr>
            <a:endParaRPr sz="3050" dirty="0">
              <a:latin typeface="Calibri"/>
              <a:cs typeface="Calibri"/>
            </a:endParaRPr>
          </a:p>
          <a:p>
            <a:pPr marL="12700" marR="2927350" algn="just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Embedded Systems </a:t>
            </a:r>
            <a:r>
              <a:rPr sz="2400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often </a:t>
            </a:r>
            <a:r>
              <a:rPr sz="2400" i="1" spc="-5" dirty="0">
                <a:solidFill>
                  <a:srgbClr val="0000FF"/>
                </a:solidFill>
                <a:latin typeface="Calibri"/>
                <a:cs typeface="Calibri"/>
              </a:rPr>
              <a:t>specialized </a:t>
            </a:r>
            <a:r>
              <a:rPr sz="2400" dirty="0">
                <a:latin typeface="Calibri"/>
                <a:cs typeface="Calibri"/>
              </a:rPr>
              <a:t>towards a certain  application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application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domain:</a:t>
            </a:r>
            <a:endParaRPr sz="2400" dirty="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Knowledge about the expected </a:t>
            </a:r>
            <a:r>
              <a:rPr sz="2400" spc="-5" dirty="0">
                <a:latin typeface="Calibri"/>
                <a:cs typeface="Calibri"/>
              </a:rPr>
              <a:t>behavior </a:t>
            </a:r>
            <a:r>
              <a:rPr sz="2400" dirty="0">
                <a:latin typeface="Calibri"/>
                <a:cs typeface="Calibri"/>
              </a:rPr>
              <a:t>and the </a:t>
            </a:r>
            <a:r>
              <a:rPr sz="2400" spc="-5" dirty="0">
                <a:latin typeface="Calibri"/>
                <a:cs typeface="Calibri"/>
              </a:rPr>
              <a:t>system </a:t>
            </a:r>
            <a:r>
              <a:rPr sz="2400" dirty="0">
                <a:latin typeface="Calibri"/>
                <a:cs typeface="Calibri"/>
              </a:rPr>
              <a:t>environment at </a:t>
            </a:r>
            <a:r>
              <a:rPr sz="2400" spc="-5" dirty="0">
                <a:latin typeface="Calibri"/>
                <a:cs typeface="Calibri"/>
              </a:rPr>
              <a:t>design  </a:t>
            </a:r>
            <a:r>
              <a:rPr sz="2400" dirty="0">
                <a:latin typeface="Calibri"/>
                <a:cs typeface="Calibri"/>
              </a:rPr>
              <a:t>time is </a:t>
            </a:r>
            <a:r>
              <a:rPr sz="2400" spc="-5" dirty="0">
                <a:latin typeface="Calibri"/>
                <a:cs typeface="Calibri"/>
              </a:rPr>
              <a:t>exploited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i="1" dirty="0">
                <a:solidFill>
                  <a:srgbClr val="0000FF"/>
                </a:solidFill>
                <a:latin typeface="Calibri"/>
                <a:cs typeface="Calibri"/>
              </a:rPr>
              <a:t>minimize resource </a:t>
            </a:r>
            <a:r>
              <a:rPr sz="2400" i="1" spc="-5" dirty="0">
                <a:solidFill>
                  <a:srgbClr val="0000FF"/>
                </a:solidFill>
                <a:latin typeface="Calibri"/>
                <a:cs typeface="Calibri"/>
              </a:rPr>
              <a:t>usage </a:t>
            </a:r>
            <a:r>
              <a:rPr sz="2400" dirty="0">
                <a:latin typeface="Calibri"/>
                <a:cs typeface="Calibri"/>
              </a:rPr>
              <a:t>and to </a:t>
            </a:r>
            <a:r>
              <a:rPr sz="2400" i="1" spc="-5" dirty="0">
                <a:solidFill>
                  <a:srgbClr val="0000FF"/>
                </a:solidFill>
                <a:latin typeface="Calibri"/>
                <a:cs typeface="Calibri"/>
              </a:rPr>
              <a:t>maximize </a:t>
            </a:r>
            <a:r>
              <a:rPr sz="2400" i="1" dirty="0">
                <a:solidFill>
                  <a:srgbClr val="0000FF"/>
                </a:solidFill>
                <a:latin typeface="Calibri"/>
                <a:cs typeface="Calibri"/>
              </a:rPr>
              <a:t>predictability </a:t>
            </a:r>
            <a:r>
              <a:rPr sz="2400" i="1" spc="-5" dirty="0">
                <a:solidFill>
                  <a:srgbClr val="0000FF"/>
                </a:solidFill>
                <a:latin typeface="Calibri"/>
                <a:cs typeface="Calibri"/>
              </a:rPr>
              <a:t>and  </a:t>
            </a:r>
            <a:r>
              <a:rPr sz="2400" i="1" dirty="0">
                <a:solidFill>
                  <a:srgbClr val="0000FF"/>
                </a:solidFill>
                <a:latin typeface="Calibri"/>
                <a:cs typeface="Calibri"/>
              </a:rPr>
              <a:t>reliability</a:t>
            </a:r>
            <a:r>
              <a:rPr sz="2400" dirty="0" smtClean="0">
                <a:latin typeface="Calibri"/>
                <a:cs typeface="Calibri"/>
              </a:rPr>
              <a:t>.</a:t>
            </a:r>
            <a:r>
              <a:rPr lang="zh-CN" altLang="en-US" sz="2400" dirty="0">
                <a:cs typeface="Calibri"/>
              </a:rPr>
              <a:t>利用有关在设计时的预期行为和系统环境的知识，以最大程度地减少资源使用并最大程度地提高可预测性和可靠性。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82556" y="1136903"/>
            <a:ext cx="1342644" cy="1449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72828" y="2766060"/>
            <a:ext cx="1429463" cy="1456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49" y="430784"/>
            <a:ext cx="37172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Reactivity </a:t>
            </a:r>
            <a:r>
              <a:rPr dirty="0"/>
              <a:t>&amp;</a:t>
            </a:r>
            <a:r>
              <a:rPr spc="-65" dirty="0"/>
              <a:t> </a:t>
            </a:r>
            <a:r>
              <a:rPr spc="-5" dirty="0"/>
              <a:t>Timing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949" y="1156842"/>
            <a:ext cx="8891905" cy="8724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5" dirty="0">
                <a:latin typeface="Calibri"/>
                <a:cs typeface="Calibri"/>
              </a:rPr>
              <a:t>Embedded systems </a:t>
            </a:r>
            <a:r>
              <a:rPr sz="2400" dirty="0">
                <a:latin typeface="Calibri"/>
                <a:cs typeface="Calibri"/>
              </a:rPr>
              <a:t>are </a:t>
            </a:r>
            <a:r>
              <a:rPr sz="2400" spc="-5" dirty="0">
                <a:latin typeface="Calibri"/>
                <a:cs typeface="Calibri"/>
              </a:rPr>
              <a:t>often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reactive:</a:t>
            </a:r>
            <a:endParaRPr sz="2400">
              <a:latin typeface="Calibri"/>
              <a:cs typeface="Calibri"/>
            </a:endParaRPr>
          </a:p>
          <a:p>
            <a:pPr marL="927100" indent="-352425">
              <a:lnSpc>
                <a:spcPct val="100000"/>
              </a:lnSpc>
              <a:spcBef>
                <a:spcPts val="545"/>
              </a:spcBef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200" spc="-5" dirty="0">
                <a:latin typeface="Calibri"/>
                <a:cs typeface="Calibri"/>
              </a:rPr>
              <a:t>Reactive systems must </a:t>
            </a:r>
            <a:r>
              <a:rPr sz="2200" spc="-5" dirty="0">
                <a:solidFill>
                  <a:srgbClr val="0000FF"/>
                </a:solidFill>
                <a:latin typeface="Calibri"/>
                <a:cs typeface="Calibri"/>
              </a:rPr>
              <a:t>react to stimuli </a:t>
            </a:r>
            <a:r>
              <a:rPr sz="2200" spc="-5" dirty="0">
                <a:latin typeface="Calibri"/>
                <a:cs typeface="Calibri"/>
              </a:rPr>
              <a:t>from the system environment</a:t>
            </a:r>
            <a:r>
              <a:rPr sz="2200" spc="1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1777" y="2349245"/>
            <a:ext cx="9854565" cy="864235"/>
          </a:xfrm>
          <a:prstGeom prst="rect">
            <a:avLst/>
          </a:prstGeom>
          <a:solidFill>
            <a:srgbClr val="F1F1F1"/>
          </a:solidFill>
          <a:ln w="28955">
            <a:solidFill>
              <a:srgbClr val="000000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1116965" marR="344805" indent="-864235">
              <a:lnSpc>
                <a:spcPct val="100000"/>
              </a:lnSpc>
              <a:spcBef>
                <a:spcPts val="550"/>
              </a:spcBef>
            </a:pPr>
            <a:r>
              <a:rPr sz="2200" i="1" dirty="0">
                <a:latin typeface="Calibri"/>
                <a:cs typeface="Calibri"/>
              </a:rPr>
              <a:t>„A </a:t>
            </a:r>
            <a:r>
              <a:rPr sz="2200" i="1" spc="-5" dirty="0">
                <a:latin typeface="Calibri"/>
                <a:cs typeface="Calibri"/>
              </a:rPr>
              <a:t>reactive </a:t>
            </a:r>
            <a:r>
              <a:rPr sz="2200" i="1" spc="-10" dirty="0">
                <a:latin typeface="Calibri"/>
                <a:cs typeface="Calibri"/>
              </a:rPr>
              <a:t>system </a:t>
            </a:r>
            <a:r>
              <a:rPr sz="2200" i="1" spc="-5" dirty="0">
                <a:latin typeface="Calibri"/>
                <a:cs typeface="Calibri"/>
              </a:rPr>
              <a:t>is </a:t>
            </a:r>
            <a:r>
              <a:rPr sz="2200" i="1" spc="-10" dirty="0">
                <a:latin typeface="Calibri"/>
                <a:cs typeface="Calibri"/>
              </a:rPr>
              <a:t>one </a:t>
            </a:r>
            <a:r>
              <a:rPr sz="2200" i="1" spc="-5" dirty="0">
                <a:latin typeface="Calibri"/>
                <a:cs typeface="Calibri"/>
              </a:rPr>
              <a:t>which is in continual interaction with is </a:t>
            </a:r>
            <a:r>
              <a:rPr sz="2200" i="1" spc="-10" dirty="0">
                <a:latin typeface="Calibri"/>
                <a:cs typeface="Calibri"/>
              </a:rPr>
              <a:t>environment and  executes </a:t>
            </a:r>
            <a:r>
              <a:rPr sz="2200" i="1" spc="-5" dirty="0">
                <a:latin typeface="Calibri"/>
                <a:cs typeface="Calibri"/>
              </a:rPr>
              <a:t>at a </a:t>
            </a:r>
            <a:r>
              <a:rPr sz="2200" i="1" spc="-10" dirty="0">
                <a:latin typeface="Calibri"/>
                <a:cs typeface="Calibri"/>
              </a:rPr>
              <a:t>pace </a:t>
            </a:r>
            <a:r>
              <a:rPr sz="2200" i="1" spc="-5" dirty="0">
                <a:latin typeface="Calibri"/>
                <a:cs typeface="Calibri"/>
              </a:rPr>
              <a:t>determined by that environment“ [Bergé,</a:t>
            </a:r>
            <a:r>
              <a:rPr sz="2200" i="1" spc="4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1995]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949" y="3510117"/>
            <a:ext cx="10332720" cy="154368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5" dirty="0">
                <a:latin typeface="Calibri"/>
                <a:cs typeface="Calibri"/>
              </a:rPr>
              <a:t>Embedded systems often </a:t>
            </a:r>
            <a:r>
              <a:rPr sz="2400" dirty="0">
                <a:latin typeface="Calibri"/>
                <a:cs typeface="Calibri"/>
              </a:rPr>
              <a:t>must meet </a:t>
            </a:r>
            <a:r>
              <a:rPr sz="2400" i="1" dirty="0">
                <a:solidFill>
                  <a:srgbClr val="0000FF"/>
                </a:solidFill>
                <a:latin typeface="Calibri"/>
                <a:cs typeface="Calibri"/>
              </a:rPr>
              <a:t>real-time</a:t>
            </a:r>
            <a:r>
              <a:rPr sz="2400" i="1" spc="-2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0000FF"/>
                </a:solidFill>
                <a:latin typeface="Calibri"/>
                <a:cs typeface="Calibri"/>
              </a:rPr>
              <a:t>constraints</a:t>
            </a:r>
            <a:r>
              <a:rPr sz="2400" i="1" spc="-5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927100" marR="5080" indent="-352425">
              <a:lnSpc>
                <a:spcPct val="100000"/>
              </a:lnSpc>
              <a:spcBef>
                <a:spcPts val="550"/>
              </a:spcBef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200" spc="-5" dirty="0">
                <a:latin typeface="Calibri"/>
                <a:cs typeface="Calibri"/>
              </a:rPr>
              <a:t>For </a:t>
            </a:r>
            <a:r>
              <a:rPr sz="2200" spc="-10" dirty="0">
                <a:latin typeface="Calibri"/>
                <a:cs typeface="Calibri"/>
              </a:rPr>
              <a:t>hard </a:t>
            </a:r>
            <a:r>
              <a:rPr sz="2200" spc="-5" dirty="0">
                <a:latin typeface="Calibri"/>
                <a:cs typeface="Calibri"/>
              </a:rPr>
              <a:t>real-time systems, right answers arriving too late are wrong. All </a:t>
            </a:r>
            <a:r>
              <a:rPr sz="2200" spc="-10" dirty="0">
                <a:latin typeface="Calibri"/>
                <a:cs typeface="Calibri"/>
              </a:rPr>
              <a:t>other  </a:t>
            </a:r>
            <a:r>
              <a:rPr sz="2200" spc="-5" dirty="0">
                <a:latin typeface="Calibri"/>
                <a:cs typeface="Calibri"/>
              </a:rPr>
              <a:t>time-constraints are called soft. A </a:t>
            </a:r>
            <a:r>
              <a:rPr sz="2200" i="1" spc="-10" dirty="0">
                <a:solidFill>
                  <a:srgbClr val="0000FF"/>
                </a:solidFill>
                <a:latin typeface="Calibri"/>
                <a:cs typeface="Calibri"/>
              </a:rPr>
              <a:t>guaranteed system </a:t>
            </a:r>
            <a:r>
              <a:rPr sz="2200" i="1" spc="-5" dirty="0">
                <a:solidFill>
                  <a:srgbClr val="0000FF"/>
                </a:solidFill>
                <a:latin typeface="Calibri"/>
                <a:cs typeface="Calibri"/>
              </a:rPr>
              <a:t>response </a:t>
            </a:r>
            <a:r>
              <a:rPr sz="2200" spc="-5" dirty="0">
                <a:latin typeface="Calibri"/>
                <a:cs typeface="Calibri"/>
              </a:rPr>
              <a:t>has to be explained  without statistical arguments.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1777" y="5374385"/>
            <a:ext cx="9854565" cy="864235"/>
          </a:xfrm>
          <a:prstGeom prst="rect">
            <a:avLst/>
          </a:prstGeom>
          <a:solidFill>
            <a:srgbClr val="F1F1F1"/>
          </a:solidFill>
          <a:ln w="28955">
            <a:solidFill>
              <a:srgbClr val="000000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2842260" marR="838200" indent="-2097405">
              <a:lnSpc>
                <a:spcPct val="100000"/>
              </a:lnSpc>
              <a:spcBef>
                <a:spcPts val="540"/>
              </a:spcBef>
            </a:pPr>
            <a:r>
              <a:rPr sz="2200" i="1" dirty="0">
                <a:latin typeface="Calibri"/>
                <a:cs typeface="Calibri"/>
              </a:rPr>
              <a:t>„A </a:t>
            </a:r>
            <a:r>
              <a:rPr sz="2200" i="1" spc="-5" dirty="0">
                <a:latin typeface="Calibri"/>
                <a:cs typeface="Calibri"/>
              </a:rPr>
              <a:t>real-time constraint is </a:t>
            </a:r>
            <a:r>
              <a:rPr sz="2200" i="1" spc="-10" dirty="0">
                <a:latin typeface="Calibri"/>
                <a:cs typeface="Calibri"/>
              </a:rPr>
              <a:t>called hard, </a:t>
            </a:r>
            <a:r>
              <a:rPr sz="2200" i="1" spc="-5" dirty="0">
                <a:latin typeface="Calibri"/>
                <a:cs typeface="Calibri"/>
              </a:rPr>
              <a:t>if </a:t>
            </a:r>
            <a:r>
              <a:rPr sz="2200" i="1" spc="-10" dirty="0">
                <a:latin typeface="Calibri"/>
                <a:cs typeface="Calibri"/>
              </a:rPr>
              <a:t>not </a:t>
            </a:r>
            <a:r>
              <a:rPr sz="2200" i="1" spc="-5" dirty="0">
                <a:latin typeface="Calibri"/>
                <a:cs typeface="Calibri"/>
              </a:rPr>
              <a:t>meeting that constraint </a:t>
            </a:r>
            <a:r>
              <a:rPr sz="2200" i="1" spc="-10" dirty="0">
                <a:latin typeface="Calibri"/>
                <a:cs typeface="Calibri"/>
              </a:rPr>
              <a:t>could  </a:t>
            </a:r>
            <a:r>
              <a:rPr sz="2200" i="1" spc="-5" dirty="0">
                <a:latin typeface="Calibri"/>
                <a:cs typeface="Calibri"/>
              </a:rPr>
              <a:t>result in a </a:t>
            </a:r>
            <a:r>
              <a:rPr sz="2200" i="1" spc="-10" dirty="0">
                <a:latin typeface="Calibri"/>
                <a:cs typeface="Calibri"/>
              </a:rPr>
              <a:t>catastrophe“ [Kopetz,</a:t>
            </a:r>
            <a:r>
              <a:rPr sz="2200" i="1" spc="2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1997].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013192" y="0"/>
            <a:ext cx="2691765" cy="1341120"/>
            <a:chOff x="8013192" y="0"/>
            <a:chExt cx="2691765" cy="1341120"/>
          </a:xfrm>
        </p:grpSpPr>
        <p:sp>
          <p:nvSpPr>
            <p:cNvPr id="8" name="object 8"/>
            <p:cNvSpPr/>
            <p:nvPr/>
          </p:nvSpPr>
          <p:spPr>
            <a:xfrm>
              <a:off x="9293352" y="0"/>
              <a:ext cx="1411224" cy="13411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13192" y="188976"/>
              <a:ext cx="1065276" cy="8351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49" y="430784"/>
            <a:ext cx="2305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Comparison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88949" y="1156842"/>
            <a:ext cx="5090160" cy="4983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b="1" i="1" dirty="0">
                <a:solidFill>
                  <a:srgbClr val="0000FF"/>
                </a:solidFill>
                <a:latin typeface="Calibri"/>
                <a:cs typeface="Calibri"/>
              </a:rPr>
              <a:t>Embedded</a:t>
            </a:r>
            <a:r>
              <a:rPr sz="2400" b="1" i="1" spc="-5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Systems:</a:t>
            </a:r>
            <a:endParaRPr sz="2400">
              <a:latin typeface="Calibri"/>
              <a:cs typeface="Calibri"/>
            </a:endParaRPr>
          </a:p>
          <a:p>
            <a:pPr marL="927100" indent="-352425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000" dirty="0">
                <a:latin typeface="Calibri"/>
                <a:cs typeface="Calibri"/>
              </a:rPr>
              <a:t>Few applications that are known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endParaRPr sz="20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design-time.</a:t>
            </a:r>
            <a:endParaRPr sz="2000">
              <a:latin typeface="Calibri"/>
              <a:cs typeface="Calibri"/>
            </a:endParaRPr>
          </a:p>
          <a:p>
            <a:pPr marL="927100" indent="-35242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000" dirty="0">
                <a:latin typeface="Calibri"/>
                <a:cs typeface="Calibri"/>
              </a:rPr>
              <a:t>Not </a:t>
            </a:r>
            <a:r>
              <a:rPr sz="2000" spc="-5" dirty="0">
                <a:latin typeface="Calibri"/>
                <a:cs typeface="Calibri"/>
              </a:rPr>
              <a:t>programmable by </a:t>
            </a:r>
            <a:r>
              <a:rPr sz="2000" dirty="0">
                <a:latin typeface="Calibri"/>
                <a:cs typeface="Calibri"/>
              </a:rPr>
              <a:t>end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user.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"/>
            </a:pPr>
            <a:endParaRPr sz="2350">
              <a:latin typeface="Calibri"/>
              <a:cs typeface="Calibri"/>
            </a:endParaRPr>
          </a:p>
          <a:p>
            <a:pPr marL="927100" indent="-352425">
              <a:lnSpc>
                <a:spcPct val="100000"/>
              </a:lnSpc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000" spc="-5" dirty="0">
                <a:latin typeface="Calibri"/>
                <a:cs typeface="Calibri"/>
              </a:rPr>
              <a:t>Fixed </a:t>
            </a:r>
            <a:r>
              <a:rPr sz="2000" dirty="0">
                <a:latin typeface="Calibri"/>
                <a:cs typeface="Calibri"/>
              </a:rPr>
              <a:t>run-time </a:t>
            </a:r>
            <a:r>
              <a:rPr sz="2000" spc="-5" dirty="0">
                <a:latin typeface="Calibri"/>
                <a:cs typeface="Calibri"/>
              </a:rPr>
              <a:t>requirements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(additional</a:t>
            </a:r>
            <a:endParaRPr sz="20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computing </a:t>
            </a:r>
            <a:r>
              <a:rPr sz="2000" spc="-5" dirty="0">
                <a:latin typeface="Calibri"/>
                <a:cs typeface="Calibri"/>
              </a:rPr>
              <a:t>power often not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useful).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927100" indent="-352425">
              <a:lnSpc>
                <a:spcPct val="100000"/>
              </a:lnSpc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000" spc="-5" dirty="0">
                <a:latin typeface="Calibri"/>
                <a:cs typeface="Calibri"/>
              </a:rPr>
              <a:t>Typical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criteria:</a:t>
            </a:r>
            <a:endParaRPr sz="2000">
              <a:latin typeface="Calibri"/>
              <a:cs typeface="Calibri"/>
            </a:endParaRPr>
          </a:p>
          <a:p>
            <a:pPr marL="1419225" lvl="1" indent="-28257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1419225" algn="l"/>
                <a:tab pos="1419860" algn="l"/>
              </a:tabLst>
            </a:pPr>
            <a:r>
              <a:rPr sz="2000" dirty="0">
                <a:latin typeface="Calibri"/>
                <a:cs typeface="Calibri"/>
              </a:rPr>
              <a:t>cost</a:t>
            </a:r>
            <a:endParaRPr sz="2000">
              <a:latin typeface="Calibri"/>
              <a:cs typeface="Calibri"/>
            </a:endParaRPr>
          </a:p>
          <a:p>
            <a:pPr marL="1419225" lvl="1" indent="-28257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1419225" algn="l"/>
                <a:tab pos="1419860" algn="l"/>
              </a:tabLst>
            </a:pPr>
            <a:r>
              <a:rPr sz="2000" spc="-5" dirty="0">
                <a:latin typeface="Calibri"/>
                <a:cs typeface="Calibri"/>
              </a:rPr>
              <a:t>power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consumption</a:t>
            </a:r>
            <a:endParaRPr sz="2000">
              <a:latin typeface="Calibri"/>
              <a:cs typeface="Calibri"/>
            </a:endParaRPr>
          </a:p>
          <a:p>
            <a:pPr marL="1419225" lvl="1" indent="-28257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1419225" algn="l"/>
                <a:tab pos="1419860" algn="l"/>
              </a:tabLst>
            </a:pPr>
            <a:r>
              <a:rPr sz="2000" spc="-5" dirty="0">
                <a:latin typeface="Calibri"/>
                <a:cs typeface="Calibri"/>
              </a:rPr>
              <a:t>size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weight</a:t>
            </a:r>
            <a:endParaRPr sz="2000">
              <a:latin typeface="Calibri"/>
              <a:cs typeface="Calibri"/>
            </a:endParaRPr>
          </a:p>
          <a:p>
            <a:pPr marL="1419225" lvl="1" indent="-28257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1419225" algn="l"/>
                <a:tab pos="1419860" algn="l"/>
              </a:tabLst>
            </a:pPr>
            <a:r>
              <a:rPr sz="2000" spc="-5" dirty="0">
                <a:latin typeface="Calibri"/>
                <a:cs typeface="Calibri"/>
              </a:rPr>
              <a:t>dependability</a:t>
            </a:r>
            <a:endParaRPr sz="2000">
              <a:latin typeface="Calibri"/>
              <a:cs typeface="Calibri"/>
            </a:endParaRPr>
          </a:p>
          <a:p>
            <a:pPr marL="1419225" lvl="1" indent="-28257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1419225" algn="l"/>
                <a:tab pos="1419860" algn="l"/>
              </a:tabLst>
            </a:pPr>
            <a:r>
              <a:rPr sz="2000" spc="-5" dirty="0">
                <a:latin typeface="Calibri"/>
                <a:cs typeface="Calibri"/>
              </a:rPr>
              <a:t>worst-case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speed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pc="-10" dirty="0"/>
              <a:t>General </a:t>
            </a:r>
            <a:r>
              <a:rPr spc="-5" dirty="0"/>
              <a:t>Purpose Computing</a:t>
            </a:r>
          </a:p>
          <a:p>
            <a:pPr marL="927100" indent="-352425">
              <a:lnSpc>
                <a:spcPct val="100000"/>
              </a:lnSpc>
              <a:spcBef>
                <a:spcPts val="505"/>
              </a:spcBef>
              <a:buFont typeface="Wingdings"/>
              <a:buChar char=""/>
              <a:tabLst>
                <a:tab pos="926465" algn="l"/>
                <a:tab pos="927100" algn="l"/>
              </a:tabLst>
            </a:pPr>
            <a:r>
              <a:rPr sz="2000" b="0" i="0" dirty="0">
                <a:solidFill>
                  <a:srgbClr val="000000"/>
                </a:solidFill>
                <a:latin typeface="Calibri"/>
                <a:cs typeface="Calibri"/>
              </a:rPr>
              <a:t>Broad class of</a:t>
            </a:r>
            <a:r>
              <a:rPr sz="2000" b="0" i="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i="0" dirty="0">
                <a:solidFill>
                  <a:srgbClr val="000000"/>
                </a:solidFill>
                <a:latin typeface="Calibri"/>
                <a:cs typeface="Calibri"/>
              </a:rPr>
              <a:t>applications.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"/>
            </a:pPr>
            <a:endParaRPr sz="2350">
              <a:latin typeface="Calibri"/>
              <a:cs typeface="Calibri"/>
            </a:endParaRPr>
          </a:p>
          <a:p>
            <a:pPr marL="927100" indent="-352425">
              <a:lnSpc>
                <a:spcPct val="100000"/>
              </a:lnSpc>
              <a:buFont typeface="Wingdings"/>
              <a:buChar char=""/>
              <a:tabLst>
                <a:tab pos="926465" algn="l"/>
                <a:tab pos="927100" algn="l"/>
              </a:tabLst>
            </a:pPr>
            <a:r>
              <a:rPr sz="2000" b="0" i="0" spc="-5" dirty="0">
                <a:solidFill>
                  <a:srgbClr val="000000"/>
                </a:solidFill>
                <a:latin typeface="Calibri"/>
                <a:cs typeface="Calibri"/>
              </a:rPr>
              <a:t>Programmable by </a:t>
            </a:r>
            <a:r>
              <a:rPr sz="2000" b="0" i="0" dirty="0">
                <a:solidFill>
                  <a:srgbClr val="000000"/>
                </a:solidFill>
                <a:latin typeface="Calibri"/>
                <a:cs typeface="Calibri"/>
              </a:rPr>
              <a:t>end</a:t>
            </a:r>
            <a:r>
              <a:rPr sz="2000" b="0" i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i="0" spc="-5" dirty="0">
                <a:solidFill>
                  <a:srgbClr val="000000"/>
                </a:solidFill>
                <a:latin typeface="Calibri"/>
                <a:cs typeface="Calibri"/>
              </a:rPr>
              <a:t>user.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"/>
            </a:pPr>
            <a:endParaRPr sz="2350">
              <a:latin typeface="Calibri"/>
              <a:cs typeface="Calibri"/>
            </a:endParaRPr>
          </a:p>
          <a:p>
            <a:pPr marL="927100" indent="-352425">
              <a:lnSpc>
                <a:spcPct val="100000"/>
              </a:lnSpc>
              <a:buFont typeface="Wingdings"/>
              <a:buChar char=""/>
              <a:tabLst>
                <a:tab pos="926465" algn="l"/>
                <a:tab pos="927100" algn="l"/>
              </a:tabLst>
            </a:pPr>
            <a:r>
              <a:rPr sz="2000" b="0" i="0" spc="-5" dirty="0">
                <a:solidFill>
                  <a:srgbClr val="000000"/>
                </a:solidFill>
                <a:latin typeface="Calibri"/>
                <a:cs typeface="Calibri"/>
              </a:rPr>
              <a:t>Faster </a:t>
            </a:r>
            <a:r>
              <a:rPr sz="2000" b="0" i="0" dirty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sz="2000" b="0" i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i="0" spc="-5" dirty="0">
                <a:solidFill>
                  <a:srgbClr val="000000"/>
                </a:solidFill>
                <a:latin typeface="Calibri"/>
                <a:cs typeface="Calibri"/>
              </a:rPr>
              <a:t>better.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"/>
            </a:pP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"/>
            </a:pPr>
            <a:endParaRPr sz="2200">
              <a:latin typeface="Calibri"/>
              <a:cs typeface="Calibri"/>
            </a:endParaRPr>
          </a:p>
          <a:p>
            <a:pPr marL="927100" indent="-352425">
              <a:lnSpc>
                <a:spcPct val="100000"/>
              </a:lnSpc>
              <a:buFont typeface="Wingdings"/>
              <a:buChar char=""/>
              <a:tabLst>
                <a:tab pos="926465" algn="l"/>
                <a:tab pos="927100" algn="l"/>
              </a:tabLst>
            </a:pPr>
            <a:r>
              <a:rPr sz="2000" b="0" i="0" spc="-5" dirty="0">
                <a:solidFill>
                  <a:srgbClr val="000000"/>
                </a:solidFill>
                <a:latin typeface="Calibri"/>
                <a:cs typeface="Calibri"/>
              </a:rPr>
              <a:t>Typical</a:t>
            </a:r>
            <a:r>
              <a:rPr sz="2000" b="0" i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i="0" dirty="0">
                <a:solidFill>
                  <a:srgbClr val="000000"/>
                </a:solidFill>
                <a:latin typeface="Calibri"/>
                <a:cs typeface="Calibri"/>
              </a:rPr>
              <a:t>criteria:</a:t>
            </a:r>
            <a:endParaRPr sz="2000">
              <a:latin typeface="Calibri"/>
              <a:cs typeface="Calibri"/>
            </a:endParaRPr>
          </a:p>
          <a:p>
            <a:pPr marL="1419225" lvl="1" indent="-282575">
              <a:lnSpc>
                <a:spcPct val="100000"/>
              </a:lnSpc>
              <a:spcBef>
                <a:spcPts val="530"/>
              </a:spcBef>
              <a:buFont typeface="Wingdings"/>
              <a:buChar char=""/>
              <a:tabLst>
                <a:tab pos="1419225" algn="l"/>
                <a:tab pos="1419860" algn="l"/>
              </a:tabLst>
            </a:pPr>
            <a:r>
              <a:rPr sz="2000" dirty="0">
                <a:latin typeface="Calibri"/>
                <a:cs typeface="Calibri"/>
              </a:rPr>
              <a:t>cost</a:t>
            </a:r>
            <a:endParaRPr sz="2000">
              <a:latin typeface="Calibri"/>
              <a:cs typeface="Calibri"/>
            </a:endParaRPr>
          </a:p>
          <a:p>
            <a:pPr marL="1419225" lvl="1" indent="-28257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1419225" algn="l"/>
                <a:tab pos="1419860" algn="l"/>
              </a:tabLst>
            </a:pPr>
            <a:r>
              <a:rPr sz="2000" spc="-5" dirty="0">
                <a:latin typeface="Calibri"/>
                <a:cs typeface="Calibri"/>
              </a:rPr>
              <a:t>power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consumption</a:t>
            </a:r>
            <a:endParaRPr sz="2000">
              <a:latin typeface="Calibri"/>
              <a:cs typeface="Calibri"/>
            </a:endParaRPr>
          </a:p>
          <a:p>
            <a:pPr marL="1419225" lvl="1" indent="-28257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1419225" algn="l"/>
                <a:tab pos="1419860" algn="l"/>
              </a:tabLst>
            </a:pPr>
            <a:r>
              <a:rPr sz="2000" dirty="0">
                <a:latin typeface="Calibri"/>
                <a:cs typeface="Calibri"/>
              </a:rPr>
              <a:t>average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speed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49" y="430784"/>
            <a:ext cx="3359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Lecture</a:t>
            </a:r>
            <a:r>
              <a:rPr spc="-75" dirty="0"/>
              <a:t> </a:t>
            </a:r>
            <a:r>
              <a:rPr spc="-5" dirty="0"/>
              <a:t>Overview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201797" y="1543685"/>
            <a:ext cx="4421505" cy="3917315"/>
            <a:chOff x="3201797" y="1543685"/>
            <a:chExt cx="4421505" cy="3917315"/>
          </a:xfrm>
        </p:grpSpPr>
        <p:sp>
          <p:nvSpPr>
            <p:cNvPr id="4" name="object 4"/>
            <p:cNvSpPr/>
            <p:nvPr/>
          </p:nvSpPr>
          <p:spPr>
            <a:xfrm>
              <a:off x="3216402" y="1558290"/>
              <a:ext cx="4392295" cy="3888104"/>
            </a:xfrm>
            <a:custGeom>
              <a:avLst/>
              <a:gdLst/>
              <a:ahLst/>
              <a:cxnLst/>
              <a:rect l="l" t="t" r="r" b="b"/>
              <a:pathLst>
                <a:path w="4392295" h="3888104">
                  <a:moveTo>
                    <a:pt x="4392167" y="0"/>
                  </a:moveTo>
                  <a:lnTo>
                    <a:pt x="0" y="0"/>
                  </a:lnTo>
                  <a:lnTo>
                    <a:pt x="0" y="3887724"/>
                  </a:lnTo>
                  <a:lnTo>
                    <a:pt x="4392167" y="3887724"/>
                  </a:lnTo>
                  <a:lnTo>
                    <a:pt x="439216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16402" y="1558290"/>
              <a:ext cx="4392295" cy="3888104"/>
            </a:xfrm>
            <a:custGeom>
              <a:avLst/>
              <a:gdLst/>
              <a:ahLst/>
              <a:cxnLst/>
              <a:rect l="l" t="t" r="r" b="b"/>
              <a:pathLst>
                <a:path w="4392295" h="3888104">
                  <a:moveTo>
                    <a:pt x="0" y="3887724"/>
                  </a:moveTo>
                  <a:lnTo>
                    <a:pt x="4392167" y="3887724"/>
                  </a:lnTo>
                  <a:lnTo>
                    <a:pt x="4392167" y="0"/>
                  </a:lnTo>
                  <a:lnTo>
                    <a:pt x="0" y="0"/>
                  </a:lnTo>
                  <a:lnTo>
                    <a:pt x="0" y="3887724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321177" y="1496161"/>
            <a:ext cx="4110990" cy="375666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401320" indent="-255270">
              <a:lnSpc>
                <a:spcPct val="100000"/>
              </a:lnSpc>
              <a:spcBef>
                <a:spcPts val="635"/>
              </a:spcBef>
              <a:buAutoNum type="arabicPeriod"/>
              <a:tabLst>
                <a:tab pos="401955" algn="l"/>
              </a:tabLst>
            </a:pPr>
            <a:r>
              <a:rPr sz="2000" b="1" spc="-5" dirty="0">
                <a:solidFill>
                  <a:srgbClr val="BE9000"/>
                </a:solidFill>
                <a:latin typeface="Calibri"/>
                <a:cs typeface="Calibri"/>
              </a:rPr>
              <a:t>Introduction </a:t>
            </a:r>
            <a:r>
              <a:rPr sz="2000" b="1" spc="-15" dirty="0">
                <a:solidFill>
                  <a:srgbClr val="BE9000"/>
                </a:solidFill>
                <a:latin typeface="Calibri"/>
                <a:cs typeface="Calibri"/>
              </a:rPr>
              <a:t>to </a:t>
            </a:r>
            <a:r>
              <a:rPr sz="2000" b="1" dirty="0">
                <a:solidFill>
                  <a:srgbClr val="BE9000"/>
                </a:solidFill>
                <a:latin typeface="Calibri"/>
                <a:cs typeface="Calibri"/>
              </a:rPr>
              <a:t>Embedded</a:t>
            </a:r>
            <a:r>
              <a:rPr sz="2000" b="1" spc="-90" dirty="0">
                <a:solidFill>
                  <a:srgbClr val="BE9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BE9000"/>
                </a:solidFill>
                <a:latin typeface="Calibri"/>
                <a:cs typeface="Calibri"/>
              </a:rPr>
              <a:t>Systems</a:t>
            </a:r>
            <a:endParaRPr sz="2000">
              <a:latin typeface="Calibri"/>
              <a:cs typeface="Calibri"/>
            </a:endParaRPr>
          </a:p>
          <a:p>
            <a:pPr marL="401320" indent="-255270">
              <a:lnSpc>
                <a:spcPct val="100000"/>
              </a:lnSpc>
              <a:spcBef>
                <a:spcPts val="535"/>
              </a:spcBef>
              <a:buAutoNum type="arabicPeriod"/>
              <a:tabLst>
                <a:tab pos="401955" algn="l"/>
              </a:tabLst>
            </a:pPr>
            <a:r>
              <a:rPr sz="2000" b="1" spc="-10" dirty="0">
                <a:solidFill>
                  <a:srgbClr val="006800"/>
                </a:solidFill>
                <a:latin typeface="Calibri"/>
                <a:cs typeface="Calibri"/>
              </a:rPr>
              <a:t>Software Development</a:t>
            </a:r>
            <a:endParaRPr sz="2000">
              <a:latin typeface="Calibri"/>
              <a:cs typeface="Calibri"/>
            </a:endParaRPr>
          </a:p>
          <a:p>
            <a:pPr marL="398145" indent="-25527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98780" algn="l"/>
              </a:tabLst>
            </a:pPr>
            <a:r>
              <a:rPr sz="2000" b="1" spc="-10" dirty="0">
                <a:solidFill>
                  <a:srgbClr val="BE9000"/>
                </a:solidFill>
                <a:latin typeface="Calibri"/>
                <a:cs typeface="Calibri"/>
              </a:rPr>
              <a:t>Hardware-Software</a:t>
            </a:r>
            <a:r>
              <a:rPr sz="2000" b="1" dirty="0">
                <a:solidFill>
                  <a:srgbClr val="BE9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BE9000"/>
                </a:solidFill>
                <a:latin typeface="Calibri"/>
                <a:cs typeface="Calibri"/>
              </a:rPr>
              <a:t>Interface</a:t>
            </a:r>
            <a:endParaRPr sz="2000">
              <a:latin typeface="Calibri"/>
              <a:cs typeface="Calibri"/>
            </a:endParaRPr>
          </a:p>
          <a:p>
            <a:pPr marL="398145" indent="-25527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98780" algn="l"/>
              </a:tabLst>
            </a:pPr>
            <a:r>
              <a:rPr sz="2000" b="1" spc="-10" dirty="0">
                <a:solidFill>
                  <a:srgbClr val="006800"/>
                </a:solidFill>
                <a:latin typeface="Calibri"/>
                <a:cs typeface="Calibri"/>
              </a:rPr>
              <a:t>Programming</a:t>
            </a:r>
            <a:r>
              <a:rPr sz="2000" b="1" spc="-25" dirty="0">
                <a:solidFill>
                  <a:srgbClr val="0068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800"/>
                </a:solidFill>
                <a:latin typeface="Calibri"/>
                <a:cs typeface="Calibri"/>
              </a:rPr>
              <a:t>Paradigms</a:t>
            </a:r>
            <a:endParaRPr sz="2000">
              <a:latin typeface="Calibri"/>
              <a:cs typeface="Calibri"/>
            </a:endParaRPr>
          </a:p>
          <a:p>
            <a:pPr marL="398145" indent="-255270">
              <a:lnSpc>
                <a:spcPct val="100000"/>
              </a:lnSpc>
              <a:spcBef>
                <a:spcPts val="535"/>
              </a:spcBef>
              <a:buAutoNum type="arabicPeriod"/>
              <a:tabLst>
                <a:tab pos="398780" algn="l"/>
              </a:tabLst>
            </a:pPr>
            <a:r>
              <a:rPr sz="2000" b="1" spc="-5" dirty="0">
                <a:solidFill>
                  <a:srgbClr val="006800"/>
                </a:solidFill>
                <a:latin typeface="Calibri"/>
                <a:cs typeface="Calibri"/>
              </a:rPr>
              <a:t>Embedded </a:t>
            </a:r>
            <a:r>
              <a:rPr sz="2000" b="1" spc="-10" dirty="0">
                <a:solidFill>
                  <a:srgbClr val="006800"/>
                </a:solidFill>
                <a:latin typeface="Calibri"/>
                <a:cs typeface="Calibri"/>
              </a:rPr>
              <a:t>Operating</a:t>
            </a:r>
            <a:r>
              <a:rPr sz="2000" b="1" spc="-35" dirty="0">
                <a:solidFill>
                  <a:srgbClr val="0068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6800"/>
                </a:solidFill>
                <a:latin typeface="Calibri"/>
                <a:cs typeface="Calibri"/>
              </a:rPr>
              <a:t>Systems</a:t>
            </a:r>
            <a:endParaRPr sz="2000">
              <a:latin typeface="Calibri"/>
              <a:cs typeface="Calibri"/>
            </a:endParaRPr>
          </a:p>
          <a:p>
            <a:pPr marL="398145" indent="-25527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98780" algn="l"/>
              </a:tabLst>
            </a:pPr>
            <a:r>
              <a:rPr sz="2000" b="1" spc="-5" dirty="0">
                <a:solidFill>
                  <a:srgbClr val="006800"/>
                </a:solidFill>
                <a:latin typeface="Calibri"/>
                <a:cs typeface="Calibri"/>
              </a:rPr>
              <a:t>Real-time</a:t>
            </a:r>
            <a:r>
              <a:rPr sz="2000" b="1" spc="-40" dirty="0">
                <a:solidFill>
                  <a:srgbClr val="0068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800"/>
                </a:solidFill>
                <a:latin typeface="Calibri"/>
                <a:cs typeface="Calibri"/>
              </a:rPr>
              <a:t>Scheduling</a:t>
            </a:r>
            <a:endParaRPr sz="2000">
              <a:latin typeface="Calibri"/>
              <a:cs typeface="Calibri"/>
            </a:endParaRPr>
          </a:p>
          <a:p>
            <a:pPr marL="398145" indent="-255270">
              <a:lnSpc>
                <a:spcPct val="100000"/>
              </a:lnSpc>
              <a:spcBef>
                <a:spcPts val="535"/>
              </a:spcBef>
              <a:buAutoNum type="arabicPeriod"/>
              <a:tabLst>
                <a:tab pos="398780" algn="l"/>
              </a:tabLst>
            </a:pPr>
            <a:r>
              <a:rPr sz="2000" b="1" spc="-10" dirty="0">
                <a:solidFill>
                  <a:srgbClr val="006800"/>
                </a:solidFill>
                <a:latin typeface="Calibri"/>
                <a:cs typeface="Calibri"/>
              </a:rPr>
              <a:t>Shared Resources</a:t>
            </a:r>
            <a:endParaRPr sz="2000">
              <a:latin typeface="Calibri"/>
              <a:cs typeface="Calibri"/>
            </a:endParaRPr>
          </a:p>
          <a:p>
            <a:pPr marL="393700" indent="-25527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93700" algn="l"/>
              </a:tabLst>
            </a:pPr>
            <a:r>
              <a:rPr sz="2000" b="1" spc="-15" dirty="0">
                <a:solidFill>
                  <a:srgbClr val="0000FF"/>
                </a:solidFill>
                <a:latin typeface="Calibri"/>
                <a:cs typeface="Calibri"/>
              </a:rPr>
              <a:t>Hardware</a:t>
            </a:r>
            <a:r>
              <a:rPr sz="2000" b="1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Components</a:t>
            </a:r>
            <a:endParaRPr sz="2000">
              <a:latin typeface="Calibri"/>
              <a:cs typeface="Calibri"/>
            </a:endParaRPr>
          </a:p>
          <a:p>
            <a:pPr marL="401320" indent="-25527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401955" algn="l"/>
              </a:tabLst>
            </a:pPr>
            <a:r>
              <a:rPr sz="2000" b="1" spc="-15" dirty="0">
                <a:solidFill>
                  <a:srgbClr val="BE9000"/>
                </a:solidFill>
                <a:latin typeface="Calibri"/>
                <a:cs typeface="Calibri"/>
              </a:rPr>
              <a:t>Power </a:t>
            </a:r>
            <a:r>
              <a:rPr sz="2000" b="1" dirty="0">
                <a:solidFill>
                  <a:srgbClr val="BE9000"/>
                </a:solidFill>
                <a:latin typeface="Calibri"/>
                <a:cs typeface="Calibri"/>
              </a:rPr>
              <a:t>and</a:t>
            </a:r>
            <a:r>
              <a:rPr sz="2000" b="1" spc="-15" dirty="0">
                <a:solidFill>
                  <a:srgbClr val="BE9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BE9000"/>
                </a:solidFill>
                <a:latin typeface="Calibri"/>
                <a:cs typeface="Calibri"/>
              </a:rPr>
              <a:t>Energy</a:t>
            </a:r>
            <a:endParaRPr sz="2000">
              <a:latin typeface="Calibri"/>
              <a:cs typeface="Calibri"/>
            </a:endParaRPr>
          </a:p>
          <a:p>
            <a:pPr marL="394970" indent="-382905">
              <a:lnSpc>
                <a:spcPct val="100000"/>
              </a:lnSpc>
              <a:spcBef>
                <a:spcPts val="535"/>
              </a:spcBef>
              <a:buAutoNum type="arabicPeriod"/>
              <a:tabLst>
                <a:tab pos="395605" algn="l"/>
              </a:tabLst>
            </a:pPr>
            <a:r>
              <a:rPr sz="2000" b="1" spc="-10" dirty="0">
                <a:solidFill>
                  <a:srgbClr val="0000FF"/>
                </a:solidFill>
                <a:latin typeface="Calibri"/>
                <a:cs typeface="Calibri"/>
              </a:rPr>
              <a:t>Architecture</a:t>
            </a:r>
            <a:r>
              <a:rPr sz="2000" b="1" spc="-3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Calibri"/>
                <a:cs typeface="Calibri"/>
              </a:rPr>
              <a:t>Synthesis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35379" y="2785109"/>
            <a:ext cx="1169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800"/>
                </a:solidFill>
                <a:latin typeface="Calibri"/>
                <a:cs typeface="Calibri"/>
              </a:rPr>
              <a:t>S</a:t>
            </a:r>
            <a:r>
              <a:rPr sz="2400" b="1" spc="5" dirty="0">
                <a:solidFill>
                  <a:srgbClr val="006800"/>
                </a:solidFill>
                <a:latin typeface="Calibri"/>
                <a:cs typeface="Calibri"/>
              </a:rPr>
              <a:t>o</a:t>
            </a:r>
            <a:r>
              <a:rPr sz="2400" b="1" spc="-5" dirty="0">
                <a:solidFill>
                  <a:srgbClr val="006800"/>
                </a:solidFill>
                <a:latin typeface="Calibri"/>
                <a:cs typeface="Calibri"/>
              </a:rPr>
              <a:t>f</a:t>
            </a:r>
            <a:r>
              <a:rPr sz="2400" b="1" spc="-10" dirty="0">
                <a:solidFill>
                  <a:srgbClr val="006800"/>
                </a:solidFill>
                <a:latin typeface="Calibri"/>
                <a:cs typeface="Calibri"/>
              </a:rPr>
              <a:t>t</a:t>
            </a:r>
            <a:r>
              <a:rPr sz="2400" b="1" spc="-25" dirty="0">
                <a:solidFill>
                  <a:srgbClr val="006800"/>
                </a:solidFill>
                <a:latin typeface="Calibri"/>
                <a:cs typeface="Calibri"/>
              </a:rPr>
              <a:t>w</a:t>
            </a:r>
            <a:r>
              <a:rPr sz="2400" b="1" dirty="0">
                <a:solidFill>
                  <a:srgbClr val="006800"/>
                </a:solidFill>
                <a:latin typeface="Calibri"/>
                <a:cs typeface="Calibri"/>
              </a:rPr>
              <a:t>a</a:t>
            </a:r>
            <a:r>
              <a:rPr sz="2400" b="1" spc="-25" dirty="0">
                <a:solidFill>
                  <a:srgbClr val="006800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006800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34794" y="4503242"/>
            <a:ext cx="12712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Ha</a:t>
            </a:r>
            <a:r>
              <a:rPr sz="2400" b="1" spc="-30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d</a:t>
            </a:r>
            <a:r>
              <a:rPr sz="2400" b="1" spc="-35" dirty="0">
                <a:solidFill>
                  <a:srgbClr val="0000FF"/>
                </a:solidFill>
                <a:latin typeface="Calibri"/>
                <a:cs typeface="Calibri"/>
              </a:rPr>
              <a:t>w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a</a:t>
            </a:r>
            <a:r>
              <a:rPr sz="2400" b="1" spc="-25" dirty="0">
                <a:solidFill>
                  <a:srgbClr val="0000FF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0000FF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39211" y="1746504"/>
            <a:ext cx="5073650" cy="3357879"/>
          </a:xfrm>
          <a:custGeom>
            <a:avLst/>
            <a:gdLst/>
            <a:ahLst/>
            <a:cxnLst/>
            <a:rect l="l" t="t" r="r" b="b"/>
            <a:pathLst>
              <a:path w="5073650" h="3357879">
                <a:moveTo>
                  <a:pt x="591947" y="373380"/>
                </a:moveTo>
                <a:lnTo>
                  <a:pt x="0" y="1255268"/>
                </a:lnTo>
              </a:path>
              <a:path w="5073650" h="3357879">
                <a:moveTo>
                  <a:pt x="588390" y="1120140"/>
                </a:moveTo>
                <a:lnTo>
                  <a:pt x="0" y="1256030"/>
                </a:lnTo>
              </a:path>
              <a:path w="5073650" h="3357879">
                <a:moveTo>
                  <a:pt x="588390" y="1492885"/>
                </a:moveTo>
                <a:lnTo>
                  <a:pt x="0" y="1255776"/>
                </a:lnTo>
              </a:path>
              <a:path w="5073650" h="3357879">
                <a:moveTo>
                  <a:pt x="588390" y="1866011"/>
                </a:moveTo>
                <a:lnTo>
                  <a:pt x="0" y="1255776"/>
                </a:lnTo>
              </a:path>
              <a:path w="5073650" h="3357879">
                <a:moveTo>
                  <a:pt x="588390" y="2239010"/>
                </a:moveTo>
                <a:lnTo>
                  <a:pt x="0" y="1255776"/>
                </a:lnTo>
              </a:path>
              <a:path w="5073650" h="3357879">
                <a:moveTo>
                  <a:pt x="583691" y="2612136"/>
                </a:moveTo>
                <a:lnTo>
                  <a:pt x="0" y="2974086"/>
                </a:lnTo>
              </a:path>
              <a:path w="5073650" h="3357879">
                <a:moveTo>
                  <a:pt x="457708" y="3357372"/>
                </a:moveTo>
                <a:lnTo>
                  <a:pt x="0" y="2973324"/>
                </a:lnTo>
              </a:path>
              <a:path w="5073650" h="3357879">
                <a:moveTo>
                  <a:pt x="4649723" y="0"/>
                </a:moveTo>
                <a:lnTo>
                  <a:pt x="5073649" y="1511554"/>
                </a:lnTo>
              </a:path>
              <a:path w="5073650" h="3357879">
                <a:moveTo>
                  <a:pt x="4552188" y="746760"/>
                </a:moveTo>
                <a:lnTo>
                  <a:pt x="5073269" y="1512316"/>
                </a:lnTo>
              </a:path>
              <a:path w="5073650" h="3357879">
                <a:moveTo>
                  <a:pt x="4552188" y="2984373"/>
                </a:moveTo>
                <a:lnTo>
                  <a:pt x="5073269" y="1511808"/>
                </a:lnTo>
              </a:path>
            </a:pathLst>
          </a:custGeom>
          <a:ln w="12192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937372" y="2856687"/>
            <a:ext cx="13646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BE9000"/>
                </a:solidFill>
                <a:latin typeface="Calibri"/>
                <a:cs typeface="Calibri"/>
              </a:rPr>
              <a:t>Ha</a:t>
            </a:r>
            <a:r>
              <a:rPr sz="2400" b="1" spc="-30" dirty="0">
                <a:solidFill>
                  <a:srgbClr val="BE9000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BE9000"/>
                </a:solidFill>
                <a:latin typeface="Calibri"/>
                <a:cs typeface="Calibri"/>
              </a:rPr>
              <a:t>d</a:t>
            </a:r>
            <a:r>
              <a:rPr sz="2400" b="1" spc="-35" dirty="0">
                <a:solidFill>
                  <a:srgbClr val="BE9000"/>
                </a:solidFill>
                <a:latin typeface="Calibri"/>
                <a:cs typeface="Calibri"/>
              </a:rPr>
              <a:t>w</a:t>
            </a:r>
            <a:r>
              <a:rPr sz="2400" b="1" dirty="0">
                <a:solidFill>
                  <a:srgbClr val="BE9000"/>
                </a:solidFill>
                <a:latin typeface="Calibri"/>
                <a:cs typeface="Calibri"/>
              </a:rPr>
              <a:t>a</a:t>
            </a:r>
            <a:r>
              <a:rPr sz="2400" b="1" spc="-25" dirty="0">
                <a:solidFill>
                  <a:srgbClr val="BE9000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BE9000"/>
                </a:solidFill>
                <a:latin typeface="Calibri"/>
                <a:cs typeface="Calibri"/>
              </a:rPr>
              <a:t>e-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BE9000"/>
                </a:solidFill>
                <a:latin typeface="Calibri"/>
                <a:cs typeface="Calibri"/>
              </a:rPr>
              <a:t>Software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49" y="2792933"/>
            <a:ext cx="83267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Components </a:t>
            </a:r>
            <a:r>
              <a:rPr dirty="0"/>
              <a:t>and Requirements by</a:t>
            </a:r>
            <a:r>
              <a:rPr spc="-40" dirty="0"/>
              <a:t> </a:t>
            </a:r>
            <a:r>
              <a:rPr dirty="0"/>
              <a:t>Example</a:t>
            </a:r>
          </a:p>
        </p:txBody>
      </p:sp>
      <p:sp>
        <p:nvSpPr>
          <p:cNvPr id="3" name="object 3"/>
          <p:cNvSpPr/>
          <p:nvPr/>
        </p:nvSpPr>
        <p:spPr>
          <a:xfrm>
            <a:off x="3432047" y="3931774"/>
            <a:ext cx="4549140" cy="2407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76200"/>
            <a:ext cx="1165860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4" name="文本框 3"/>
          <p:cNvSpPr txBox="1"/>
          <p:nvPr/>
        </p:nvSpPr>
        <p:spPr>
          <a:xfrm>
            <a:off x="838200" y="6271751"/>
            <a:ext cx="115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Bitcraze.io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17145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49" y="2305558"/>
            <a:ext cx="8325484" cy="1065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Components </a:t>
            </a:r>
            <a:r>
              <a:rPr dirty="0"/>
              <a:t>and </a:t>
            </a:r>
            <a:r>
              <a:rPr spc="-5" dirty="0"/>
              <a:t>Requirements </a:t>
            </a:r>
            <a:r>
              <a:rPr dirty="0"/>
              <a:t>by Example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3200" dirty="0"/>
              <a:t>- Hardware System Architecture</a:t>
            </a:r>
            <a:r>
              <a:rPr sz="3200" spc="-145" dirty="0"/>
              <a:t> </a:t>
            </a:r>
            <a:r>
              <a:rPr sz="3200" dirty="0"/>
              <a:t>-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432047" y="3931774"/>
            <a:ext cx="4549140" cy="2407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49" y="430784"/>
            <a:ext cx="5904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High-Level </a:t>
            </a:r>
            <a:r>
              <a:rPr dirty="0"/>
              <a:t>Block </a:t>
            </a:r>
            <a:r>
              <a:rPr spc="-5" dirty="0"/>
              <a:t>Diagram</a:t>
            </a:r>
            <a:r>
              <a:rPr spc="-35" dirty="0"/>
              <a:t> </a:t>
            </a:r>
            <a:r>
              <a:rPr spc="-5" dirty="0"/>
              <a:t>View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95362" y="1123162"/>
            <a:ext cx="8434030" cy="5405340"/>
            <a:chOff x="1495362" y="1123162"/>
            <a:chExt cx="8434030" cy="5405340"/>
          </a:xfrm>
        </p:grpSpPr>
        <p:sp>
          <p:nvSpPr>
            <p:cNvPr id="4" name="object 4"/>
            <p:cNvSpPr/>
            <p:nvPr/>
          </p:nvSpPr>
          <p:spPr>
            <a:xfrm>
              <a:off x="1495362" y="1269492"/>
              <a:ext cx="8434030" cy="52590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33188" y="1179537"/>
              <a:ext cx="1961388" cy="5212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76800" y="1123162"/>
              <a:ext cx="1734311" cy="6141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9879" y="159257"/>
            <a:ext cx="9182735" cy="6453505"/>
            <a:chOff x="809879" y="159257"/>
            <a:chExt cx="9182735" cy="6453505"/>
          </a:xfrm>
        </p:grpSpPr>
        <p:sp>
          <p:nvSpPr>
            <p:cNvPr id="3" name="object 3"/>
            <p:cNvSpPr/>
            <p:nvPr/>
          </p:nvSpPr>
          <p:spPr>
            <a:xfrm>
              <a:off x="809879" y="2252361"/>
              <a:ext cx="5017417" cy="29676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71037" y="1576577"/>
              <a:ext cx="360045" cy="1175385"/>
            </a:xfrm>
            <a:custGeom>
              <a:avLst/>
              <a:gdLst/>
              <a:ahLst/>
              <a:cxnLst/>
              <a:rect l="l" t="t" r="r" b="b"/>
              <a:pathLst>
                <a:path w="360045" h="1175385">
                  <a:moveTo>
                    <a:pt x="269748" y="0"/>
                  </a:moveTo>
                  <a:lnTo>
                    <a:pt x="89916" y="0"/>
                  </a:lnTo>
                  <a:lnTo>
                    <a:pt x="89916" y="995172"/>
                  </a:lnTo>
                  <a:lnTo>
                    <a:pt x="0" y="995172"/>
                  </a:lnTo>
                  <a:lnTo>
                    <a:pt x="179831" y="1175004"/>
                  </a:lnTo>
                  <a:lnTo>
                    <a:pt x="359663" y="995172"/>
                  </a:lnTo>
                  <a:lnTo>
                    <a:pt x="269748" y="995172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71037" y="1576577"/>
              <a:ext cx="360045" cy="1175385"/>
            </a:xfrm>
            <a:custGeom>
              <a:avLst/>
              <a:gdLst/>
              <a:ahLst/>
              <a:cxnLst/>
              <a:rect l="l" t="t" r="r" b="b"/>
              <a:pathLst>
                <a:path w="360045" h="1175385">
                  <a:moveTo>
                    <a:pt x="359663" y="995172"/>
                  </a:moveTo>
                  <a:lnTo>
                    <a:pt x="179831" y="1175004"/>
                  </a:lnTo>
                  <a:lnTo>
                    <a:pt x="0" y="995172"/>
                  </a:lnTo>
                  <a:lnTo>
                    <a:pt x="89916" y="995172"/>
                  </a:lnTo>
                  <a:lnTo>
                    <a:pt x="89916" y="0"/>
                  </a:lnTo>
                  <a:lnTo>
                    <a:pt x="269748" y="0"/>
                  </a:lnTo>
                  <a:lnTo>
                    <a:pt x="269748" y="995172"/>
                  </a:lnTo>
                  <a:lnTo>
                    <a:pt x="359663" y="995172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22141" y="4054602"/>
              <a:ext cx="360045" cy="1175385"/>
            </a:xfrm>
            <a:custGeom>
              <a:avLst/>
              <a:gdLst/>
              <a:ahLst/>
              <a:cxnLst/>
              <a:rect l="l" t="t" r="r" b="b"/>
              <a:pathLst>
                <a:path w="360045" h="1175385">
                  <a:moveTo>
                    <a:pt x="179832" y="0"/>
                  </a:moveTo>
                  <a:lnTo>
                    <a:pt x="0" y="179831"/>
                  </a:lnTo>
                  <a:lnTo>
                    <a:pt x="89916" y="179831"/>
                  </a:lnTo>
                  <a:lnTo>
                    <a:pt x="89916" y="1175004"/>
                  </a:lnTo>
                  <a:lnTo>
                    <a:pt x="269748" y="1175004"/>
                  </a:lnTo>
                  <a:lnTo>
                    <a:pt x="269748" y="179831"/>
                  </a:lnTo>
                  <a:lnTo>
                    <a:pt x="359663" y="179831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22141" y="4054602"/>
              <a:ext cx="360045" cy="1175385"/>
            </a:xfrm>
            <a:custGeom>
              <a:avLst/>
              <a:gdLst/>
              <a:ahLst/>
              <a:cxnLst/>
              <a:rect l="l" t="t" r="r" b="b"/>
              <a:pathLst>
                <a:path w="360045" h="1175385">
                  <a:moveTo>
                    <a:pt x="0" y="179831"/>
                  </a:moveTo>
                  <a:lnTo>
                    <a:pt x="179832" y="0"/>
                  </a:lnTo>
                  <a:lnTo>
                    <a:pt x="359663" y="179831"/>
                  </a:lnTo>
                  <a:lnTo>
                    <a:pt x="269748" y="179831"/>
                  </a:lnTo>
                  <a:lnTo>
                    <a:pt x="269748" y="1175004"/>
                  </a:lnTo>
                  <a:lnTo>
                    <a:pt x="89916" y="1175004"/>
                  </a:lnTo>
                  <a:lnTo>
                    <a:pt x="89916" y="179831"/>
                  </a:lnTo>
                  <a:lnTo>
                    <a:pt x="0" y="179831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64002" y="1576577"/>
              <a:ext cx="4061460" cy="216535"/>
            </a:xfrm>
            <a:custGeom>
              <a:avLst/>
              <a:gdLst/>
              <a:ahLst/>
              <a:cxnLst/>
              <a:rect l="l" t="t" r="r" b="b"/>
              <a:pathLst>
                <a:path w="4061459" h="216535">
                  <a:moveTo>
                    <a:pt x="4061459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4061459" y="216408"/>
                  </a:lnTo>
                  <a:lnTo>
                    <a:pt x="40614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64002" y="1576577"/>
              <a:ext cx="4061460" cy="216535"/>
            </a:xfrm>
            <a:custGeom>
              <a:avLst/>
              <a:gdLst/>
              <a:ahLst/>
              <a:cxnLst/>
              <a:rect l="l" t="t" r="r" b="b"/>
              <a:pathLst>
                <a:path w="4061459" h="216535">
                  <a:moveTo>
                    <a:pt x="0" y="216408"/>
                  </a:moveTo>
                  <a:lnTo>
                    <a:pt x="4061459" y="216408"/>
                  </a:lnTo>
                  <a:lnTo>
                    <a:pt x="4061459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84036" y="159257"/>
              <a:ext cx="3608082" cy="30536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16630" y="5011673"/>
              <a:ext cx="4063365" cy="216535"/>
            </a:xfrm>
            <a:custGeom>
              <a:avLst/>
              <a:gdLst/>
              <a:ahLst/>
              <a:cxnLst/>
              <a:rect l="l" t="t" r="r" b="b"/>
              <a:pathLst>
                <a:path w="4063365" h="216535">
                  <a:moveTo>
                    <a:pt x="4062983" y="0"/>
                  </a:moveTo>
                  <a:lnTo>
                    <a:pt x="0" y="0"/>
                  </a:lnTo>
                  <a:lnTo>
                    <a:pt x="0" y="216407"/>
                  </a:lnTo>
                  <a:lnTo>
                    <a:pt x="4062983" y="216407"/>
                  </a:lnTo>
                  <a:lnTo>
                    <a:pt x="406298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16630" y="5011673"/>
              <a:ext cx="4063365" cy="216535"/>
            </a:xfrm>
            <a:custGeom>
              <a:avLst/>
              <a:gdLst/>
              <a:ahLst/>
              <a:cxnLst/>
              <a:rect l="l" t="t" r="r" b="b"/>
              <a:pathLst>
                <a:path w="4063365" h="216535">
                  <a:moveTo>
                    <a:pt x="0" y="216407"/>
                  </a:moveTo>
                  <a:lnTo>
                    <a:pt x="4062983" y="216407"/>
                  </a:lnTo>
                  <a:lnTo>
                    <a:pt x="4062983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86144" y="3428999"/>
              <a:ext cx="3491484" cy="31836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49" y="430784"/>
            <a:ext cx="24669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Organization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88949" y="1168766"/>
            <a:ext cx="1584960" cy="761747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200" spc="-5" dirty="0">
                <a:solidFill>
                  <a:srgbClr val="0000FF"/>
                </a:solidFill>
                <a:latin typeface="Calibri"/>
                <a:cs typeface="Calibri"/>
              </a:rPr>
              <a:t>WWW</a:t>
            </a:r>
            <a:r>
              <a:rPr sz="2200" spc="-5" dirty="0">
                <a:latin typeface="Calibri"/>
                <a:cs typeface="Calibri"/>
              </a:rPr>
              <a:t>: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200" spc="-5" dirty="0">
                <a:solidFill>
                  <a:srgbClr val="0000FF"/>
                </a:solidFill>
                <a:latin typeface="Calibri"/>
                <a:cs typeface="Calibri"/>
              </a:rPr>
              <a:t>Lecture</a:t>
            </a:r>
            <a:r>
              <a:rPr sz="2200" spc="-5" dirty="0" smtClean="0">
                <a:latin typeface="Calibri"/>
                <a:cs typeface="Calibri"/>
              </a:rPr>
              <a:t>: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518029" y="1191660"/>
            <a:ext cx="7621270" cy="73353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/>
              <a:t>https</a:t>
            </a:r>
            <a:r>
              <a:rPr dirty="0" smtClean="0"/>
              <a:t>:/</a:t>
            </a:r>
            <a:r>
              <a:rPr lang="en-US" dirty="0" smtClean="0"/>
              <a:t>/lms.etao.net</a:t>
            </a:r>
            <a:endParaRPr dirty="0">
              <a:hlinkClick r:id="rId2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lang="en-US" sz="2200" spc="-5" dirty="0" smtClean="0"/>
              <a:t>Chen Bo</a:t>
            </a:r>
            <a:r>
              <a:rPr sz="2200" spc="-5" dirty="0" smtClean="0"/>
              <a:t>,</a:t>
            </a:r>
            <a:r>
              <a:rPr sz="2200" spc="20" dirty="0" smtClean="0"/>
              <a:t> </a:t>
            </a:r>
            <a:r>
              <a:rPr lang="en-US" sz="2200" spc="-10" dirty="0" smtClean="0">
                <a:hlinkClick r:id="rId3"/>
              </a:rPr>
              <a:t>cb</a:t>
            </a:r>
            <a:r>
              <a:rPr sz="2200" spc="-10" dirty="0" smtClean="0">
                <a:hlinkClick r:id="rId3"/>
              </a:rPr>
              <a:t>@</a:t>
            </a:r>
            <a:r>
              <a:rPr lang="en-US" sz="2200" spc="-10" dirty="0" smtClean="0"/>
              <a:t>zjut.edu.cn</a:t>
            </a:r>
            <a:endParaRPr sz="2200" dirty="0"/>
          </a:p>
        </p:txBody>
      </p:sp>
      <p:sp>
        <p:nvSpPr>
          <p:cNvPr id="5" name="object 5"/>
          <p:cNvSpPr txBox="1"/>
          <p:nvPr/>
        </p:nvSpPr>
        <p:spPr>
          <a:xfrm>
            <a:off x="688949" y="2112030"/>
            <a:ext cx="10746105" cy="281359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200" spc="-5" dirty="0">
                <a:solidFill>
                  <a:srgbClr val="0000FF"/>
                </a:solidFill>
                <a:latin typeface="Calibri"/>
                <a:cs typeface="Calibri"/>
              </a:rPr>
              <a:t>References</a:t>
            </a:r>
            <a:r>
              <a:rPr sz="2200" spc="-5" dirty="0">
                <a:latin typeface="Calibri"/>
                <a:cs typeface="Calibri"/>
              </a:rPr>
              <a:t>:</a:t>
            </a:r>
            <a:endParaRPr sz="2200" dirty="0">
              <a:latin typeface="Calibri"/>
              <a:cs typeface="Calibri"/>
            </a:endParaRPr>
          </a:p>
          <a:p>
            <a:pPr marL="927100" marR="11430" indent="-352425">
              <a:lnSpc>
                <a:spcPts val="2380"/>
              </a:lnSpc>
              <a:spcBef>
                <a:spcPts val="520"/>
              </a:spcBef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200" i="1" spc="-10" dirty="0" smtClean="0">
                <a:latin typeface="Calibri"/>
                <a:cs typeface="Calibri"/>
              </a:rPr>
              <a:t>Edward </a:t>
            </a:r>
            <a:r>
              <a:rPr sz="2200" i="1" spc="-5" dirty="0">
                <a:latin typeface="Calibri"/>
                <a:cs typeface="Calibri"/>
              </a:rPr>
              <a:t>A. </a:t>
            </a:r>
            <a:r>
              <a:rPr sz="2200" i="1" spc="-10" dirty="0">
                <a:latin typeface="Calibri"/>
                <a:cs typeface="Calibri"/>
              </a:rPr>
              <a:t>Lee and Sanjit </a:t>
            </a:r>
            <a:r>
              <a:rPr sz="2200" i="1" spc="-5" dirty="0">
                <a:latin typeface="Calibri"/>
                <a:cs typeface="Calibri"/>
              </a:rPr>
              <a:t>A. </a:t>
            </a:r>
            <a:r>
              <a:rPr sz="2200" i="1" spc="-10" dirty="0">
                <a:latin typeface="Calibri"/>
                <a:cs typeface="Calibri"/>
              </a:rPr>
              <a:t>Seshia: </a:t>
            </a:r>
            <a:r>
              <a:rPr sz="2200" spc="-5" dirty="0">
                <a:latin typeface="Calibri"/>
                <a:cs typeface="Calibri"/>
              </a:rPr>
              <a:t>Introduction to Embedded Systems, A Cyber-  Physical Systems Approach, </a:t>
            </a:r>
            <a:r>
              <a:rPr sz="2200" spc="-10" dirty="0">
                <a:latin typeface="Calibri"/>
                <a:cs typeface="Calibri"/>
              </a:rPr>
              <a:t>Second Edition, MIT </a:t>
            </a:r>
            <a:r>
              <a:rPr sz="2200" dirty="0">
                <a:latin typeface="Calibri"/>
                <a:cs typeface="Calibri"/>
              </a:rPr>
              <a:t>Press, </a:t>
            </a:r>
            <a:r>
              <a:rPr sz="2200" spc="-5" dirty="0">
                <a:latin typeface="Calibri"/>
                <a:cs typeface="Calibri"/>
              </a:rPr>
              <a:t>ISBN 978-0-262-53381-2</a:t>
            </a:r>
            <a:r>
              <a:rPr sz="2200" i="1" spc="-5" dirty="0">
                <a:latin typeface="Calibri"/>
                <a:cs typeface="Calibri"/>
              </a:rPr>
              <a:t>,</a:t>
            </a:r>
            <a:r>
              <a:rPr sz="2200" i="1" spc="15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2017.</a:t>
            </a:r>
            <a:endParaRPr sz="2200" dirty="0">
              <a:latin typeface="Calibri"/>
              <a:cs typeface="Calibri"/>
            </a:endParaRPr>
          </a:p>
          <a:p>
            <a:pPr marL="927100" marR="5080" indent="-352425">
              <a:lnSpc>
                <a:spcPts val="2380"/>
              </a:lnSpc>
              <a:spcBef>
                <a:spcPts val="520"/>
              </a:spcBef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200" i="1" spc="-5" dirty="0">
                <a:latin typeface="Calibri"/>
                <a:cs typeface="Calibri"/>
              </a:rPr>
              <a:t>M. Wolf</a:t>
            </a:r>
            <a:r>
              <a:rPr sz="2200" spc="-5" dirty="0">
                <a:latin typeface="Calibri"/>
                <a:cs typeface="Calibri"/>
              </a:rPr>
              <a:t>: Computers as Components – Principles of Embedded System Design. Morgan  Kaufman Publishers, ISBN 978-0-128-05387-4,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2016</a:t>
            </a:r>
            <a:r>
              <a:rPr sz="2200" spc="-5" dirty="0" smtClean="0">
                <a:latin typeface="Calibri"/>
                <a:cs typeface="Calibri"/>
              </a:rPr>
              <a:t>.</a:t>
            </a:r>
            <a:endParaRPr lang="en-US" sz="2200" spc="-5" dirty="0" smtClean="0">
              <a:latin typeface="Calibri"/>
              <a:cs typeface="Calibri"/>
            </a:endParaRPr>
          </a:p>
          <a:p>
            <a:pPr marL="927100" indent="-352425">
              <a:lnSpc>
                <a:spcPct val="100000"/>
              </a:lnSpc>
              <a:spcBef>
                <a:spcPts val="265"/>
              </a:spcBef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lang="da-DK" altLang="zh-CN" sz="2200" i="1" spc="-5" dirty="0">
                <a:cs typeface="Calibri"/>
              </a:rPr>
              <a:t>P. </a:t>
            </a:r>
            <a:r>
              <a:rPr lang="da-DK" altLang="zh-CN" sz="2200" i="1" spc="-10" dirty="0">
                <a:cs typeface="Calibri"/>
              </a:rPr>
              <a:t>Marwedel: </a:t>
            </a:r>
            <a:r>
              <a:rPr lang="da-DK" altLang="zh-CN" sz="2200" spc="-10" dirty="0">
                <a:cs typeface="Calibri"/>
              </a:rPr>
              <a:t>Embedded </a:t>
            </a:r>
            <a:r>
              <a:rPr lang="da-DK" altLang="zh-CN" sz="2200" spc="-5" dirty="0">
                <a:cs typeface="Calibri"/>
              </a:rPr>
              <a:t>System Design</a:t>
            </a:r>
            <a:r>
              <a:rPr lang="da-DK" altLang="zh-CN" sz="2200" i="1" spc="-5" dirty="0">
                <a:cs typeface="Calibri"/>
              </a:rPr>
              <a:t>, </a:t>
            </a:r>
            <a:r>
              <a:rPr lang="da-DK" altLang="zh-CN" sz="2200" spc="-5" dirty="0">
                <a:cs typeface="Calibri"/>
              </a:rPr>
              <a:t>Springer, ISBN 978-3-319-56045-8,</a:t>
            </a:r>
            <a:r>
              <a:rPr lang="da-DK" altLang="zh-CN" sz="2200" spc="110" dirty="0">
                <a:cs typeface="Calibri"/>
              </a:rPr>
              <a:t> </a:t>
            </a:r>
            <a:r>
              <a:rPr lang="da-DK" altLang="zh-CN" sz="2200" spc="-5" dirty="0">
                <a:cs typeface="Calibri"/>
              </a:rPr>
              <a:t>2018</a:t>
            </a:r>
            <a:r>
              <a:rPr lang="da-DK" altLang="zh-CN" sz="2200" i="1" spc="-5" dirty="0">
                <a:cs typeface="Calibri"/>
              </a:rPr>
              <a:t>.</a:t>
            </a:r>
            <a:endParaRPr lang="da-DK" altLang="zh-CN" sz="2200" dirty="0">
              <a:cs typeface="Calibri"/>
            </a:endParaRPr>
          </a:p>
          <a:p>
            <a:pPr marL="927100" marR="107314" indent="-352425">
              <a:lnSpc>
                <a:spcPts val="2380"/>
              </a:lnSpc>
              <a:spcBef>
                <a:spcPts val="565"/>
              </a:spcBef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lang="da-DK" altLang="zh-CN" sz="2200" i="1" spc="-10" dirty="0">
                <a:cs typeface="Calibri"/>
              </a:rPr>
              <a:t>G.C. </a:t>
            </a:r>
            <a:r>
              <a:rPr lang="da-DK" altLang="zh-CN" sz="2200" i="1" spc="-5" dirty="0">
                <a:cs typeface="Calibri"/>
              </a:rPr>
              <a:t>Buttazzo: </a:t>
            </a:r>
            <a:r>
              <a:rPr lang="da-DK" altLang="zh-CN" sz="2200" spc="-10" dirty="0">
                <a:cs typeface="Calibri"/>
              </a:rPr>
              <a:t>Hard </a:t>
            </a:r>
            <a:r>
              <a:rPr lang="da-DK" altLang="zh-CN" sz="2200" spc="-5" dirty="0">
                <a:cs typeface="Calibri"/>
              </a:rPr>
              <a:t>Real-Time Computing Systems. </a:t>
            </a:r>
            <a:r>
              <a:rPr lang="da-DK" altLang="zh-CN" sz="2200" spc="-10" dirty="0">
                <a:cs typeface="Calibri"/>
              </a:rPr>
              <a:t>Springer </a:t>
            </a:r>
            <a:r>
              <a:rPr lang="da-DK" altLang="zh-CN" sz="2200" spc="-5" dirty="0">
                <a:cs typeface="Calibri"/>
              </a:rPr>
              <a:t>Verlag, ISBN 978-1-4614-  0676-1,</a:t>
            </a:r>
            <a:r>
              <a:rPr lang="da-DK" altLang="zh-CN" sz="2200" spc="-20" dirty="0">
                <a:cs typeface="Calibri"/>
              </a:rPr>
              <a:t> </a:t>
            </a:r>
            <a:r>
              <a:rPr lang="da-DK" altLang="zh-CN" sz="2200" i="1" spc="-5" dirty="0">
                <a:cs typeface="Calibri"/>
              </a:rPr>
              <a:t>2011</a:t>
            </a:r>
            <a:r>
              <a:rPr lang="da-DK" altLang="zh-CN" sz="2200" i="1" spc="-5" dirty="0" smtClean="0">
                <a:cs typeface="Calibri"/>
              </a:rPr>
              <a:t>.</a:t>
            </a:r>
            <a:endParaRPr lang="da-DK" altLang="zh-CN" sz="2200" dirty="0"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949" y="5693155"/>
            <a:ext cx="9017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FF"/>
                </a:solidFill>
                <a:latin typeface="Calibri"/>
                <a:cs typeface="Calibri"/>
              </a:rPr>
              <a:t>So</a:t>
            </a:r>
            <a:r>
              <a:rPr sz="2000" spc="5" dirty="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sz="2000" dirty="0">
                <a:solidFill>
                  <a:srgbClr val="0000FF"/>
                </a:solidFill>
                <a:latin typeface="Calibri"/>
                <a:cs typeface="Calibri"/>
              </a:rPr>
              <a:t>rce</a:t>
            </a:r>
            <a:r>
              <a:rPr sz="2000" spc="-5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: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282" y="4835905"/>
            <a:ext cx="1466850" cy="17145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9018" y="4837963"/>
            <a:ext cx="1781175" cy="17811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8893" y="4817263"/>
            <a:ext cx="1295400" cy="1841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27928" y="430784"/>
            <a:ext cx="4704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High-Level Physical View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277901"/>
            <a:ext cx="9929495" cy="6250940"/>
            <a:chOff x="0" y="277901"/>
            <a:chExt cx="9929495" cy="6250940"/>
          </a:xfrm>
        </p:grpSpPr>
        <p:sp>
          <p:nvSpPr>
            <p:cNvPr id="4" name="object 4"/>
            <p:cNvSpPr/>
            <p:nvPr/>
          </p:nvSpPr>
          <p:spPr>
            <a:xfrm>
              <a:off x="1495362" y="1269491"/>
              <a:ext cx="8434030" cy="52590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77901"/>
              <a:ext cx="3458999" cy="30776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5920" y="1816607"/>
              <a:ext cx="562610" cy="530860"/>
            </a:xfrm>
            <a:custGeom>
              <a:avLst/>
              <a:gdLst/>
              <a:ahLst/>
              <a:cxnLst/>
              <a:rect l="l" t="t" r="r" b="b"/>
              <a:pathLst>
                <a:path w="562610" h="530860">
                  <a:moveTo>
                    <a:pt x="0" y="530351"/>
                  </a:moveTo>
                  <a:lnTo>
                    <a:pt x="562356" y="530351"/>
                  </a:lnTo>
                  <a:lnTo>
                    <a:pt x="562356" y="0"/>
                  </a:lnTo>
                  <a:lnTo>
                    <a:pt x="0" y="0"/>
                  </a:lnTo>
                  <a:lnTo>
                    <a:pt x="0" y="530351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27098" y="2347721"/>
              <a:ext cx="1145540" cy="1210310"/>
            </a:xfrm>
            <a:custGeom>
              <a:avLst/>
              <a:gdLst/>
              <a:ahLst/>
              <a:cxnLst/>
              <a:rect l="l" t="t" r="r" b="b"/>
              <a:pathLst>
                <a:path w="1145539" h="1210310">
                  <a:moveTo>
                    <a:pt x="1145285" y="1210055"/>
                  </a:moveTo>
                  <a:lnTo>
                    <a:pt x="0" y="0"/>
                  </a:lnTo>
                </a:path>
              </a:pathLst>
            </a:custGeom>
            <a:ln w="289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6344" y="1341119"/>
              <a:ext cx="589915" cy="647700"/>
            </a:xfrm>
            <a:custGeom>
              <a:avLst/>
              <a:gdLst/>
              <a:ahLst/>
              <a:cxnLst/>
              <a:rect l="l" t="t" r="r" b="b"/>
              <a:pathLst>
                <a:path w="589915" h="647700">
                  <a:moveTo>
                    <a:pt x="0" y="647700"/>
                  </a:moveTo>
                  <a:lnTo>
                    <a:pt x="589788" y="647700"/>
                  </a:lnTo>
                  <a:lnTo>
                    <a:pt x="589788" y="0"/>
                  </a:lnTo>
                  <a:lnTo>
                    <a:pt x="0" y="0"/>
                  </a:lnTo>
                  <a:lnTo>
                    <a:pt x="0" y="647700"/>
                  </a:lnTo>
                  <a:close/>
                </a:path>
              </a:pathLst>
            </a:custGeom>
            <a:ln w="5791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1237" y="1989582"/>
              <a:ext cx="1015365" cy="4032885"/>
            </a:xfrm>
            <a:custGeom>
              <a:avLst/>
              <a:gdLst/>
              <a:ahLst/>
              <a:cxnLst/>
              <a:rect l="l" t="t" r="r" b="b"/>
              <a:pathLst>
                <a:path w="1015364" h="4032885">
                  <a:moveTo>
                    <a:pt x="1014984" y="4032453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16479" y="1776983"/>
              <a:ext cx="251460" cy="212090"/>
            </a:xfrm>
            <a:custGeom>
              <a:avLst/>
              <a:gdLst/>
              <a:ahLst/>
              <a:cxnLst/>
              <a:rect l="l" t="t" r="r" b="b"/>
              <a:pathLst>
                <a:path w="251460" h="212089">
                  <a:moveTo>
                    <a:pt x="0" y="211836"/>
                  </a:moveTo>
                  <a:lnTo>
                    <a:pt x="251460" y="211836"/>
                  </a:lnTo>
                  <a:lnTo>
                    <a:pt x="251460" y="0"/>
                  </a:lnTo>
                  <a:lnTo>
                    <a:pt x="0" y="0"/>
                  </a:lnTo>
                  <a:lnTo>
                    <a:pt x="0" y="211836"/>
                  </a:lnTo>
                  <a:close/>
                </a:path>
              </a:pathLst>
            </a:custGeom>
            <a:ln w="5791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68701" y="1884426"/>
              <a:ext cx="1000125" cy="614680"/>
            </a:xfrm>
            <a:custGeom>
              <a:avLst/>
              <a:gdLst/>
              <a:ahLst/>
              <a:cxnLst/>
              <a:rect l="l" t="t" r="r" b="b"/>
              <a:pathLst>
                <a:path w="1000125" h="614680">
                  <a:moveTo>
                    <a:pt x="999617" y="614552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3939" y="2081783"/>
              <a:ext cx="264160" cy="265430"/>
            </a:xfrm>
            <a:custGeom>
              <a:avLst/>
              <a:gdLst/>
              <a:ahLst/>
              <a:cxnLst/>
              <a:rect l="l" t="t" r="r" b="b"/>
              <a:pathLst>
                <a:path w="264159" h="265430">
                  <a:moveTo>
                    <a:pt x="0" y="265175"/>
                  </a:moveTo>
                  <a:lnTo>
                    <a:pt x="263652" y="265175"/>
                  </a:lnTo>
                  <a:lnTo>
                    <a:pt x="263652" y="0"/>
                  </a:lnTo>
                  <a:lnTo>
                    <a:pt x="0" y="0"/>
                  </a:lnTo>
                  <a:lnTo>
                    <a:pt x="0" y="265175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75766" y="2347721"/>
              <a:ext cx="1896745" cy="2719070"/>
            </a:xfrm>
            <a:custGeom>
              <a:avLst/>
              <a:gdLst/>
              <a:ahLst/>
              <a:cxnLst/>
              <a:rect l="l" t="t" r="r" b="b"/>
              <a:pathLst>
                <a:path w="1896745" h="2719070">
                  <a:moveTo>
                    <a:pt x="1896364" y="2719070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90116" y="1307591"/>
              <a:ext cx="264160" cy="265430"/>
            </a:xfrm>
            <a:custGeom>
              <a:avLst/>
              <a:gdLst/>
              <a:ahLst/>
              <a:cxnLst/>
              <a:rect l="l" t="t" r="r" b="b"/>
              <a:pathLst>
                <a:path w="264160" h="265430">
                  <a:moveTo>
                    <a:pt x="0" y="265175"/>
                  </a:moveTo>
                  <a:lnTo>
                    <a:pt x="263651" y="265175"/>
                  </a:lnTo>
                  <a:lnTo>
                    <a:pt x="263651" y="0"/>
                  </a:lnTo>
                  <a:lnTo>
                    <a:pt x="0" y="0"/>
                  </a:lnTo>
                  <a:lnTo>
                    <a:pt x="0" y="265175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54529" y="1440941"/>
              <a:ext cx="4430395" cy="1196975"/>
            </a:xfrm>
            <a:custGeom>
              <a:avLst/>
              <a:gdLst/>
              <a:ahLst/>
              <a:cxnLst/>
              <a:rect l="l" t="t" r="r" b="b"/>
              <a:pathLst>
                <a:path w="4430395" h="1196975">
                  <a:moveTo>
                    <a:pt x="4429759" y="836930"/>
                  </a:moveTo>
                  <a:lnTo>
                    <a:pt x="0" y="0"/>
                  </a:lnTo>
                </a:path>
                <a:path w="4430395" h="1196975">
                  <a:moveTo>
                    <a:pt x="4430268" y="836676"/>
                  </a:moveTo>
                  <a:lnTo>
                    <a:pt x="4430268" y="1196721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4638" y="117347"/>
            <a:ext cx="12070715" cy="6411595"/>
            <a:chOff x="-24638" y="117347"/>
            <a:chExt cx="12070715" cy="6411595"/>
          </a:xfrm>
        </p:grpSpPr>
        <p:sp>
          <p:nvSpPr>
            <p:cNvPr id="3" name="object 3"/>
            <p:cNvSpPr/>
            <p:nvPr/>
          </p:nvSpPr>
          <p:spPr>
            <a:xfrm>
              <a:off x="1495362" y="1269492"/>
              <a:ext cx="8434030" cy="52590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54211" y="117347"/>
              <a:ext cx="3491484" cy="31821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8949" y="430784"/>
            <a:ext cx="4703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High-Level Physical</a:t>
            </a:r>
            <a:r>
              <a:rPr spc="-10" dirty="0"/>
              <a:t> </a:t>
            </a:r>
            <a:r>
              <a:rPr spc="-5" dirty="0"/>
              <a:t>View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378964" y="990600"/>
            <a:ext cx="8902065" cy="4091940"/>
            <a:chOff x="2378964" y="990600"/>
            <a:chExt cx="8902065" cy="4091940"/>
          </a:xfrm>
        </p:grpSpPr>
        <p:sp>
          <p:nvSpPr>
            <p:cNvPr id="7" name="object 7"/>
            <p:cNvSpPr/>
            <p:nvPr/>
          </p:nvSpPr>
          <p:spPr>
            <a:xfrm>
              <a:off x="9858756" y="1412748"/>
              <a:ext cx="882650" cy="897890"/>
            </a:xfrm>
            <a:custGeom>
              <a:avLst/>
              <a:gdLst/>
              <a:ahLst/>
              <a:cxnLst/>
              <a:rect l="l" t="t" r="r" b="b"/>
              <a:pathLst>
                <a:path w="882650" h="897889">
                  <a:moveTo>
                    <a:pt x="0" y="897636"/>
                  </a:moveTo>
                  <a:lnTo>
                    <a:pt x="882396" y="897636"/>
                  </a:lnTo>
                  <a:lnTo>
                    <a:pt x="882396" y="0"/>
                  </a:lnTo>
                  <a:lnTo>
                    <a:pt x="0" y="0"/>
                  </a:lnTo>
                  <a:lnTo>
                    <a:pt x="0" y="897636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07273" y="1861566"/>
              <a:ext cx="1951355" cy="1537970"/>
            </a:xfrm>
            <a:custGeom>
              <a:avLst/>
              <a:gdLst/>
              <a:ahLst/>
              <a:cxnLst/>
              <a:rect l="l" t="t" r="r" b="b"/>
              <a:pathLst>
                <a:path w="1951354" h="1537970">
                  <a:moveTo>
                    <a:pt x="0" y="1537970"/>
                  </a:moveTo>
                  <a:lnTo>
                    <a:pt x="1950974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47832" y="1019555"/>
              <a:ext cx="403860" cy="111760"/>
            </a:xfrm>
            <a:custGeom>
              <a:avLst/>
              <a:gdLst/>
              <a:ahLst/>
              <a:cxnLst/>
              <a:rect l="l" t="t" r="r" b="b"/>
              <a:pathLst>
                <a:path w="403859" h="111759">
                  <a:moveTo>
                    <a:pt x="0" y="111251"/>
                  </a:moveTo>
                  <a:lnTo>
                    <a:pt x="403859" y="111251"/>
                  </a:lnTo>
                  <a:lnTo>
                    <a:pt x="403859" y="0"/>
                  </a:lnTo>
                  <a:lnTo>
                    <a:pt x="0" y="0"/>
                  </a:lnTo>
                  <a:lnTo>
                    <a:pt x="0" y="111251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481566" y="1131570"/>
              <a:ext cx="1569720" cy="2515235"/>
            </a:xfrm>
            <a:custGeom>
              <a:avLst/>
              <a:gdLst/>
              <a:ahLst/>
              <a:cxnLst/>
              <a:rect l="l" t="t" r="r" b="b"/>
              <a:pathLst>
                <a:path w="1569720" h="2515235">
                  <a:moveTo>
                    <a:pt x="0" y="2514727"/>
                  </a:moveTo>
                  <a:lnTo>
                    <a:pt x="1569465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87740" y="1667255"/>
              <a:ext cx="436245" cy="265430"/>
            </a:xfrm>
            <a:custGeom>
              <a:avLst/>
              <a:gdLst/>
              <a:ahLst/>
              <a:cxnLst/>
              <a:rect l="l" t="t" r="r" b="b"/>
              <a:pathLst>
                <a:path w="436245" h="265430">
                  <a:moveTo>
                    <a:pt x="0" y="265175"/>
                  </a:moveTo>
                  <a:lnTo>
                    <a:pt x="435864" y="265175"/>
                  </a:lnTo>
                  <a:lnTo>
                    <a:pt x="435864" y="0"/>
                  </a:lnTo>
                  <a:lnTo>
                    <a:pt x="0" y="0"/>
                  </a:lnTo>
                  <a:lnTo>
                    <a:pt x="0" y="265175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93442" y="1800605"/>
              <a:ext cx="6195060" cy="238760"/>
            </a:xfrm>
            <a:custGeom>
              <a:avLst/>
              <a:gdLst/>
              <a:ahLst/>
              <a:cxnLst/>
              <a:rect l="l" t="t" r="r" b="b"/>
              <a:pathLst>
                <a:path w="6195059" h="238760">
                  <a:moveTo>
                    <a:pt x="6194679" y="0"/>
                  </a:moveTo>
                  <a:lnTo>
                    <a:pt x="0" y="238252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611868" y="1043939"/>
              <a:ext cx="317500" cy="226060"/>
            </a:xfrm>
            <a:custGeom>
              <a:avLst/>
              <a:gdLst/>
              <a:ahLst/>
              <a:cxnLst/>
              <a:rect l="l" t="t" r="r" b="b"/>
              <a:pathLst>
                <a:path w="317500" h="226059">
                  <a:moveTo>
                    <a:pt x="0" y="225551"/>
                  </a:moveTo>
                  <a:lnTo>
                    <a:pt x="316992" y="225551"/>
                  </a:lnTo>
                  <a:lnTo>
                    <a:pt x="316992" y="0"/>
                  </a:lnTo>
                  <a:lnTo>
                    <a:pt x="0" y="0"/>
                  </a:lnTo>
                  <a:lnTo>
                    <a:pt x="0" y="225551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29294" y="1270254"/>
              <a:ext cx="942975" cy="3797935"/>
            </a:xfrm>
            <a:custGeom>
              <a:avLst/>
              <a:gdLst/>
              <a:ahLst/>
              <a:cxnLst/>
              <a:rect l="l" t="t" r="r" b="b"/>
              <a:pathLst>
                <a:path w="942975" h="3797935">
                  <a:moveTo>
                    <a:pt x="0" y="3797808"/>
                  </a:moveTo>
                  <a:lnTo>
                    <a:pt x="942466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79635" y="1147571"/>
              <a:ext cx="253365" cy="265430"/>
            </a:xfrm>
            <a:custGeom>
              <a:avLst/>
              <a:gdLst/>
              <a:ahLst/>
              <a:cxnLst/>
              <a:rect l="l" t="t" r="r" b="b"/>
              <a:pathLst>
                <a:path w="253365" h="265430">
                  <a:moveTo>
                    <a:pt x="0" y="265175"/>
                  </a:moveTo>
                  <a:lnTo>
                    <a:pt x="252983" y="265175"/>
                  </a:lnTo>
                  <a:lnTo>
                    <a:pt x="252983" y="0"/>
                  </a:lnTo>
                  <a:lnTo>
                    <a:pt x="0" y="0"/>
                  </a:lnTo>
                  <a:lnTo>
                    <a:pt x="0" y="265175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65314" y="1413509"/>
              <a:ext cx="1941830" cy="1368425"/>
            </a:xfrm>
            <a:custGeom>
              <a:avLst/>
              <a:gdLst/>
              <a:ahLst/>
              <a:cxnLst/>
              <a:rect l="l" t="t" r="r" b="b"/>
              <a:pathLst>
                <a:path w="1941829" h="1368425">
                  <a:moveTo>
                    <a:pt x="0" y="1368170"/>
                  </a:moveTo>
                  <a:lnTo>
                    <a:pt x="1941321" y="0"/>
                  </a:lnTo>
                </a:path>
              </a:pathLst>
            </a:custGeom>
            <a:ln w="289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49" y="430784"/>
            <a:ext cx="6735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Low-Level </a:t>
            </a:r>
            <a:r>
              <a:rPr spc="-5" dirty="0"/>
              <a:t>Schematic </a:t>
            </a:r>
            <a:r>
              <a:rPr spc="-10" dirty="0"/>
              <a:t>Diagram</a:t>
            </a:r>
            <a:r>
              <a:rPr spc="-45" dirty="0"/>
              <a:t> </a:t>
            </a:r>
            <a:r>
              <a:rPr spc="-5" dirty="0"/>
              <a:t>View</a:t>
            </a:r>
          </a:p>
        </p:txBody>
      </p:sp>
      <p:sp>
        <p:nvSpPr>
          <p:cNvPr id="3" name="object 3"/>
          <p:cNvSpPr/>
          <p:nvPr/>
        </p:nvSpPr>
        <p:spPr>
          <a:xfrm>
            <a:off x="222544" y="1161338"/>
            <a:ext cx="8002443" cy="5493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156" y="6173215"/>
            <a:ext cx="17303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(1 </a:t>
            </a:r>
            <a:r>
              <a:rPr sz="2000" spc="-5" dirty="0">
                <a:latin typeface="Calibri"/>
                <a:cs typeface="Calibri"/>
              </a:rPr>
              <a:t>page out of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425696" y="105155"/>
            <a:ext cx="7632700" cy="6570345"/>
            <a:chOff x="4425696" y="105155"/>
            <a:chExt cx="7632700" cy="6570345"/>
          </a:xfrm>
        </p:grpSpPr>
        <p:sp>
          <p:nvSpPr>
            <p:cNvPr id="6" name="object 6"/>
            <p:cNvSpPr/>
            <p:nvPr/>
          </p:nvSpPr>
          <p:spPr>
            <a:xfrm>
              <a:off x="8455152" y="143255"/>
              <a:ext cx="3401567" cy="25039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36102" y="124205"/>
              <a:ext cx="3439795" cy="2542540"/>
            </a:xfrm>
            <a:custGeom>
              <a:avLst/>
              <a:gdLst/>
              <a:ahLst/>
              <a:cxnLst/>
              <a:rect l="l" t="t" r="r" b="b"/>
              <a:pathLst>
                <a:path w="3439795" h="2542540">
                  <a:moveTo>
                    <a:pt x="0" y="2542032"/>
                  </a:moveTo>
                  <a:lnTo>
                    <a:pt x="3439667" y="2542032"/>
                  </a:lnTo>
                  <a:lnTo>
                    <a:pt x="3439667" y="0"/>
                  </a:lnTo>
                  <a:lnTo>
                    <a:pt x="0" y="0"/>
                  </a:lnTo>
                  <a:lnTo>
                    <a:pt x="0" y="254203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40174" y="2061210"/>
              <a:ext cx="1353820" cy="1009015"/>
            </a:xfrm>
            <a:custGeom>
              <a:avLst/>
              <a:gdLst/>
              <a:ahLst/>
              <a:cxnLst/>
              <a:rect l="l" t="t" r="r" b="b"/>
              <a:pathLst>
                <a:path w="1353820" h="1009014">
                  <a:moveTo>
                    <a:pt x="0" y="1008888"/>
                  </a:moveTo>
                  <a:lnTo>
                    <a:pt x="1353312" y="1008888"/>
                  </a:lnTo>
                  <a:lnTo>
                    <a:pt x="1353312" y="0"/>
                  </a:lnTo>
                  <a:lnTo>
                    <a:pt x="0" y="0"/>
                  </a:lnTo>
                  <a:lnTo>
                    <a:pt x="0" y="1008888"/>
                  </a:lnTo>
                  <a:close/>
                </a:path>
              </a:pathLst>
            </a:custGeom>
            <a:ln w="289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93486" y="1396745"/>
              <a:ext cx="2662555" cy="1169670"/>
            </a:xfrm>
            <a:custGeom>
              <a:avLst/>
              <a:gdLst/>
              <a:ahLst/>
              <a:cxnLst/>
              <a:rect l="l" t="t" r="r" b="b"/>
              <a:pathLst>
                <a:path w="2662554" h="1169670">
                  <a:moveTo>
                    <a:pt x="0" y="1169542"/>
                  </a:moveTo>
                  <a:lnTo>
                    <a:pt x="2662428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47766" y="3931158"/>
              <a:ext cx="375285" cy="1679575"/>
            </a:xfrm>
            <a:custGeom>
              <a:avLst/>
              <a:gdLst/>
              <a:ahLst/>
              <a:cxnLst/>
              <a:rect l="l" t="t" r="r" b="b"/>
              <a:pathLst>
                <a:path w="375285" h="1679575">
                  <a:moveTo>
                    <a:pt x="0" y="1679448"/>
                  </a:moveTo>
                  <a:lnTo>
                    <a:pt x="374903" y="1679448"/>
                  </a:lnTo>
                  <a:lnTo>
                    <a:pt x="374903" y="0"/>
                  </a:lnTo>
                  <a:lnTo>
                    <a:pt x="0" y="0"/>
                  </a:lnTo>
                  <a:lnTo>
                    <a:pt x="0" y="1679448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568153" y="3013875"/>
              <a:ext cx="730165" cy="32897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36102" y="2812541"/>
              <a:ext cx="977265" cy="3632200"/>
            </a:xfrm>
            <a:custGeom>
              <a:avLst/>
              <a:gdLst/>
              <a:ahLst/>
              <a:cxnLst/>
              <a:rect l="l" t="t" r="r" b="b"/>
              <a:pathLst>
                <a:path w="977265" h="3632200">
                  <a:moveTo>
                    <a:pt x="0" y="3631691"/>
                  </a:moveTo>
                  <a:lnTo>
                    <a:pt x="976883" y="3631691"/>
                  </a:lnTo>
                  <a:lnTo>
                    <a:pt x="976883" y="0"/>
                  </a:lnTo>
                  <a:lnTo>
                    <a:pt x="0" y="0"/>
                  </a:lnTo>
                  <a:lnTo>
                    <a:pt x="0" y="3631691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22670" y="4629150"/>
              <a:ext cx="2334895" cy="141605"/>
            </a:xfrm>
            <a:custGeom>
              <a:avLst/>
              <a:gdLst/>
              <a:ahLst/>
              <a:cxnLst/>
              <a:rect l="l" t="t" r="r" b="b"/>
              <a:pathLst>
                <a:path w="2334895" h="141604">
                  <a:moveTo>
                    <a:pt x="0" y="141477"/>
                  </a:moveTo>
                  <a:lnTo>
                    <a:pt x="2334640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30234" y="1978985"/>
              <a:ext cx="3313429" cy="4681855"/>
            </a:xfrm>
            <a:custGeom>
              <a:avLst/>
              <a:gdLst/>
              <a:ahLst/>
              <a:cxnLst/>
              <a:rect l="l" t="t" r="r" b="b"/>
              <a:pathLst>
                <a:path w="3313429" h="4681855">
                  <a:moveTo>
                    <a:pt x="2998216" y="8564"/>
                  </a:moveTo>
                  <a:lnTo>
                    <a:pt x="3047747" y="3048"/>
                  </a:lnTo>
                  <a:lnTo>
                    <a:pt x="3096012" y="0"/>
                  </a:lnTo>
                  <a:lnTo>
                    <a:pt x="3141760" y="1872"/>
                  </a:lnTo>
                  <a:lnTo>
                    <a:pt x="3183741" y="11118"/>
                  </a:lnTo>
                  <a:lnTo>
                    <a:pt x="3220702" y="30191"/>
                  </a:lnTo>
                  <a:lnTo>
                    <a:pt x="3251395" y="61542"/>
                  </a:lnTo>
                  <a:lnTo>
                    <a:pt x="3274568" y="107624"/>
                  </a:lnTo>
                  <a:lnTo>
                    <a:pt x="3292907" y="171875"/>
                  </a:lnTo>
                  <a:lnTo>
                    <a:pt x="3306081" y="248279"/>
                  </a:lnTo>
                  <a:lnTo>
                    <a:pt x="3310295" y="291342"/>
                  </a:lnTo>
                  <a:lnTo>
                    <a:pt x="3312695" y="337807"/>
                  </a:lnTo>
                  <a:lnTo>
                    <a:pt x="3313105" y="387797"/>
                  </a:lnTo>
                  <a:lnTo>
                    <a:pt x="3311352" y="441431"/>
                  </a:lnTo>
                  <a:lnTo>
                    <a:pt x="3307261" y="498832"/>
                  </a:lnTo>
                  <a:lnTo>
                    <a:pt x="3300657" y="560122"/>
                  </a:lnTo>
                  <a:lnTo>
                    <a:pt x="3291366" y="625420"/>
                  </a:lnTo>
                  <a:lnTo>
                    <a:pt x="3279214" y="694850"/>
                  </a:lnTo>
                  <a:lnTo>
                    <a:pt x="3264027" y="768532"/>
                  </a:lnTo>
                  <a:lnTo>
                    <a:pt x="3255994" y="805250"/>
                  </a:lnTo>
                  <a:lnTo>
                    <a:pt x="3248017" y="842430"/>
                  </a:lnTo>
                  <a:lnTo>
                    <a:pt x="3240017" y="880124"/>
                  </a:lnTo>
                  <a:lnTo>
                    <a:pt x="3231915" y="918388"/>
                  </a:lnTo>
                  <a:lnTo>
                    <a:pt x="3223636" y="957274"/>
                  </a:lnTo>
                  <a:lnTo>
                    <a:pt x="3215099" y="996837"/>
                  </a:lnTo>
                  <a:lnTo>
                    <a:pt x="3206229" y="1037129"/>
                  </a:lnTo>
                  <a:lnTo>
                    <a:pt x="3196946" y="1078206"/>
                  </a:lnTo>
                  <a:lnTo>
                    <a:pt x="3187173" y="1120119"/>
                  </a:lnTo>
                  <a:lnTo>
                    <a:pt x="3176832" y="1162925"/>
                  </a:lnTo>
                  <a:lnTo>
                    <a:pt x="3165845" y="1206675"/>
                  </a:lnTo>
                  <a:lnTo>
                    <a:pt x="3154135" y="1251424"/>
                  </a:lnTo>
                  <a:lnTo>
                    <a:pt x="3141623" y="1297225"/>
                  </a:lnTo>
                  <a:lnTo>
                    <a:pt x="3128232" y="1344133"/>
                  </a:lnTo>
                  <a:lnTo>
                    <a:pt x="3113883" y="1392200"/>
                  </a:lnTo>
                  <a:lnTo>
                    <a:pt x="3098500" y="1441481"/>
                  </a:lnTo>
                  <a:lnTo>
                    <a:pt x="3082004" y="1492030"/>
                  </a:lnTo>
                  <a:lnTo>
                    <a:pt x="3064317" y="1543900"/>
                  </a:lnTo>
                  <a:lnTo>
                    <a:pt x="3045361" y="1597144"/>
                  </a:lnTo>
                  <a:lnTo>
                    <a:pt x="3025059" y="1651817"/>
                  </a:lnTo>
                  <a:lnTo>
                    <a:pt x="3003332" y="1707973"/>
                  </a:lnTo>
                  <a:lnTo>
                    <a:pt x="2980104" y="1765665"/>
                  </a:lnTo>
                  <a:lnTo>
                    <a:pt x="2955295" y="1824946"/>
                  </a:lnTo>
                  <a:lnTo>
                    <a:pt x="2928829" y="1885871"/>
                  </a:lnTo>
                  <a:lnTo>
                    <a:pt x="2900627" y="1948493"/>
                  </a:lnTo>
                  <a:lnTo>
                    <a:pt x="2870611" y="2012867"/>
                  </a:lnTo>
                  <a:lnTo>
                    <a:pt x="2838704" y="2079045"/>
                  </a:lnTo>
                  <a:lnTo>
                    <a:pt x="2821607" y="2113942"/>
                  </a:lnTo>
                  <a:lnTo>
                    <a:pt x="2803832" y="2150228"/>
                  </a:lnTo>
                  <a:lnTo>
                    <a:pt x="2785398" y="2187841"/>
                  </a:lnTo>
                  <a:lnTo>
                    <a:pt x="2766328" y="2226719"/>
                  </a:lnTo>
                  <a:lnTo>
                    <a:pt x="2746641" y="2266800"/>
                  </a:lnTo>
                  <a:lnTo>
                    <a:pt x="2726359" y="2308022"/>
                  </a:lnTo>
                  <a:lnTo>
                    <a:pt x="2705502" y="2350324"/>
                  </a:lnTo>
                  <a:lnTo>
                    <a:pt x="2684093" y="2393642"/>
                  </a:lnTo>
                  <a:lnTo>
                    <a:pt x="2662151" y="2437917"/>
                  </a:lnTo>
                  <a:lnTo>
                    <a:pt x="2639698" y="2483084"/>
                  </a:lnTo>
                  <a:lnTo>
                    <a:pt x="2616755" y="2529083"/>
                  </a:lnTo>
                  <a:lnTo>
                    <a:pt x="2593342" y="2575852"/>
                  </a:lnTo>
                  <a:lnTo>
                    <a:pt x="2569482" y="2623329"/>
                  </a:lnTo>
                  <a:lnTo>
                    <a:pt x="2545194" y="2671451"/>
                  </a:lnTo>
                  <a:lnTo>
                    <a:pt x="2520499" y="2720157"/>
                  </a:lnTo>
                  <a:lnTo>
                    <a:pt x="2495420" y="2769385"/>
                  </a:lnTo>
                  <a:lnTo>
                    <a:pt x="2469976" y="2819073"/>
                  </a:lnTo>
                  <a:lnTo>
                    <a:pt x="2444188" y="2869160"/>
                  </a:lnTo>
                  <a:lnTo>
                    <a:pt x="2418079" y="2919582"/>
                  </a:lnTo>
                  <a:lnTo>
                    <a:pt x="2391668" y="2970279"/>
                  </a:lnTo>
                  <a:lnTo>
                    <a:pt x="2364977" y="3021188"/>
                  </a:lnTo>
                  <a:lnTo>
                    <a:pt x="2338026" y="3072247"/>
                  </a:lnTo>
                  <a:lnTo>
                    <a:pt x="2310837" y="3123396"/>
                  </a:lnTo>
                  <a:lnTo>
                    <a:pt x="2283431" y="3174570"/>
                  </a:lnTo>
                  <a:lnTo>
                    <a:pt x="2255828" y="3225709"/>
                  </a:lnTo>
                  <a:lnTo>
                    <a:pt x="2228050" y="3276751"/>
                  </a:lnTo>
                  <a:lnTo>
                    <a:pt x="2200117" y="3327634"/>
                  </a:lnTo>
                  <a:lnTo>
                    <a:pt x="2172051" y="3378296"/>
                  </a:lnTo>
                  <a:lnTo>
                    <a:pt x="2143873" y="3428675"/>
                  </a:lnTo>
                  <a:lnTo>
                    <a:pt x="2115603" y="3478709"/>
                  </a:lnTo>
                  <a:lnTo>
                    <a:pt x="2087263" y="3528335"/>
                  </a:lnTo>
                  <a:lnTo>
                    <a:pt x="2058873" y="3577494"/>
                  </a:lnTo>
                  <a:lnTo>
                    <a:pt x="2030455" y="3626121"/>
                  </a:lnTo>
                  <a:lnTo>
                    <a:pt x="2002029" y="3674156"/>
                  </a:lnTo>
                  <a:lnTo>
                    <a:pt x="1973617" y="3721536"/>
                  </a:lnTo>
                  <a:lnTo>
                    <a:pt x="1945240" y="3768200"/>
                  </a:lnTo>
                  <a:lnTo>
                    <a:pt x="1916918" y="3814086"/>
                  </a:lnTo>
                  <a:lnTo>
                    <a:pt x="1888672" y="3859131"/>
                  </a:lnTo>
                  <a:lnTo>
                    <a:pt x="1860524" y="3903274"/>
                  </a:lnTo>
                  <a:lnTo>
                    <a:pt x="1832494" y="3946453"/>
                  </a:lnTo>
                  <a:lnTo>
                    <a:pt x="1804604" y="3988605"/>
                  </a:lnTo>
                  <a:lnTo>
                    <a:pt x="1776874" y="4029670"/>
                  </a:lnTo>
                  <a:lnTo>
                    <a:pt x="1749326" y="4069585"/>
                  </a:lnTo>
                  <a:lnTo>
                    <a:pt x="1721980" y="4108288"/>
                  </a:lnTo>
                  <a:lnTo>
                    <a:pt x="1694857" y="4145718"/>
                  </a:lnTo>
                  <a:lnTo>
                    <a:pt x="1667979" y="4181811"/>
                  </a:lnTo>
                  <a:lnTo>
                    <a:pt x="1641367" y="4216507"/>
                  </a:lnTo>
                  <a:lnTo>
                    <a:pt x="1615040" y="4249744"/>
                  </a:lnTo>
                  <a:lnTo>
                    <a:pt x="1589022" y="4281459"/>
                  </a:lnTo>
                  <a:lnTo>
                    <a:pt x="1563331" y="4311591"/>
                  </a:lnTo>
                  <a:lnTo>
                    <a:pt x="1537990" y="4340077"/>
                  </a:lnTo>
                  <a:lnTo>
                    <a:pt x="1488440" y="4391867"/>
                  </a:lnTo>
                  <a:lnTo>
                    <a:pt x="1441856" y="4435272"/>
                  </a:lnTo>
                  <a:lnTo>
                    <a:pt x="1394441" y="4474368"/>
                  </a:lnTo>
                  <a:lnTo>
                    <a:pt x="1346311" y="4509355"/>
                  </a:lnTo>
                  <a:lnTo>
                    <a:pt x="1297585" y="4540434"/>
                  </a:lnTo>
                  <a:lnTo>
                    <a:pt x="1248380" y="4567804"/>
                  </a:lnTo>
                  <a:lnTo>
                    <a:pt x="1198814" y="4591665"/>
                  </a:lnTo>
                  <a:lnTo>
                    <a:pt x="1149004" y="4612218"/>
                  </a:lnTo>
                  <a:lnTo>
                    <a:pt x="1099069" y="4629664"/>
                  </a:lnTo>
                  <a:lnTo>
                    <a:pt x="1049125" y="4644201"/>
                  </a:lnTo>
                  <a:lnTo>
                    <a:pt x="999290" y="4656031"/>
                  </a:lnTo>
                  <a:lnTo>
                    <a:pt x="949683" y="4665353"/>
                  </a:lnTo>
                  <a:lnTo>
                    <a:pt x="900421" y="4672368"/>
                  </a:lnTo>
                  <a:lnTo>
                    <a:pt x="851621" y="4677276"/>
                  </a:lnTo>
                  <a:lnTo>
                    <a:pt x="803402" y="4680277"/>
                  </a:lnTo>
                  <a:lnTo>
                    <a:pt x="755880" y="4681571"/>
                  </a:lnTo>
                  <a:lnTo>
                    <a:pt x="709173" y="4681359"/>
                  </a:lnTo>
                  <a:lnTo>
                    <a:pt x="663400" y="4679840"/>
                  </a:lnTo>
                  <a:lnTo>
                    <a:pt x="618678" y="4677215"/>
                  </a:lnTo>
                  <a:lnTo>
                    <a:pt x="575124" y="4673683"/>
                  </a:lnTo>
                  <a:lnTo>
                    <a:pt x="532857" y="4669446"/>
                  </a:lnTo>
                  <a:lnTo>
                    <a:pt x="491994" y="4664703"/>
                  </a:lnTo>
                  <a:lnTo>
                    <a:pt x="452652" y="4659655"/>
                  </a:lnTo>
                  <a:lnTo>
                    <a:pt x="379003" y="4649442"/>
                  </a:lnTo>
                  <a:lnTo>
                    <a:pt x="344932" y="4644678"/>
                  </a:lnTo>
                  <a:lnTo>
                    <a:pt x="312853" y="4640409"/>
                  </a:lnTo>
                  <a:lnTo>
                    <a:pt x="282884" y="4636836"/>
                  </a:lnTo>
                  <a:lnTo>
                    <a:pt x="255143" y="4634158"/>
                  </a:lnTo>
                  <a:lnTo>
                    <a:pt x="110638" y="4568852"/>
                  </a:lnTo>
                  <a:lnTo>
                    <a:pt x="34559" y="4444867"/>
                  </a:lnTo>
                  <a:lnTo>
                    <a:pt x="4986" y="4324669"/>
                  </a:lnTo>
                  <a:lnTo>
                    <a:pt x="0" y="4270722"/>
                  </a:lnTo>
                  <a:lnTo>
                    <a:pt x="1916" y="4254285"/>
                  </a:lnTo>
                  <a:lnTo>
                    <a:pt x="4667" y="4230104"/>
                  </a:lnTo>
                  <a:lnTo>
                    <a:pt x="7750" y="4206957"/>
                  </a:lnTo>
                  <a:lnTo>
                    <a:pt x="10668" y="4193620"/>
                  </a:lnTo>
                  <a:lnTo>
                    <a:pt x="13333" y="4192847"/>
                  </a:lnTo>
                  <a:lnTo>
                    <a:pt x="15986" y="4199818"/>
                  </a:lnTo>
                  <a:lnTo>
                    <a:pt x="18615" y="4211951"/>
                  </a:lnTo>
                  <a:lnTo>
                    <a:pt x="21209" y="4226665"/>
                  </a:lnTo>
                </a:path>
                <a:path w="3313429" h="4681855">
                  <a:moveTo>
                    <a:pt x="2794000" y="202874"/>
                  </a:moveTo>
                  <a:lnTo>
                    <a:pt x="2841658" y="197174"/>
                  </a:lnTo>
                  <a:lnTo>
                    <a:pt x="2887655" y="195037"/>
                  </a:lnTo>
                  <a:lnTo>
                    <a:pt x="2930350" y="200048"/>
                  </a:lnTo>
                  <a:lnTo>
                    <a:pt x="2968102" y="215790"/>
                  </a:lnTo>
                  <a:lnTo>
                    <a:pt x="2999272" y="245848"/>
                  </a:lnTo>
                  <a:lnTo>
                    <a:pt x="3022219" y="293806"/>
                  </a:lnTo>
                  <a:lnTo>
                    <a:pt x="3038432" y="358128"/>
                  </a:lnTo>
                  <a:lnTo>
                    <a:pt x="3049524" y="435636"/>
                  </a:lnTo>
                  <a:lnTo>
                    <a:pt x="3052692" y="479686"/>
                  </a:lnTo>
                  <a:lnTo>
                    <a:pt x="3054032" y="527454"/>
                  </a:lnTo>
                  <a:lnTo>
                    <a:pt x="3053361" y="579079"/>
                  </a:lnTo>
                  <a:lnTo>
                    <a:pt x="3050497" y="634702"/>
                  </a:lnTo>
                  <a:lnTo>
                    <a:pt x="3045257" y="694463"/>
                  </a:lnTo>
                  <a:lnTo>
                    <a:pt x="3037459" y="758502"/>
                  </a:lnTo>
                  <a:lnTo>
                    <a:pt x="3026919" y="826960"/>
                  </a:lnTo>
                  <a:lnTo>
                    <a:pt x="3013456" y="899977"/>
                  </a:lnTo>
                  <a:lnTo>
                    <a:pt x="3006312" y="936370"/>
                  </a:lnTo>
                  <a:lnTo>
                    <a:pt x="2999212" y="973264"/>
                  </a:lnTo>
                  <a:lnTo>
                    <a:pt x="2992077" y="1010719"/>
                  </a:lnTo>
                  <a:lnTo>
                    <a:pt x="2984825" y="1048797"/>
                  </a:lnTo>
                  <a:lnTo>
                    <a:pt x="2977374" y="1087562"/>
                  </a:lnTo>
                  <a:lnTo>
                    <a:pt x="2969645" y="1127074"/>
                  </a:lnTo>
                  <a:lnTo>
                    <a:pt x="2961557" y="1167395"/>
                  </a:lnTo>
                  <a:lnTo>
                    <a:pt x="2953028" y="1208588"/>
                  </a:lnTo>
                  <a:lnTo>
                    <a:pt x="2943978" y="1250715"/>
                  </a:lnTo>
                  <a:lnTo>
                    <a:pt x="2934325" y="1293837"/>
                  </a:lnTo>
                  <a:lnTo>
                    <a:pt x="2923990" y="1338017"/>
                  </a:lnTo>
                  <a:lnTo>
                    <a:pt x="2912891" y="1383316"/>
                  </a:lnTo>
                  <a:lnTo>
                    <a:pt x="2900947" y="1429797"/>
                  </a:lnTo>
                  <a:lnTo>
                    <a:pt x="2888077" y="1477521"/>
                  </a:lnTo>
                  <a:lnTo>
                    <a:pt x="2874202" y="1526551"/>
                  </a:lnTo>
                  <a:lnTo>
                    <a:pt x="2859238" y="1576948"/>
                  </a:lnTo>
                  <a:lnTo>
                    <a:pt x="2843107" y="1628775"/>
                  </a:lnTo>
                  <a:lnTo>
                    <a:pt x="2825727" y="1682093"/>
                  </a:lnTo>
                  <a:lnTo>
                    <a:pt x="2807017" y="1736964"/>
                  </a:lnTo>
                  <a:lnTo>
                    <a:pt x="2786896" y="1793451"/>
                  </a:lnTo>
                  <a:lnTo>
                    <a:pt x="2765283" y="1851615"/>
                  </a:lnTo>
                  <a:lnTo>
                    <a:pt x="2742098" y="1911519"/>
                  </a:lnTo>
                  <a:lnTo>
                    <a:pt x="2717260" y="1973224"/>
                  </a:lnTo>
                  <a:lnTo>
                    <a:pt x="2690688" y="2036792"/>
                  </a:lnTo>
                  <a:lnTo>
                    <a:pt x="2662301" y="2102286"/>
                  </a:lnTo>
                  <a:lnTo>
                    <a:pt x="2646680" y="2137700"/>
                  </a:lnTo>
                  <a:lnTo>
                    <a:pt x="2630379" y="2174660"/>
                  </a:lnTo>
                  <a:lnTo>
                    <a:pt x="2613419" y="2213091"/>
                  </a:lnTo>
                  <a:lnTo>
                    <a:pt x="2595824" y="2252915"/>
                  </a:lnTo>
                  <a:lnTo>
                    <a:pt x="2577618" y="2294055"/>
                  </a:lnTo>
                  <a:lnTo>
                    <a:pt x="2558824" y="2336437"/>
                  </a:lnTo>
                  <a:lnTo>
                    <a:pt x="2539465" y="2379982"/>
                  </a:lnTo>
                  <a:lnTo>
                    <a:pt x="2519565" y="2424615"/>
                  </a:lnTo>
                  <a:lnTo>
                    <a:pt x="2499146" y="2470259"/>
                  </a:lnTo>
                  <a:lnTo>
                    <a:pt x="2478233" y="2516837"/>
                  </a:lnTo>
                  <a:lnTo>
                    <a:pt x="2456849" y="2564274"/>
                  </a:lnTo>
                  <a:lnTo>
                    <a:pt x="2435016" y="2612492"/>
                  </a:lnTo>
                  <a:lnTo>
                    <a:pt x="2412759" y="2661416"/>
                  </a:lnTo>
                  <a:lnTo>
                    <a:pt x="2390100" y="2710968"/>
                  </a:lnTo>
                  <a:lnTo>
                    <a:pt x="2367063" y="2761072"/>
                  </a:lnTo>
                  <a:lnTo>
                    <a:pt x="2343672" y="2811652"/>
                  </a:lnTo>
                  <a:lnTo>
                    <a:pt x="2319949" y="2862632"/>
                  </a:lnTo>
                  <a:lnTo>
                    <a:pt x="2295918" y="2913934"/>
                  </a:lnTo>
                  <a:lnTo>
                    <a:pt x="2271602" y="2965482"/>
                  </a:lnTo>
                  <a:lnTo>
                    <a:pt x="2247025" y="3017201"/>
                  </a:lnTo>
                  <a:lnTo>
                    <a:pt x="2222210" y="3069012"/>
                  </a:lnTo>
                  <a:lnTo>
                    <a:pt x="2197180" y="3120841"/>
                  </a:lnTo>
                  <a:lnTo>
                    <a:pt x="2171959" y="3172610"/>
                  </a:lnTo>
                  <a:lnTo>
                    <a:pt x="2146569" y="3224243"/>
                  </a:lnTo>
                  <a:lnTo>
                    <a:pt x="2121035" y="3275664"/>
                  </a:lnTo>
                  <a:lnTo>
                    <a:pt x="2095380" y="3326796"/>
                  </a:lnTo>
                  <a:lnTo>
                    <a:pt x="2069627" y="3377562"/>
                  </a:lnTo>
                  <a:lnTo>
                    <a:pt x="2043799" y="3427886"/>
                  </a:lnTo>
                  <a:lnTo>
                    <a:pt x="2017919" y="3477692"/>
                  </a:lnTo>
                  <a:lnTo>
                    <a:pt x="1992012" y="3526903"/>
                  </a:lnTo>
                  <a:lnTo>
                    <a:pt x="1966100" y="3575442"/>
                  </a:lnTo>
                  <a:lnTo>
                    <a:pt x="1940207" y="3623234"/>
                  </a:lnTo>
                  <a:lnTo>
                    <a:pt x="1914355" y="3670201"/>
                  </a:lnTo>
                  <a:lnTo>
                    <a:pt x="1888569" y="3716268"/>
                  </a:lnTo>
                  <a:lnTo>
                    <a:pt x="1862872" y="3761357"/>
                  </a:lnTo>
                  <a:lnTo>
                    <a:pt x="1837287" y="3805393"/>
                  </a:lnTo>
                  <a:lnTo>
                    <a:pt x="1811837" y="3848299"/>
                  </a:lnTo>
                  <a:lnTo>
                    <a:pt x="1786545" y="3889998"/>
                  </a:lnTo>
                  <a:lnTo>
                    <a:pt x="1761436" y="3930413"/>
                  </a:lnTo>
                  <a:lnTo>
                    <a:pt x="1736532" y="3969469"/>
                  </a:lnTo>
                  <a:lnTo>
                    <a:pt x="1711857" y="4007089"/>
                  </a:lnTo>
                  <a:lnTo>
                    <a:pt x="1687434" y="4043197"/>
                  </a:lnTo>
                  <a:lnTo>
                    <a:pt x="1663286" y="4077715"/>
                  </a:lnTo>
                  <a:lnTo>
                    <a:pt x="1639437" y="4110568"/>
                  </a:lnTo>
                  <a:lnTo>
                    <a:pt x="1615910" y="4141679"/>
                  </a:lnTo>
                  <a:lnTo>
                    <a:pt x="1569915" y="4198369"/>
                  </a:lnTo>
                  <a:lnTo>
                    <a:pt x="1502552" y="4269859"/>
                  </a:lnTo>
                  <a:lnTo>
                    <a:pt x="1456697" y="4310584"/>
                  </a:lnTo>
                  <a:lnTo>
                    <a:pt x="1410082" y="4346262"/>
                  </a:lnTo>
                  <a:lnTo>
                    <a:pt x="1362864" y="4377185"/>
                  </a:lnTo>
                  <a:lnTo>
                    <a:pt x="1315194" y="4403644"/>
                  </a:lnTo>
                  <a:lnTo>
                    <a:pt x="1267229" y="4425930"/>
                  </a:lnTo>
                  <a:lnTo>
                    <a:pt x="1219123" y="4444337"/>
                  </a:lnTo>
                  <a:lnTo>
                    <a:pt x="1171029" y="4459154"/>
                  </a:lnTo>
                  <a:lnTo>
                    <a:pt x="1123102" y="4470674"/>
                  </a:lnTo>
                  <a:lnTo>
                    <a:pt x="1075497" y="4479188"/>
                  </a:lnTo>
                  <a:lnTo>
                    <a:pt x="1028368" y="4484988"/>
                  </a:lnTo>
                  <a:lnTo>
                    <a:pt x="981868" y="4488365"/>
                  </a:lnTo>
                  <a:lnTo>
                    <a:pt x="936153" y="4489611"/>
                  </a:lnTo>
                  <a:lnTo>
                    <a:pt x="891378" y="4489017"/>
                  </a:lnTo>
                  <a:lnTo>
                    <a:pt x="847695" y="4486876"/>
                  </a:lnTo>
                  <a:lnTo>
                    <a:pt x="805259" y="4483478"/>
                  </a:lnTo>
                  <a:lnTo>
                    <a:pt x="764226" y="4479116"/>
                  </a:lnTo>
                  <a:lnTo>
                    <a:pt x="724749" y="4474080"/>
                  </a:lnTo>
                  <a:lnTo>
                    <a:pt x="686982" y="4468663"/>
                  </a:lnTo>
                  <a:lnTo>
                    <a:pt x="617198" y="4457850"/>
                  </a:lnTo>
                  <a:lnTo>
                    <a:pt x="585489" y="4453037"/>
                  </a:lnTo>
                  <a:lnTo>
                    <a:pt x="556107" y="4449009"/>
                  </a:lnTo>
                  <a:lnTo>
                    <a:pt x="529209" y="4446058"/>
                  </a:lnTo>
                  <a:lnTo>
                    <a:pt x="409866" y="4386154"/>
                  </a:lnTo>
                  <a:lnTo>
                    <a:pt x="347043" y="4272420"/>
                  </a:lnTo>
                  <a:lnTo>
                    <a:pt x="322629" y="4162158"/>
                  </a:lnTo>
                  <a:lnTo>
                    <a:pt x="318516" y="4112670"/>
                  </a:lnTo>
                  <a:lnTo>
                    <a:pt x="320117" y="4097596"/>
                  </a:lnTo>
                  <a:lnTo>
                    <a:pt x="322373" y="4075416"/>
                  </a:lnTo>
                  <a:lnTo>
                    <a:pt x="324891" y="4054183"/>
                  </a:lnTo>
                  <a:lnTo>
                    <a:pt x="327279" y="4041944"/>
                  </a:lnTo>
                  <a:lnTo>
                    <a:pt x="329469" y="4041237"/>
                  </a:lnTo>
                  <a:lnTo>
                    <a:pt x="331660" y="4047634"/>
                  </a:lnTo>
                  <a:lnTo>
                    <a:pt x="333851" y="4058764"/>
                  </a:lnTo>
                  <a:lnTo>
                    <a:pt x="336042" y="4072259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730713" y="3410622"/>
              <a:ext cx="1039408" cy="69815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486900" y="3305568"/>
              <a:ext cx="1516379" cy="104087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768840" y="3429000"/>
              <a:ext cx="967740" cy="62636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768840" y="3429000"/>
            <a:ext cx="967740" cy="6267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60"/>
              </a:spcBef>
            </a:pPr>
            <a:r>
              <a:rPr sz="3600" b="1" dirty="0">
                <a:latin typeface="Calibri"/>
                <a:cs typeface="Calibri"/>
              </a:rPr>
              <a:t>LEDs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49" y="430784"/>
            <a:ext cx="6735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Low-Level </a:t>
            </a:r>
            <a:r>
              <a:rPr spc="-5" dirty="0"/>
              <a:t>Schematic </a:t>
            </a:r>
            <a:r>
              <a:rPr spc="-10" dirty="0"/>
              <a:t>Diagram</a:t>
            </a:r>
            <a:r>
              <a:rPr spc="-45" dirty="0"/>
              <a:t> </a:t>
            </a:r>
            <a:r>
              <a:rPr spc="-5" dirty="0"/>
              <a:t>View</a:t>
            </a:r>
          </a:p>
        </p:txBody>
      </p:sp>
      <p:sp>
        <p:nvSpPr>
          <p:cNvPr id="3" name="object 3"/>
          <p:cNvSpPr/>
          <p:nvPr/>
        </p:nvSpPr>
        <p:spPr>
          <a:xfrm>
            <a:off x="222544" y="1161338"/>
            <a:ext cx="8002443" cy="5493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9156" y="6173215"/>
            <a:ext cx="17303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(1 </a:t>
            </a:r>
            <a:r>
              <a:rPr sz="2000" spc="-5" dirty="0">
                <a:latin typeface="Calibri"/>
                <a:cs typeface="Calibri"/>
              </a:rPr>
              <a:t>page out of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849623" y="105155"/>
            <a:ext cx="8159750" cy="6753225"/>
            <a:chOff x="3849623" y="105155"/>
            <a:chExt cx="8159750" cy="6753225"/>
          </a:xfrm>
        </p:grpSpPr>
        <p:sp>
          <p:nvSpPr>
            <p:cNvPr id="6" name="object 6"/>
            <p:cNvSpPr/>
            <p:nvPr/>
          </p:nvSpPr>
          <p:spPr>
            <a:xfrm>
              <a:off x="8455152" y="143255"/>
              <a:ext cx="3401567" cy="25039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36102" y="124205"/>
              <a:ext cx="3439795" cy="2542540"/>
            </a:xfrm>
            <a:custGeom>
              <a:avLst/>
              <a:gdLst/>
              <a:ahLst/>
              <a:cxnLst/>
              <a:rect l="l" t="t" r="r" b="b"/>
              <a:pathLst>
                <a:path w="3439795" h="2542540">
                  <a:moveTo>
                    <a:pt x="0" y="2542032"/>
                  </a:moveTo>
                  <a:lnTo>
                    <a:pt x="3439667" y="2542032"/>
                  </a:lnTo>
                  <a:lnTo>
                    <a:pt x="3439667" y="0"/>
                  </a:lnTo>
                  <a:lnTo>
                    <a:pt x="0" y="0"/>
                  </a:lnTo>
                  <a:lnTo>
                    <a:pt x="0" y="2542032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40173" y="2061210"/>
              <a:ext cx="1353820" cy="1009015"/>
            </a:xfrm>
            <a:custGeom>
              <a:avLst/>
              <a:gdLst/>
              <a:ahLst/>
              <a:cxnLst/>
              <a:rect l="l" t="t" r="r" b="b"/>
              <a:pathLst>
                <a:path w="1353820" h="1009014">
                  <a:moveTo>
                    <a:pt x="0" y="1008888"/>
                  </a:moveTo>
                  <a:lnTo>
                    <a:pt x="1353312" y="1008888"/>
                  </a:lnTo>
                  <a:lnTo>
                    <a:pt x="1353312" y="0"/>
                  </a:lnTo>
                  <a:lnTo>
                    <a:pt x="0" y="0"/>
                  </a:lnTo>
                  <a:lnTo>
                    <a:pt x="0" y="1008888"/>
                  </a:lnTo>
                  <a:close/>
                </a:path>
              </a:pathLst>
            </a:custGeom>
            <a:ln w="289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93485" y="1396745"/>
              <a:ext cx="2662555" cy="1169670"/>
            </a:xfrm>
            <a:custGeom>
              <a:avLst/>
              <a:gdLst/>
              <a:ahLst/>
              <a:cxnLst/>
              <a:rect l="l" t="t" r="r" b="b"/>
              <a:pathLst>
                <a:path w="2662554" h="1169670">
                  <a:moveTo>
                    <a:pt x="0" y="1169542"/>
                  </a:moveTo>
                  <a:lnTo>
                    <a:pt x="2662428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64101" y="4510277"/>
              <a:ext cx="1369060" cy="1800225"/>
            </a:xfrm>
            <a:custGeom>
              <a:avLst/>
              <a:gdLst/>
              <a:ahLst/>
              <a:cxnLst/>
              <a:rect l="l" t="t" r="r" b="b"/>
              <a:pathLst>
                <a:path w="1369060" h="1800225">
                  <a:moveTo>
                    <a:pt x="0" y="1799844"/>
                  </a:moveTo>
                  <a:lnTo>
                    <a:pt x="1368552" y="1799844"/>
                  </a:lnTo>
                  <a:lnTo>
                    <a:pt x="1368552" y="0"/>
                  </a:lnTo>
                  <a:lnTo>
                    <a:pt x="0" y="0"/>
                  </a:lnTo>
                  <a:lnTo>
                    <a:pt x="0" y="1799844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470391" y="2945040"/>
              <a:ext cx="3040379" cy="36813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51341" y="2791205"/>
              <a:ext cx="3078480" cy="3854450"/>
            </a:xfrm>
            <a:custGeom>
              <a:avLst/>
              <a:gdLst/>
              <a:ahLst/>
              <a:cxnLst/>
              <a:rect l="l" t="t" r="r" b="b"/>
              <a:pathLst>
                <a:path w="3078479" h="3854450">
                  <a:moveTo>
                    <a:pt x="0" y="3854196"/>
                  </a:moveTo>
                  <a:lnTo>
                    <a:pt x="3078479" y="3854196"/>
                  </a:lnTo>
                  <a:lnTo>
                    <a:pt x="3078479" y="0"/>
                  </a:lnTo>
                  <a:lnTo>
                    <a:pt x="0" y="0"/>
                  </a:lnTo>
                  <a:lnTo>
                    <a:pt x="0" y="3854196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32653" y="4629150"/>
              <a:ext cx="3223895" cy="780415"/>
            </a:xfrm>
            <a:custGeom>
              <a:avLst/>
              <a:gdLst/>
              <a:ahLst/>
              <a:cxnLst/>
              <a:rect l="l" t="t" r="r" b="b"/>
              <a:pathLst>
                <a:path w="3223895" h="780414">
                  <a:moveTo>
                    <a:pt x="0" y="780415"/>
                  </a:moveTo>
                  <a:lnTo>
                    <a:pt x="3223895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504761" y="500633"/>
              <a:ext cx="3489960" cy="4744085"/>
            </a:xfrm>
            <a:custGeom>
              <a:avLst/>
              <a:gdLst/>
              <a:ahLst/>
              <a:cxnLst/>
              <a:rect l="l" t="t" r="r" b="b"/>
              <a:pathLst>
                <a:path w="3489959" h="4744085">
                  <a:moveTo>
                    <a:pt x="2766107" y="0"/>
                  </a:moveTo>
                  <a:lnTo>
                    <a:pt x="3010582" y="10667"/>
                  </a:lnTo>
                  <a:lnTo>
                    <a:pt x="3056600" y="22296"/>
                  </a:lnTo>
                  <a:lnTo>
                    <a:pt x="3101424" y="36667"/>
                  </a:lnTo>
                  <a:lnTo>
                    <a:pt x="3145565" y="54787"/>
                  </a:lnTo>
                  <a:lnTo>
                    <a:pt x="3189536" y="77663"/>
                  </a:lnTo>
                  <a:lnTo>
                    <a:pt x="3233848" y="106299"/>
                  </a:lnTo>
                  <a:lnTo>
                    <a:pt x="3267555" y="126310"/>
                  </a:lnTo>
                  <a:lnTo>
                    <a:pt x="3303755" y="143463"/>
                  </a:lnTo>
                  <a:lnTo>
                    <a:pt x="3340586" y="161849"/>
                  </a:lnTo>
                  <a:lnTo>
                    <a:pt x="3376187" y="185560"/>
                  </a:lnTo>
                  <a:lnTo>
                    <a:pt x="3408695" y="218688"/>
                  </a:lnTo>
                  <a:lnTo>
                    <a:pt x="3436249" y="265325"/>
                  </a:lnTo>
                  <a:lnTo>
                    <a:pt x="3456987" y="329564"/>
                  </a:lnTo>
                  <a:lnTo>
                    <a:pt x="3470019" y="403823"/>
                  </a:lnTo>
                  <a:lnTo>
                    <a:pt x="3475333" y="447095"/>
                  </a:lnTo>
                  <a:lnTo>
                    <a:pt x="3479835" y="493819"/>
                  </a:lnTo>
                  <a:lnTo>
                    <a:pt x="3483516" y="543512"/>
                  </a:lnTo>
                  <a:lnTo>
                    <a:pt x="3486370" y="595692"/>
                  </a:lnTo>
                  <a:lnTo>
                    <a:pt x="3488388" y="649875"/>
                  </a:lnTo>
                  <a:lnTo>
                    <a:pt x="3489562" y="705580"/>
                  </a:lnTo>
                  <a:lnTo>
                    <a:pt x="3489885" y="762323"/>
                  </a:lnTo>
                  <a:lnTo>
                    <a:pt x="3489349" y="819623"/>
                  </a:lnTo>
                  <a:lnTo>
                    <a:pt x="3487946" y="876997"/>
                  </a:lnTo>
                  <a:lnTo>
                    <a:pt x="3485669" y="933961"/>
                  </a:lnTo>
                  <a:lnTo>
                    <a:pt x="3482509" y="990035"/>
                  </a:lnTo>
                  <a:lnTo>
                    <a:pt x="3478458" y="1044734"/>
                  </a:lnTo>
                  <a:lnTo>
                    <a:pt x="3473509" y="1097576"/>
                  </a:lnTo>
                  <a:lnTo>
                    <a:pt x="3467655" y="1148079"/>
                  </a:lnTo>
                  <a:lnTo>
                    <a:pt x="3462987" y="1192093"/>
                  </a:lnTo>
                  <a:lnTo>
                    <a:pt x="3459900" y="1236620"/>
                  </a:lnTo>
                  <a:lnTo>
                    <a:pt x="3457939" y="1281519"/>
                  </a:lnTo>
                  <a:lnTo>
                    <a:pt x="3456651" y="1326648"/>
                  </a:lnTo>
                  <a:lnTo>
                    <a:pt x="3455582" y="1371863"/>
                  </a:lnTo>
                  <a:lnTo>
                    <a:pt x="3454277" y="1417023"/>
                  </a:lnTo>
                  <a:lnTo>
                    <a:pt x="3452284" y="1461986"/>
                  </a:lnTo>
                  <a:lnTo>
                    <a:pt x="3449147" y="1506608"/>
                  </a:lnTo>
                  <a:lnTo>
                    <a:pt x="3444414" y="1550749"/>
                  </a:lnTo>
                  <a:lnTo>
                    <a:pt x="3437629" y="1594265"/>
                  </a:lnTo>
                  <a:lnTo>
                    <a:pt x="3428340" y="1637014"/>
                  </a:lnTo>
                  <a:lnTo>
                    <a:pt x="3416093" y="1678855"/>
                  </a:lnTo>
                  <a:lnTo>
                    <a:pt x="3400432" y="1719644"/>
                  </a:lnTo>
                  <a:lnTo>
                    <a:pt x="3380906" y="1759240"/>
                  </a:lnTo>
                  <a:lnTo>
                    <a:pt x="3357059" y="1797499"/>
                  </a:lnTo>
                  <a:lnTo>
                    <a:pt x="3328437" y="1834281"/>
                  </a:lnTo>
                  <a:lnTo>
                    <a:pt x="3294588" y="1869442"/>
                  </a:lnTo>
                  <a:lnTo>
                    <a:pt x="3255057" y="1902840"/>
                  </a:lnTo>
                  <a:lnTo>
                    <a:pt x="3194416" y="1942764"/>
                  </a:lnTo>
                  <a:lnTo>
                    <a:pt x="3159894" y="1961422"/>
                  </a:lnTo>
                  <a:lnTo>
                    <a:pt x="3122811" y="1979287"/>
                  </a:lnTo>
                  <a:lnTo>
                    <a:pt x="3083351" y="1996416"/>
                  </a:lnTo>
                  <a:lnTo>
                    <a:pt x="3041694" y="2012865"/>
                  </a:lnTo>
                  <a:lnTo>
                    <a:pt x="2998022" y="2028692"/>
                  </a:lnTo>
                  <a:lnTo>
                    <a:pt x="2952517" y="2043951"/>
                  </a:lnTo>
                  <a:lnTo>
                    <a:pt x="2905361" y="2058701"/>
                  </a:lnTo>
                  <a:lnTo>
                    <a:pt x="2856734" y="2072998"/>
                  </a:lnTo>
                  <a:lnTo>
                    <a:pt x="2806818" y="2086899"/>
                  </a:lnTo>
                  <a:lnTo>
                    <a:pt x="2755795" y="2100460"/>
                  </a:lnTo>
                  <a:lnTo>
                    <a:pt x="2703847" y="2113737"/>
                  </a:lnTo>
                  <a:lnTo>
                    <a:pt x="2651156" y="2126789"/>
                  </a:lnTo>
                  <a:lnTo>
                    <a:pt x="2597902" y="2139671"/>
                  </a:lnTo>
                  <a:lnTo>
                    <a:pt x="2544267" y="2152440"/>
                  </a:lnTo>
                  <a:lnTo>
                    <a:pt x="2490433" y="2165153"/>
                  </a:lnTo>
                  <a:lnTo>
                    <a:pt x="2436581" y="2177867"/>
                  </a:lnTo>
                  <a:lnTo>
                    <a:pt x="2382894" y="2190637"/>
                  </a:lnTo>
                  <a:lnTo>
                    <a:pt x="2329552" y="2203521"/>
                  </a:lnTo>
                  <a:lnTo>
                    <a:pt x="2276738" y="2216576"/>
                  </a:lnTo>
                  <a:lnTo>
                    <a:pt x="2224632" y="2229858"/>
                  </a:lnTo>
                  <a:lnTo>
                    <a:pt x="2173417" y="2243424"/>
                  </a:lnTo>
                  <a:lnTo>
                    <a:pt x="2123273" y="2257330"/>
                  </a:lnTo>
                  <a:lnTo>
                    <a:pt x="2074383" y="2271634"/>
                  </a:lnTo>
                  <a:lnTo>
                    <a:pt x="2026929" y="2286392"/>
                  </a:lnTo>
                  <a:lnTo>
                    <a:pt x="1981090" y="2301660"/>
                  </a:lnTo>
                  <a:lnTo>
                    <a:pt x="1937051" y="2317495"/>
                  </a:lnTo>
                  <a:lnTo>
                    <a:pt x="1886886" y="2336325"/>
                  </a:lnTo>
                  <a:lnTo>
                    <a:pt x="1836932" y="2355170"/>
                  </a:lnTo>
                  <a:lnTo>
                    <a:pt x="1787212" y="2374046"/>
                  </a:lnTo>
                  <a:lnTo>
                    <a:pt x="1737752" y="2392969"/>
                  </a:lnTo>
                  <a:lnTo>
                    <a:pt x="1688577" y="2411956"/>
                  </a:lnTo>
                  <a:lnTo>
                    <a:pt x="1639714" y="2431024"/>
                  </a:lnTo>
                  <a:lnTo>
                    <a:pt x="1591187" y="2450187"/>
                  </a:lnTo>
                  <a:lnTo>
                    <a:pt x="1543021" y="2469463"/>
                  </a:lnTo>
                  <a:lnTo>
                    <a:pt x="1495243" y="2488867"/>
                  </a:lnTo>
                  <a:lnTo>
                    <a:pt x="1447877" y="2508417"/>
                  </a:lnTo>
                  <a:lnTo>
                    <a:pt x="1400950" y="2528128"/>
                  </a:lnTo>
                  <a:lnTo>
                    <a:pt x="1354486" y="2548016"/>
                  </a:lnTo>
                  <a:lnTo>
                    <a:pt x="1308510" y="2568099"/>
                  </a:lnTo>
                  <a:lnTo>
                    <a:pt x="1263049" y="2588391"/>
                  </a:lnTo>
                  <a:lnTo>
                    <a:pt x="1218128" y="2608910"/>
                  </a:lnTo>
                  <a:lnTo>
                    <a:pt x="1173771" y="2629671"/>
                  </a:lnTo>
                  <a:lnTo>
                    <a:pt x="1130005" y="2650691"/>
                  </a:lnTo>
                  <a:lnTo>
                    <a:pt x="1086855" y="2671986"/>
                  </a:lnTo>
                  <a:lnTo>
                    <a:pt x="1044346" y="2693573"/>
                  </a:lnTo>
                  <a:lnTo>
                    <a:pt x="1002504" y="2715467"/>
                  </a:lnTo>
                  <a:lnTo>
                    <a:pt x="961354" y="2737685"/>
                  </a:lnTo>
                  <a:lnTo>
                    <a:pt x="920921" y="2760243"/>
                  </a:lnTo>
                  <a:lnTo>
                    <a:pt x="881232" y="2783158"/>
                  </a:lnTo>
                  <a:lnTo>
                    <a:pt x="842311" y="2806445"/>
                  </a:lnTo>
                  <a:lnTo>
                    <a:pt x="796085" y="2834655"/>
                  </a:lnTo>
                  <a:lnTo>
                    <a:pt x="749964" y="2862966"/>
                  </a:lnTo>
                  <a:lnTo>
                    <a:pt x="704079" y="2891426"/>
                  </a:lnTo>
                  <a:lnTo>
                    <a:pt x="658563" y="2920082"/>
                  </a:lnTo>
                  <a:lnTo>
                    <a:pt x="613546" y="2948983"/>
                  </a:lnTo>
                  <a:lnTo>
                    <a:pt x="569160" y="2978177"/>
                  </a:lnTo>
                  <a:lnTo>
                    <a:pt x="525536" y="3007710"/>
                  </a:lnTo>
                  <a:lnTo>
                    <a:pt x="482807" y="3037632"/>
                  </a:lnTo>
                  <a:lnTo>
                    <a:pt x="441103" y="3067990"/>
                  </a:lnTo>
                  <a:lnTo>
                    <a:pt x="400557" y="3098831"/>
                  </a:lnTo>
                  <a:lnTo>
                    <a:pt x="361299" y="3130204"/>
                  </a:lnTo>
                  <a:lnTo>
                    <a:pt x="323462" y="3162156"/>
                  </a:lnTo>
                  <a:lnTo>
                    <a:pt x="287176" y="3194736"/>
                  </a:lnTo>
                  <a:lnTo>
                    <a:pt x="252574" y="3227990"/>
                  </a:lnTo>
                  <a:lnTo>
                    <a:pt x="219786" y="3261967"/>
                  </a:lnTo>
                  <a:lnTo>
                    <a:pt x="188945" y="3296714"/>
                  </a:lnTo>
                  <a:lnTo>
                    <a:pt x="160182" y="3332280"/>
                  </a:lnTo>
                  <a:lnTo>
                    <a:pt x="133629" y="3368712"/>
                  </a:lnTo>
                  <a:lnTo>
                    <a:pt x="109416" y="3406059"/>
                  </a:lnTo>
                  <a:lnTo>
                    <a:pt x="87677" y="3444366"/>
                  </a:lnTo>
                  <a:lnTo>
                    <a:pt x="67720" y="3486736"/>
                  </a:lnTo>
                  <a:lnTo>
                    <a:pt x="50821" y="3531931"/>
                  </a:lnTo>
                  <a:lnTo>
                    <a:pt x="36766" y="3579567"/>
                  </a:lnTo>
                  <a:lnTo>
                    <a:pt x="25339" y="3629257"/>
                  </a:lnTo>
                  <a:lnTo>
                    <a:pt x="16328" y="3680615"/>
                  </a:lnTo>
                  <a:lnTo>
                    <a:pt x="9518" y="3733255"/>
                  </a:lnTo>
                  <a:lnTo>
                    <a:pt x="4694" y="3786791"/>
                  </a:lnTo>
                  <a:lnTo>
                    <a:pt x="1642" y="3840836"/>
                  </a:lnTo>
                  <a:lnTo>
                    <a:pt x="149" y="3895004"/>
                  </a:lnTo>
                  <a:lnTo>
                    <a:pt x="0" y="3948909"/>
                  </a:lnTo>
                  <a:lnTo>
                    <a:pt x="980" y="4002166"/>
                  </a:lnTo>
                  <a:lnTo>
                    <a:pt x="2876" y="4054387"/>
                  </a:lnTo>
                  <a:lnTo>
                    <a:pt x="5474" y="4105187"/>
                  </a:lnTo>
                  <a:lnTo>
                    <a:pt x="8559" y="4154179"/>
                  </a:lnTo>
                  <a:lnTo>
                    <a:pt x="11917" y="4200978"/>
                  </a:lnTo>
                  <a:lnTo>
                    <a:pt x="15334" y="4245197"/>
                  </a:lnTo>
                  <a:lnTo>
                    <a:pt x="18595" y="4286450"/>
                  </a:lnTo>
                  <a:lnTo>
                    <a:pt x="21487" y="4324350"/>
                  </a:lnTo>
                  <a:lnTo>
                    <a:pt x="31743" y="4436422"/>
                  </a:lnTo>
                  <a:lnTo>
                    <a:pt x="44547" y="4497610"/>
                  </a:lnTo>
                  <a:lnTo>
                    <a:pt x="61651" y="4545338"/>
                  </a:lnTo>
                  <a:lnTo>
                    <a:pt x="82501" y="4582866"/>
                  </a:lnTo>
                  <a:lnTo>
                    <a:pt x="106542" y="4613457"/>
                  </a:lnTo>
                  <a:lnTo>
                    <a:pt x="161972" y="4666869"/>
                  </a:lnTo>
                  <a:lnTo>
                    <a:pt x="234298" y="4705393"/>
                  </a:lnTo>
                  <a:lnTo>
                    <a:pt x="326056" y="4727987"/>
                  </a:lnTo>
                  <a:lnTo>
                    <a:pt x="404859" y="4738627"/>
                  </a:lnTo>
                  <a:lnTo>
                    <a:pt x="438324" y="4741291"/>
                  </a:lnTo>
                  <a:lnTo>
                    <a:pt x="467420" y="4744071"/>
                  </a:lnTo>
                  <a:lnTo>
                    <a:pt x="479551" y="4739909"/>
                  </a:lnTo>
                  <a:lnTo>
                    <a:pt x="481704" y="4733772"/>
                  </a:lnTo>
                  <a:lnTo>
                    <a:pt x="480869" y="4730623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30767" y="6033515"/>
              <a:ext cx="1406652" cy="6553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26552" y="5954269"/>
              <a:ext cx="1802892" cy="9037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78011" y="6060947"/>
              <a:ext cx="1316736" cy="5654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78011" y="6060947"/>
              <a:ext cx="1316990" cy="565785"/>
            </a:xfrm>
            <a:custGeom>
              <a:avLst/>
              <a:gdLst/>
              <a:ahLst/>
              <a:cxnLst/>
              <a:rect l="l" t="t" r="r" b="b"/>
              <a:pathLst>
                <a:path w="1316990" h="565784">
                  <a:moveTo>
                    <a:pt x="0" y="565404"/>
                  </a:moveTo>
                  <a:lnTo>
                    <a:pt x="1316736" y="565404"/>
                  </a:lnTo>
                  <a:lnTo>
                    <a:pt x="1316736" y="0"/>
                  </a:lnTo>
                  <a:lnTo>
                    <a:pt x="0" y="0"/>
                  </a:lnTo>
                  <a:lnTo>
                    <a:pt x="0" y="56540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470392" y="6059830"/>
            <a:ext cx="13201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latin typeface="Calibri"/>
                <a:cs typeface="Calibri"/>
              </a:rPr>
              <a:t>Motors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49" y="430784"/>
            <a:ext cx="4900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High-Level </a:t>
            </a:r>
            <a:r>
              <a:rPr dirty="0"/>
              <a:t>Software</a:t>
            </a:r>
            <a:r>
              <a:rPr spc="-35" dirty="0"/>
              <a:t> </a:t>
            </a:r>
            <a:r>
              <a:rPr spc="-5" dirty="0"/>
              <a:t>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949" y="1160268"/>
            <a:ext cx="9314815" cy="902969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The software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built on </a:t>
            </a:r>
            <a:r>
              <a:rPr sz="2400" dirty="0">
                <a:latin typeface="Calibri"/>
                <a:cs typeface="Calibri"/>
              </a:rPr>
              <a:t>top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i="1" dirty="0">
                <a:solidFill>
                  <a:srgbClr val="0000FF"/>
                </a:solidFill>
                <a:latin typeface="Calibri"/>
                <a:cs typeface="Calibri"/>
              </a:rPr>
              <a:t>real-time </a:t>
            </a:r>
            <a:r>
              <a:rPr sz="2400" i="1" spc="-5" dirty="0">
                <a:solidFill>
                  <a:srgbClr val="0000FF"/>
                </a:solidFill>
                <a:latin typeface="Calibri"/>
                <a:cs typeface="Calibri"/>
              </a:rPr>
              <a:t>operating system</a:t>
            </a:r>
            <a:r>
              <a:rPr sz="2400" i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“FreeRTOS”.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We will </a:t>
            </a:r>
            <a:r>
              <a:rPr sz="2400" spc="-5" dirty="0">
                <a:latin typeface="Calibri"/>
                <a:cs typeface="Calibri"/>
              </a:rPr>
              <a:t>use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same operating system </a:t>
            </a:r>
            <a:r>
              <a:rPr sz="2400" dirty="0">
                <a:latin typeface="Calibri"/>
                <a:cs typeface="Calibri"/>
              </a:rPr>
              <a:t>in the </a:t>
            </a:r>
            <a:r>
              <a:rPr sz="2400" spc="-5" dirty="0">
                <a:latin typeface="Calibri"/>
                <a:cs typeface="Calibri"/>
              </a:rPr>
              <a:t>ES-Lab </a:t>
            </a:r>
            <a:r>
              <a:rPr sz="2400" dirty="0">
                <a:latin typeface="Calibri"/>
                <a:cs typeface="Calibri"/>
              </a:rPr>
              <a:t>…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31568" y="2363447"/>
            <a:ext cx="5973399" cy="3747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49" y="430784"/>
            <a:ext cx="4900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High-Level </a:t>
            </a:r>
            <a:r>
              <a:rPr dirty="0"/>
              <a:t>Software</a:t>
            </a:r>
            <a:r>
              <a:rPr spc="-35" dirty="0"/>
              <a:t> </a:t>
            </a:r>
            <a:r>
              <a:rPr spc="-5" dirty="0"/>
              <a:t>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949" y="1156842"/>
            <a:ext cx="9928860" cy="22809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i="1" spc="-5" dirty="0">
                <a:solidFill>
                  <a:srgbClr val="0000FF"/>
                </a:solidFill>
                <a:latin typeface="Calibri"/>
                <a:cs typeface="Calibri"/>
              </a:rPr>
              <a:t>software </a:t>
            </a:r>
            <a:r>
              <a:rPr sz="2400" i="1" dirty="0">
                <a:solidFill>
                  <a:srgbClr val="0000FF"/>
                </a:solidFill>
                <a:latin typeface="Calibri"/>
                <a:cs typeface="Calibri"/>
              </a:rPr>
              <a:t>architecture</a:t>
            </a:r>
            <a:r>
              <a:rPr sz="2400" i="1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supports</a:t>
            </a:r>
            <a:endParaRPr sz="2400">
              <a:latin typeface="Calibri"/>
              <a:cs typeface="Calibri"/>
            </a:endParaRPr>
          </a:p>
          <a:p>
            <a:pPr marL="927100" marR="5080" indent="-352425">
              <a:lnSpc>
                <a:spcPct val="100000"/>
              </a:lnSpc>
              <a:spcBef>
                <a:spcPts val="545"/>
              </a:spcBef>
              <a:buClr>
                <a:srgbClr val="000000"/>
              </a:buClr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200" i="1" spc="-5" dirty="0">
                <a:solidFill>
                  <a:srgbClr val="0000FF"/>
                </a:solidFill>
                <a:latin typeface="Calibri"/>
                <a:cs typeface="Calibri"/>
              </a:rPr>
              <a:t>real-time tasks </a:t>
            </a:r>
            <a:r>
              <a:rPr sz="2200" spc="-5" dirty="0">
                <a:latin typeface="Calibri"/>
                <a:cs typeface="Calibri"/>
              </a:rPr>
              <a:t>for </a:t>
            </a:r>
            <a:r>
              <a:rPr sz="2200" spc="-10" dirty="0">
                <a:latin typeface="Calibri"/>
                <a:cs typeface="Calibri"/>
              </a:rPr>
              <a:t>motor </a:t>
            </a:r>
            <a:r>
              <a:rPr sz="2200" spc="-5" dirty="0">
                <a:latin typeface="Calibri"/>
                <a:cs typeface="Calibri"/>
              </a:rPr>
              <a:t>control (gathering sensor values and pilot commands,  sensor fusion, automatic control, </a:t>
            </a:r>
            <a:r>
              <a:rPr sz="2200" spc="-10" dirty="0">
                <a:latin typeface="Calibri"/>
                <a:cs typeface="Calibri"/>
              </a:rPr>
              <a:t>driving </a:t>
            </a:r>
            <a:r>
              <a:rPr sz="2200" spc="-5" dirty="0">
                <a:latin typeface="Calibri"/>
                <a:cs typeface="Calibri"/>
              </a:rPr>
              <a:t>motors </a:t>
            </a:r>
            <a:r>
              <a:rPr sz="2200" spc="-10" dirty="0">
                <a:latin typeface="Calibri"/>
                <a:cs typeface="Calibri"/>
              </a:rPr>
              <a:t>using </a:t>
            </a:r>
            <a:r>
              <a:rPr sz="2200" spc="-5" dirty="0">
                <a:latin typeface="Calibri"/>
                <a:cs typeface="Calibri"/>
              </a:rPr>
              <a:t>PWM (pulse width  modulation, … ) </a:t>
            </a:r>
            <a:r>
              <a:rPr sz="2200" spc="-10" dirty="0">
                <a:latin typeface="Calibri"/>
                <a:cs typeface="Calibri"/>
              </a:rPr>
              <a:t>but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also</a:t>
            </a:r>
            <a:endParaRPr sz="2200">
              <a:latin typeface="Calibri"/>
              <a:cs typeface="Calibri"/>
            </a:endParaRPr>
          </a:p>
          <a:p>
            <a:pPr marL="927100" indent="-352425">
              <a:lnSpc>
                <a:spcPct val="100000"/>
              </a:lnSpc>
              <a:spcBef>
                <a:spcPts val="530"/>
              </a:spcBef>
              <a:buClr>
                <a:srgbClr val="000000"/>
              </a:buClr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200" i="1" spc="-5" dirty="0">
                <a:solidFill>
                  <a:srgbClr val="0000FF"/>
                </a:solidFill>
                <a:latin typeface="Calibri"/>
                <a:cs typeface="Calibri"/>
              </a:rPr>
              <a:t>non-real-time </a:t>
            </a:r>
            <a:r>
              <a:rPr sz="2200" i="1" spc="-10" dirty="0">
                <a:solidFill>
                  <a:srgbClr val="0000FF"/>
                </a:solidFill>
                <a:latin typeface="Calibri"/>
                <a:cs typeface="Calibri"/>
              </a:rPr>
              <a:t>tasks </a:t>
            </a:r>
            <a:r>
              <a:rPr sz="2200" spc="-5" dirty="0">
                <a:latin typeface="Calibri"/>
                <a:cs typeface="Calibri"/>
              </a:rPr>
              <a:t>(maintenance and </a:t>
            </a:r>
            <a:r>
              <a:rPr sz="2200" spc="-10" dirty="0">
                <a:latin typeface="Calibri"/>
                <a:cs typeface="Calibri"/>
              </a:rPr>
              <a:t>test, handling </a:t>
            </a:r>
            <a:r>
              <a:rPr sz="2200" spc="-5" dirty="0">
                <a:latin typeface="Calibri"/>
                <a:cs typeface="Calibri"/>
              </a:rPr>
              <a:t>external events,</a:t>
            </a:r>
            <a:r>
              <a:rPr sz="2200" spc="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pilot</a:t>
            </a:r>
            <a:endParaRPr sz="22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commands, …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).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949" y="3483102"/>
            <a:ext cx="2011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Control</a:t>
            </a:r>
            <a:r>
              <a:rPr sz="2400" b="1" i="1" spc="-6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System: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63495" y="4000372"/>
            <a:ext cx="8263255" cy="2553335"/>
            <a:chOff x="2063495" y="4000372"/>
            <a:chExt cx="8263255" cy="2553335"/>
          </a:xfrm>
        </p:grpSpPr>
        <p:sp>
          <p:nvSpPr>
            <p:cNvPr id="6" name="object 6"/>
            <p:cNvSpPr/>
            <p:nvPr/>
          </p:nvSpPr>
          <p:spPr>
            <a:xfrm>
              <a:off x="2063495" y="4089445"/>
              <a:ext cx="8262637" cy="246375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01361" y="4014977"/>
              <a:ext cx="2304415" cy="350520"/>
            </a:xfrm>
            <a:custGeom>
              <a:avLst/>
              <a:gdLst/>
              <a:ahLst/>
              <a:cxnLst/>
              <a:rect l="l" t="t" r="r" b="b"/>
              <a:pathLst>
                <a:path w="2304415" h="350520">
                  <a:moveTo>
                    <a:pt x="648080" y="0"/>
                  </a:moveTo>
                  <a:lnTo>
                    <a:pt x="0" y="350266"/>
                  </a:lnTo>
                </a:path>
                <a:path w="2304415" h="350520">
                  <a:moveTo>
                    <a:pt x="1799843" y="0"/>
                  </a:moveTo>
                  <a:lnTo>
                    <a:pt x="2303907" y="206248"/>
                  </a:lnTo>
                </a:path>
              </a:pathLst>
            </a:custGeom>
            <a:ln w="2895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27552" y="3641852"/>
            <a:ext cx="5005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PID </a:t>
            </a:r>
            <a:r>
              <a:rPr sz="2000" spc="-10" dirty="0">
                <a:latin typeface="Calibri"/>
                <a:cs typeface="Calibri"/>
              </a:rPr>
              <a:t>controller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(proportional–integral–derivative)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417302" y="5374385"/>
            <a:ext cx="288290" cy="1027430"/>
          </a:xfrm>
          <a:custGeom>
            <a:avLst/>
            <a:gdLst/>
            <a:ahLst/>
            <a:cxnLst/>
            <a:rect l="l" t="t" r="r" b="b"/>
            <a:pathLst>
              <a:path w="288290" h="1027429">
                <a:moveTo>
                  <a:pt x="0" y="0"/>
                </a:moveTo>
                <a:lnTo>
                  <a:pt x="56042" y="1893"/>
                </a:lnTo>
                <a:lnTo>
                  <a:pt x="101822" y="7048"/>
                </a:lnTo>
                <a:lnTo>
                  <a:pt x="132695" y="14680"/>
                </a:lnTo>
                <a:lnTo>
                  <a:pt x="144018" y="24002"/>
                </a:lnTo>
                <a:lnTo>
                  <a:pt x="144018" y="489584"/>
                </a:lnTo>
                <a:lnTo>
                  <a:pt x="155340" y="498929"/>
                </a:lnTo>
                <a:lnTo>
                  <a:pt x="186213" y="506558"/>
                </a:lnTo>
                <a:lnTo>
                  <a:pt x="231993" y="511702"/>
                </a:lnTo>
                <a:lnTo>
                  <a:pt x="288036" y="513588"/>
                </a:lnTo>
                <a:lnTo>
                  <a:pt x="231993" y="515473"/>
                </a:lnTo>
                <a:lnTo>
                  <a:pt x="186213" y="520617"/>
                </a:lnTo>
                <a:lnTo>
                  <a:pt x="155340" y="528246"/>
                </a:lnTo>
                <a:lnTo>
                  <a:pt x="144018" y="537591"/>
                </a:lnTo>
                <a:lnTo>
                  <a:pt x="144018" y="1003172"/>
                </a:lnTo>
                <a:lnTo>
                  <a:pt x="132695" y="1012517"/>
                </a:lnTo>
                <a:lnTo>
                  <a:pt x="101822" y="1020146"/>
                </a:lnTo>
                <a:lnTo>
                  <a:pt x="56042" y="1025290"/>
                </a:lnTo>
                <a:lnTo>
                  <a:pt x="0" y="1027176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794238" y="5704128"/>
            <a:ext cx="8013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nso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429493" y="4217670"/>
            <a:ext cx="288290" cy="1027430"/>
          </a:xfrm>
          <a:custGeom>
            <a:avLst/>
            <a:gdLst/>
            <a:ahLst/>
            <a:cxnLst/>
            <a:rect l="l" t="t" r="r" b="b"/>
            <a:pathLst>
              <a:path w="288290" h="1027429">
                <a:moveTo>
                  <a:pt x="0" y="0"/>
                </a:moveTo>
                <a:lnTo>
                  <a:pt x="56042" y="1893"/>
                </a:lnTo>
                <a:lnTo>
                  <a:pt x="101822" y="7048"/>
                </a:lnTo>
                <a:lnTo>
                  <a:pt x="132695" y="14680"/>
                </a:lnTo>
                <a:lnTo>
                  <a:pt x="144017" y="24002"/>
                </a:lnTo>
                <a:lnTo>
                  <a:pt x="144017" y="489584"/>
                </a:lnTo>
                <a:lnTo>
                  <a:pt x="155340" y="498907"/>
                </a:lnTo>
                <a:lnTo>
                  <a:pt x="186213" y="506539"/>
                </a:lnTo>
                <a:lnTo>
                  <a:pt x="231993" y="511694"/>
                </a:lnTo>
                <a:lnTo>
                  <a:pt x="288035" y="513587"/>
                </a:lnTo>
                <a:lnTo>
                  <a:pt x="231993" y="515481"/>
                </a:lnTo>
                <a:lnTo>
                  <a:pt x="186213" y="520636"/>
                </a:lnTo>
                <a:lnTo>
                  <a:pt x="155340" y="528268"/>
                </a:lnTo>
                <a:lnTo>
                  <a:pt x="144017" y="537590"/>
                </a:lnTo>
                <a:lnTo>
                  <a:pt x="144017" y="1003172"/>
                </a:lnTo>
                <a:lnTo>
                  <a:pt x="132695" y="1012495"/>
                </a:lnTo>
                <a:lnTo>
                  <a:pt x="101822" y="1020127"/>
                </a:lnTo>
                <a:lnTo>
                  <a:pt x="56042" y="1025282"/>
                </a:lnTo>
                <a:lnTo>
                  <a:pt x="0" y="1027175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806430" y="4547692"/>
            <a:ext cx="7620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mo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3534" y="5396280"/>
            <a:ext cx="25469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pilot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commands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(from wireless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interface)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17954" y="4731258"/>
            <a:ext cx="290830" cy="658495"/>
          </a:xfrm>
          <a:custGeom>
            <a:avLst/>
            <a:gdLst/>
            <a:ahLst/>
            <a:cxnLst/>
            <a:rect l="l" t="t" r="r" b="b"/>
            <a:pathLst>
              <a:path w="290830" h="658495">
                <a:moveTo>
                  <a:pt x="0" y="658114"/>
                </a:moveTo>
                <a:lnTo>
                  <a:pt x="290321" y="0"/>
                </a:lnTo>
              </a:path>
            </a:pathLst>
          </a:custGeom>
          <a:ln w="2895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233673" y="6342379"/>
            <a:ext cx="46170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update </a:t>
            </a:r>
            <a:r>
              <a:rPr sz="2000" spc="-5" dirty="0">
                <a:latin typeface="Calibri"/>
                <a:cs typeface="Calibri"/>
              </a:rPr>
              <a:t>frequencies (periodic </a:t>
            </a:r>
            <a:r>
              <a:rPr sz="2000" spc="-10" dirty="0">
                <a:latin typeface="Calibri"/>
                <a:cs typeface="Calibri"/>
              </a:rPr>
              <a:t>task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execution)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20846" y="5734050"/>
            <a:ext cx="2851150" cy="601980"/>
          </a:xfrm>
          <a:custGeom>
            <a:avLst/>
            <a:gdLst/>
            <a:ahLst/>
            <a:cxnLst/>
            <a:rect l="l" t="t" r="r" b="b"/>
            <a:pathLst>
              <a:path w="2851150" h="601979">
                <a:moveTo>
                  <a:pt x="432053" y="601370"/>
                </a:moveTo>
                <a:lnTo>
                  <a:pt x="0" y="0"/>
                </a:lnTo>
              </a:path>
              <a:path w="2851150" h="601979">
                <a:moveTo>
                  <a:pt x="2366771" y="601370"/>
                </a:moveTo>
                <a:lnTo>
                  <a:pt x="2850769" y="0"/>
                </a:lnTo>
              </a:path>
            </a:pathLst>
          </a:custGeom>
          <a:ln w="2895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49" y="430784"/>
            <a:ext cx="4900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High-Level </a:t>
            </a:r>
            <a:r>
              <a:rPr dirty="0"/>
              <a:t>Software</a:t>
            </a:r>
            <a:r>
              <a:rPr spc="-35" dirty="0"/>
              <a:t> </a:t>
            </a:r>
            <a:r>
              <a:rPr spc="-5" dirty="0"/>
              <a:t>View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88949" y="2111121"/>
            <a:ext cx="9928860" cy="3046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i="1" spc="-5" dirty="0">
                <a:solidFill>
                  <a:srgbClr val="0000FF"/>
                </a:solidFill>
                <a:latin typeface="Calibri"/>
                <a:cs typeface="Calibri"/>
              </a:rPr>
              <a:t>software </a:t>
            </a:r>
            <a:r>
              <a:rPr sz="2400" i="1" dirty="0">
                <a:solidFill>
                  <a:srgbClr val="0000FF"/>
                </a:solidFill>
                <a:latin typeface="Calibri"/>
                <a:cs typeface="Calibri"/>
              </a:rPr>
              <a:t>architecture</a:t>
            </a:r>
            <a:r>
              <a:rPr sz="2400" i="1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supports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50">
              <a:latin typeface="Calibri"/>
              <a:cs typeface="Calibri"/>
            </a:endParaRPr>
          </a:p>
          <a:p>
            <a:pPr marL="927100" marR="5080" indent="-352425">
              <a:lnSpc>
                <a:spcPct val="100000"/>
              </a:lnSpc>
              <a:buClr>
                <a:srgbClr val="000000"/>
              </a:buClr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200" i="1" spc="-5" dirty="0">
                <a:solidFill>
                  <a:srgbClr val="0000FF"/>
                </a:solidFill>
                <a:latin typeface="Calibri"/>
                <a:cs typeface="Calibri"/>
              </a:rPr>
              <a:t>real-time tasks </a:t>
            </a:r>
            <a:r>
              <a:rPr sz="2200" spc="-5" dirty="0">
                <a:latin typeface="Calibri"/>
                <a:cs typeface="Calibri"/>
              </a:rPr>
              <a:t>for </a:t>
            </a:r>
            <a:r>
              <a:rPr sz="2200" spc="-10" dirty="0">
                <a:latin typeface="Calibri"/>
                <a:cs typeface="Calibri"/>
              </a:rPr>
              <a:t>motor </a:t>
            </a:r>
            <a:r>
              <a:rPr sz="2200" spc="-5" dirty="0">
                <a:latin typeface="Calibri"/>
                <a:cs typeface="Calibri"/>
              </a:rPr>
              <a:t>control (gathering sensor values and pilot commands,  sensor fusion, automatic control, </a:t>
            </a:r>
            <a:r>
              <a:rPr sz="2200" spc="-10" dirty="0">
                <a:latin typeface="Calibri"/>
                <a:cs typeface="Calibri"/>
              </a:rPr>
              <a:t>driving </a:t>
            </a:r>
            <a:r>
              <a:rPr sz="2200" spc="-5" dirty="0">
                <a:latin typeface="Calibri"/>
                <a:cs typeface="Calibri"/>
              </a:rPr>
              <a:t>motors </a:t>
            </a:r>
            <a:r>
              <a:rPr sz="2200" spc="-10" dirty="0">
                <a:latin typeface="Calibri"/>
                <a:cs typeface="Calibri"/>
              </a:rPr>
              <a:t>using </a:t>
            </a:r>
            <a:r>
              <a:rPr sz="2200" spc="-5" dirty="0">
                <a:latin typeface="Calibri"/>
                <a:cs typeface="Calibri"/>
              </a:rPr>
              <a:t>PWM (pulse width  modulation, … ) </a:t>
            </a:r>
            <a:r>
              <a:rPr sz="2200" spc="-10" dirty="0">
                <a:latin typeface="Calibri"/>
                <a:cs typeface="Calibri"/>
              </a:rPr>
              <a:t>but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also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"/>
            </a:pPr>
            <a:endParaRPr sz="3000">
              <a:latin typeface="Calibri"/>
              <a:cs typeface="Calibri"/>
            </a:endParaRPr>
          </a:p>
          <a:p>
            <a:pPr marL="927100" indent="-352425">
              <a:lnSpc>
                <a:spcPct val="100000"/>
              </a:lnSpc>
              <a:buClr>
                <a:srgbClr val="000000"/>
              </a:buClr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200" i="1" spc="-5" dirty="0">
                <a:solidFill>
                  <a:srgbClr val="0000FF"/>
                </a:solidFill>
                <a:latin typeface="Calibri"/>
                <a:cs typeface="Calibri"/>
              </a:rPr>
              <a:t>non-real-time </a:t>
            </a:r>
            <a:r>
              <a:rPr sz="2200" i="1" spc="-10" dirty="0">
                <a:solidFill>
                  <a:srgbClr val="0000FF"/>
                </a:solidFill>
                <a:latin typeface="Calibri"/>
                <a:cs typeface="Calibri"/>
              </a:rPr>
              <a:t>tasks </a:t>
            </a:r>
            <a:r>
              <a:rPr sz="2200" spc="-10" dirty="0">
                <a:latin typeface="Calibri"/>
                <a:cs typeface="Calibri"/>
              </a:rPr>
              <a:t>(maintenance </a:t>
            </a:r>
            <a:r>
              <a:rPr sz="2200" spc="-5" dirty="0">
                <a:latin typeface="Calibri"/>
                <a:cs typeface="Calibri"/>
              </a:rPr>
              <a:t>and test, </a:t>
            </a:r>
            <a:r>
              <a:rPr sz="2200" spc="-10" dirty="0">
                <a:latin typeface="Calibri"/>
                <a:cs typeface="Calibri"/>
              </a:rPr>
              <a:t>handling </a:t>
            </a:r>
            <a:r>
              <a:rPr sz="2200" spc="-5" dirty="0">
                <a:latin typeface="Calibri"/>
                <a:cs typeface="Calibri"/>
              </a:rPr>
              <a:t>external events,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pilot</a:t>
            </a:r>
            <a:endParaRPr sz="22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commands, …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).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25555" y="6602983"/>
            <a:ext cx="374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1 -</a:t>
            </a:r>
            <a:r>
              <a:rPr sz="1200" spc="-8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949" y="1233042"/>
            <a:ext cx="5186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0000FF"/>
                </a:solidFill>
                <a:latin typeface="Calibri"/>
                <a:cs typeface="Calibri"/>
              </a:rPr>
              <a:t>Block </a:t>
            </a:r>
            <a:r>
              <a:rPr sz="2400" i="1" spc="-5" dirty="0">
                <a:solidFill>
                  <a:srgbClr val="0000FF"/>
                </a:solidFill>
                <a:latin typeface="Calibri"/>
                <a:cs typeface="Calibri"/>
              </a:rPr>
              <a:t>diagram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stabilization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system: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949" y="430784"/>
            <a:ext cx="4900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High-Level </a:t>
            </a:r>
            <a:r>
              <a:rPr dirty="0"/>
              <a:t>Software</a:t>
            </a:r>
            <a:r>
              <a:rPr spc="-35" dirty="0"/>
              <a:t> </a:t>
            </a:r>
            <a:r>
              <a:rPr spc="-5" dirty="0"/>
              <a:t>View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93065" y="1705229"/>
            <a:ext cx="11274425" cy="3868420"/>
            <a:chOff x="393065" y="1705229"/>
            <a:chExt cx="11274425" cy="3868420"/>
          </a:xfrm>
        </p:grpSpPr>
        <p:sp>
          <p:nvSpPr>
            <p:cNvPr id="6" name="object 6"/>
            <p:cNvSpPr/>
            <p:nvPr/>
          </p:nvSpPr>
          <p:spPr>
            <a:xfrm>
              <a:off x="609600" y="1792311"/>
              <a:ext cx="11057326" cy="37809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7670" y="1719834"/>
              <a:ext cx="1873250" cy="3649979"/>
            </a:xfrm>
            <a:custGeom>
              <a:avLst/>
              <a:gdLst/>
              <a:ahLst/>
              <a:cxnLst/>
              <a:rect l="l" t="t" r="r" b="b"/>
              <a:pathLst>
                <a:path w="1873250" h="3649979">
                  <a:moveTo>
                    <a:pt x="0" y="3649979"/>
                  </a:moveTo>
                  <a:lnTo>
                    <a:pt x="1872995" y="3649979"/>
                  </a:lnTo>
                  <a:lnTo>
                    <a:pt x="1872995" y="0"/>
                  </a:lnTo>
                  <a:lnTo>
                    <a:pt x="0" y="0"/>
                  </a:lnTo>
                  <a:lnTo>
                    <a:pt x="0" y="3649979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1588" y="5397195"/>
            <a:ext cx="159893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sensor reading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  </a:t>
            </a:r>
            <a:r>
              <a:rPr sz="1800" spc="-5" dirty="0">
                <a:latin typeface="Calibri"/>
                <a:cs typeface="Calibri"/>
              </a:rPr>
              <a:t>analog-digital  </a:t>
            </a:r>
            <a:r>
              <a:rPr sz="1800" spc="-15" dirty="0">
                <a:latin typeface="Calibri"/>
                <a:cs typeface="Calibri"/>
              </a:rPr>
              <a:t>conversion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on sensor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component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47722" y="1719833"/>
            <a:ext cx="1013460" cy="3649979"/>
          </a:xfrm>
          <a:custGeom>
            <a:avLst/>
            <a:gdLst/>
            <a:ahLst/>
            <a:cxnLst/>
            <a:rect l="l" t="t" r="r" b="b"/>
            <a:pathLst>
              <a:path w="1013460" h="3649979">
                <a:moveTo>
                  <a:pt x="0" y="3649979"/>
                </a:moveTo>
                <a:lnTo>
                  <a:pt x="1013460" y="3649979"/>
                </a:lnTo>
                <a:lnTo>
                  <a:pt x="1013460" y="0"/>
                </a:lnTo>
                <a:lnTo>
                  <a:pt x="0" y="0"/>
                </a:lnTo>
                <a:lnTo>
                  <a:pt x="0" y="3649979"/>
                </a:lnTo>
                <a:close/>
              </a:path>
            </a:pathLst>
          </a:custGeom>
          <a:ln w="2895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52548" y="5397195"/>
            <a:ext cx="1000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transfer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  processor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10534" y="1719833"/>
            <a:ext cx="2802890" cy="3649979"/>
          </a:xfrm>
          <a:custGeom>
            <a:avLst/>
            <a:gdLst/>
            <a:ahLst/>
            <a:cxnLst/>
            <a:rect l="l" t="t" r="r" b="b"/>
            <a:pathLst>
              <a:path w="2802890" h="3649979">
                <a:moveTo>
                  <a:pt x="0" y="3649979"/>
                </a:moveTo>
                <a:lnTo>
                  <a:pt x="2802636" y="3649979"/>
                </a:lnTo>
                <a:lnTo>
                  <a:pt x="2802636" y="0"/>
                </a:lnTo>
                <a:lnTo>
                  <a:pt x="0" y="0"/>
                </a:lnTo>
                <a:lnTo>
                  <a:pt x="0" y="3649979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48658" y="5397195"/>
            <a:ext cx="1322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96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cleaning </a:t>
            </a:r>
            <a:r>
              <a:rPr sz="1800" dirty="0">
                <a:latin typeface="Calibri"/>
                <a:cs typeface="Calibri"/>
              </a:rPr>
              <a:t>and  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sing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86321" y="1719833"/>
            <a:ext cx="4174490" cy="3909060"/>
          </a:xfrm>
          <a:custGeom>
            <a:avLst/>
            <a:gdLst/>
            <a:ahLst/>
            <a:cxnLst/>
            <a:rect l="l" t="t" r="r" b="b"/>
            <a:pathLst>
              <a:path w="4174490" h="3909060">
                <a:moveTo>
                  <a:pt x="1581911" y="3909060"/>
                </a:moveTo>
                <a:lnTo>
                  <a:pt x="4174235" y="3909060"/>
                </a:lnTo>
                <a:lnTo>
                  <a:pt x="4174235" y="0"/>
                </a:lnTo>
                <a:lnTo>
                  <a:pt x="1581911" y="0"/>
                </a:lnTo>
                <a:lnTo>
                  <a:pt x="1581911" y="3909060"/>
                </a:lnTo>
                <a:close/>
              </a:path>
              <a:path w="4174490" h="3909060">
                <a:moveTo>
                  <a:pt x="0" y="3649980"/>
                </a:moveTo>
                <a:lnTo>
                  <a:pt x="1426464" y="3649980"/>
                </a:lnTo>
                <a:lnTo>
                  <a:pt x="1426464" y="0"/>
                </a:lnTo>
                <a:lnTo>
                  <a:pt x="0" y="0"/>
                </a:lnTo>
                <a:lnTo>
                  <a:pt x="0" y="3649980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426957" y="5637377"/>
            <a:ext cx="1676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automatic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control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8133" y="5389270"/>
            <a:ext cx="14636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information  </a:t>
            </a:r>
            <a:r>
              <a:rPr sz="1800" spc="-15" dirty="0">
                <a:latin typeface="Calibri"/>
                <a:cs typeface="Calibri"/>
              </a:rPr>
              <a:t>extraction from  </a:t>
            </a:r>
            <a:r>
              <a:rPr sz="1800" spc="-10" dirty="0">
                <a:latin typeface="Calibri"/>
                <a:cs typeface="Calibri"/>
              </a:rPr>
              <a:t>sensors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699242" y="1719833"/>
            <a:ext cx="1047115" cy="3909060"/>
          </a:xfrm>
          <a:custGeom>
            <a:avLst/>
            <a:gdLst/>
            <a:ahLst/>
            <a:cxnLst/>
            <a:rect l="l" t="t" r="r" b="b"/>
            <a:pathLst>
              <a:path w="1047115" h="3909060">
                <a:moveTo>
                  <a:pt x="0" y="3909060"/>
                </a:moveTo>
                <a:lnTo>
                  <a:pt x="1046988" y="3909060"/>
                </a:lnTo>
                <a:lnTo>
                  <a:pt x="1046988" y="0"/>
                </a:lnTo>
                <a:lnTo>
                  <a:pt x="0" y="0"/>
                </a:lnTo>
                <a:lnTo>
                  <a:pt x="0" y="3909060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763757" y="5615127"/>
            <a:ext cx="904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ac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42416" y="3020567"/>
            <a:ext cx="748665" cy="1697989"/>
            <a:chOff x="1042416" y="3020567"/>
            <a:chExt cx="748665" cy="1697989"/>
          </a:xfrm>
        </p:grpSpPr>
        <p:sp>
          <p:nvSpPr>
            <p:cNvPr id="19" name="object 19"/>
            <p:cNvSpPr/>
            <p:nvPr/>
          </p:nvSpPr>
          <p:spPr>
            <a:xfrm>
              <a:off x="1056894" y="3035045"/>
              <a:ext cx="719455" cy="178435"/>
            </a:xfrm>
            <a:custGeom>
              <a:avLst/>
              <a:gdLst/>
              <a:ahLst/>
              <a:cxnLst/>
              <a:rect l="l" t="t" r="r" b="b"/>
              <a:pathLst>
                <a:path w="719455" h="178435">
                  <a:moveTo>
                    <a:pt x="719328" y="0"/>
                  </a:moveTo>
                  <a:lnTo>
                    <a:pt x="0" y="0"/>
                  </a:lnTo>
                  <a:lnTo>
                    <a:pt x="0" y="178308"/>
                  </a:lnTo>
                  <a:lnTo>
                    <a:pt x="719328" y="178308"/>
                  </a:lnTo>
                  <a:lnTo>
                    <a:pt x="7193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56894" y="3035045"/>
              <a:ext cx="719455" cy="178435"/>
            </a:xfrm>
            <a:custGeom>
              <a:avLst/>
              <a:gdLst/>
              <a:ahLst/>
              <a:cxnLst/>
              <a:rect l="l" t="t" r="r" b="b"/>
              <a:pathLst>
                <a:path w="719455" h="178435">
                  <a:moveTo>
                    <a:pt x="0" y="178308"/>
                  </a:moveTo>
                  <a:lnTo>
                    <a:pt x="719328" y="178308"/>
                  </a:lnTo>
                  <a:lnTo>
                    <a:pt x="719328" y="0"/>
                  </a:lnTo>
                  <a:lnTo>
                    <a:pt x="0" y="0"/>
                  </a:lnTo>
                  <a:lnTo>
                    <a:pt x="0" y="178308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56894" y="4523993"/>
              <a:ext cx="719455" cy="180340"/>
            </a:xfrm>
            <a:custGeom>
              <a:avLst/>
              <a:gdLst/>
              <a:ahLst/>
              <a:cxnLst/>
              <a:rect l="l" t="t" r="r" b="b"/>
              <a:pathLst>
                <a:path w="719455" h="180339">
                  <a:moveTo>
                    <a:pt x="719328" y="0"/>
                  </a:moveTo>
                  <a:lnTo>
                    <a:pt x="0" y="0"/>
                  </a:lnTo>
                  <a:lnTo>
                    <a:pt x="0" y="179831"/>
                  </a:lnTo>
                  <a:lnTo>
                    <a:pt x="719328" y="179831"/>
                  </a:lnTo>
                  <a:lnTo>
                    <a:pt x="7193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56894" y="4523993"/>
              <a:ext cx="719455" cy="180340"/>
            </a:xfrm>
            <a:custGeom>
              <a:avLst/>
              <a:gdLst/>
              <a:ahLst/>
              <a:cxnLst/>
              <a:rect l="l" t="t" r="r" b="b"/>
              <a:pathLst>
                <a:path w="719455" h="180339">
                  <a:moveTo>
                    <a:pt x="0" y="179831"/>
                  </a:moveTo>
                  <a:lnTo>
                    <a:pt x="719328" y="179831"/>
                  </a:lnTo>
                  <a:lnTo>
                    <a:pt x="719328" y="0"/>
                  </a:lnTo>
                  <a:lnTo>
                    <a:pt x="0" y="0"/>
                  </a:lnTo>
                  <a:lnTo>
                    <a:pt x="0" y="179831"/>
                  </a:lnTo>
                  <a:close/>
                </a:path>
              </a:pathLst>
            </a:custGeom>
            <a:ln w="289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49" y="2305558"/>
            <a:ext cx="8325484" cy="1065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Components </a:t>
            </a:r>
            <a:r>
              <a:rPr dirty="0"/>
              <a:t>and </a:t>
            </a:r>
            <a:r>
              <a:rPr spc="-5" dirty="0"/>
              <a:t>Requirements </a:t>
            </a:r>
            <a:r>
              <a:rPr dirty="0"/>
              <a:t>by Example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3200" dirty="0"/>
              <a:t>- Processing Elements</a:t>
            </a:r>
            <a:r>
              <a:rPr sz="3200" spc="-105" dirty="0"/>
              <a:t> </a:t>
            </a:r>
            <a:r>
              <a:rPr sz="3200" dirty="0"/>
              <a:t>-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432047" y="3931774"/>
            <a:ext cx="4549140" cy="2407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49" y="2792933"/>
            <a:ext cx="82105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What can </a:t>
            </a:r>
            <a:r>
              <a:rPr dirty="0"/>
              <a:t>you do to increase</a:t>
            </a:r>
            <a:r>
              <a:rPr spc="-65" dirty="0"/>
              <a:t> </a:t>
            </a:r>
            <a:r>
              <a:rPr dirty="0"/>
              <a:t>performance?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49" y="430784"/>
            <a:ext cx="3957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What </a:t>
            </a:r>
            <a:r>
              <a:rPr dirty="0"/>
              <a:t>will you</a:t>
            </a:r>
            <a:r>
              <a:rPr spc="-80" dirty="0"/>
              <a:t> </a:t>
            </a:r>
            <a:r>
              <a:rPr dirty="0"/>
              <a:t>learn?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88949" y="1233042"/>
            <a:ext cx="1010031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Theoretical foundations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principles </a:t>
            </a:r>
            <a:r>
              <a:rPr sz="2400" spc="-10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analysis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design of embedded  systems.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Practical aspects </a:t>
            </a:r>
            <a:r>
              <a:rPr sz="2400" spc="-10" dirty="0">
                <a:latin typeface="Calibri"/>
                <a:cs typeface="Calibri"/>
              </a:rPr>
              <a:t>of </a:t>
            </a:r>
            <a:r>
              <a:rPr sz="2400" spc="-5" dirty="0">
                <a:latin typeface="Calibri"/>
                <a:cs typeface="Calibri"/>
              </a:rPr>
              <a:t>embedded system design, </a:t>
            </a:r>
            <a:r>
              <a:rPr sz="2400" dirty="0">
                <a:latin typeface="Calibri"/>
                <a:cs typeface="Calibri"/>
              </a:rPr>
              <a:t>mainly </a:t>
            </a:r>
            <a:r>
              <a:rPr sz="2400" spc="-5" dirty="0">
                <a:latin typeface="Calibri"/>
                <a:cs typeface="Calibri"/>
              </a:rPr>
              <a:t>software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design.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949" y="3278469"/>
            <a:ext cx="9733915" cy="23482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course </a:t>
            </a:r>
            <a:r>
              <a:rPr sz="2400" spc="-5" dirty="0">
                <a:latin typeface="Calibri"/>
                <a:cs typeface="Calibri"/>
              </a:rPr>
              <a:t>has </a:t>
            </a:r>
            <a:r>
              <a:rPr sz="2400" dirty="0">
                <a:latin typeface="Calibri"/>
                <a:cs typeface="Calibri"/>
              </a:rPr>
              <a:t>three components:</a:t>
            </a:r>
            <a:endParaRPr sz="2400">
              <a:latin typeface="Calibri"/>
              <a:cs typeface="Calibri"/>
            </a:endParaRPr>
          </a:p>
          <a:p>
            <a:pPr marL="927100" indent="-352425">
              <a:lnSpc>
                <a:spcPct val="100000"/>
              </a:lnSpc>
              <a:spcBef>
                <a:spcPts val="550"/>
              </a:spcBef>
              <a:buClr>
                <a:srgbClr val="000000"/>
              </a:buClr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200" i="1" spc="-10" dirty="0">
                <a:solidFill>
                  <a:srgbClr val="0000FF"/>
                </a:solidFill>
                <a:latin typeface="Calibri"/>
                <a:cs typeface="Calibri"/>
              </a:rPr>
              <a:t>Lecture</a:t>
            </a:r>
            <a:r>
              <a:rPr sz="2200" i="1" spc="-10" dirty="0">
                <a:latin typeface="Calibri"/>
                <a:cs typeface="Calibri"/>
              </a:rPr>
              <a:t>: </a:t>
            </a:r>
            <a:r>
              <a:rPr sz="2200" spc="-5" dirty="0">
                <a:latin typeface="Calibri"/>
                <a:cs typeface="Calibri"/>
              </a:rPr>
              <a:t>Communicate </a:t>
            </a:r>
            <a:r>
              <a:rPr sz="2200" spc="-10" dirty="0">
                <a:latin typeface="Calibri"/>
                <a:cs typeface="Calibri"/>
              </a:rPr>
              <a:t>principles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practical </a:t>
            </a:r>
            <a:r>
              <a:rPr sz="2200" spc="-5" dirty="0">
                <a:latin typeface="Calibri"/>
                <a:cs typeface="Calibri"/>
              </a:rPr>
              <a:t>aspects of </a:t>
            </a:r>
            <a:r>
              <a:rPr sz="2200" spc="-10" dirty="0">
                <a:latin typeface="Calibri"/>
                <a:cs typeface="Calibri"/>
              </a:rPr>
              <a:t>embedded</a:t>
            </a:r>
            <a:r>
              <a:rPr sz="2200" spc="1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systems.</a:t>
            </a:r>
            <a:endParaRPr sz="2200">
              <a:latin typeface="Calibri"/>
              <a:cs typeface="Calibri"/>
            </a:endParaRPr>
          </a:p>
          <a:p>
            <a:pPr marL="927100" indent="-352425">
              <a:lnSpc>
                <a:spcPct val="100000"/>
              </a:lnSpc>
              <a:spcBef>
                <a:spcPts val="530"/>
              </a:spcBef>
              <a:buClr>
                <a:srgbClr val="000000"/>
              </a:buClr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200" i="1" spc="-5" dirty="0">
                <a:solidFill>
                  <a:srgbClr val="0000FF"/>
                </a:solidFill>
                <a:latin typeface="Calibri"/>
                <a:cs typeface="Calibri"/>
              </a:rPr>
              <a:t>Exercise</a:t>
            </a:r>
            <a:r>
              <a:rPr sz="2200" spc="-5" dirty="0">
                <a:latin typeface="Calibri"/>
                <a:cs typeface="Calibri"/>
              </a:rPr>
              <a:t>: Use </a:t>
            </a:r>
            <a:r>
              <a:rPr sz="2200" spc="-10" dirty="0">
                <a:latin typeface="Calibri"/>
                <a:cs typeface="Calibri"/>
              </a:rPr>
              <a:t>paper </a:t>
            </a:r>
            <a:r>
              <a:rPr sz="2200" spc="-5" dirty="0">
                <a:latin typeface="Calibri"/>
                <a:cs typeface="Calibri"/>
              </a:rPr>
              <a:t>and pencil to </a:t>
            </a:r>
            <a:r>
              <a:rPr sz="2200" spc="-10" dirty="0">
                <a:latin typeface="Calibri"/>
                <a:cs typeface="Calibri"/>
              </a:rPr>
              <a:t>deepen </a:t>
            </a:r>
            <a:r>
              <a:rPr sz="2200" spc="-5" dirty="0">
                <a:latin typeface="Calibri"/>
                <a:cs typeface="Calibri"/>
              </a:rPr>
              <a:t>your understanding of analysis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endParaRPr sz="22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design </a:t>
            </a:r>
            <a:r>
              <a:rPr sz="2200" spc="-10" dirty="0">
                <a:latin typeface="Calibri"/>
                <a:cs typeface="Calibri"/>
              </a:rPr>
              <a:t>principles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927100" marR="5080" indent="-352425">
              <a:lnSpc>
                <a:spcPct val="100000"/>
              </a:lnSpc>
              <a:spcBef>
                <a:spcPts val="530"/>
              </a:spcBef>
              <a:buClr>
                <a:srgbClr val="000000"/>
              </a:buClr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200" i="1" spc="-10" dirty="0">
                <a:solidFill>
                  <a:srgbClr val="0000FF"/>
                </a:solidFill>
                <a:latin typeface="Calibri"/>
                <a:cs typeface="Calibri"/>
              </a:rPr>
              <a:t>Laboratory </a:t>
            </a:r>
            <a:r>
              <a:rPr sz="2200" i="1" spc="-5" dirty="0">
                <a:solidFill>
                  <a:srgbClr val="0000FF"/>
                </a:solidFill>
                <a:latin typeface="Calibri"/>
                <a:cs typeface="Calibri"/>
              </a:rPr>
              <a:t>(ES-Lab)</a:t>
            </a:r>
            <a:r>
              <a:rPr sz="2200" spc="-5" dirty="0">
                <a:latin typeface="Calibri"/>
                <a:cs typeface="Calibri"/>
              </a:rPr>
              <a:t>: Introduction into </a:t>
            </a:r>
            <a:r>
              <a:rPr sz="2200" spc="-10" dirty="0">
                <a:latin typeface="Calibri"/>
                <a:cs typeface="Calibri"/>
              </a:rPr>
              <a:t>practical </a:t>
            </a:r>
            <a:r>
              <a:rPr sz="2200" spc="-5" dirty="0">
                <a:latin typeface="Calibri"/>
                <a:cs typeface="Calibri"/>
              </a:rPr>
              <a:t>aspects of </a:t>
            </a:r>
            <a:r>
              <a:rPr sz="2200" spc="-10" dirty="0">
                <a:latin typeface="Calibri"/>
                <a:cs typeface="Calibri"/>
              </a:rPr>
              <a:t>embedded </a:t>
            </a:r>
            <a:r>
              <a:rPr sz="2200" spc="-5" dirty="0">
                <a:latin typeface="Calibri"/>
                <a:cs typeface="Calibri"/>
              </a:rPr>
              <a:t>systems  </a:t>
            </a:r>
            <a:r>
              <a:rPr sz="2200" spc="-10" dirty="0">
                <a:latin typeface="Calibri"/>
                <a:cs typeface="Calibri"/>
              </a:rPr>
              <a:t>design. </a:t>
            </a:r>
            <a:r>
              <a:rPr sz="2200" spc="-5" dirty="0">
                <a:latin typeface="Calibri"/>
                <a:cs typeface="Calibri"/>
              </a:rPr>
              <a:t>Use of state-of-the-art hardware and </a:t>
            </a:r>
            <a:r>
              <a:rPr sz="2200" spc="-10" dirty="0">
                <a:latin typeface="Calibri"/>
                <a:cs typeface="Calibri"/>
              </a:rPr>
              <a:t>design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tools.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4638" y="1042161"/>
            <a:ext cx="10752455" cy="5113020"/>
            <a:chOff x="-24638" y="1042161"/>
            <a:chExt cx="10752455" cy="5113020"/>
          </a:xfrm>
        </p:grpSpPr>
        <p:sp>
          <p:nvSpPr>
            <p:cNvPr id="3" name="object 3"/>
            <p:cNvSpPr/>
            <p:nvPr/>
          </p:nvSpPr>
          <p:spPr>
            <a:xfrm>
              <a:off x="1591692" y="1267259"/>
              <a:ext cx="7483363" cy="48875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63483" y="1815083"/>
              <a:ext cx="105155" cy="1051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83245" y="1122425"/>
              <a:ext cx="1351915" cy="4876800"/>
            </a:xfrm>
            <a:custGeom>
              <a:avLst/>
              <a:gdLst/>
              <a:ahLst/>
              <a:cxnLst/>
              <a:rect l="l" t="t" r="r" b="b"/>
              <a:pathLst>
                <a:path w="1351915" h="4876800">
                  <a:moveTo>
                    <a:pt x="1351788" y="0"/>
                  </a:moveTo>
                  <a:lnTo>
                    <a:pt x="0" y="0"/>
                  </a:lnTo>
                  <a:lnTo>
                    <a:pt x="0" y="4876800"/>
                  </a:lnTo>
                  <a:lnTo>
                    <a:pt x="1351788" y="4876800"/>
                  </a:lnTo>
                  <a:lnTo>
                    <a:pt x="13517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83245" y="1122425"/>
              <a:ext cx="1351915" cy="4876800"/>
            </a:xfrm>
            <a:custGeom>
              <a:avLst/>
              <a:gdLst/>
              <a:ahLst/>
              <a:cxnLst/>
              <a:rect l="l" t="t" r="r" b="b"/>
              <a:pathLst>
                <a:path w="1351915" h="4876800">
                  <a:moveTo>
                    <a:pt x="0" y="4876800"/>
                  </a:moveTo>
                  <a:lnTo>
                    <a:pt x="1351788" y="4876800"/>
                  </a:lnTo>
                  <a:lnTo>
                    <a:pt x="1351788" y="0"/>
                  </a:lnTo>
                  <a:lnTo>
                    <a:pt x="0" y="0"/>
                  </a:lnTo>
                  <a:lnTo>
                    <a:pt x="0" y="4876800"/>
                  </a:lnTo>
                  <a:close/>
                </a:path>
              </a:pathLst>
            </a:custGeom>
            <a:ln w="2895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10093" y="1732025"/>
              <a:ext cx="878205" cy="3595370"/>
            </a:xfrm>
            <a:custGeom>
              <a:avLst/>
              <a:gdLst/>
              <a:ahLst/>
              <a:cxnLst/>
              <a:rect l="l" t="t" r="r" b="b"/>
              <a:pathLst>
                <a:path w="878204" h="3595370">
                  <a:moveTo>
                    <a:pt x="10667" y="0"/>
                  </a:moveTo>
                  <a:lnTo>
                    <a:pt x="877697" y="0"/>
                  </a:lnTo>
                </a:path>
                <a:path w="878204" h="3595370">
                  <a:moveTo>
                    <a:pt x="0" y="591312"/>
                  </a:moveTo>
                  <a:lnTo>
                    <a:pt x="867028" y="591312"/>
                  </a:lnTo>
                </a:path>
                <a:path w="878204" h="3595370">
                  <a:moveTo>
                    <a:pt x="10667" y="1193291"/>
                  </a:moveTo>
                  <a:lnTo>
                    <a:pt x="877697" y="1193291"/>
                  </a:lnTo>
                </a:path>
                <a:path w="878204" h="3595370">
                  <a:moveTo>
                    <a:pt x="10667" y="1799844"/>
                  </a:moveTo>
                  <a:lnTo>
                    <a:pt x="877697" y="1799844"/>
                  </a:lnTo>
                </a:path>
                <a:path w="878204" h="3595370">
                  <a:moveTo>
                    <a:pt x="10667" y="2397252"/>
                  </a:moveTo>
                  <a:lnTo>
                    <a:pt x="877697" y="2397252"/>
                  </a:lnTo>
                </a:path>
                <a:path w="878204" h="3595370">
                  <a:moveTo>
                    <a:pt x="10667" y="3000756"/>
                  </a:moveTo>
                  <a:lnTo>
                    <a:pt x="877697" y="3000756"/>
                  </a:lnTo>
                </a:path>
                <a:path w="878204" h="3595370">
                  <a:moveTo>
                    <a:pt x="10667" y="3595116"/>
                  </a:moveTo>
                  <a:lnTo>
                    <a:pt x="877697" y="3595116"/>
                  </a:lnTo>
                </a:path>
              </a:pathLst>
            </a:custGeom>
            <a:ln w="28956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65542" y="1600961"/>
              <a:ext cx="0" cy="4329430"/>
            </a:xfrm>
            <a:custGeom>
              <a:avLst/>
              <a:gdLst/>
              <a:ahLst/>
              <a:cxnLst/>
              <a:rect l="l" t="t" r="r" b="b"/>
              <a:pathLst>
                <a:path h="4329430">
                  <a:moveTo>
                    <a:pt x="0" y="0"/>
                  </a:moveTo>
                  <a:lnTo>
                    <a:pt x="0" y="4328998"/>
                  </a:lnTo>
                </a:path>
              </a:pathLst>
            </a:custGeom>
            <a:ln w="19812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68361" y="1600961"/>
              <a:ext cx="1041400" cy="4330065"/>
            </a:xfrm>
            <a:custGeom>
              <a:avLst/>
              <a:gdLst/>
              <a:ahLst/>
              <a:cxnLst/>
              <a:rect l="l" t="t" r="r" b="b"/>
              <a:pathLst>
                <a:path w="1041400" h="4330065">
                  <a:moveTo>
                    <a:pt x="1019556" y="0"/>
                  </a:moveTo>
                  <a:lnTo>
                    <a:pt x="1019556" y="4328998"/>
                  </a:lnTo>
                </a:path>
                <a:path w="1041400" h="4330065">
                  <a:moveTo>
                    <a:pt x="0" y="4329684"/>
                  </a:moveTo>
                  <a:lnTo>
                    <a:pt x="1041019" y="4329684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8949" y="430784"/>
            <a:ext cx="5701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From </a:t>
            </a:r>
            <a:r>
              <a:rPr spc="-5" dirty="0"/>
              <a:t>Computer Engineering</a:t>
            </a:r>
            <a:r>
              <a:rPr spc="-35" dirty="0"/>
              <a:t> </a:t>
            </a:r>
            <a:r>
              <a:rPr dirty="0"/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265921" y="5942787"/>
            <a:ext cx="3854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0074"/>
                </a:solidFill>
                <a:latin typeface="Calibri"/>
                <a:cs typeface="Calibri"/>
              </a:rPr>
              <a:t>2015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229856" y="1269491"/>
            <a:ext cx="2563495" cy="4718685"/>
            <a:chOff x="7229856" y="1269491"/>
            <a:chExt cx="2563495" cy="4718685"/>
          </a:xfrm>
        </p:grpSpPr>
        <p:sp>
          <p:nvSpPr>
            <p:cNvPr id="13" name="object 13"/>
            <p:cNvSpPr/>
            <p:nvPr/>
          </p:nvSpPr>
          <p:spPr>
            <a:xfrm>
              <a:off x="8546592" y="1269491"/>
              <a:ext cx="1246631" cy="47183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34806" y="1808225"/>
              <a:ext cx="203200" cy="228600"/>
            </a:xfrm>
            <a:custGeom>
              <a:avLst/>
              <a:gdLst/>
              <a:ahLst/>
              <a:cxnLst/>
              <a:rect l="l" t="t" r="r" b="b"/>
              <a:pathLst>
                <a:path w="203200" h="228600">
                  <a:moveTo>
                    <a:pt x="202692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202692" y="228600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734806" y="1808225"/>
              <a:ext cx="203200" cy="228600"/>
            </a:xfrm>
            <a:custGeom>
              <a:avLst/>
              <a:gdLst/>
              <a:ahLst/>
              <a:cxnLst/>
              <a:rect l="l" t="t" r="r" b="b"/>
              <a:pathLst>
                <a:path w="203200" h="228600">
                  <a:moveTo>
                    <a:pt x="0" y="228600"/>
                  </a:moveTo>
                  <a:lnTo>
                    <a:pt x="202692" y="228600"/>
                  </a:lnTo>
                  <a:lnTo>
                    <a:pt x="202692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239762" y="1925573"/>
              <a:ext cx="838200" cy="285750"/>
            </a:xfrm>
            <a:custGeom>
              <a:avLst/>
              <a:gdLst/>
              <a:ahLst/>
              <a:cxnLst/>
              <a:rect l="l" t="t" r="r" b="b"/>
              <a:pathLst>
                <a:path w="838200" h="285750">
                  <a:moveTo>
                    <a:pt x="0" y="285750"/>
                  </a:moveTo>
                  <a:lnTo>
                    <a:pt x="838200" y="0"/>
                  </a:lnTo>
                </a:path>
              </a:pathLst>
            </a:custGeom>
            <a:ln w="19812">
              <a:solidFill>
                <a:srgbClr val="BE9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988808" y="1888236"/>
              <a:ext cx="88900" cy="71755"/>
            </a:xfrm>
            <a:custGeom>
              <a:avLst/>
              <a:gdLst/>
              <a:ahLst/>
              <a:cxnLst/>
              <a:rect l="l" t="t" r="r" b="b"/>
              <a:pathLst>
                <a:path w="88900" h="71755">
                  <a:moveTo>
                    <a:pt x="88392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88392" y="71627"/>
                  </a:lnTo>
                  <a:lnTo>
                    <a:pt x="88392" y="0"/>
                  </a:lnTo>
                  <a:close/>
                </a:path>
              </a:pathLst>
            </a:custGeom>
            <a:solidFill>
              <a:srgbClr val="0000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980046" y="1690573"/>
            <a:ext cx="14935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74"/>
                </a:solidFill>
                <a:latin typeface="Calibri"/>
                <a:cs typeface="Calibri"/>
              </a:rPr>
              <a:t>Intel 62-Core Xeon</a:t>
            </a:r>
            <a:r>
              <a:rPr sz="1200" spc="-50" dirty="0">
                <a:solidFill>
                  <a:srgbClr val="00007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74"/>
                </a:solidFill>
                <a:latin typeface="Calibri"/>
                <a:cs typeface="Calibri"/>
              </a:rPr>
              <a:t>Phi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49" y="430784"/>
            <a:ext cx="5828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From </a:t>
            </a:r>
            <a:r>
              <a:rPr spc="-5" dirty="0"/>
              <a:t>Computer Engineering</a:t>
            </a:r>
            <a:r>
              <a:rPr spc="-40" dirty="0"/>
              <a:t> </a:t>
            </a:r>
            <a:r>
              <a:rPr dirty="0"/>
              <a:t>1: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19676" y="6180226"/>
            <a:ext cx="23164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AMD </a:t>
            </a:r>
            <a:r>
              <a:rPr sz="2000" spc="-10" dirty="0">
                <a:latin typeface="Calibri"/>
                <a:cs typeface="Calibri"/>
              </a:rPr>
              <a:t>multicore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RYZEN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1188719"/>
            <a:ext cx="11125200" cy="4933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49" y="430784"/>
            <a:ext cx="5701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From </a:t>
            </a:r>
            <a:r>
              <a:rPr spc="-5" dirty="0"/>
              <a:t>Computer Engineering</a:t>
            </a:r>
            <a:r>
              <a:rPr spc="-40" dirty="0"/>
              <a:t> </a:t>
            </a:r>
            <a:r>
              <a:rPr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04054" y="4884546"/>
            <a:ext cx="2650490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marR="266065" indent="51435" algn="just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Intel Xeon </a:t>
            </a:r>
            <a:r>
              <a:rPr sz="2000" dirty="0">
                <a:latin typeface="Calibri"/>
                <a:cs typeface="Calibri"/>
              </a:rPr>
              <a:t>Phi 7290  (8 </a:t>
            </a:r>
            <a:r>
              <a:rPr sz="2000" spc="-5" dirty="0">
                <a:latin typeface="Calibri"/>
                <a:cs typeface="Calibri"/>
              </a:rPr>
              <a:t>Billion </a:t>
            </a:r>
            <a:r>
              <a:rPr sz="2000" spc="-15" dirty="0">
                <a:latin typeface="Calibri"/>
                <a:cs typeface="Calibri"/>
              </a:rPr>
              <a:t>transistors,  </a:t>
            </a:r>
            <a:r>
              <a:rPr sz="2000" dirty="0">
                <a:latin typeface="Calibri"/>
                <a:cs typeface="Calibri"/>
              </a:rPr>
              <a:t>14nm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technology,</a:t>
            </a:r>
            <a:endParaRPr sz="2000">
              <a:latin typeface="Calibri"/>
              <a:cs typeface="Calibri"/>
            </a:endParaRPr>
          </a:p>
          <a:p>
            <a:pPr marL="505459" algn="just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~ 650mm</a:t>
            </a:r>
            <a:r>
              <a:rPr sz="1950" baseline="25641" dirty="0">
                <a:latin typeface="Calibri"/>
                <a:cs typeface="Calibri"/>
              </a:rPr>
              <a:t>2</a:t>
            </a:r>
            <a:r>
              <a:rPr sz="1950" spc="179" baseline="25641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area,</a:t>
            </a:r>
            <a:endParaRPr sz="2000">
              <a:latin typeface="Calibri"/>
              <a:cs typeface="Calibri"/>
            </a:endParaRPr>
          </a:p>
          <a:p>
            <a:pPr marL="3810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alibri"/>
                <a:cs typeface="Calibri"/>
              </a:rPr>
              <a:t>1.5 GHZ clock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frequency)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1800" y="1472183"/>
            <a:ext cx="5715000" cy="2999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49" y="2792933"/>
            <a:ext cx="96932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What can </a:t>
            </a:r>
            <a:r>
              <a:rPr dirty="0"/>
              <a:t>you do to </a:t>
            </a:r>
            <a:r>
              <a:rPr spc="-5" dirty="0"/>
              <a:t>decrease </a:t>
            </a:r>
            <a:r>
              <a:rPr dirty="0"/>
              <a:t>power</a:t>
            </a:r>
            <a:r>
              <a:rPr spc="-10" dirty="0"/>
              <a:t> </a:t>
            </a:r>
            <a:r>
              <a:rPr dirty="0"/>
              <a:t>consumption?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49" y="430784"/>
            <a:ext cx="57537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Embedded </a:t>
            </a:r>
            <a:r>
              <a:rPr spc="-5" dirty="0"/>
              <a:t>Multicore</a:t>
            </a:r>
            <a:r>
              <a:rPr spc="-40" dirty="0"/>
              <a:t> </a:t>
            </a:r>
            <a:r>
              <a:rPr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949" y="1156842"/>
            <a:ext cx="9608185" cy="16103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Recent</a:t>
            </a:r>
            <a:r>
              <a:rPr sz="2400" b="1" i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00FF"/>
                </a:solidFill>
                <a:latin typeface="Calibri"/>
                <a:cs typeface="Calibri"/>
              </a:rPr>
              <a:t>developments</a:t>
            </a:r>
            <a:r>
              <a:rPr sz="2400" b="1" i="1" spc="-5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927100" indent="-352425">
              <a:lnSpc>
                <a:spcPct val="100000"/>
              </a:lnSpc>
              <a:spcBef>
                <a:spcPts val="545"/>
              </a:spcBef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200" spc="-5" dirty="0">
                <a:latin typeface="Calibri"/>
                <a:cs typeface="Calibri"/>
              </a:rPr>
              <a:t>Specialize multicore processors towards real-time </a:t>
            </a:r>
            <a:r>
              <a:rPr sz="2200" spc="-10" dirty="0">
                <a:latin typeface="Calibri"/>
                <a:cs typeface="Calibri"/>
              </a:rPr>
              <a:t>processing </a:t>
            </a:r>
            <a:r>
              <a:rPr sz="2200" spc="-5" dirty="0">
                <a:latin typeface="Calibri"/>
                <a:cs typeface="Calibri"/>
              </a:rPr>
              <a:t>and low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power</a:t>
            </a:r>
            <a:endParaRPr sz="22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Calibri"/>
                <a:cs typeface="Calibri"/>
              </a:rPr>
              <a:t>consumption</a:t>
            </a:r>
            <a:endParaRPr sz="2200">
              <a:latin typeface="Calibri"/>
              <a:cs typeface="Calibri"/>
            </a:endParaRPr>
          </a:p>
          <a:p>
            <a:pPr marL="927100" indent="-352425">
              <a:lnSpc>
                <a:spcPct val="100000"/>
              </a:lnSpc>
              <a:spcBef>
                <a:spcPts val="525"/>
              </a:spcBef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200" spc="-10" dirty="0">
                <a:latin typeface="Calibri"/>
                <a:cs typeface="Calibri"/>
              </a:rPr>
              <a:t>Target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domains: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09800" y="2371344"/>
            <a:ext cx="7924800" cy="4044950"/>
            <a:chOff x="2209800" y="2371344"/>
            <a:chExt cx="7924800" cy="4044950"/>
          </a:xfrm>
        </p:grpSpPr>
        <p:sp>
          <p:nvSpPr>
            <p:cNvPr id="5" name="object 5"/>
            <p:cNvSpPr/>
            <p:nvPr/>
          </p:nvSpPr>
          <p:spPr>
            <a:xfrm>
              <a:off x="2209800" y="3244596"/>
              <a:ext cx="1744979" cy="17297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53200" y="3160775"/>
              <a:ext cx="3581400" cy="32552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46475" y="4826508"/>
              <a:ext cx="3596639" cy="14218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20258" y="2371344"/>
              <a:ext cx="4962525" cy="7528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49" y="2792933"/>
            <a:ext cx="101307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Why </a:t>
            </a:r>
            <a:r>
              <a:rPr dirty="0"/>
              <a:t>does higher parallelism help in </a:t>
            </a:r>
            <a:r>
              <a:rPr spc="-5" dirty="0"/>
              <a:t>reducing</a:t>
            </a:r>
            <a:r>
              <a:rPr dirty="0"/>
              <a:t> power?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49" y="430784"/>
            <a:ext cx="3017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System-on-Chip</a:t>
            </a:r>
          </a:p>
        </p:txBody>
      </p:sp>
      <p:sp>
        <p:nvSpPr>
          <p:cNvPr id="3" name="object 3"/>
          <p:cNvSpPr/>
          <p:nvPr/>
        </p:nvSpPr>
        <p:spPr>
          <a:xfrm>
            <a:off x="724746" y="1488947"/>
            <a:ext cx="6240886" cy="4261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8150" y="1218387"/>
            <a:ext cx="24250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0000FF"/>
                </a:solidFill>
                <a:latin typeface="Calibri"/>
                <a:cs typeface="Calibri"/>
              </a:rPr>
              <a:t>Samsung </a:t>
            </a:r>
            <a:r>
              <a:rPr sz="2400" i="1" dirty="0">
                <a:solidFill>
                  <a:srgbClr val="0000FF"/>
                </a:solidFill>
                <a:latin typeface="Calibri"/>
                <a:cs typeface="Calibri"/>
              </a:rPr>
              <a:t>Galaxy</a:t>
            </a:r>
            <a:r>
              <a:rPr sz="2400" i="1" spc="-7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400" i="1" spc="-5" dirty="0">
                <a:solidFill>
                  <a:srgbClr val="0000FF"/>
                </a:solidFill>
                <a:latin typeface="Calibri"/>
                <a:cs typeface="Calibri"/>
              </a:rPr>
              <a:t>S6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5350" y="1588363"/>
            <a:ext cx="4041140" cy="142811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580"/>
              </a:spcBef>
              <a:buClr>
                <a:srgbClr val="5F5F5F"/>
              </a:buClr>
              <a:buChar char="–"/>
              <a:tabLst>
                <a:tab pos="299085" algn="l"/>
                <a:tab pos="299720" algn="l"/>
              </a:tabLst>
            </a:pPr>
            <a:r>
              <a:rPr sz="2000" spc="-5" dirty="0">
                <a:latin typeface="Calibri"/>
                <a:cs typeface="Calibri"/>
              </a:rPr>
              <a:t>Exynos </a:t>
            </a:r>
            <a:r>
              <a:rPr sz="2000" dirty="0">
                <a:latin typeface="Calibri"/>
                <a:cs typeface="Calibri"/>
              </a:rPr>
              <a:t>7420 </a:t>
            </a:r>
            <a:r>
              <a:rPr sz="2000" spc="-15" dirty="0">
                <a:latin typeface="Calibri"/>
                <a:cs typeface="Calibri"/>
              </a:rPr>
              <a:t>System </a:t>
            </a:r>
            <a:r>
              <a:rPr sz="2000" spc="-5" dirty="0">
                <a:latin typeface="Calibri"/>
                <a:cs typeface="Calibri"/>
              </a:rPr>
              <a:t>on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Chip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(SoC)</a:t>
            </a:r>
            <a:endParaRPr sz="2000">
              <a:latin typeface="Calibri"/>
              <a:cs typeface="Calibri"/>
            </a:endParaRPr>
          </a:p>
          <a:p>
            <a:pPr marL="299085" marR="550545" indent="-287020">
              <a:lnSpc>
                <a:spcPct val="100000"/>
              </a:lnSpc>
              <a:spcBef>
                <a:spcPts val="480"/>
              </a:spcBef>
              <a:buClr>
                <a:srgbClr val="5F5F5F"/>
              </a:buClr>
              <a:buChar char="–"/>
              <a:tabLst>
                <a:tab pos="299085" algn="l"/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8 ARM </a:t>
            </a:r>
            <a:r>
              <a:rPr sz="2000" spc="-15" dirty="0">
                <a:latin typeface="Calibri"/>
                <a:cs typeface="Calibri"/>
              </a:rPr>
              <a:t>Cortex </a:t>
            </a:r>
            <a:r>
              <a:rPr sz="2000" spc="-10" dirty="0">
                <a:latin typeface="Calibri"/>
                <a:cs typeface="Calibri"/>
              </a:rPr>
              <a:t>processing cores  </a:t>
            </a:r>
            <a:r>
              <a:rPr sz="2000" dirty="0">
                <a:latin typeface="Calibri"/>
                <a:cs typeface="Calibri"/>
              </a:rPr>
              <a:t>(4 x A57, 4 x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A53)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480"/>
              </a:spcBef>
              <a:buClr>
                <a:srgbClr val="5F5F5F"/>
              </a:buClr>
              <a:buChar char="–"/>
              <a:tabLst>
                <a:tab pos="299085" algn="l"/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30 </a:t>
            </a:r>
            <a:r>
              <a:rPr sz="2000" spc="-10" dirty="0">
                <a:latin typeface="Calibri"/>
                <a:cs typeface="Calibri"/>
              </a:rPr>
              <a:t>nanometer: transistor </a:t>
            </a:r>
            <a:r>
              <a:rPr sz="2000" spc="-20" dirty="0">
                <a:latin typeface="Calibri"/>
                <a:cs typeface="Calibri"/>
              </a:rPr>
              <a:t>gate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width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15284" y="2278379"/>
            <a:ext cx="8395970" cy="4272280"/>
            <a:chOff x="3415284" y="2278379"/>
            <a:chExt cx="8395970" cy="4272280"/>
          </a:xfrm>
        </p:grpSpPr>
        <p:sp>
          <p:nvSpPr>
            <p:cNvPr id="7" name="object 7"/>
            <p:cNvSpPr/>
            <p:nvPr/>
          </p:nvSpPr>
          <p:spPr>
            <a:xfrm>
              <a:off x="3429762" y="3120389"/>
              <a:ext cx="1212850" cy="1790064"/>
            </a:xfrm>
            <a:custGeom>
              <a:avLst/>
              <a:gdLst/>
              <a:ahLst/>
              <a:cxnLst/>
              <a:rect l="l" t="t" r="r" b="b"/>
              <a:pathLst>
                <a:path w="1212850" h="1790064">
                  <a:moveTo>
                    <a:pt x="1212341" y="1789811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86044" y="2278379"/>
              <a:ext cx="6124956" cy="4271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01362" y="4415789"/>
              <a:ext cx="1066800" cy="615315"/>
            </a:xfrm>
            <a:custGeom>
              <a:avLst/>
              <a:gdLst/>
              <a:ahLst/>
              <a:cxnLst/>
              <a:rect l="l" t="t" r="r" b="b"/>
              <a:pathLst>
                <a:path w="1066800" h="615314">
                  <a:moveTo>
                    <a:pt x="1066800" y="0"/>
                  </a:moveTo>
                  <a:lnTo>
                    <a:pt x="0" y="614934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766431" y="1834134"/>
            <a:ext cx="1568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Exynos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5422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49" y="2792933"/>
            <a:ext cx="88398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 to </a:t>
            </a:r>
            <a:r>
              <a:rPr spc="-10" dirty="0"/>
              <a:t>manage </a:t>
            </a:r>
            <a:r>
              <a:rPr spc="-5" dirty="0"/>
              <a:t>extreme workload</a:t>
            </a:r>
            <a:r>
              <a:rPr spc="-20" dirty="0"/>
              <a:t> </a:t>
            </a:r>
            <a:r>
              <a:rPr spc="-5" dirty="0"/>
              <a:t>variability?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72" y="1077468"/>
            <a:ext cx="11954256" cy="5390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949" y="430784"/>
            <a:ext cx="54203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ARM big.LITTLE</a:t>
            </a:r>
            <a:r>
              <a:rPr spc="-65" dirty="0"/>
              <a:t> </a:t>
            </a:r>
            <a:r>
              <a:rPr dirty="0"/>
              <a:t>Architecture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38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49" y="2305558"/>
            <a:ext cx="8325484" cy="1065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Components </a:t>
            </a:r>
            <a:r>
              <a:rPr dirty="0"/>
              <a:t>and </a:t>
            </a:r>
            <a:r>
              <a:rPr spc="-5" dirty="0"/>
              <a:t>Requirements </a:t>
            </a:r>
            <a:r>
              <a:rPr dirty="0"/>
              <a:t>by Example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3200" dirty="0"/>
              <a:t>- Systems</a:t>
            </a:r>
            <a:r>
              <a:rPr sz="3200" spc="-55" dirty="0"/>
              <a:t> </a:t>
            </a:r>
            <a:r>
              <a:rPr sz="3200" dirty="0"/>
              <a:t>-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432047" y="3931774"/>
            <a:ext cx="4549140" cy="2407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39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49" y="2792933"/>
            <a:ext cx="53879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Embedded Systems -</a:t>
            </a:r>
            <a:r>
              <a:rPr spc="-114" dirty="0"/>
              <a:t> </a:t>
            </a:r>
            <a:r>
              <a:rPr dirty="0"/>
              <a:t>Impact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49" y="430784"/>
            <a:ext cx="6263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Zero Power </a:t>
            </a:r>
            <a:r>
              <a:rPr dirty="0"/>
              <a:t>Systems and</a:t>
            </a:r>
            <a:r>
              <a:rPr spc="-70" dirty="0"/>
              <a:t> </a:t>
            </a:r>
            <a:r>
              <a:rPr dirty="0"/>
              <a:t>Sensors</a:t>
            </a:r>
          </a:p>
        </p:txBody>
      </p:sp>
      <p:sp>
        <p:nvSpPr>
          <p:cNvPr id="3" name="object 3"/>
          <p:cNvSpPr/>
          <p:nvPr/>
        </p:nvSpPr>
        <p:spPr>
          <a:xfrm>
            <a:off x="1255934" y="1408485"/>
            <a:ext cx="5378982" cy="4693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53630" y="2064765"/>
            <a:ext cx="355282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Streaming </a:t>
            </a:r>
            <a:r>
              <a:rPr sz="2400" spc="-10" dirty="0">
                <a:latin typeface="Calibri"/>
                <a:cs typeface="Calibri"/>
              </a:rPr>
              <a:t>information </a:t>
            </a:r>
            <a:r>
              <a:rPr sz="2400" spc="-15" dirty="0">
                <a:latin typeface="Calibri"/>
                <a:cs typeface="Calibri"/>
              </a:rPr>
              <a:t>to 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physical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world: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“Smart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Dust”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Sensor</a:t>
            </a:r>
            <a:r>
              <a:rPr sz="2400" spc="-10" dirty="0">
                <a:latin typeface="Calibri"/>
                <a:cs typeface="Calibri"/>
              </a:rPr>
              <a:t> Networks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Cyber-Physical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Systems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Internet-of-Things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(IoT)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40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1042416"/>
            <a:ext cx="11769090" cy="4691380"/>
            <a:chOff x="761" y="1042416"/>
            <a:chExt cx="11769090" cy="4691380"/>
          </a:xfrm>
        </p:grpSpPr>
        <p:sp>
          <p:nvSpPr>
            <p:cNvPr id="3" name="object 3"/>
            <p:cNvSpPr/>
            <p:nvPr/>
          </p:nvSpPr>
          <p:spPr>
            <a:xfrm>
              <a:off x="697905" y="1110995"/>
              <a:ext cx="6656098" cy="46222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31962" y="1572942"/>
              <a:ext cx="3089751" cy="19005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43543" y="4221480"/>
              <a:ext cx="3226307" cy="13213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8949" y="430784"/>
            <a:ext cx="929325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Zero Power </a:t>
            </a:r>
            <a:r>
              <a:rPr dirty="0"/>
              <a:t>Systems and</a:t>
            </a:r>
            <a:r>
              <a:rPr spc="-70" dirty="0"/>
              <a:t> </a:t>
            </a:r>
            <a:r>
              <a:rPr dirty="0" smtClean="0"/>
              <a:t>Sensors</a:t>
            </a:r>
            <a:r>
              <a:rPr lang="zh-CN" altLang="en-US" dirty="0" smtClean="0"/>
              <a:t> </a:t>
            </a:r>
            <a:r>
              <a:rPr lang="zh-CN" altLang="en-US" sz="2400" dirty="0" smtClean="0"/>
              <a:t>零功耗系统与传感器</a:t>
            </a:r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41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8568690" y="6005880"/>
            <a:ext cx="30086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IEEE Journal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Solid-State  </a:t>
            </a:r>
            <a:r>
              <a:rPr sz="2000" spc="-5" dirty="0">
                <a:latin typeface="Calibri"/>
                <a:cs typeface="Calibri"/>
              </a:rPr>
              <a:t>Circuits, </a:t>
            </a:r>
            <a:r>
              <a:rPr sz="2000" dirty="0">
                <a:latin typeface="Calibri"/>
                <a:cs typeface="Calibri"/>
              </a:rPr>
              <a:t>April 2017,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961-971.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43226" y="6005880"/>
            <a:ext cx="35877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IEEE Journal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Solid-State </a:t>
            </a:r>
            <a:r>
              <a:rPr sz="2000" spc="-5" dirty="0">
                <a:latin typeface="Calibri"/>
                <a:cs typeface="Calibri"/>
              </a:rPr>
              <a:t>Circuits,  </a:t>
            </a:r>
            <a:r>
              <a:rPr sz="2000" dirty="0">
                <a:latin typeface="Calibri"/>
                <a:cs typeface="Calibri"/>
              </a:rPr>
              <a:t>Jan 2013,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229-243.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49" y="430784"/>
            <a:ext cx="174878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Trends</a:t>
            </a:r>
            <a:r>
              <a:rPr spc="-55" dirty="0"/>
              <a:t> </a:t>
            </a:r>
            <a:r>
              <a:rPr dirty="0"/>
              <a:t>…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88949" y="1236090"/>
            <a:ext cx="10269220" cy="4782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i="1" dirty="0">
                <a:solidFill>
                  <a:srgbClr val="0000FF"/>
                </a:solidFill>
                <a:latin typeface="Calibri"/>
                <a:cs typeface="Calibri"/>
              </a:rPr>
              <a:t>Embedded </a:t>
            </a:r>
            <a:r>
              <a:rPr sz="2000" i="1" spc="-5" dirty="0">
                <a:solidFill>
                  <a:srgbClr val="0000FF"/>
                </a:solidFill>
                <a:latin typeface="Calibri"/>
                <a:cs typeface="Calibri"/>
              </a:rPr>
              <a:t>systems are communicating </a:t>
            </a:r>
            <a:r>
              <a:rPr sz="2000" i="1" dirty="0">
                <a:solidFill>
                  <a:srgbClr val="0000FF"/>
                </a:solidFill>
                <a:latin typeface="Calibri"/>
                <a:cs typeface="Calibri"/>
              </a:rPr>
              <a:t>with each other, </a:t>
            </a:r>
            <a:r>
              <a:rPr sz="2000" spc="-5" dirty="0">
                <a:latin typeface="Calibri"/>
                <a:cs typeface="Calibri"/>
              </a:rPr>
              <a:t>with servers or with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cloud.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Communication </a:t>
            </a:r>
            <a:r>
              <a:rPr sz="2000" dirty="0">
                <a:latin typeface="Calibri"/>
                <a:cs typeface="Calibri"/>
              </a:rPr>
              <a:t>is increasingly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wireless.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i="1" spc="-5" dirty="0">
                <a:solidFill>
                  <a:srgbClr val="0000FF"/>
                </a:solidFill>
                <a:latin typeface="Calibri"/>
                <a:cs typeface="Calibri"/>
              </a:rPr>
              <a:t>Higher degree of integration </a:t>
            </a:r>
            <a:r>
              <a:rPr sz="2000" spc="-5" dirty="0">
                <a:latin typeface="Calibri"/>
                <a:cs typeface="Calibri"/>
              </a:rPr>
              <a:t>on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single </a:t>
            </a:r>
            <a:r>
              <a:rPr sz="2000" dirty="0">
                <a:latin typeface="Calibri"/>
                <a:cs typeface="Calibri"/>
              </a:rPr>
              <a:t>chip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integrated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components:</a:t>
            </a:r>
            <a:endParaRPr sz="2000">
              <a:latin typeface="Calibri"/>
              <a:cs typeface="Calibri"/>
            </a:endParaRPr>
          </a:p>
          <a:p>
            <a:pPr marL="927100" lvl="1" indent="-35242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000" dirty="0">
                <a:latin typeface="Calibri"/>
                <a:cs typeface="Calibri"/>
              </a:rPr>
              <a:t>Memory + processor + I/O-units + </a:t>
            </a:r>
            <a:r>
              <a:rPr sz="2000" spc="-5" dirty="0">
                <a:latin typeface="Calibri"/>
                <a:cs typeface="Calibri"/>
              </a:rPr>
              <a:t>(wireless)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communication.</a:t>
            </a:r>
            <a:endParaRPr sz="2000">
              <a:latin typeface="Calibri"/>
              <a:cs typeface="Calibri"/>
            </a:endParaRPr>
          </a:p>
          <a:p>
            <a:pPr marL="927100" lvl="1" indent="-35242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000" spc="-5" dirty="0">
                <a:latin typeface="Calibri"/>
                <a:cs typeface="Calibri"/>
              </a:rPr>
              <a:t>Use of networks-on-chip for </a:t>
            </a:r>
            <a:r>
              <a:rPr sz="2000" dirty="0">
                <a:latin typeface="Calibri"/>
                <a:cs typeface="Calibri"/>
              </a:rPr>
              <a:t>communication </a:t>
            </a:r>
            <a:r>
              <a:rPr sz="2000" spc="-5" dirty="0">
                <a:latin typeface="Calibri"/>
                <a:cs typeface="Calibri"/>
              </a:rPr>
              <a:t>between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units.</a:t>
            </a:r>
            <a:endParaRPr sz="2000">
              <a:latin typeface="Calibri"/>
              <a:cs typeface="Calibri"/>
            </a:endParaRPr>
          </a:p>
          <a:p>
            <a:pPr marL="927100" lvl="1" indent="-352425">
              <a:lnSpc>
                <a:spcPct val="100000"/>
              </a:lnSpc>
              <a:spcBef>
                <a:spcPts val="484"/>
              </a:spcBef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000" spc="-5" dirty="0">
                <a:latin typeface="Calibri"/>
                <a:cs typeface="Calibri"/>
              </a:rPr>
              <a:t>Use of homogeneous or heterogeneous </a:t>
            </a:r>
            <a:r>
              <a:rPr sz="2000" dirty="0">
                <a:latin typeface="Calibri"/>
                <a:cs typeface="Calibri"/>
              </a:rPr>
              <a:t>multiprocessor </a:t>
            </a:r>
            <a:r>
              <a:rPr sz="2000" spc="-5" dirty="0">
                <a:latin typeface="Calibri"/>
                <a:cs typeface="Calibri"/>
              </a:rPr>
              <a:t>systems on </a:t>
            </a:r>
            <a:r>
              <a:rPr sz="2000" dirty="0">
                <a:latin typeface="Calibri"/>
                <a:cs typeface="Calibri"/>
              </a:rPr>
              <a:t>a chip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(MPSoC).</a:t>
            </a:r>
            <a:endParaRPr sz="2000">
              <a:latin typeface="Calibri"/>
              <a:cs typeface="Calibri"/>
            </a:endParaRPr>
          </a:p>
          <a:p>
            <a:pPr marL="927100" marR="217170" lvl="1" indent="-35242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000" spc="-5" dirty="0">
                <a:latin typeface="Calibri"/>
                <a:cs typeface="Calibri"/>
              </a:rPr>
              <a:t>Use of </a:t>
            </a:r>
            <a:r>
              <a:rPr sz="2000" dirty="0">
                <a:latin typeface="Calibri"/>
                <a:cs typeface="Calibri"/>
              </a:rPr>
              <a:t>integrated microsystems that contain </a:t>
            </a:r>
            <a:r>
              <a:rPr sz="2000" spc="-5" dirty="0">
                <a:latin typeface="Calibri"/>
                <a:cs typeface="Calibri"/>
              </a:rPr>
              <a:t>energy harvesting, </a:t>
            </a:r>
            <a:r>
              <a:rPr sz="2000" dirty="0">
                <a:latin typeface="Calibri"/>
                <a:cs typeface="Calibri"/>
              </a:rPr>
              <a:t>energy </a:t>
            </a:r>
            <a:r>
              <a:rPr sz="2000" spc="-5" dirty="0">
                <a:latin typeface="Calibri"/>
                <a:cs typeface="Calibri"/>
              </a:rPr>
              <a:t>storage, sensing,  processing </a:t>
            </a:r>
            <a:r>
              <a:rPr sz="2000" dirty="0">
                <a:latin typeface="Calibri"/>
                <a:cs typeface="Calibri"/>
              </a:rPr>
              <a:t>and communication </a:t>
            </a:r>
            <a:r>
              <a:rPr sz="2000" spc="-5" dirty="0">
                <a:latin typeface="Calibri"/>
                <a:cs typeface="Calibri"/>
              </a:rPr>
              <a:t>(“zero power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systems”).</a:t>
            </a:r>
            <a:endParaRPr sz="2000">
              <a:latin typeface="Calibri"/>
              <a:cs typeface="Calibri"/>
            </a:endParaRPr>
          </a:p>
          <a:p>
            <a:pPr marL="927100" lvl="1" indent="-35242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927100" algn="l"/>
                <a:tab pos="927735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complexity and amount </a:t>
            </a:r>
            <a:r>
              <a:rPr sz="2000" spc="-5" dirty="0">
                <a:latin typeface="Calibri"/>
                <a:cs typeface="Calibri"/>
              </a:rPr>
              <a:t>of software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increasing.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Wingdings"/>
              <a:buChar char=""/>
            </a:pPr>
            <a:endParaRPr sz="235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i="1" spc="-5" dirty="0">
                <a:solidFill>
                  <a:srgbClr val="0000FF"/>
                </a:solidFill>
                <a:latin typeface="Calibri"/>
                <a:cs typeface="Calibri"/>
              </a:rPr>
              <a:t>Low </a:t>
            </a:r>
            <a:r>
              <a:rPr sz="2000" i="1" dirty="0">
                <a:solidFill>
                  <a:srgbClr val="0000FF"/>
                </a:solidFill>
                <a:latin typeface="Calibri"/>
                <a:cs typeface="Calibri"/>
              </a:rPr>
              <a:t>power </a:t>
            </a:r>
            <a:r>
              <a:rPr sz="2000" i="1" spc="-5" dirty="0">
                <a:solidFill>
                  <a:srgbClr val="0000FF"/>
                </a:solidFill>
                <a:latin typeface="Calibri"/>
                <a:cs typeface="Calibri"/>
              </a:rPr>
              <a:t>and </a:t>
            </a:r>
            <a:r>
              <a:rPr sz="2000" i="1" dirty="0">
                <a:solidFill>
                  <a:srgbClr val="0000FF"/>
                </a:solidFill>
                <a:latin typeface="Calibri"/>
                <a:cs typeface="Calibri"/>
              </a:rPr>
              <a:t>energy </a:t>
            </a:r>
            <a:r>
              <a:rPr sz="2000" i="1" spc="-5" dirty="0">
                <a:solidFill>
                  <a:srgbClr val="0000FF"/>
                </a:solidFill>
                <a:latin typeface="Calibri"/>
                <a:cs typeface="Calibri"/>
              </a:rPr>
              <a:t>constraints </a:t>
            </a:r>
            <a:r>
              <a:rPr sz="2000" spc="-5" dirty="0">
                <a:latin typeface="Calibri"/>
                <a:cs typeface="Calibri"/>
              </a:rPr>
              <a:t>(portable or </a:t>
            </a:r>
            <a:r>
              <a:rPr sz="2000" dirty="0">
                <a:latin typeface="Calibri"/>
                <a:cs typeface="Calibri"/>
              </a:rPr>
              <a:t>unattended </a:t>
            </a:r>
            <a:r>
              <a:rPr sz="2000" spc="-5" dirty="0">
                <a:latin typeface="Calibri"/>
                <a:cs typeface="Calibri"/>
              </a:rPr>
              <a:t>devices) </a:t>
            </a:r>
            <a:r>
              <a:rPr sz="2000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increasingly </a:t>
            </a:r>
            <a:r>
              <a:rPr sz="2000" dirty="0">
                <a:latin typeface="Calibri"/>
                <a:cs typeface="Calibri"/>
              </a:rPr>
              <a:t>important,  as </a:t>
            </a:r>
            <a:r>
              <a:rPr sz="2000" spc="-5" dirty="0">
                <a:latin typeface="Calibri"/>
                <a:cs typeface="Calibri"/>
              </a:rPr>
              <a:t>well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5" dirty="0">
                <a:latin typeface="Calibri"/>
                <a:cs typeface="Calibri"/>
              </a:rPr>
              <a:t>temperature </a:t>
            </a:r>
            <a:r>
              <a:rPr sz="2000" dirty="0">
                <a:latin typeface="Calibri"/>
                <a:cs typeface="Calibri"/>
              </a:rPr>
              <a:t>constraints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(overheating).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480"/>
              </a:spcBef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There </a:t>
            </a:r>
            <a:r>
              <a:rPr sz="2000" dirty="0">
                <a:latin typeface="Calibri"/>
                <a:cs typeface="Calibri"/>
              </a:rPr>
              <a:t>is increasing </a:t>
            </a:r>
            <a:r>
              <a:rPr sz="2000" spc="-5" dirty="0">
                <a:latin typeface="Calibri"/>
                <a:cs typeface="Calibri"/>
              </a:rPr>
              <a:t>interest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i="1" dirty="0">
                <a:solidFill>
                  <a:srgbClr val="0000FF"/>
                </a:solidFill>
                <a:latin typeface="Calibri"/>
                <a:cs typeface="Calibri"/>
              </a:rPr>
              <a:t>energy </a:t>
            </a:r>
            <a:r>
              <a:rPr sz="2000" i="1" spc="-5" dirty="0">
                <a:solidFill>
                  <a:srgbClr val="0000FF"/>
                </a:solidFill>
                <a:latin typeface="Calibri"/>
                <a:cs typeface="Calibri"/>
              </a:rPr>
              <a:t>harvesting </a:t>
            </a:r>
            <a:r>
              <a:rPr sz="2000" dirty="0">
                <a:latin typeface="Calibri"/>
                <a:cs typeface="Calibri"/>
              </a:rPr>
              <a:t>to achieve long term autonomous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operation.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4197" y="6020816"/>
            <a:ext cx="7867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Often, </a:t>
            </a:r>
            <a:r>
              <a:rPr sz="2400" dirty="0">
                <a:latin typeface="Calibri"/>
                <a:cs typeface="Calibri"/>
              </a:rPr>
              <a:t>the main </a:t>
            </a:r>
            <a:r>
              <a:rPr sz="2400" spc="-10" dirty="0">
                <a:latin typeface="Calibri"/>
                <a:cs typeface="Calibri"/>
              </a:rPr>
              <a:t>reason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buying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not </a:t>
            </a:r>
            <a:r>
              <a:rPr sz="2400" spc="-10" dirty="0">
                <a:latin typeface="Calibri"/>
                <a:cs typeface="Calibri"/>
              </a:rPr>
              <a:t>information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processing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7161" y="1219961"/>
            <a:ext cx="8341359" cy="85090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2162810" marR="565150" indent="-1591945">
              <a:lnSpc>
                <a:spcPct val="100000"/>
              </a:lnSpc>
              <a:spcBef>
                <a:spcPts val="200"/>
              </a:spcBef>
            </a:pPr>
            <a:r>
              <a:rPr sz="2400" spc="-5" dirty="0">
                <a:latin typeface="Calibri"/>
                <a:cs typeface="Calibri"/>
              </a:rPr>
              <a:t>Embedded </a:t>
            </a:r>
            <a:r>
              <a:rPr sz="2400" spc="-20" dirty="0">
                <a:latin typeface="Calibri"/>
                <a:cs typeface="Calibri"/>
              </a:rPr>
              <a:t>systems </a:t>
            </a:r>
            <a:r>
              <a:rPr sz="2400" spc="-10" dirty="0">
                <a:latin typeface="Calibri"/>
                <a:cs typeface="Calibri"/>
              </a:rPr>
              <a:t>(ES) </a:t>
            </a:r>
            <a:r>
              <a:rPr sz="2400" dirty="0">
                <a:latin typeface="Calibri"/>
                <a:cs typeface="Calibri"/>
              </a:rPr>
              <a:t>= </a:t>
            </a:r>
            <a:r>
              <a:rPr sz="2400" b="1" spc="-10" dirty="0">
                <a:latin typeface="Calibri"/>
                <a:cs typeface="Calibri"/>
              </a:rPr>
              <a:t>information </a:t>
            </a:r>
            <a:r>
              <a:rPr sz="2400" b="1" spc="-5" dirty="0">
                <a:latin typeface="Calibri"/>
                <a:cs typeface="Calibri"/>
              </a:rPr>
              <a:t>processing </a:t>
            </a:r>
            <a:r>
              <a:rPr sz="2400" b="1" spc="-15" dirty="0">
                <a:latin typeface="Calibri"/>
                <a:cs typeface="Calibri"/>
              </a:rPr>
              <a:t>systems  </a:t>
            </a:r>
            <a:r>
              <a:rPr sz="2400" b="1" spc="-5" dirty="0">
                <a:latin typeface="Calibri"/>
                <a:cs typeface="Calibri"/>
              </a:rPr>
              <a:t>embedded </a:t>
            </a:r>
            <a:r>
              <a:rPr sz="2400" b="1" spc="-15" dirty="0">
                <a:latin typeface="Calibri"/>
                <a:cs typeface="Calibri"/>
              </a:rPr>
              <a:t>into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10" dirty="0">
                <a:latin typeface="Calibri"/>
                <a:cs typeface="Calibri"/>
              </a:rPr>
              <a:t>larger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product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195" y="2326004"/>
            <a:ext cx="1274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Examples: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8949" y="430784"/>
            <a:ext cx="3728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Embedded</a:t>
            </a:r>
            <a:r>
              <a:rPr spc="-75" dirty="0"/>
              <a:t> </a:t>
            </a:r>
            <a:r>
              <a:rPr dirty="0"/>
              <a:t>Systems</a:t>
            </a:r>
          </a:p>
        </p:txBody>
      </p:sp>
      <p:sp>
        <p:nvSpPr>
          <p:cNvPr id="6" name="object 6"/>
          <p:cNvSpPr/>
          <p:nvPr/>
        </p:nvSpPr>
        <p:spPr>
          <a:xfrm>
            <a:off x="8508065" y="4354393"/>
            <a:ext cx="1881469" cy="992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79119" y="2362219"/>
            <a:ext cx="8618220" cy="3543300"/>
            <a:chOff x="579119" y="2362219"/>
            <a:chExt cx="8618220" cy="3543300"/>
          </a:xfrm>
        </p:grpSpPr>
        <p:sp>
          <p:nvSpPr>
            <p:cNvPr id="8" name="object 8"/>
            <p:cNvSpPr/>
            <p:nvPr/>
          </p:nvSpPr>
          <p:spPr>
            <a:xfrm>
              <a:off x="2695955" y="2362219"/>
              <a:ext cx="2749267" cy="19243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9119" y="4171187"/>
              <a:ext cx="2165604" cy="12039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87340" y="3733799"/>
              <a:ext cx="2624327" cy="21717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07224" y="2372867"/>
              <a:ext cx="1690116" cy="13243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0398252" y="2467355"/>
            <a:ext cx="1144524" cy="14036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15796" y="405384"/>
            <a:ext cx="8882380" cy="6120765"/>
            <a:chOff x="1415796" y="405384"/>
            <a:chExt cx="8882380" cy="6120765"/>
          </a:xfrm>
        </p:grpSpPr>
        <p:sp>
          <p:nvSpPr>
            <p:cNvPr id="3" name="object 3"/>
            <p:cNvSpPr/>
            <p:nvPr/>
          </p:nvSpPr>
          <p:spPr>
            <a:xfrm>
              <a:off x="1415796" y="405384"/>
              <a:ext cx="8881872" cy="61203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28210" y="1773173"/>
              <a:ext cx="2161540" cy="2952115"/>
            </a:xfrm>
            <a:custGeom>
              <a:avLst/>
              <a:gdLst/>
              <a:ahLst/>
              <a:cxnLst/>
              <a:rect l="l" t="t" r="r" b="b"/>
              <a:pathLst>
                <a:path w="2161540" h="2952115">
                  <a:moveTo>
                    <a:pt x="1080515" y="0"/>
                  </a:moveTo>
                  <a:lnTo>
                    <a:pt x="1040006" y="1017"/>
                  </a:lnTo>
                  <a:lnTo>
                    <a:pt x="999873" y="4048"/>
                  </a:lnTo>
                  <a:lnTo>
                    <a:pt x="960142" y="9054"/>
                  </a:lnTo>
                  <a:lnTo>
                    <a:pt x="920840" y="16002"/>
                  </a:lnTo>
                  <a:lnTo>
                    <a:pt x="881993" y="24855"/>
                  </a:lnTo>
                  <a:lnTo>
                    <a:pt x="843626" y="35577"/>
                  </a:lnTo>
                  <a:lnTo>
                    <a:pt x="805767" y="48134"/>
                  </a:lnTo>
                  <a:lnTo>
                    <a:pt x="768441" y="62488"/>
                  </a:lnTo>
                  <a:lnTo>
                    <a:pt x="731674" y="78605"/>
                  </a:lnTo>
                  <a:lnTo>
                    <a:pt x="695492" y="96449"/>
                  </a:lnTo>
                  <a:lnTo>
                    <a:pt x="659921" y="115984"/>
                  </a:lnTo>
                  <a:lnTo>
                    <a:pt x="624988" y="137175"/>
                  </a:lnTo>
                  <a:lnTo>
                    <a:pt x="590719" y="159986"/>
                  </a:lnTo>
                  <a:lnTo>
                    <a:pt x="557140" y="184380"/>
                  </a:lnTo>
                  <a:lnTo>
                    <a:pt x="524276" y="210324"/>
                  </a:lnTo>
                  <a:lnTo>
                    <a:pt x="492154" y="237780"/>
                  </a:lnTo>
                  <a:lnTo>
                    <a:pt x="460801" y="266714"/>
                  </a:lnTo>
                  <a:lnTo>
                    <a:pt x="430241" y="297089"/>
                  </a:lnTo>
                  <a:lnTo>
                    <a:pt x="400502" y="328870"/>
                  </a:lnTo>
                  <a:lnTo>
                    <a:pt x="371609" y="362021"/>
                  </a:lnTo>
                  <a:lnTo>
                    <a:pt x="343589" y="396507"/>
                  </a:lnTo>
                  <a:lnTo>
                    <a:pt x="316468" y="432292"/>
                  </a:lnTo>
                  <a:lnTo>
                    <a:pt x="290271" y="469340"/>
                  </a:lnTo>
                  <a:lnTo>
                    <a:pt x="265025" y="507615"/>
                  </a:lnTo>
                  <a:lnTo>
                    <a:pt x="240756" y="547083"/>
                  </a:lnTo>
                  <a:lnTo>
                    <a:pt x="217490" y="587706"/>
                  </a:lnTo>
                  <a:lnTo>
                    <a:pt x="195253" y="629451"/>
                  </a:lnTo>
                  <a:lnTo>
                    <a:pt x="174072" y="672280"/>
                  </a:lnTo>
                  <a:lnTo>
                    <a:pt x="153972" y="716158"/>
                  </a:lnTo>
                  <a:lnTo>
                    <a:pt x="134980" y="761050"/>
                  </a:lnTo>
                  <a:lnTo>
                    <a:pt x="117121" y="806920"/>
                  </a:lnTo>
                  <a:lnTo>
                    <a:pt x="100422" y="853733"/>
                  </a:lnTo>
                  <a:lnTo>
                    <a:pt x="84909" y="901451"/>
                  </a:lnTo>
                  <a:lnTo>
                    <a:pt x="70608" y="950041"/>
                  </a:lnTo>
                  <a:lnTo>
                    <a:pt x="57545" y="999466"/>
                  </a:lnTo>
                  <a:lnTo>
                    <a:pt x="45746" y="1049691"/>
                  </a:lnTo>
                  <a:lnTo>
                    <a:pt x="35237" y="1100679"/>
                  </a:lnTo>
                  <a:lnTo>
                    <a:pt x="26045" y="1152396"/>
                  </a:lnTo>
                  <a:lnTo>
                    <a:pt x="18196" y="1204806"/>
                  </a:lnTo>
                  <a:lnTo>
                    <a:pt x="11715" y="1257872"/>
                  </a:lnTo>
                  <a:lnTo>
                    <a:pt x="6628" y="1311560"/>
                  </a:lnTo>
                  <a:lnTo>
                    <a:pt x="2963" y="1365833"/>
                  </a:lnTo>
                  <a:lnTo>
                    <a:pt x="745" y="1420656"/>
                  </a:lnTo>
                  <a:lnTo>
                    <a:pt x="0" y="1475993"/>
                  </a:lnTo>
                  <a:lnTo>
                    <a:pt x="745" y="1531331"/>
                  </a:lnTo>
                  <a:lnTo>
                    <a:pt x="2963" y="1586154"/>
                  </a:lnTo>
                  <a:lnTo>
                    <a:pt x="6628" y="1640427"/>
                  </a:lnTo>
                  <a:lnTo>
                    <a:pt x="11715" y="1694115"/>
                  </a:lnTo>
                  <a:lnTo>
                    <a:pt x="18196" y="1747181"/>
                  </a:lnTo>
                  <a:lnTo>
                    <a:pt x="26045" y="1799591"/>
                  </a:lnTo>
                  <a:lnTo>
                    <a:pt x="35237" y="1851308"/>
                  </a:lnTo>
                  <a:lnTo>
                    <a:pt x="45746" y="1902296"/>
                  </a:lnTo>
                  <a:lnTo>
                    <a:pt x="57545" y="1952521"/>
                  </a:lnTo>
                  <a:lnTo>
                    <a:pt x="70608" y="2001946"/>
                  </a:lnTo>
                  <a:lnTo>
                    <a:pt x="84909" y="2050536"/>
                  </a:lnTo>
                  <a:lnTo>
                    <a:pt x="100422" y="2098254"/>
                  </a:lnTo>
                  <a:lnTo>
                    <a:pt x="117121" y="2145067"/>
                  </a:lnTo>
                  <a:lnTo>
                    <a:pt x="134980" y="2190937"/>
                  </a:lnTo>
                  <a:lnTo>
                    <a:pt x="153972" y="2235829"/>
                  </a:lnTo>
                  <a:lnTo>
                    <a:pt x="174072" y="2279707"/>
                  </a:lnTo>
                  <a:lnTo>
                    <a:pt x="195253" y="2322536"/>
                  </a:lnTo>
                  <a:lnTo>
                    <a:pt x="217490" y="2364281"/>
                  </a:lnTo>
                  <a:lnTo>
                    <a:pt x="240756" y="2404904"/>
                  </a:lnTo>
                  <a:lnTo>
                    <a:pt x="265025" y="2444372"/>
                  </a:lnTo>
                  <a:lnTo>
                    <a:pt x="290271" y="2482647"/>
                  </a:lnTo>
                  <a:lnTo>
                    <a:pt x="316468" y="2519695"/>
                  </a:lnTo>
                  <a:lnTo>
                    <a:pt x="343589" y="2555480"/>
                  </a:lnTo>
                  <a:lnTo>
                    <a:pt x="371609" y="2589966"/>
                  </a:lnTo>
                  <a:lnTo>
                    <a:pt x="400502" y="2623117"/>
                  </a:lnTo>
                  <a:lnTo>
                    <a:pt x="430241" y="2654898"/>
                  </a:lnTo>
                  <a:lnTo>
                    <a:pt x="460801" y="2685273"/>
                  </a:lnTo>
                  <a:lnTo>
                    <a:pt x="492154" y="2714207"/>
                  </a:lnTo>
                  <a:lnTo>
                    <a:pt x="524276" y="2741663"/>
                  </a:lnTo>
                  <a:lnTo>
                    <a:pt x="557140" y="2767607"/>
                  </a:lnTo>
                  <a:lnTo>
                    <a:pt x="590719" y="2792001"/>
                  </a:lnTo>
                  <a:lnTo>
                    <a:pt x="624988" y="2814812"/>
                  </a:lnTo>
                  <a:lnTo>
                    <a:pt x="659921" y="2836003"/>
                  </a:lnTo>
                  <a:lnTo>
                    <a:pt x="695492" y="2855538"/>
                  </a:lnTo>
                  <a:lnTo>
                    <a:pt x="731674" y="2873382"/>
                  </a:lnTo>
                  <a:lnTo>
                    <a:pt x="768441" y="2889499"/>
                  </a:lnTo>
                  <a:lnTo>
                    <a:pt x="805767" y="2903853"/>
                  </a:lnTo>
                  <a:lnTo>
                    <a:pt x="843626" y="2916410"/>
                  </a:lnTo>
                  <a:lnTo>
                    <a:pt x="881993" y="2927132"/>
                  </a:lnTo>
                  <a:lnTo>
                    <a:pt x="920840" y="2935985"/>
                  </a:lnTo>
                  <a:lnTo>
                    <a:pt x="960142" y="2942933"/>
                  </a:lnTo>
                  <a:lnTo>
                    <a:pt x="999873" y="2947939"/>
                  </a:lnTo>
                  <a:lnTo>
                    <a:pt x="1040006" y="2950970"/>
                  </a:lnTo>
                  <a:lnTo>
                    <a:pt x="1080515" y="2951988"/>
                  </a:lnTo>
                  <a:lnTo>
                    <a:pt x="1121025" y="2950970"/>
                  </a:lnTo>
                  <a:lnTo>
                    <a:pt x="1161158" y="2947939"/>
                  </a:lnTo>
                  <a:lnTo>
                    <a:pt x="1200889" y="2942933"/>
                  </a:lnTo>
                  <a:lnTo>
                    <a:pt x="1240191" y="2935985"/>
                  </a:lnTo>
                  <a:lnTo>
                    <a:pt x="1279038" y="2927132"/>
                  </a:lnTo>
                  <a:lnTo>
                    <a:pt x="1317405" y="2916410"/>
                  </a:lnTo>
                  <a:lnTo>
                    <a:pt x="1355264" y="2903853"/>
                  </a:lnTo>
                  <a:lnTo>
                    <a:pt x="1392590" y="2889499"/>
                  </a:lnTo>
                  <a:lnTo>
                    <a:pt x="1429357" y="2873382"/>
                  </a:lnTo>
                  <a:lnTo>
                    <a:pt x="1465539" y="2855538"/>
                  </a:lnTo>
                  <a:lnTo>
                    <a:pt x="1501110" y="2836003"/>
                  </a:lnTo>
                  <a:lnTo>
                    <a:pt x="1536043" y="2814812"/>
                  </a:lnTo>
                  <a:lnTo>
                    <a:pt x="1570312" y="2792001"/>
                  </a:lnTo>
                  <a:lnTo>
                    <a:pt x="1603891" y="2767607"/>
                  </a:lnTo>
                  <a:lnTo>
                    <a:pt x="1636755" y="2741663"/>
                  </a:lnTo>
                  <a:lnTo>
                    <a:pt x="1668877" y="2714207"/>
                  </a:lnTo>
                  <a:lnTo>
                    <a:pt x="1700230" y="2685273"/>
                  </a:lnTo>
                  <a:lnTo>
                    <a:pt x="1730790" y="2654898"/>
                  </a:lnTo>
                  <a:lnTo>
                    <a:pt x="1760529" y="2623117"/>
                  </a:lnTo>
                  <a:lnTo>
                    <a:pt x="1789422" y="2589966"/>
                  </a:lnTo>
                  <a:lnTo>
                    <a:pt x="1817442" y="2555480"/>
                  </a:lnTo>
                  <a:lnTo>
                    <a:pt x="1844563" y="2519695"/>
                  </a:lnTo>
                  <a:lnTo>
                    <a:pt x="1870760" y="2482647"/>
                  </a:lnTo>
                  <a:lnTo>
                    <a:pt x="1896006" y="2444372"/>
                  </a:lnTo>
                  <a:lnTo>
                    <a:pt x="1920275" y="2404904"/>
                  </a:lnTo>
                  <a:lnTo>
                    <a:pt x="1943541" y="2364281"/>
                  </a:lnTo>
                  <a:lnTo>
                    <a:pt x="1965778" y="2322536"/>
                  </a:lnTo>
                  <a:lnTo>
                    <a:pt x="1986959" y="2279707"/>
                  </a:lnTo>
                  <a:lnTo>
                    <a:pt x="2007059" y="2235829"/>
                  </a:lnTo>
                  <a:lnTo>
                    <a:pt x="2026051" y="2190937"/>
                  </a:lnTo>
                  <a:lnTo>
                    <a:pt x="2043910" y="2145067"/>
                  </a:lnTo>
                  <a:lnTo>
                    <a:pt x="2060609" y="2098254"/>
                  </a:lnTo>
                  <a:lnTo>
                    <a:pt x="2076122" y="2050536"/>
                  </a:lnTo>
                  <a:lnTo>
                    <a:pt x="2090423" y="2001946"/>
                  </a:lnTo>
                  <a:lnTo>
                    <a:pt x="2103486" y="1952521"/>
                  </a:lnTo>
                  <a:lnTo>
                    <a:pt x="2115285" y="1902296"/>
                  </a:lnTo>
                  <a:lnTo>
                    <a:pt x="2125794" y="1851308"/>
                  </a:lnTo>
                  <a:lnTo>
                    <a:pt x="2134986" y="1799591"/>
                  </a:lnTo>
                  <a:lnTo>
                    <a:pt x="2142835" y="1747181"/>
                  </a:lnTo>
                  <a:lnTo>
                    <a:pt x="2149316" y="1694115"/>
                  </a:lnTo>
                  <a:lnTo>
                    <a:pt x="2154403" y="1640427"/>
                  </a:lnTo>
                  <a:lnTo>
                    <a:pt x="2158068" y="1586154"/>
                  </a:lnTo>
                  <a:lnTo>
                    <a:pt x="2160286" y="1531331"/>
                  </a:lnTo>
                  <a:lnTo>
                    <a:pt x="2161032" y="1475993"/>
                  </a:lnTo>
                  <a:lnTo>
                    <a:pt x="2160286" y="1420656"/>
                  </a:lnTo>
                  <a:lnTo>
                    <a:pt x="2158068" y="1365833"/>
                  </a:lnTo>
                  <a:lnTo>
                    <a:pt x="2154403" y="1311560"/>
                  </a:lnTo>
                  <a:lnTo>
                    <a:pt x="2149316" y="1257872"/>
                  </a:lnTo>
                  <a:lnTo>
                    <a:pt x="2142835" y="1204806"/>
                  </a:lnTo>
                  <a:lnTo>
                    <a:pt x="2134986" y="1152396"/>
                  </a:lnTo>
                  <a:lnTo>
                    <a:pt x="2125794" y="1100679"/>
                  </a:lnTo>
                  <a:lnTo>
                    <a:pt x="2115285" y="1049691"/>
                  </a:lnTo>
                  <a:lnTo>
                    <a:pt x="2103486" y="999466"/>
                  </a:lnTo>
                  <a:lnTo>
                    <a:pt x="2090423" y="950041"/>
                  </a:lnTo>
                  <a:lnTo>
                    <a:pt x="2076122" y="901451"/>
                  </a:lnTo>
                  <a:lnTo>
                    <a:pt x="2060609" y="853733"/>
                  </a:lnTo>
                  <a:lnTo>
                    <a:pt x="2043910" y="806920"/>
                  </a:lnTo>
                  <a:lnTo>
                    <a:pt x="2026051" y="761050"/>
                  </a:lnTo>
                  <a:lnTo>
                    <a:pt x="2007059" y="716158"/>
                  </a:lnTo>
                  <a:lnTo>
                    <a:pt x="1986959" y="672280"/>
                  </a:lnTo>
                  <a:lnTo>
                    <a:pt x="1965778" y="629451"/>
                  </a:lnTo>
                  <a:lnTo>
                    <a:pt x="1943541" y="587706"/>
                  </a:lnTo>
                  <a:lnTo>
                    <a:pt x="1920275" y="547083"/>
                  </a:lnTo>
                  <a:lnTo>
                    <a:pt x="1896006" y="507615"/>
                  </a:lnTo>
                  <a:lnTo>
                    <a:pt x="1870760" y="469340"/>
                  </a:lnTo>
                  <a:lnTo>
                    <a:pt x="1844563" y="432292"/>
                  </a:lnTo>
                  <a:lnTo>
                    <a:pt x="1817442" y="396507"/>
                  </a:lnTo>
                  <a:lnTo>
                    <a:pt x="1789422" y="362021"/>
                  </a:lnTo>
                  <a:lnTo>
                    <a:pt x="1760529" y="328870"/>
                  </a:lnTo>
                  <a:lnTo>
                    <a:pt x="1730790" y="297089"/>
                  </a:lnTo>
                  <a:lnTo>
                    <a:pt x="1700230" y="266714"/>
                  </a:lnTo>
                  <a:lnTo>
                    <a:pt x="1668877" y="237780"/>
                  </a:lnTo>
                  <a:lnTo>
                    <a:pt x="1636755" y="210324"/>
                  </a:lnTo>
                  <a:lnTo>
                    <a:pt x="1603891" y="184380"/>
                  </a:lnTo>
                  <a:lnTo>
                    <a:pt x="1570312" y="159986"/>
                  </a:lnTo>
                  <a:lnTo>
                    <a:pt x="1536043" y="137175"/>
                  </a:lnTo>
                  <a:lnTo>
                    <a:pt x="1501110" y="115984"/>
                  </a:lnTo>
                  <a:lnTo>
                    <a:pt x="1465539" y="96449"/>
                  </a:lnTo>
                  <a:lnTo>
                    <a:pt x="1429357" y="78605"/>
                  </a:lnTo>
                  <a:lnTo>
                    <a:pt x="1392590" y="62488"/>
                  </a:lnTo>
                  <a:lnTo>
                    <a:pt x="1355264" y="48134"/>
                  </a:lnTo>
                  <a:lnTo>
                    <a:pt x="1317405" y="35577"/>
                  </a:lnTo>
                  <a:lnTo>
                    <a:pt x="1279038" y="24855"/>
                  </a:lnTo>
                  <a:lnTo>
                    <a:pt x="1240191" y="16002"/>
                  </a:lnTo>
                  <a:lnTo>
                    <a:pt x="1200889" y="9054"/>
                  </a:lnTo>
                  <a:lnTo>
                    <a:pt x="1161158" y="4048"/>
                  </a:lnTo>
                  <a:lnTo>
                    <a:pt x="1121025" y="1017"/>
                  </a:lnTo>
                  <a:lnTo>
                    <a:pt x="10805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84191" y="1728216"/>
              <a:ext cx="2447543" cy="30403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936860" y="5969304"/>
            <a:ext cx="18497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©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  <a:hlinkClick r:id="rId4"/>
              </a:rPr>
              <a:t>www.braingrid.org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©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  <a:hlinkClick r:id="rId5"/>
              </a:rPr>
              <a:t>www.openpr.com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49" y="430784"/>
            <a:ext cx="6235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Many </a:t>
            </a:r>
            <a:r>
              <a:rPr dirty="0"/>
              <a:t>Names – Similar</a:t>
            </a:r>
            <a:r>
              <a:rPr spc="-114" dirty="0"/>
              <a:t> </a:t>
            </a:r>
            <a:r>
              <a:rPr spc="-5" dirty="0"/>
              <a:t>Meanings</a:t>
            </a:r>
          </a:p>
        </p:txBody>
      </p:sp>
      <p:sp>
        <p:nvSpPr>
          <p:cNvPr id="3" name="object 3"/>
          <p:cNvSpPr/>
          <p:nvPr/>
        </p:nvSpPr>
        <p:spPr>
          <a:xfrm>
            <a:off x="1091271" y="1341119"/>
            <a:ext cx="9042342" cy="4710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76407" y="6028740"/>
            <a:ext cx="14846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" dirty="0">
                <a:latin typeface="Calibri"/>
                <a:cs typeface="Calibri"/>
              </a:rPr>
              <a:t>© </a:t>
            </a:r>
            <a:r>
              <a:rPr sz="2000" spc="-15" dirty="0">
                <a:latin typeface="Calibri"/>
                <a:cs typeface="Calibri"/>
              </a:rPr>
              <a:t>Edward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3065" y="697991"/>
            <a:ext cx="11483975" cy="5050790"/>
            <a:chOff x="393065" y="697991"/>
            <a:chExt cx="11483975" cy="5050790"/>
          </a:xfrm>
        </p:grpSpPr>
        <p:sp>
          <p:nvSpPr>
            <p:cNvPr id="3" name="object 3"/>
            <p:cNvSpPr/>
            <p:nvPr/>
          </p:nvSpPr>
          <p:spPr>
            <a:xfrm>
              <a:off x="447670" y="697991"/>
              <a:ext cx="5197242" cy="49120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7670" y="1037081"/>
              <a:ext cx="5257800" cy="791210"/>
            </a:xfrm>
            <a:custGeom>
              <a:avLst/>
              <a:gdLst/>
              <a:ahLst/>
              <a:cxnLst/>
              <a:rect l="l" t="t" r="r" b="b"/>
              <a:pathLst>
                <a:path w="5257800" h="791210">
                  <a:moveTo>
                    <a:pt x="5257800" y="0"/>
                  </a:moveTo>
                  <a:lnTo>
                    <a:pt x="0" y="0"/>
                  </a:lnTo>
                  <a:lnTo>
                    <a:pt x="0" y="790956"/>
                  </a:lnTo>
                  <a:lnTo>
                    <a:pt x="5257800" y="790956"/>
                  </a:lnTo>
                  <a:lnTo>
                    <a:pt x="5257800" y="0"/>
                  </a:lnTo>
                  <a:close/>
                </a:path>
              </a:pathLst>
            </a:custGeom>
            <a:solidFill>
              <a:srgbClr val="FF0000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7670" y="1037081"/>
              <a:ext cx="5257800" cy="791210"/>
            </a:xfrm>
            <a:custGeom>
              <a:avLst/>
              <a:gdLst/>
              <a:ahLst/>
              <a:cxnLst/>
              <a:rect l="l" t="t" r="r" b="b"/>
              <a:pathLst>
                <a:path w="5257800" h="791210">
                  <a:moveTo>
                    <a:pt x="0" y="790956"/>
                  </a:moveTo>
                  <a:lnTo>
                    <a:pt x="5257800" y="790956"/>
                  </a:lnTo>
                  <a:lnTo>
                    <a:pt x="5257800" y="0"/>
                  </a:lnTo>
                  <a:lnTo>
                    <a:pt x="0" y="0"/>
                  </a:lnTo>
                  <a:lnTo>
                    <a:pt x="0" y="790956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7670" y="2679953"/>
              <a:ext cx="5257800" cy="706120"/>
            </a:xfrm>
            <a:custGeom>
              <a:avLst/>
              <a:gdLst/>
              <a:ahLst/>
              <a:cxnLst/>
              <a:rect l="l" t="t" r="r" b="b"/>
              <a:pathLst>
                <a:path w="5257800" h="706120">
                  <a:moveTo>
                    <a:pt x="5257800" y="0"/>
                  </a:moveTo>
                  <a:lnTo>
                    <a:pt x="0" y="0"/>
                  </a:lnTo>
                  <a:lnTo>
                    <a:pt x="0" y="705612"/>
                  </a:lnTo>
                  <a:lnTo>
                    <a:pt x="5257800" y="705612"/>
                  </a:lnTo>
                  <a:lnTo>
                    <a:pt x="5257800" y="0"/>
                  </a:lnTo>
                  <a:close/>
                </a:path>
              </a:pathLst>
            </a:custGeom>
            <a:solidFill>
              <a:srgbClr val="FF0000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7670" y="2679953"/>
              <a:ext cx="5257800" cy="706120"/>
            </a:xfrm>
            <a:custGeom>
              <a:avLst/>
              <a:gdLst/>
              <a:ahLst/>
              <a:cxnLst/>
              <a:rect l="l" t="t" r="r" b="b"/>
              <a:pathLst>
                <a:path w="5257800" h="706120">
                  <a:moveTo>
                    <a:pt x="0" y="705612"/>
                  </a:moveTo>
                  <a:lnTo>
                    <a:pt x="5257800" y="705612"/>
                  </a:lnTo>
                  <a:lnTo>
                    <a:pt x="5257800" y="0"/>
                  </a:lnTo>
                  <a:lnTo>
                    <a:pt x="0" y="0"/>
                  </a:lnTo>
                  <a:lnTo>
                    <a:pt x="0" y="705612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7670" y="4226813"/>
              <a:ext cx="5257800" cy="704215"/>
            </a:xfrm>
            <a:custGeom>
              <a:avLst/>
              <a:gdLst/>
              <a:ahLst/>
              <a:cxnLst/>
              <a:rect l="l" t="t" r="r" b="b"/>
              <a:pathLst>
                <a:path w="5257800" h="704214">
                  <a:moveTo>
                    <a:pt x="5257800" y="0"/>
                  </a:moveTo>
                  <a:lnTo>
                    <a:pt x="0" y="0"/>
                  </a:lnTo>
                  <a:lnTo>
                    <a:pt x="0" y="704088"/>
                  </a:lnTo>
                  <a:lnTo>
                    <a:pt x="5257800" y="704088"/>
                  </a:lnTo>
                  <a:lnTo>
                    <a:pt x="5257800" y="0"/>
                  </a:lnTo>
                  <a:close/>
                </a:path>
              </a:pathLst>
            </a:custGeom>
            <a:solidFill>
              <a:srgbClr val="FF0000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7670" y="4226813"/>
              <a:ext cx="5257800" cy="704215"/>
            </a:xfrm>
            <a:custGeom>
              <a:avLst/>
              <a:gdLst/>
              <a:ahLst/>
              <a:cxnLst/>
              <a:rect l="l" t="t" r="r" b="b"/>
              <a:pathLst>
                <a:path w="5257800" h="704214">
                  <a:moveTo>
                    <a:pt x="0" y="704088"/>
                  </a:moveTo>
                  <a:lnTo>
                    <a:pt x="5257800" y="704088"/>
                  </a:lnTo>
                  <a:lnTo>
                    <a:pt x="5257800" y="0"/>
                  </a:lnTo>
                  <a:lnTo>
                    <a:pt x="0" y="0"/>
                  </a:lnTo>
                  <a:lnTo>
                    <a:pt x="0" y="704088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7670" y="5028438"/>
              <a:ext cx="5257800" cy="706120"/>
            </a:xfrm>
            <a:custGeom>
              <a:avLst/>
              <a:gdLst/>
              <a:ahLst/>
              <a:cxnLst/>
              <a:rect l="l" t="t" r="r" b="b"/>
              <a:pathLst>
                <a:path w="5257800" h="706120">
                  <a:moveTo>
                    <a:pt x="5257800" y="0"/>
                  </a:moveTo>
                  <a:lnTo>
                    <a:pt x="0" y="0"/>
                  </a:lnTo>
                  <a:lnTo>
                    <a:pt x="0" y="705612"/>
                  </a:lnTo>
                  <a:lnTo>
                    <a:pt x="5257800" y="705612"/>
                  </a:lnTo>
                  <a:lnTo>
                    <a:pt x="5257800" y="0"/>
                  </a:lnTo>
                  <a:close/>
                </a:path>
              </a:pathLst>
            </a:custGeom>
            <a:solidFill>
              <a:srgbClr val="FF0000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7670" y="5028438"/>
              <a:ext cx="5257800" cy="706120"/>
            </a:xfrm>
            <a:custGeom>
              <a:avLst/>
              <a:gdLst/>
              <a:ahLst/>
              <a:cxnLst/>
              <a:rect l="l" t="t" r="r" b="b"/>
              <a:pathLst>
                <a:path w="5257800" h="706120">
                  <a:moveTo>
                    <a:pt x="0" y="705612"/>
                  </a:moveTo>
                  <a:lnTo>
                    <a:pt x="5257800" y="705612"/>
                  </a:lnTo>
                  <a:lnTo>
                    <a:pt x="5257800" y="0"/>
                  </a:lnTo>
                  <a:lnTo>
                    <a:pt x="0" y="0"/>
                  </a:lnTo>
                  <a:lnTo>
                    <a:pt x="0" y="705612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55663" y="1235132"/>
              <a:ext cx="5290836" cy="405820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84798" y="1788413"/>
              <a:ext cx="5477510" cy="563880"/>
            </a:xfrm>
            <a:custGeom>
              <a:avLst/>
              <a:gdLst/>
              <a:ahLst/>
              <a:cxnLst/>
              <a:rect l="l" t="t" r="r" b="b"/>
              <a:pathLst>
                <a:path w="5477509" h="563880">
                  <a:moveTo>
                    <a:pt x="5477256" y="0"/>
                  </a:moveTo>
                  <a:lnTo>
                    <a:pt x="0" y="0"/>
                  </a:lnTo>
                  <a:lnTo>
                    <a:pt x="0" y="563879"/>
                  </a:lnTo>
                  <a:lnTo>
                    <a:pt x="5477256" y="563879"/>
                  </a:lnTo>
                  <a:lnTo>
                    <a:pt x="5477256" y="0"/>
                  </a:lnTo>
                  <a:close/>
                </a:path>
              </a:pathLst>
            </a:custGeom>
            <a:solidFill>
              <a:srgbClr val="FF0000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84798" y="1788413"/>
              <a:ext cx="5477510" cy="563880"/>
            </a:xfrm>
            <a:custGeom>
              <a:avLst/>
              <a:gdLst/>
              <a:ahLst/>
              <a:cxnLst/>
              <a:rect l="l" t="t" r="r" b="b"/>
              <a:pathLst>
                <a:path w="5477509" h="563880">
                  <a:moveTo>
                    <a:pt x="0" y="563879"/>
                  </a:moveTo>
                  <a:lnTo>
                    <a:pt x="5477256" y="563879"/>
                  </a:lnTo>
                  <a:lnTo>
                    <a:pt x="5477256" y="0"/>
                  </a:lnTo>
                  <a:lnTo>
                    <a:pt x="0" y="0"/>
                  </a:lnTo>
                  <a:lnTo>
                    <a:pt x="0" y="563879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84798" y="2448306"/>
              <a:ext cx="5477510" cy="582295"/>
            </a:xfrm>
            <a:custGeom>
              <a:avLst/>
              <a:gdLst/>
              <a:ahLst/>
              <a:cxnLst/>
              <a:rect l="l" t="t" r="r" b="b"/>
              <a:pathLst>
                <a:path w="5477509" h="582294">
                  <a:moveTo>
                    <a:pt x="5477256" y="0"/>
                  </a:moveTo>
                  <a:lnTo>
                    <a:pt x="0" y="0"/>
                  </a:lnTo>
                  <a:lnTo>
                    <a:pt x="0" y="582168"/>
                  </a:lnTo>
                  <a:lnTo>
                    <a:pt x="5477256" y="582168"/>
                  </a:lnTo>
                  <a:lnTo>
                    <a:pt x="5477256" y="0"/>
                  </a:lnTo>
                  <a:close/>
                </a:path>
              </a:pathLst>
            </a:custGeom>
            <a:solidFill>
              <a:srgbClr val="FF0000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84798" y="2448306"/>
              <a:ext cx="5477510" cy="582295"/>
            </a:xfrm>
            <a:custGeom>
              <a:avLst/>
              <a:gdLst/>
              <a:ahLst/>
              <a:cxnLst/>
              <a:rect l="l" t="t" r="r" b="b"/>
              <a:pathLst>
                <a:path w="5477509" h="582294">
                  <a:moveTo>
                    <a:pt x="0" y="582168"/>
                  </a:moveTo>
                  <a:lnTo>
                    <a:pt x="5477256" y="582168"/>
                  </a:lnTo>
                  <a:lnTo>
                    <a:pt x="5477256" y="0"/>
                  </a:lnTo>
                  <a:lnTo>
                    <a:pt x="0" y="0"/>
                  </a:lnTo>
                  <a:lnTo>
                    <a:pt x="0" y="582168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48222" y="4645913"/>
              <a:ext cx="5514340" cy="722630"/>
            </a:xfrm>
            <a:custGeom>
              <a:avLst/>
              <a:gdLst/>
              <a:ahLst/>
              <a:cxnLst/>
              <a:rect l="l" t="t" r="r" b="b"/>
              <a:pathLst>
                <a:path w="5514340" h="722629">
                  <a:moveTo>
                    <a:pt x="5513832" y="0"/>
                  </a:moveTo>
                  <a:lnTo>
                    <a:pt x="0" y="0"/>
                  </a:lnTo>
                  <a:lnTo>
                    <a:pt x="0" y="722376"/>
                  </a:lnTo>
                  <a:lnTo>
                    <a:pt x="5513832" y="722376"/>
                  </a:lnTo>
                  <a:lnTo>
                    <a:pt x="5513832" y="0"/>
                  </a:lnTo>
                  <a:close/>
                </a:path>
              </a:pathLst>
            </a:custGeom>
            <a:solidFill>
              <a:srgbClr val="FF0000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48222" y="4645913"/>
              <a:ext cx="5514340" cy="722630"/>
            </a:xfrm>
            <a:custGeom>
              <a:avLst/>
              <a:gdLst/>
              <a:ahLst/>
              <a:cxnLst/>
              <a:rect l="l" t="t" r="r" b="b"/>
              <a:pathLst>
                <a:path w="5514340" h="722629">
                  <a:moveTo>
                    <a:pt x="0" y="722376"/>
                  </a:moveTo>
                  <a:lnTo>
                    <a:pt x="5513832" y="722376"/>
                  </a:lnTo>
                  <a:lnTo>
                    <a:pt x="5513832" y="0"/>
                  </a:lnTo>
                  <a:lnTo>
                    <a:pt x="0" y="0"/>
                  </a:lnTo>
                  <a:lnTo>
                    <a:pt x="0" y="722376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660139" y="5954962"/>
            <a:ext cx="4916170" cy="88126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99000"/>
              </a:lnSpc>
              <a:spcBef>
                <a:spcPts val="120"/>
              </a:spcBef>
            </a:pPr>
            <a:r>
              <a:rPr sz="1400" spc="-5" dirty="0">
                <a:latin typeface="Arial"/>
                <a:cs typeface="Arial"/>
              </a:rPr>
              <a:t>Manyika, </a:t>
            </a:r>
            <a:r>
              <a:rPr sz="1400" dirty="0">
                <a:latin typeface="Arial"/>
                <a:cs typeface="Arial"/>
              </a:rPr>
              <a:t>James, et al. </a:t>
            </a:r>
            <a:r>
              <a:rPr sz="1400" i="1" dirty="0">
                <a:latin typeface="Arial"/>
                <a:cs typeface="Arial"/>
              </a:rPr>
              <a:t>Disruptive </a:t>
            </a:r>
            <a:r>
              <a:rPr sz="1400" i="1" spc="-5" dirty="0">
                <a:latin typeface="Arial"/>
                <a:cs typeface="Arial"/>
              </a:rPr>
              <a:t>technologies: </a:t>
            </a:r>
            <a:r>
              <a:rPr sz="1400" i="1" dirty="0">
                <a:latin typeface="Arial"/>
                <a:cs typeface="Arial"/>
              </a:rPr>
              <a:t>Advances that  </a:t>
            </a:r>
            <a:r>
              <a:rPr sz="1400" i="1" spc="-5" dirty="0">
                <a:latin typeface="Arial"/>
                <a:cs typeface="Arial"/>
              </a:rPr>
              <a:t>will </a:t>
            </a:r>
            <a:r>
              <a:rPr sz="1400" i="1" dirty="0">
                <a:latin typeface="Arial"/>
                <a:cs typeface="Arial"/>
              </a:rPr>
              <a:t>transform life, business, and the global economy</a:t>
            </a:r>
            <a:r>
              <a:rPr sz="1400" dirty="0">
                <a:latin typeface="Arial"/>
                <a:cs typeface="Arial"/>
              </a:rPr>
              <a:t>. </a:t>
            </a:r>
            <a:r>
              <a:rPr sz="1400" spc="-20" dirty="0">
                <a:latin typeface="Arial"/>
                <a:cs typeface="Arial"/>
              </a:rPr>
              <a:t>Vol.</a:t>
            </a:r>
            <a:r>
              <a:rPr sz="1400" spc="-2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180.  </a:t>
            </a:r>
            <a:r>
              <a:rPr sz="1400" dirty="0">
                <a:latin typeface="Arial"/>
                <a:cs typeface="Arial"/>
              </a:rPr>
              <a:t>San </a:t>
            </a:r>
            <a:r>
              <a:rPr sz="1400" spc="-5" dirty="0">
                <a:latin typeface="Arial"/>
                <a:cs typeface="Arial"/>
              </a:rPr>
              <a:t>Francisco, CA: </a:t>
            </a:r>
            <a:r>
              <a:rPr sz="1400" dirty="0">
                <a:latin typeface="Arial"/>
                <a:cs typeface="Arial"/>
              </a:rPr>
              <a:t>McKinsey Global </a:t>
            </a:r>
            <a:r>
              <a:rPr sz="1400" spc="-5" dirty="0">
                <a:latin typeface="Arial"/>
                <a:cs typeface="Arial"/>
              </a:rPr>
              <a:t>Institute,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2013</a:t>
            </a:r>
            <a:r>
              <a:rPr sz="1400" spc="-5" dirty="0" smtClean="0">
                <a:latin typeface="Arial"/>
                <a:cs typeface="Arial"/>
              </a:rPr>
              <a:t>.</a:t>
            </a:r>
            <a:r>
              <a:rPr lang="en-US" sz="1400" spc="-5" dirty="0" smtClean="0">
                <a:latin typeface="Arial"/>
                <a:cs typeface="Arial"/>
              </a:rPr>
              <a:t> </a:t>
            </a:r>
          </a:p>
          <a:p>
            <a:pPr marL="12700" marR="5080" algn="just">
              <a:lnSpc>
                <a:spcPct val="99000"/>
              </a:lnSpc>
              <a:spcBef>
                <a:spcPts val="120"/>
              </a:spcBef>
            </a:pPr>
            <a:r>
              <a:rPr lang="zh-CN" altLang="en-US" sz="1400" dirty="0">
                <a:latin typeface="Arial"/>
                <a:cs typeface="Arial"/>
              </a:rPr>
              <a:t>麦肯锡：</a:t>
            </a:r>
            <a:r>
              <a:rPr lang="en-US" altLang="zh-CN" sz="1400" dirty="0">
                <a:latin typeface="Arial"/>
                <a:cs typeface="Arial"/>
              </a:rPr>
              <a:t>12</a:t>
            </a:r>
            <a:r>
              <a:rPr lang="zh-CN" altLang="en-US" sz="1400" dirty="0">
                <a:latin typeface="Arial"/>
                <a:cs typeface="Arial"/>
              </a:rPr>
              <a:t>项决定未来经济的颠覆性技术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053454" y="251206"/>
            <a:ext cx="50457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0000"/>
                </a:solidFill>
              </a:rPr>
              <a:t>Embedded </a:t>
            </a:r>
            <a:r>
              <a:rPr sz="2000" spc="-15" dirty="0">
                <a:solidFill>
                  <a:srgbClr val="FF0000"/>
                </a:solidFill>
              </a:rPr>
              <a:t>Systems </a:t>
            </a:r>
            <a:r>
              <a:rPr sz="2000" spc="-10" dirty="0">
                <a:solidFill>
                  <a:srgbClr val="FF0000"/>
                </a:solidFill>
              </a:rPr>
              <a:t>are </a:t>
            </a:r>
            <a:r>
              <a:rPr sz="2000" dirty="0">
                <a:solidFill>
                  <a:srgbClr val="FF0000"/>
                </a:solidFill>
              </a:rPr>
              <a:t>an </a:t>
            </a:r>
            <a:r>
              <a:rPr sz="2000" spc="-5" dirty="0">
                <a:solidFill>
                  <a:srgbClr val="FF0000"/>
                </a:solidFill>
              </a:rPr>
              <a:t>essential</a:t>
            </a:r>
            <a:r>
              <a:rPr sz="2000" spc="-25" dirty="0">
                <a:solidFill>
                  <a:srgbClr val="FF0000"/>
                </a:solidFill>
              </a:rPr>
              <a:t> </a:t>
            </a:r>
            <a:r>
              <a:rPr sz="2000" spc="-5" dirty="0">
                <a:solidFill>
                  <a:srgbClr val="FF0000"/>
                </a:solidFill>
              </a:rPr>
              <a:t>component</a:t>
            </a:r>
            <a:endParaRPr sz="2000"/>
          </a:p>
        </p:txBody>
      </p:sp>
      <p:sp>
        <p:nvSpPr>
          <p:cNvPr id="21" name="object 21"/>
          <p:cNvSpPr/>
          <p:nvPr/>
        </p:nvSpPr>
        <p:spPr>
          <a:xfrm>
            <a:off x="5665470" y="426719"/>
            <a:ext cx="704215" cy="1274445"/>
          </a:xfrm>
          <a:custGeom>
            <a:avLst/>
            <a:gdLst/>
            <a:ahLst/>
            <a:cxnLst/>
            <a:rect l="l" t="t" r="r" b="b"/>
            <a:pathLst>
              <a:path w="704214" h="1274445">
                <a:moveTo>
                  <a:pt x="703707" y="1179576"/>
                </a:moveTo>
                <a:lnTo>
                  <a:pt x="675627" y="1186649"/>
                </a:lnTo>
                <a:lnTo>
                  <a:pt x="378333" y="4826"/>
                </a:lnTo>
                <a:lnTo>
                  <a:pt x="365163" y="8153"/>
                </a:lnTo>
                <a:lnTo>
                  <a:pt x="353695" y="0"/>
                </a:lnTo>
                <a:lnTo>
                  <a:pt x="38150" y="447827"/>
                </a:lnTo>
                <a:lnTo>
                  <a:pt x="14478" y="431165"/>
                </a:lnTo>
                <a:lnTo>
                  <a:pt x="0" y="527177"/>
                </a:lnTo>
                <a:lnTo>
                  <a:pt x="85598" y="481203"/>
                </a:lnTo>
                <a:lnTo>
                  <a:pt x="78727" y="476377"/>
                </a:lnTo>
                <a:lnTo>
                  <a:pt x="61925" y="464553"/>
                </a:lnTo>
                <a:lnTo>
                  <a:pt x="358178" y="43929"/>
                </a:lnTo>
                <a:lnTo>
                  <a:pt x="647585" y="1193711"/>
                </a:lnTo>
                <a:lnTo>
                  <a:pt x="619506" y="1200785"/>
                </a:lnTo>
                <a:lnTo>
                  <a:pt x="682752" y="1274445"/>
                </a:lnTo>
                <a:lnTo>
                  <a:pt x="697471" y="1207770"/>
                </a:lnTo>
                <a:lnTo>
                  <a:pt x="703707" y="117957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815329" y="960246"/>
            <a:ext cx="2012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…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Embedded</a:t>
            </a:r>
            <a:r>
              <a:rPr spc="-75" dirty="0"/>
              <a:t> </a:t>
            </a:r>
            <a:r>
              <a:rPr dirty="0"/>
              <a:t>System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68187" y="2124468"/>
            <a:ext cx="8103234" cy="3517900"/>
            <a:chOff x="1568187" y="2124468"/>
            <a:chExt cx="8103234" cy="3517900"/>
          </a:xfrm>
        </p:grpSpPr>
        <p:sp>
          <p:nvSpPr>
            <p:cNvPr id="4" name="object 4"/>
            <p:cNvSpPr/>
            <p:nvPr/>
          </p:nvSpPr>
          <p:spPr>
            <a:xfrm>
              <a:off x="1568187" y="4277545"/>
              <a:ext cx="8103142" cy="888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02485" y="4304538"/>
              <a:ext cx="8046084" cy="0"/>
            </a:xfrm>
            <a:custGeom>
              <a:avLst/>
              <a:gdLst/>
              <a:ahLst/>
              <a:cxnLst/>
              <a:rect l="l" t="t" r="r" b="b"/>
              <a:pathLst>
                <a:path w="8046084">
                  <a:moveTo>
                    <a:pt x="0" y="0"/>
                  </a:moveTo>
                  <a:lnTo>
                    <a:pt x="8045958" y="0"/>
                  </a:lnTo>
                </a:path>
              </a:pathLst>
            </a:custGeom>
            <a:ln w="25908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58040" y="4494240"/>
              <a:ext cx="4463827" cy="11476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96155" y="4509516"/>
              <a:ext cx="4392295" cy="1076325"/>
            </a:xfrm>
            <a:custGeom>
              <a:avLst/>
              <a:gdLst/>
              <a:ahLst/>
              <a:cxnLst/>
              <a:rect l="l" t="t" r="r" b="b"/>
              <a:pathLst>
                <a:path w="4392295" h="1076325">
                  <a:moveTo>
                    <a:pt x="4212844" y="0"/>
                  </a:moveTo>
                  <a:lnTo>
                    <a:pt x="179324" y="0"/>
                  </a:lnTo>
                  <a:lnTo>
                    <a:pt x="131644" y="6404"/>
                  </a:lnTo>
                  <a:lnTo>
                    <a:pt x="88805" y="24478"/>
                  </a:lnTo>
                  <a:lnTo>
                    <a:pt x="52514" y="52514"/>
                  </a:lnTo>
                  <a:lnTo>
                    <a:pt x="24478" y="88805"/>
                  </a:lnTo>
                  <a:lnTo>
                    <a:pt x="6404" y="131644"/>
                  </a:lnTo>
                  <a:lnTo>
                    <a:pt x="0" y="179323"/>
                  </a:lnTo>
                  <a:lnTo>
                    <a:pt x="0" y="896619"/>
                  </a:lnTo>
                  <a:lnTo>
                    <a:pt x="6404" y="944299"/>
                  </a:lnTo>
                  <a:lnTo>
                    <a:pt x="24478" y="987138"/>
                  </a:lnTo>
                  <a:lnTo>
                    <a:pt x="52514" y="1023429"/>
                  </a:lnTo>
                  <a:lnTo>
                    <a:pt x="88805" y="1051465"/>
                  </a:lnTo>
                  <a:lnTo>
                    <a:pt x="131644" y="1069539"/>
                  </a:lnTo>
                  <a:lnTo>
                    <a:pt x="179324" y="1075943"/>
                  </a:lnTo>
                  <a:lnTo>
                    <a:pt x="4212844" y="1075943"/>
                  </a:lnTo>
                  <a:lnTo>
                    <a:pt x="4260523" y="1069539"/>
                  </a:lnTo>
                  <a:lnTo>
                    <a:pt x="4303362" y="1051465"/>
                  </a:lnTo>
                  <a:lnTo>
                    <a:pt x="4339653" y="1023429"/>
                  </a:lnTo>
                  <a:lnTo>
                    <a:pt x="4367689" y="987138"/>
                  </a:lnTo>
                  <a:lnTo>
                    <a:pt x="4385763" y="944299"/>
                  </a:lnTo>
                  <a:lnTo>
                    <a:pt x="4392168" y="896619"/>
                  </a:lnTo>
                  <a:lnTo>
                    <a:pt x="4392168" y="179323"/>
                  </a:lnTo>
                  <a:lnTo>
                    <a:pt x="4385763" y="131644"/>
                  </a:lnTo>
                  <a:lnTo>
                    <a:pt x="4367689" y="88805"/>
                  </a:lnTo>
                  <a:lnTo>
                    <a:pt x="4339653" y="52514"/>
                  </a:lnTo>
                  <a:lnTo>
                    <a:pt x="4303362" y="24478"/>
                  </a:lnTo>
                  <a:lnTo>
                    <a:pt x="4260523" y="6404"/>
                  </a:lnTo>
                  <a:lnTo>
                    <a:pt x="4212844" y="0"/>
                  </a:lnTo>
                  <a:close/>
                </a:path>
              </a:pathLst>
            </a:custGeom>
            <a:solidFill>
              <a:srgbClr val="C3FF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96155" y="4509516"/>
              <a:ext cx="4392295" cy="1076325"/>
            </a:xfrm>
            <a:custGeom>
              <a:avLst/>
              <a:gdLst/>
              <a:ahLst/>
              <a:cxnLst/>
              <a:rect l="l" t="t" r="r" b="b"/>
              <a:pathLst>
                <a:path w="4392295" h="1076325">
                  <a:moveTo>
                    <a:pt x="0" y="179323"/>
                  </a:moveTo>
                  <a:lnTo>
                    <a:pt x="6404" y="131644"/>
                  </a:lnTo>
                  <a:lnTo>
                    <a:pt x="24478" y="88805"/>
                  </a:lnTo>
                  <a:lnTo>
                    <a:pt x="52514" y="52514"/>
                  </a:lnTo>
                  <a:lnTo>
                    <a:pt x="88805" y="24478"/>
                  </a:lnTo>
                  <a:lnTo>
                    <a:pt x="131644" y="6404"/>
                  </a:lnTo>
                  <a:lnTo>
                    <a:pt x="179324" y="0"/>
                  </a:lnTo>
                  <a:lnTo>
                    <a:pt x="4212844" y="0"/>
                  </a:lnTo>
                  <a:lnTo>
                    <a:pt x="4260523" y="6404"/>
                  </a:lnTo>
                  <a:lnTo>
                    <a:pt x="4303362" y="24478"/>
                  </a:lnTo>
                  <a:lnTo>
                    <a:pt x="4339653" y="52514"/>
                  </a:lnTo>
                  <a:lnTo>
                    <a:pt x="4367689" y="88805"/>
                  </a:lnTo>
                  <a:lnTo>
                    <a:pt x="4385763" y="131644"/>
                  </a:lnTo>
                  <a:lnTo>
                    <a:pt x="4392168" y="179323"/>
                  </a:lnTo>
                  <a:lnTo>
                    <a:pt x="4392168" y="896619"/>
                  </a:lnTo>
                  <a:lnTo>
                    <a:pt x="4385763" y="944299"/>
                  </a:lnTo>
                  <a:lnTo>
                    <a:pt x="4367689" y="987138"/>
                  </a:lnTo>
                  <a:lnTo>
                    <a:pt x="4339653" y="1023429"/>
                  </a:lnTo>
                  <a:lnTo>
                    <a:pt x="4303362" y="1051465"/>
                  </a:lnTo>
                  <a:lnTo>
                    <a:pt x="4260523" y="1069539"/>
                  </a:lnTo>
                  <a:lnTo>
                    <a:pt x="4212844" y="1075943"/>
                  </a:lnTo>
                  <a:lnTo>
                    <a:pt x="179324" y="1075943"/>
                  </a:lnTo>
                  <a:lnTo>
                    <a:pt x="131644" y="1069539"/>
                  </a:lnTo>
                  <a:lnTo>
                    <a:pt x="88805" y="1051465"/>
                  </a:lnTo>
                  <a:lnTo>
                    <a:pt x="52514" y="1023429"/>
                  </a:lnTo>
                  <a:lnTo>
                    <a:pt x="24478" y="987138"/>
                  </a:lnTo>
                  <a:lnTo>
                    <a:pt x="6404" y="944299"/>
                  </a:lnTo>
                  <a:lnTo>
                    <a:pt x="0" y="896619"/>
                  </a:lnTo>
                  <a:lnTo>
                    <a:pt x="0" y="179323"/>
                  </a:lnTo>
                  <a:close/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36947" y="3986784"/>
              <a:ext cx="1350264" cy="5806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12563" y="4008094"/>
              <a:ext cx="1395984" cy="6141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84191" y="4011168"/>
              <a:ext cx="1260475" cy="490855"/>
            </a:xfrm>
            <a:custGeom>
              <a:avLst/>
              <a:gdLst/>
              <a:ahLst/>
              <a:cxnLst/>
              <a:rect l="l" t="t" r="r" b="b"/>
              <a:pathLst>
                <a:path w="1260475" h="490854">
                  <a:moveTo>
                    <a:pt x="1260348" y="0"/>
                  </a:moveTo>
                  <a:lnTo>
                    <a:pt x="0" y="0"/>
                  </a:lnTo>
                  <a:lnTo>
                    <a:pt x="0" y="490728"/>
                  </a:lnTo>
                  <a:lnTo>
                    <a:pt x="1260348" y="490728"/>
                  </a:lnTo>
                  <a:lnTo>
                    <a:pt x="1260348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84191" y="4011168"/>
              <a:ext cx="1260475" cy="490855"/>
            </a:xfrm>
            <a:custGeom>
              <a:avLst/>
              <a:gdLst/>
              <a:ahLst/>
              <a:cxnLst/>
              <a:rect l="l" t="t" r="r" b="b"/>
              <a:pathLst>
                <a:path w="1260475" h="490854">
                  <a:moveTo>
                    <a:pt x="0" y="490728"/>
                  </a:moveTo>
                  <a:lnTo>
                    <a:pt x="1260348" y="490728"/>
                  </a:lnTo>
                  <a:lnTo>
                    <a:pt x="1260348" y="0"/>
                  </a:lnTo>
                  <a:lnTo>
                    <a:pt x="0" y="0"/>
                  </a:lnTo>
                  <a:lnTo>
                    <a:pt x="0" y="490728"/>
                  </a:lnTo>
                  <a:close/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25639" y="3992880"/>
              <a:ext cx="1417320" cy="5806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70775" y="4015714"/>
              <a:ext cx="1527048" cy="61419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72883" y="4017264"/>
              <a:ext cx="1327785" cy="490855"/>
            </a:xfrm>
            <a:custGeom>
              <a:avLst/>
              <a:gdLst/>
              <a:ahLst/>
              <a:cxnLst/>
              <a:rect l="l" t="t" r="r" b="b"/>
              <a:pathLst>
                <a:path w="1327784" h="490854">
                  <a:moveTo>
                    <a:pt x="1327403" y="0"/>
                  </a:moveTo>
                  <a:lnTo>
                    <a:pt x="0" y="0"/>
                  </a:lnTo>
                  <a:lnTo>
                    <a:pt x="0" y="490728"/>
                  </a:lnTo>
                  <a:lnTo>
                    <a:pt x="1327403" y="490728"/>
                  </a:lnTo>
                  <a:lnTo>
                    <a:pt x="1327403" y="0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72883" y="4017264"/>
              <a:ext cx="1327785" cy="490855"/>
            </a:xfrm>
            <a:custGeom>
              <a:avLst/>
              <a:gdLst/>
              <a:ahLst/>
              <a:cxnLst/>
              <a:rect l="l" t="t" r="r" b="b"/>
              <a:pathLst>
                <a:path w="1327784" h="490854">
                  <a:moveTo>
                    <a:pt x="0" y="490728"/>
                  </a:moveTo>
                  <a:lnTo>
                    <a:pt x="1327403" y="490728"/>
                  </a:lnTo>
                  <a:lnTo>
                    <a:pt x="1327403" y="0"/>
                  </a:lnTo>
                  <a:lnTo>
                    <a:pt x="0" y="0"/>
                  </a:lnTo>
                  <a:lnTo>
                    <a:pt x="0" y="490728"/>
                  </a:lnTo>
                  <a:close/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39939" y="2194480"/>
              <a:ext cx="1440237" cy="100751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59780" y="2124468"/>
              <a:ext cx="1399031" cy="122375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78068" y="2209800"/>
              <a:ext cx="1369060" cy="935990"/>
            </a:xfrm>
            <a:custGeom>
              <a:avLst/>
              <a:gdLst/>
              <a:ahLst/>
              <a:cxnLst/>
              <a:rect l="l" t="t" r="r" b="b"/>
              <a:pathLst>
                <a:path w="1369059" h="935989">
                  <a:moveTo>
                    <a:pt x="1212596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79779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6" y="935736"/>
                  </a:lnTo>
                  <a:lnTo>
                    <a:pt x="1212596" y="935736"/>
                  </a:lnTo>
                  <a:lnTo>
                    <a:pt x="1261880" y="927782"/>
                  </a:lnTo>
                  <a:lnTo>
                    <a:pt x="1304690" y="905638"/>
                  </a:lnTo>
                  <a:lnTo>
                    <a:pt x="1338454" y="871874"/>
                  </a:lnTo>
                  <a:lnTo>
                    <a:pt x="1360598" y="829064"/>
                  </a:lnTo>
                  <a:lnTo>
                    <a:pt x="1368552" y="779779"/>
                  </a:lnTo>
                  <a:lnTo>
                    <a:pt x="1368552" y="155955"/>
                  </a:lnTo>
                  <a:lnTo>
                    <a:pt x="1360598" y="106671"/>
                  </a:lnTo>
                  <a:lnTo>
                    <a:pt x="1338454" y="63861"/>
                  </a:lnTo>
                  <a:lnTo>
                    <a:pt x="1304690" y="30097"/>
                  </a:lnTo>
                  <a:lnTo>
                    <a:pt x="1261880" y="7953"/>
                  </a:lnTo>
                  <a:lnTo>
                    <a:pt x="121259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78068" y="2209800"/>
              <a:ext cx="1369060" cy="935990"/>
            </a:xfrm>
            <a:custGeom>
              <a:avLst/>
              <a:gdLst/>
              <a:ahLst/>
              <a:cxnLst/>
              <a:rect l="l" t="t" r="r" b="b"/>
              <a:pathLst>
                <a:path w="1369059" h="935989">
                  <a:moveTo>
                    <a:pt x="0" y="155955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1212596" y="0"/>
                  </a:lnTo>
                  <a:lnTo>
                    <a:pt x="1261880" y="7953"/>
                  </a:lnTo>
                  <a:lnTo>
                    <a:pt x="1304690" y="30097"/>
                  </a:lnTo>
                  <a:lnTo>
                    <a:pt x="1338454" y="63861"/>
                  </a:lnTo>
                  <a:lnTo>
                    <a:pt x="1360598" y="106671"/>
                  </a:lnTo>
                  <a:lnTo>
                    <a:pt x="1368552" y="155955"/>
                  </a:lnTo>
                  <a:lnTo>
                    <a:pt x="1368552" y="779779"/>
                  </a:lnTo>
                  <a:lnTo>
                    <a:pt x="1360598" y="829064"/>
                  </a:lnTo>
                  <a:lnTo>
                    <a:pt x="1338454" y="871874"/>
                  </a:lnTo>
                  <a:lnTo>
                    <a:pt x="1304690" y="905638"/>
                  </a:lnTo>
                  <a:lnTo>
                    <a:pt x="1261880" y="927782"/>
                  </a:lnTo>
                  <a:lnTo>
                    <a:pt x="1212596" y="935736"/>
                  </a:lnTo>
                  <a:lnTo>
                    <a:pt x="155956" y="935736"/>
                  </a:lnTo>
                  <a:lnTo>
                    <a:pt x="106671" y="927782"/>
                  </a:lnTo>
                  <a:lnTo>
                    <a:pt x="63861" y="905638"/>
                  </a:lnTo>
                  <a:lnTo>
                    <a:pt x="30097" y="871874"/>
                  </a:lnTo>
                  <a:lnTo>
                    <a:pt x="7953" y="829064"/>
                  </a:lnTo>
                  <a:lnTo>
                    <a:pt x="0" y="779779"/>
                  </a:lnTo>
                  <a:lnTo>
                    <a:pt x="0" y="155955"/>
                  </a:lnTo>
                  <a:close/>
                </a:path>
              </a:pathLst>
            </a:custGeom>
            <a:ln w="914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05472" y="2642616"/>
              <a:ext cx="685825" cy="15483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47381" y="2665476"/>
              <a:ext cx="549910" cy="1353185"/>
            </a:xfrm>
            <a:custGeom>
              <a:avLst/>
              <a:gdLst/>
              <a:ahLst/>
              <a:cxnLst/>
              <a:rect l="l" t="t" r="r" b="b"/>
              <a:pathLst>
                <a:path w="549909" h="1353185">
                  <a:moveTo>
                    <a:pt x="443865" y="1234567"/>
                  </a:moveTo>
                  <a:lnTo>
                    <a:pt x="431546" y="1241806"/>
                  </a:lnTo>
                  <a:lnTo>
                    <a:pt x="429514" y="1249680"/>
                  </a:lnTo>
                  <a:lnTo>
                    <a:pt x="433070" y="1255903"/>
                  </a:lnTo>
                  <a:lnTo>
                    <a:pt x="489585" y="1352804"/>
                  </a:lnTo>
                  <a:lnTo>
                    <a:pt x="504547" y="1327150"/>
                  </a:lnTo>
                  <a:lnTo>
                    <a:pt x="476631" y="1327150"/>
                  </a:lnTo>
                  <a:lnTo>
                    <a:pt x="476631" y="1279180"/>
                  </a:lnTo>
                  <a:lnTo>
                    <a:pt x="451866" y="1236726"/>
                  </a:lnTo>
                  <a:lnTo>
                    <a:pt x="443865" y="1234567"/>
                  </a:lnTo>
                  <a:close/>
                </a:path>
                <a:path w="549909" h="1353185">
                  <a:moveTo>
                    <a:pt x="476631" y="1279180"/>
                  </a:moveTo>
                  <a:lnTo>
                    <a:pt x="476631" y="1327150"/>
                  </a:lnTo>
                  <a:lnTo>
                    <a:pt x="502539" y="1327150"/>
                  </a:lnTo>
                  <a:lnTo>
                    <a:pt x="502539" y="1320546"/>
                  </a:lnTo>
                  <a:lnTo>
                    <a:pt x="478409" y="1320546"/>
                  </a:lnTo>
                  <a:lnTo>
                    <a:pt x="489585" y="1301387"/>
                  </a:lnTo>
                  <a:lnTo>
                    <a:pt x="476631" y="1279180"/>
                  </a:lnTo>
                  <a:close/>
                </a:path>
                <a:path w="549909" h="1353185">
                  <a:moveTo>
                    <a:pt x="535304" y="1234567"/>
                  </a:moveTo>
                  <a:lnTo>
                    <a:pt x="527431" y="1236726"/>
                  </a:lnTo>
                  <a:lnTo>
                    <a:pt x="523748" y="1242822"/>
                  </a:lnTo>
                  <a:lnTo>
                    <a:pt x="502539" y="1279180"/>
                  </a:lnTo>
                  <a:lnTo>
                    <a:pt x="502539" y="1327150"/>
                  </a:lnTo>
                  <a:lnTo>
                    <a:pt x="504547" y="1327150"/>
                  </a:lnTo>
                  <a:lnTo>
                    <a:pt x="546100" y="1255903"/>
                  </a:lnTo>
                  <a:lnTo>
                    <a:pt x="549783" y="1249680"/>
                  </a:lnTo>
                  <a:lnTo>
                    <a:pt x="547624" y="1241806"/>
                  </a:lnTo>
                  <a:lnTo>
                    <a:pt x="541527" y="1238123"/>
                  </a:lnTo>
                  <a:lnTo>
                    <a:pt x="535304" y="1234567"/>
                  </a:lnTo>
                  <a:close/>
                </a:path>
                <a:path w="549909" h="1353185">
                  <a:moveTo>
                    <a:pt x="489585" y="1301387"/>
                  </a:moveTo>
                  <a:lnTo>
                    <a:pt x="478409" y="1320546"/>
                  </a:lnTo>
                  <a:lnTo>
                    <a:pt x="500761" y="1320546"/>
                  </a:lnTo>
                  <a:lnTo>
                    <a:pt x="489585" y="1301387"/>
                  </a:lnTo>
                  <a:close/>
                </a:path>
                <a:path w="549909" h="1353185">
                  <a:moveTo>
                    <a:pt x="502539" y="1279180"/>
                  </a:moveTo>
                  <a:lnTo>
                    <a:pt x="489585" y="1301387"/>
                  </a:lnTo>
                  <a:lnTo>
                    <a:pt x="500761" y="1320546"/>
                  </a:lnTo>
                  <a:lnTo>
                    <a:pt x="502539" y="1320546"/>
                  </a:lnTo>
                  <a:lnTo>
                    <a:pt x="502539" y="1279180"/>
                  </a:lnTo>
                  <a:close/>
                </a:path>
                <a:path w="549909" h="1353185">
                  <a:moveTo>
                    <a:pt x="476631" y="12953"/>
                  </a:moveTo>
                  <a:lnTo>
                    <a:pt x="476631" y="1279180"/>
                  </a:lnTo>
                  <a:lnTo>
                    <a:pt x="489585" y="1301387"/>
                  </a:lnTo>
                  <a:lnTo>
                    <a:pt x="502539" y="1279180"/>
                  </a:lnTo>
                  <a:lnTo>
                    <a:pt x="502539" y="25908"/>
                  </a:lnTo>
                  <a:lnTo>
                    <a:pt x="489585" y="25908"/>
                  </a:lnTo>
                  <a:lnTo>
                    <a:pt x="476631" y="12953"/>
                  </a:lnTo>
                  <a:close/>
                </a:path>
                <a:path w="549909" h="1353185">
                  <a:moveTo>
                    <a:pt x="496824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476631" y="25908"/>
                  </a:lnTo>
                  <a:lnTo>
                    <a:pt x="476631" y="12953"/>
                  </a:lnTo>
                  <a:lnTo>
                    <a:pt x="502539" y="12953"/>
                  </a:lnTo>
                  <a:lnTo>
                    <a:pt x="502539" y="5841"/>
                  </a:lnTo>
                  <a:lnTo>
                    <a:pt x="496824" y="0"/>
                  </a:lnTo>
                  <a:close/>
                </a:path>
                <a:path w="549909" h="1353185">
                  <a:moveTo>
                    <a:pt x="502539" y="12953"/>
                  </a:moveTo>
                  <a:lnTo>
                    <a:pt x="476631" y="12953"/>
                  </a:lnTo>
                  <a:lnTo>
                    <a:pt x="489585" y="25908"/>
                  </a:lnTo>
                  <a:lnTo>
                    <a:pt x="502539" y="25908"/>
                  </a:lnTo>
                  <a:lnTo>
                    <a:pt x="502539" y="129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158739" y="2540508"/>
              <a:ext cx="873251" cy="153009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01412" y="2618359"/>
              <a:ext cx="677545" cy="1393825"/>
            </a:xfrm>
            <a:custGeom>
              <a:avLst/>
              <a:gdLst/>
              <a:ahLst/>
              <a:cxnLst/>
              <a:rect l="l" t="t" r="r" b="b"/>
              <a:pathLst>
                <a:path w="677545" h="1393825">
                  <a:moveTo>
                    <a:pt x="603794" y="47116"/>
                  </a:moveTo>
                  <a:lnTo>
                    <a:pt x="5841" y="47116"/>
                  </a:lnTo>
                  <a:lnTo>
                    <a:pt x="0" y="52958"/>
                  </a:lnTo>
                  <a:lnTo>
                    <a:pt x="0" y="1393443"/>
                  </a:lnTo>
                  <a:lnTo>
                    <a:pt x="25908" y="1393443"/>
                  </a:lnTo>
                  <a:lnTo>
                    <a:pt x="25908" y="73025"/>
                  </a:lnTo>
                  <a:lnTo>
                    <a:pt x="12953" y="73025"/>
                  </a:lnTo>
                  <a:lnTo>
                    <a:pt x="25908" y="60070"/>
                  </a:lnTo>
                  <a:lnTo>
                    <a:pt x="626001" y="60070"/>
                  </a:lnTo>
                  <a:lnTo>
                    <a:pt x="603794" y="47116"/>
                  </a:lnTo>
                  <a:close/>
                </a:path>
                <a:path w="677545" h="1393825">
                  <a:moveTo>
                    <a:pt x="626001" y="60070"/>
                  </a:moveTo>
                  <a:lnTo>
                    <a:pt x="567436" y="94233"/>
                  </a:lnTo>
                  <a:lnTo>
                    <a:pt x="561213" y="97789"/>
                  </a:lnTo>
                  <a:lnTo>
                    <a:pt x="559180" y="105790"/>
                  </a:lnTo>
                  <a:lnTo>
                    <a:pt x="562737" y="111887"/>
                  </a:lnTo>
                  <a:lnTo>
                    <a:pt x="566420" y="118110"/>
                  </a:lnTo>
                  <a:lnTo>
                    <a:pt x="574293" y="120141"/>
                  </a:lnTo>
                  <a:lnTo>
                    <a:pt x="580516" y="116586"/>
                  </a:lnTo>
                  <a:lnTo>
                    <a:pt x="655206" y="73025"/>
                  </a:lnTo>
                  <a:lnTo>
                    <a:pt x="651637" y="73025"/>
                  </a:lnTo>
                  <a:lnTo>
                    <a:pt x="651637" y="71246"/>
                  </a:lnTo>
                  <a:lnTo>
                    <a:pt x="645160" y="71246"/>
                  </a:lnTo>
                  <a:lnTo>
                    <a:pt x="626001" y="60070"/>
                  </a:lnTo>
                  <a:close/>
                </a:path>
                <a:path w="677545" h="1393825">
                  <a:moveTo>
                    <a:pt x="25908" y="60070"/>
                  </a:moveTo>
                  <a:lnTo>
                    <a:pt x="12953" y="73025"/>
                  </a:lnTo>
                  <a:lnTo>
                    <a:pt x="25908" y="73025"/>
                  </a:lnTo>
                  <a:lnTo>
                    <a:pt x="25908" y="60070"/>
                  </a:lnTo>
                  <a:close/>
                </a:path>
                <a:path w="677545" h="1393825">
                  <a:moveTo>
                    <a:pt x="626001" y="60070"/>
                  </a:moveTo>
                  <a:lnTo>
                    <a:pt x="25908" y="60070"/>
                  </a:lnTo>
                  <a:lnTo>
                    <a:pt x="25908" y="73025"/>
                  </a:lnTo>
                  <a:lnTo>
                    <a:pt x="603794" y="73025"/>
                  </a:lnTo>
                  <a:lnTo>
                    <a:pt x="626001" y="60070"/>
                  </a:lnTo>
                  <a:close/>
                </a:path>
                <a:path w="677545" h="1393825">
                  <a:moveTo>
                    <a:pt x="655206" y="47116"/>
                  </a:moveTo>
                  <a:lnTo>
                    <a:pt x="651637" y="47116"/>
                  </a:lnTo>
                  <a:lnTo>
                    <a:pt x="651637" y="73025"/>
                  </a:lnTo>
                  <a:lnTo>
                    <a:pt x="655206" y="73025"/>
                  </a:lnTo>
                  <a:lnTo>
                    <a:pt x="677417" y="60070"/>
                  </a:lnTo>
                  <a:lnTo>
                    <a:pt x="655206" y="47116"/>
                  </a:lnTo>
                  <a:close/>
                </a:path>
                <a:path w="677545" h="1393825">
                  <a:moveTo>
                    <a:pt x="645160" y="48894"/>
                  </a:moveTo>
                  <a:lnTo>
                    <a:pt x="626001" y="60070"/>
                  </a:lnTo>
                  <a:lnTo>
                    <a:pt x="645160" y="71246"/>
                  </a:lnTo>
                  <a:lnTo>
                    <a:pt x="645160" y="48894"/>
                  </a:lnTo>
                  <a:close/>
                </a:path>
                <a:path w="677545" h="1393825">
                  <a:moveTo>
                    <a:pt x="651637" y="48894"/>
                  </a:moveTo>
                  <a:lnTo>
                    <a:pt x="645160" y="48894"/>
                  </a:lnTo>
                  <a:lnTo>
                    <a:pt x="645160" y="71246"/>
                  </a:lnTo>
                  <a:lnTo>
                    <a:pt x="651637" y="71246"/>
                  </a:lnTo>
                  <a:lnTo>
                    <a:pt x="651637" y="48894"/>
                  </a:lnTo>
                  <a:close/>
                </a:path>
                <a:path w="677545" h="1393825">
                  <a:moveTo>
                    <a:pt x="574293" y="0"/>
                  </a:moveTo>
                  <a:lnTo>
                    <a:pt x="566420" y="2031"/>
                  </a:lnTo>
                  <a:lnTo>
                    <a:pt x="562737" y="8254"/>
                  </a:lnTo>
                  <a:lnTo>
                    <a:pt x="559180" y="14350"/>
                  </a:lnTo>
                  <a:lnTo>
                    <a:pt x="561213" y="22351"/>
                  </a:lnTo>
                  <a:lnTo>
                    <a:pt x="567436" y="25907"/>
                  </a:lnTo>
                  <a:lnTo>
                    <a:pt x="626001" y="60070"/>
                  </a:lnTo>
                  <a:lnTo>
                    <a:pt x="645160" y="48894"/>
                  </a:lnTo>
                  <a:lnTo>
                    <a:pt x="651637" y="48894"/>
                  </a:lnTo>
                  <a:lnTo>
                    <a:pt x="651637" y="47116"/>
                  </a:lnTo>
                  <a:lnTo>
                    <a:pt x="655206" y="47116"/>
                  </a:lnTo>
                  <a:lnTo>
                    <a:pt x="580516" y="3555"/>
                  </a:lnTo>
                  <a:lnTo>
                    <a:pt x="5742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020316" y="3407790"/>
            <a:ext cx="820419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33985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7E7E7E"/>
                </a:solidFill>
                <a:latin typeface="Calibri"/>
                <a:cs typeface="Calibri"/>
              </a:rPr>
              <a:t>CYBER  </a:t>
            </a:r>
            <a:r>
              <a:rPr sz="2000" spc="-20" dirty="0">
                <a:solidFill>
                  <a:srgbClr val="7E7E7E"/>
                </a:solidFill>
                <a:latin typeface="Calibri"/>
                <a:cs typeface="Calibri"/>
              </a:rPr>
              <a:t>W</a:t>
            </a:r>
            <a:r>
              <a:rPr sz="2000" spc="-5" dirty="0">
                <a:solidFill>
                  <a:srgbClr val="7E7E7E"/>
                </a:solidFill>
                <a:latin typeface="Calibri"/>
                <a:cs typeface="Calibri"/>
              </a:rPr>
              <a:t>O</a:t>
            </a:r>
            <a:r>
              <a:rPr sz="2000" spc="5" dirty="0">
                <a:solidFill>
                  <a:srgbClr val="7E7E7E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7E7E7E"/>
                </a:solidFill>
                <a:latin typeface="Calibri"/>
                <a:cs typeface="Calibri"/>
              </a:rPr>
              <a:t>LD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39214" y="4412741"/>
            <a:ext cx="100838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BE0000"/>
                </a:solidFill>
                <a:latin typeface="Calibri"/>
                <a:cs typeface="Calibri"/>
              </a:rPr>
              <a:t>PH</a:t>
            </a:r>
            <a:r>
              <a:rPr sz="2000" spc="-20" dirty="0">
                <a:solidFill>
                  <a:srgbClr val="BE0000"/>
                </a:solidFill>
                <a:latin typeface="Calibri"/>
                <a:cs typeface="Calibri"/>
              </a:rPr>
              <a:t>Y</a:t>
            </a:r>
            <a:r>
              <a:rPr sz="2000" spc="-5" dirty="0">
                <a:solidFill>
                  <a:srgbClr val="BE0000"/>
                </a:solidFill>
                <a:latin typeface="Calibri"/>
                <a:cs typeface="Calibri"/>
              </a:rPr>
              <a:t>SIC</a:t>
            </a:r>
            <a:r>
              <a:rPr sz="2000" dirty="0">
                <a:solidFill>
                  <a:srgbClr val="BE0000"/>
                </a:solidFill>
                <a:latin typeface="Calibri"/>
                <a:cs typeface="Calibri"/>
              </a:rPr>
              <a:t>AL</a:t>
            </a:r>
            <a:endParaRPr sz="20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000" spc="-20" dirty="0">
                <a:solidFill>
                  <a:srgbClr val="BE0000"/>
                </a:solidFill>
                <a:latin typeface="Calibri"/>
                <a:cs typeface="Calibri"/>
              </a:rPr>
              <a:t>W</a:t>
            </a:r>
            <a:r>
              <a:rPr sz="2000" spc="-5" dirty="0">
                <a:solidFill>
                  <a:srgbClr val="BE0000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BE0000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BE0000"/>
                </a:solidFill>
                <a:latin typeface="Calibri"/>
                <a:cs typeface="Calibri"/>
              </a:rPr>
              <a:t>LD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96260" y="5822594"/>
            <a:ext cx="715645" cy="255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2000" dirty="0">
                <a:solidFill>
                  <a:srgbClr val="7E0000"/>
                </a:solidFill>
                <a:latin typeface="Calibri"/>
                <a:cs typeface="Calibri"/>
              </a:rPr>
              <a:t>N</a:t>
            </a:r>
            <a:r>
              <a:rPr sz="2000" spc="-30" dirty="0">
                <a:solidFill>
                  <a:srgbClr val="7E0000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7E0000"/>
                </a:solidFill>
                <a:latin typeface="Calibri"/>
                <a:cs typeface="Calibri"/>
              </a:rPr>
              <a:t>tu</a:t>
            </a:r>
            <a:r>
              <a:rPr sz="2000" spc="-30" dirty="0">
                <a:solidFill>
                  <a:srgbClr val="7E000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7E0000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96260" y="1875663"/>
            <a:ext cx="124333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2000" spc="-15" dirty="0">
                <a:solidFill>
                  <a:srgbClr val="7E7E7E"/>
                </a:solidFill>
                <a:latin typeface="Calibri"/>
                <a:cs typeface="Calibri"/>
              </a:rPr>
              <a:t>Hardware</a:t>
            </a:r>
            <a:r>
              <a:rPr sz="2000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7E7E7E"/>
                </a:solidFill>
                <a:latin typeface="Calibri"/>
                <a:cs typeface="Calibri"/>
              </a:rPr>
              <a:t>&amp;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2000" spc="-10" dirty="0">
                <a:solidFill>
                  <a:srgbClr val="7E7E7E"/>
                </a:solidFill>
                <a:latin typeface="Calibri"/>
                <a:cs typeface="Calibri"/>
              </a:rPr>
              <a:t>Software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84191" y="3423030"/>
            <a:ext cx="3816350" cy="1926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Communication</a:t>
            </a:r>
            <a:endParaRPr sz="2400">
              <a:latin typeface="Calibri"/>
              <a:cs typeface="Calibri"/>
            </a:endParaRPr>
          </a:p>
          <a:p>
            <a:pPr marL="123825" marR="85725" algn="ctr">
              <a:lnSpc>
                <a:spcPts val="4970"/>
              </a:lnSpc>
              <a:spcBef>
                <a:spcPts val="335"/>
              </a:spcBef>
              <a:tabLst>
                <a:tab pos="2581910" algn="l"/>
              </a:tabLst>
            </a:pPr>
            <a:r>
              <a:rPr sz="3000" spc="-7" baseline="1388" dirty="0">
                <a:latin typeface="Calibri"/>
                <a:cs typeface="Calibri"/>
              </a:rPr>
              <a:t>o</a:t>
            </a:r>
            <a:r>
              <a:rPr sz="3000" spc="-15" baseline="1388" dirty="0">
                <a:latin typeface="Calibri"/>
                <a:cs typeface="Calibri"/>
              </a:rPr>
              <a:t>b</a:t>
            </a:r>
            <a:r>
              <a:rPr sz="3000" spc="-7" baseline="1388" dirty="0">
                <a:latin typeface="Calibri"/>
                <a:cs typeface="Calibri"/>
              </a:rPr>
              <a:t>se</a:t>
            </a:r>
            <a:r>
              <a:rPr sz="3000" spc="15" baseline="1388" dirty="0">
                <a:latin typeface="Calibri"/>
                <a:cs typeface="Calibri"/>
              </a:rPr>
              <a:t>r</a:t>
            </a:r>
            <a:r>
              <a:rPr sz="3000" baseline="1388" dirty="0">
                <a:latin typeface="Calibri"/>
                <a:cs typeface="Calibri"/>
              </a:rPr>
              <a:t>v</a:t>
            </a:r>
            <a:r>
              <a:rPr sz="3000" spc="-15" baseline="1388" dirty="0">
                <a:latin typeface="Calibri"/>
                <a:cs typeface="Calibri"/>
              </a:rPr>
              <a:t>i</a:t>
            </a:r>
            <a:r>
              <a:rPr sz="3000" spc="-7" baseline="1388" dirty="0">
                <a:latin typeface="Calibri"/>
                <a:cs typeface="Calibri"/>
              </a:rPr>
              <a:t>n</a:t>
            </a:r>
            <a:r>
              <a:rPr sz="3000" baseline="1388" dirty="0">
                <a:latin typeface="Calibri"/>
                <a:cs typeface="Calibri"/>
              </a:rPr>
              <a:t>g	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fluencing  physical/biological/social</a:t>
            </a:r>
            <a:endParaRPr sz="2000">
              <a:latin typeface="Calibri"/>
              <a:cs typeface="Calibri"/>
            </a:endParaRPr>
          </a:p>
          <a:p>
            <a:pPr marL="1905" algn="ctr">
              <a:lnSpc>
                <a:spcPts val="1810"/>
              </a:lnSpc>
            </a:pPr>
            <a:r>
              <a:rPr sz="2000" spc="-10" dirty="0">
                <a:latin typeface="Calibri"/>
                <a:cs typeface="Calibri"/>
              </a:rPr>
              <a:t>processes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246248" y="1545082"/>
            <a:ext cx="7118984" cy="4657725"/>
            <a:chOff x="2246248" y="1545082"/>
            <a:chExt cx="7118984" cy="4657725"/>
          </a:xfrm>
        </p:grpSpPr>
        <p:sp>
          <p:nvSpPr>
            <p:cNvPr id="31" name="object 31"/>
            <p:cNvSpPr/>
            <p:nvPr/>
          </p:nvSpPr>
          <p:spPr>
            <a:xfrm>
              <a:off x="2504693" y="1568958"/>
              <a:ext cx="1504315" cy="922019"/>
            </a:xfrm>
            <a:custGeom>
              <a:avLst/>
              <a:gdLst/>
              <a:ahLst/>
              <a:cxnLst/>
              <a:rect l="l" t="t" r="r" b="b"/>
              <a:pathLst>
                <a:path w="1504314" h="922019">
                  <a:moveTo>
                    <a:pt x="1504187" y="0"/>
                  </a:moveTo>
                  <a:lnTo>
                    <a:pt x="0" y="0"/>
                  </a:lnTo>
                  <a:lnTo>
                    <a:pt x="0" y="922020"/>
                  </a:lnTo>
                  <a:lnTo>
                    <a:pt x="1504187" y="922020"/>
                  </a:lnTo>
                  <a:lnTo>
                    <a:pt x="15041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504693" y="1568958"/>
              <a:ext cx="1504315" cy="922019"/>
            </a:xfrm>
            <a:custGeom>
              <a:avLst/>
              <a:gdLst/>
              <a:ahLst/>
              <a:cxnLst/>
              <a:rect l="l" t="t" r="r" b="b"/>
              <a:pathLst>
                <a:path w="1504314" h="922019">
                  <a:moveTo>
                    <a:pt x="0" y="922020"/>
                  </a:moveTo>
                  <a:lnTo>
                    <a:pt x="1504187" y="922020"/>
                  </a:lnTo>
                  <a:lnTo>
                    <a:pt x="1504187" y="0"/>
                  </a:lnTo>
                  <a:lnTo>
                    <a:pt x="0" y="0"/>
                  </a:lnTo>
                  <a:lnTo>
                    <a:pt x="0" y="922020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260853" y="5266182"/>
              <a:ext cx="1503045" cy="922019"/>
            </a:xfrm>
            <a:custGeom>
              <a:avLst/>
              <a:gdLst/>
              <a:ahLst/>
              <a:cxnLst/>
              <a:rect l="l" t="t" r="r" b="b"/>
              <a:pathLst>
                <a:path w="1503045" h="922020">
                  <a:moveTo>
                    <a:pt x="1502664" y="0"/>
                  </a:moveTo>
                  <a:lnTo>
                    <a:pt x="0" y="0"/>
                  </a:lnTo>
                  <a:lnTo>
                    <a:pt x="0" y="922020"/>
                  </a:lnTo>
                  <a:lnTo>
                    <a:pt x="1502664" y="922020"/>
                  </a:lnTo>
                  <a:lnTo>
                    <a:pt x="1502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60853" y="5266182"/>
              <a:ext cx="1503045" cy="922019"/>
            </a:xfrm>
            <a:custGeom>
              <a:avLst/>
              <a:gdLst/>
              <a:ahLst/>
              <a:cxnLst/>
              <a:rect l="l" t="t" r="r" b="b"/>
              <a:pathLst>
                <a:path w="1503045" h="922020">
                  <a:moveTo>
                    <a:pt x="0" y="922020"/>
                  </a:moveTo>
                  <a:lnTo>
                    <a:pt x="1502664" y="922020"/>
                  </a:lnTo>
                  <a:lnTo>
                    <a:pt x="1502664" y="0"/>
                  </a:lnTo>
                  <a:lnTo>
                    <a:pt x="0" y="0"/>
                  </a:lnTo>
                  <a:lnTo>
                    <a:pt x="0" y="922020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77767" y="1574292"/>
              <a:ext cx="5858510" cy="3017520"/>
            </a:xfrm>
            <a:custGeom>
              <a:avLst/>
              <a:gdLst/>
              <a:ahLst/>
              <a:cxnLst/>
              <a:rect l="l" t="t" r="r" b="b"/>
              <a:pathLst>
                <a:path w="5858509" h="3017520">
                  <a:moveTo>
                    <a:pt x="5355336" y="0"/>
                  </a:moveTo>
                  <a:lnTo>
                    <a:pt x="502920" y="0"/>
                  </a:lnTo>
                  <a:lnTo>
                    <a:pt x="454486" y="2302"/>
                  </a:lnTo>
                  <a:lnTo>
                    <a:pt x="407355" y="9068"/>
                  </a:lnTo>
                  <a:lnTo>
                    <a:pt x="361737" y="20088"/>
                  </a:lnTo>
                  <a:lnTo>
                    <a:pt x="317842" y="35150"/>
                  </a:lnTo>
                  <a:lnTo>
                    <a:pt x="275883" y="54044"/>
                  </a:lnTo>
                  <a:lnTo>
                    <a:pt x="236069" y="76558"/>
                  </a:lnTo>
                  <a:lnTo>
                    <a:pt x="198611" y="102483"/>
                  </a:lnTo>
                  <a:lnTo>
                    <a:pt x="163720" y="131608"/>
                  </a:lnTo>
                  <a:lnTo>
                    <a:pt x="131608" y="163720"/>
                  </a:lnTo>
                  <a:lnTo>
                    <a:pt x="102483" y="198611"/>
                  </a:lnTo>
                  <a:lnTo>
                    <a:pt x="76558" y="236069"/>
                  </a:lnTo>
                  <a:lnTo>
                    <a:pt x="54044" y="275883"/>
                  </a:lnTo>
                  <a:lnTo>
                    <a:pt x="35150" y="317842"/>
                  </a:lnTo>
                  <a:lnTo>
                    <a:pt x="20088" y="361737"/>
                  </a:lnTo>
                  <a:lnTo>
                    <a:pt x="9068" y="407355"/>
                  </a:lnTo>
                  <a:lnTo>
                    <a:pt x="2302" y="454486"/>
                  </a:lnTo>
                  <a:lnTo>
                    <a:pt x="0" y="502920"/>
                  </a:lnTo>
                  <a:lnTo>
                    <a:pt x="0" y="2514600"/>
                  </a:lnTo>
                  <a:lnTo>
                    <a:pt x="2302" y="2563033"/>
                  </a:lnTo>
                  <a:lnTo>
                    <a:pt x="9068" y="2610164"/>
                  </a:lnTo>
                  <a:lnTo>
                    <a:pt x="20088" y="2655782"/>
                  </a:lnTo>
                  <a:lnTo>
                    <a:pt x="35150" y="2699677"/>
                  </a:lnTo>
                  <a:lnTo>
                    <a:pt x="54044" y="2741636"/>
                  </a:lnTo>
                  <a:lnTo>
                    <a:pt x="76558" y="2781450"/>
                  </a:lnTo>
                  <a:lnTo>
                    <a:pt x="102483" y="2818908"/>
                  </a:lnTo>
                  <a:lnTo>
                    <a:pt x="131608" y="2853799"/>
                  </a:lnTo>
                  <a:lnTo>
                    <a:pt x="163720" y="2885911"/>
                  </a:lnTo>
                  <a:lnTo>
                    <a:pt x="198611" y="2915036"/>
                  </a:lnTo>
                  <a:lnTo>
                    <a:pt x="236069" y="2940961"/>
                  </a:lnTo>
                  <a:lnTo>
                    <a:pt x="275883" y="2963475"/>
                  </a:lnTo>
                  <a:lnTo>
                    <a:pt x="317842" y="2982369"/>
                  </a:lnTo>
                  <a:lnTo>
                    <a:pt x="361737" y="2997431"/>
                  </a:lnTo>
                  <a:lnTo>
                    <a:pt x="407355" y="3008451"/>
                  </a:lnTo>
                  <a:lnTo>
                    <a:pt x="454486" y="3015217"/>
                  </a:lnTo>
                  <a:lnTo>
                    <a:pt x="502920" y="3017520"/>
                  </a:lnTo>
                  <a:lnTo>
                    <a:pt x="5355336" y="3017520"/>
                  </a:lnTo>
                  <a:lnTo>
                    <a:pt x="5403769" y="3015217"/>
                  </a:lnTo>
                  <a:lnTo>
                    <a:pt x="5450900" y="3008451"/>
                  </a:lnTo>
                  <a:lnTo>
                    <a:pt x="5496518" y="2997431"/>
                  </a:lnTo>
                  <a:lnTo>
                    <a:pt x="5540413" y="2982369"/>
                  </a:lnTo>
                  <a:lnTo>
                    <a:pt x="5582372" y="2963475"/>
                  </a:lnTo>
                  <a:lnTo>
                    <a:pt x="5622186" y="2940961"/>
                  </a:lnTo>
                  <a:lnTo>
                    <a:pt x="5659644" y="2915036"/>
                  </a:lnTo>
                  <a:lnTo>
                    <a:pt x="5694535" y="2885911"/>
                  </a:lnTo>
                  <a:lnTo>
                    <a:pt x="5726647" y="2853799"/>
                  </a:lnTo>
                  <a:lnTo>
                    <a:pt x="5755772" y="2818908"/>
                  </a:lnTo>
                  <a:lnTo>
                    <a:pt x="5781697" y="2781450"/>
                  </a:lnTo>
                  <a:lnTo>
                    <a:pt x="5804211" y="2741636"/>
                  </a:lnTo>
                  <a:lnTo>
                    <a:pt x="5823105" y="2699677"/>
                  </a:lnTo>
                  <a:lnTo>
                    <a:pt x="5838167" y="2655782"/>
                  </a:lnTo>
                  <a:lnTo>
                    <a:pt x="5849187" y="2610164"/>
                  </a:lnTo>
                  <a:lnTo>
                    <a:pt x="5855953" y="2563033"/>
                  </a:lnTo>
                  <a:lnTo>
                    <a:pt x="5858256" y="2514600"/>
                  </a:lnTo>
                  <a:lnTo>
                    <a:pt x="5858256" y="502920"/>
                  </a:lnTo>
                  <a:lnTo>
                    <a:pt x="5855953" y="454486"/>
                  </a:lnTo>
                  <a:lnTo>
                    <a:pt x="5849187" y="407355"/>
                  </a:lnTo>
                  <a:lnTo>
                    <a:pt x="5838167" y="361737"/>
                  </a:lnTo>
                  <a:lnTo>
                    <a:pt x="5823105" y="317842"/>
                  </a:lnTo>
                  <a:lnTo>
                    <a:pt x="5804211" y="275883"/>
                  </a:lnTo>
                  <a:lnTo>
                    <a:pt x="5781697" y="236069"/>
                  </a:lnTo>
                  <a:lnTo>
                    <a:pt x="5755772" y="198611"/>
                  </a:lnTo>
                  <a:lnTo>
                    <a:pt x="5726647" y="163720"/>
                  </a:lnTo>
                  <a:lnTo>
                    <a:pt x="5694535" y="131608"/>
                  </a:lnTo>
                  <a:lnTo>
                    <a:pt x="5659644" y="102483"/>
                  </a:lnTo>
                  <a:lnTo>
                    <a:pt x="5622186" y="76558"/>
                  </a:lnTo>
                  <a:lnTo>
                    <a:pt x="5582372" y="54044"/>
                  </a:lnTo>
                  <a:lnTo>
                    <a:pt x="5540413" y="35150"/>
                  </a:lnTo>
                  <a:lnTo>
                    <a:pt x="5496518" y="20088"/>
                  </a:lnTo>
                  <a:lnTo>
                    <a:pt x="5450900" y="9068"/>
                  </a:lnTo>
                  <a:lnTo>
                    <a:pt x="5403769" y="2302"/>
                  </a:lnTo>
                  <a:lnTo>
                    <a:pt x="5355336" y="0"/>
                  </a:lnTo>
                  <a:close/>
                </a:path>
              </a:pathLst>
            </a:custGeom>
            <a:solidFill>
              <a:srgbClr val="FF0000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477767" y="1574292"/>
              <a:ext cx="5858510" cy="3017520"/>
            </a:xfrm>
            <a:custGeom>
              <a:avLst/>
              <a:gdLst/>
              <a:ahLst/>
              <a:cxnLst/>
              <a:rect l="l" t="t" r="r" b="b"/>
              <a:pathLst>
                <a:path w="5858509" h="3017520">
                  <a:moveTo>
                    <a:pt x="0" y="502920"/>
                  </a:moveTo>
                  <a:lnTo>
                    <a:pt x="2302" y="454486"/>
                  </a:lnTo>
                  <a:lnTo>
                    <a:pt x="9068" y="407355"/>
                  </a:lnTo>
                  <a:lnTo>
                    <a:pt x="20088" y="361737"/>
                  </a:lnTo>
                  <a:lnTo>
                    <a:pt x="35150" y="317842"/>
                  </a:lnTo>
                  <a:lnTo>
                    <a:pt x="54044" y="275883"/>
                  </a:lnTo>
                  <a:lnTo>
                    <a:pt x="76558" y="236069"/>
                  </a:lnTo>
                  <a:lnTo>
                    <a:pt x="102483" y="198611"/>
                  </a:lnTo>
                  <a:lnTo>
                    <a:pt x="131608" y="163720"/>
                  </a:lnTo>
                  <a:lnTo>
                    <a:pt x="163720" y="131608"/>
                  </a:lnTo>
                  <a:lnTo>
                    <a:pt x="198611" y="102483"/>
                  </a:lnTo>
                  <a:lnTo>
                    <a:pt x="236069" y="76558"/>
                  </a:lnTo>
                  <a:lnTo>
                    <a:pt x="275883" y="54044"/>
                  </a:lnTo>
                  <a:lnTo>
                    <a:pt x="317842" y="35150"/>
                  </a:lnTo>
                  <a:lnTo>
                    <a:pt x="361737" y="20088"/>
                  </a:lnTo>
                  <a:lnTo>
                    <a:pt x="407355" y="9068"/>
                  </a:lnTo>
                  <a:lnTo>
                    <a:pt x="454486" y="2302"/>
                  </a:lnTo>
                  <a:lnTo>
                    <a:pt x="502920" y="0"/>
                  </a:lnTo>
                  <a:lnTo>
                    <a:pt x="5355336" y="0"/>
                  </a:lnTo>
                  <a:lnTo>
                    <a:pt x="5403769" y="2302"/>
                  </a:lnTo>
                  <a:lnTo>
                    <a:pt x="5450900" y="9068"/>
                  </a:lnTo>
                  <a:lnTo>
                    <a:pt x="5496518" y="20088"/>
                  </a:lnTo>
                  <a:lnTo>
                    <a:pt x="5540413" y="35150"/>
                  </a:lnTo>
                  <a:lnTo>
                    <a:pt x="5582372" y="54044"/>
                  </a:lnTo>
                  <a:lnTo>
                    <a:pt x="5622186" y="76558"/>
                  </a:lnTo>
                  <a:lnTo>
                    <a:pt x="5659644" y="102483"/>
                  </a:lnTo>
                  <a:lnTo>
                    <a:pt x="5694535" y="131608"/>
                  </a:lnTo>
                  <a:lnTo>
                    <a:pt x="5726647" y="163720"/>
                  </a:lnTo>
                  <a:lnTo>
                    <a:pt x="5755772" y="198611"/>
                  </a:lnTo>
                  <a:lnTo>
                    <a:pt x="5781697" y="236069"/>
                  </a:lnTo>
                  <a:lnTo>
                    <a:pt x="5804211" y="275883"/>
                  </a:lnTo>
                  <a:lnTo>
                    <a:pt x="5823105" y="317842"/>
                  </a:lnTo>
                  <a:lnTo>
                    <a:pt x="5838167" y="361737"/>
                  </a:lnTo>
                  <a:lnTo>
                    <a:pt x="5849187" y="407355"/>
                  </a:lnTo>
                  <a:lnTo>
                    <a:pt x="5855953" y="454486"/>
                  </a:lnTo>
                  <a:lnTo>
                    <a:pt x="5858256" y="502920"/>
                  </a:lnTo>
                  <a:lnTo>
                    <a:pt x="5858256" y="2514600"/>
                  </a:lnTo>
                  <a:lnTo>
                    <a:pt x="5855953" y="2563033"/>
                  </a:lnTo>
                  <a:lnTo>
                    <a:pt x="5849187" y="2610164"/>
                  </a:lnTo>
                  <a:lnTo>
                    <a:pt x="5838167" y="2655782"/>
                  </a:lnTo>
                  <a:lnTo>
                    <a:pt x="5823105" y="2699677"/>
                  </a:lnTo>
                  <a:lnTo>
                    <a:pt x="5804211" y="2741636"/>
                  </a:lnTo>
                  <a:lnTo>
                    <a:pt x="5781697" y="2781450"/>
                  </a:lnTo>
                  <a:lnTo>
                    <a:pt x="5755772" y="2818908"/>
                  </a:lnTo>
                  <a:lnTo>
                    <a:pt x="5726647" y="2853799"/>
                  </a:lnTo>
                  <a:lnTo>
                    <a:pt x="5694535" y="2885911"/>
                  </a:lnTo>
                  <a:lnTo>
                    <a:pt x="5659644" y="2915036"/>
                  </a:lnTo>
                  <a:lnTo>
                    <a:pt x="5622186" y="2940961"/>
                  </a:lnTo>
                  <a:lnTo>
                    <a:pt x="5582372" y="2963475"/>
                  </a:lnTo>
                  <a:lnTo>
                    <a:pt x="5540413" y="2982369"/>
                  </a:lnTo>
                  <a:lnTo>
                    <a:pt x="5496518" y="2997431"/>
                  </a:lnTo>
                  <a:lnTo>
                    <a:pt x="5450900" y="3008451"/>
                  </a:lnTo>
                  <a:lnTo>
                    <a:pt x="5403769" y="3015217"/>
                  </a:lnTo>
                  <a:lnTo>
                    <a:pt x="5355336" y="3017520"/>
                  </a:lnTo>
                  <a:lnTo>
                    <a:pt x="502920" y="3017520"/>
                  </a:lnTo>
                  <a:lnTo>
                    <a:pt x="454486" y="3015217"/>
                  </a:lnTo>
                  <a:lnTo>
                    <a:pt x="407355" y="3008451"/>
                  </a:lnTo>
                  <a:lnTo>
                    <a:pt x="361737" y="2997431"/>
                  </a:lnTo>
                  <a:lnTo>
                    <a:pt x="317842" y="2982369"/>
                  </a:lnTo>
                  <a:lnTo>
                    <a:pt x="275883" y="2963475"/>
                  </a:lnTo>
                  <a:lnTo>
                    <a:pt x="236069" y="2940961"/>
                  </a:lnTo>
                  <a:lnTo>
                    <a:pt x="198611" y="2915036"/>
                  </a:lnTo>
                  <a:lnTo>
                    <a:pt x="163720" y="2885911"/>
                  </a:lnTo>
                  <a:lnTo>
                    <a:pt x="131608" y="2853799"/>
                  </a:lnTo>
                  <a:lnTo>
                    <a:pt x="102483" y="2818908"/>
                  </a:lnTo>
                  <a:lnTo>
                    <a:pt x="76558" y="2781450"/>
                  </a:lnTo>
                  <a:lnTo>
                    <a:pt x="54044" y="2741636"/>
                  </a:lnTo>
                  <a:lnTo>
                    <a:pt x="35150" y="2699677"/>
                  </a:lnTo>
                  <a:lnTo>
                    <a:pt x="20088" y="2655782"/>
                  </a:lnTo>
                  <a:lnTo>
                    <a:pt x="9068" y="2610164"/>
                  </a:lnTo>
                  <a:lnTo>
                    <a:pt x="2302" y="2563033"/>
                  </a:lnTo>
                  <a:lnTo>
                    <a:pt x="0" y="2514600"/>
                  </a:lnTo>
                  <a:lnTo>
                    <a:pt x="0" y="502920"/>
                  </a:lnTo>
                  <a:close/>
                </a:path>
              </a:pathLst>
            </a:custGeom>
            <a:ln w="579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878960" y="927605"/>
            <a:ext cx="3578225" cy="2205355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Embedded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System</a:t>
            </a:r>
            <a:endParaRPr sz="2400">
              <a:latin typeface="Calibri"/>
              <a:cs typeface="Calibri"/>
            </a:endParaRPr>
          </a:p>
          <a:p>
            <a:pPr marL="1906905">
              <a:lnSpc>
                <a:spcPct val="100000"/>
              </a:lnSpc>
              <a:spcBef>
                <a:spcPts val="1585"/>
              </a:spcBef>
            </a:pPr>
            <a:r>
              <a:rPr sz="2400" b="1" spc="-10" dirty="0">
                <a:latin typeface="Calibri"/>
                <a:cs typeface="Calibri"/>
              </a:rPr>
              <a:t>Computation</a:t>
            </a:r>
            <a:endParaRPr sz="2400">
              <a:latin typeface="Calibri"/>
              <a:cs typeface="Calibri"/>
            </a:endParaRPr>
          </a:p>
          <a:p>
            <a:pPr marL="2247265" marR="379730" indent="-70485" algn="just">
              <a:lnSpc>
                <a:spcPct val="100000"/>
              </a:lnSpc>
              <a:spcBef>
                <a:spcPts val="1035"/>
              </a:spcBef>
            </a:pP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ea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oning  </a:t>
            </a:r>
            <a:r>
              <a:rPr sz="2000" dirty="0">
                <a:latin typeface="Calibri"/>
                <a:cs typeface="Calibri"/>
              </a:rPr>
              <a:t>deciding  </a:t>
            </a:r>
            <a:r>
              <a:rPr sz="2000" spc="-5" dirty="0">
                <a:latin typeface="Calibri"/>
                <a:cs typeface="Calibri"/>
              </a:rPr>
              <a:t>big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data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2043683" y="5917691"/>
            <a:ext cx="8728075" cy="771525"/>
            <a:chOff x="2043683" y="5917691"/>
            <a:chExt cx="8728075" cy="771525"/>
          </a:xfrm>
        </p:grpSpPr>
        <p:sp>
          <p:nvSpPr>
            <p:cNvPr id="39" name="object 39"/>
            <p:cNvSpPr/>
            <p:nvPr/>
          </p:nvSpPr>
          <p:spPr>
            <a:xfrm>
              <a:off x="2056637" y="5930645"/>
              <a:ext cx="8702040" cy="745490"/>
            </a:xfrm>
            <a:custGeom>
              <a:avLst/>
              <a:gdLst/>
              <a:ahLst/>
              <a:cxnLst/>
              <a:rect l="l" t="t" r="r" b="b"/>
              <a:pathLst>
                <a:path w="8702040" h="745490">
                  <a:moveTo>
                    <a:pt x="8577834" y="0"/>
                  </a:moveTo>
                  <a:lnTo>
                    <a:pt x="124206" y="0"/>
                  </a:lnTo>
                  <a:lnTo>
                    <a:pt x="75866" y="9761"/>
                  </a:lnTo>
                  <a:lnTo>
                    <a:pt x="36385" y="36380"/>
                  </a:lnTo>
                  <a:lnTo>
                    <a:pt x="9763" y="75861"/>
                  </a:lnTo>
                  <a:lnTo>
                    <a:pt x="0" y="124205"/>
                  </a:lnTo>
                  <a:lnTo>
                    <a:pt x="0" y="621017"/>
                  </a:lnTo>
                  <a:lnTo>
                    <a:pt x="9763" y="669369"/>
                  </a:lnTo>
                  <a:lnTo>
                    <a:pt x="36385" y="708853"/>
                  </a:lnTo>
                  <a:lnTo>
                    <a:pt x="75866" y="735474"/>
                  </a:lnTo>
                  <a:lnTo>
                    <a:pt x="124206" y="745235"/>
                  </a:lnTo>
                  <a:lnTo>
                    <a:pt x="8577834" y="745235"/>
                  </a:lnTo>
                  <a:lnTo>
                    <a:pt x="8626173" y="735474"/>
                  </a:lnTo>
                  <a:lnTo>
                    <a:pt x="8665654" y="708853"/>
                  </a:lnTo>
                  <a:lnTo>
                    <a:pt x="8692276" y="669369"/>
                  </a:lnTo>
                  <a:lnTo>
                    <a:pt x="8702040" y="621017"/>
                  </a:lnTo>
                  <a:lnTo>
                    <a:pt x="8702040" y="124205"/>
                  </a:lnTo>
                  <a:lnTo>
                    <a:pt x="8692276" y="75861"/>
                  </a:lnTo>
                  <a:lnTo>
                    <a:pt x="8665654" y="36380"/>
                  </a:lnTo>
                  <a:lnTo>
                    <a:pt x="8626173" y="9761"/>
                  </a:lnTo>
                  <a:lnTo>
                    <a:pt x="8577834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056637" y="5930645"/>
              <a:ext cx="8702040" cy="745490"/>
            </a:xfrm>
            <a:custGeom>
              <a:avLst/>
              <a:gdLst/>
              <a:ahLst/>
              <a:cxnLst/>
              <a:rect l="l" t="t" r="r" b="b"/>
              <a:pathLst>
                <a:path w="8702040" h="745490">
                  <a:moveTo>
                    <a:pt x="0" y="124205"/>
                  </a:moveTo>
                  <a:lnTo>
                    <a:pt x="9763" y="75861"/>
                  </a:lnTo>
                  <a:lnTo>
                    <a:pt x="36385" y="36380"/>
                  </a:lnTo>
                  <a:lnTo>
                    <a:pt x="75866" y="9761"/>
                  </a:lnTo>
                  <a:lnTo>
                    <a:pt x="124206" y="0"/>
                  </a:lnTo>
                  <a:lnTo>
                    <a:pt x="8577834" y="0"/>
                  </a:lnTo>
                  <a:lnTo>
                    <a:pt x="8626173" y="9761"/>
                  </a:lnTo>
                  <a:lnTo>
                    <a:pt x="8665654" y="36380"/>
                  </a:lnTo>
                  <a:lnTo>
                    <a:pt x="8692276" y="75861"/>
                  </a:lnTo>
                  <a:lnTo>
                    <a:pt x="8702040" y="124205"/>
                  </a:lnTo>
                  <a:lnTo>
                    <a:pt x="8702040" y="621017"/>
                  </a:lnTo>
                  <a:lnTo>
                    <a:pt x="8692276" y="669369"/>
                  </a:lnTo>
                  <a:lnTo>
                    <a:pt x="8665654" y="708853"/>
                  </a:lnTo>
                  <a:lnTo>
                    <a:pt x="8626173" y="735474"/>
                  </a:lnTo>
                  <a:lnTo>
                    <a:pt x="8577834" y="745235"/>
                  </a:lnTo>
                  <a:lnTo>
                    <a:pt x="124206" y="745235"/>
                  </a:lnTo>
                  <a:lnTo>
                    <a:pt x="75866" y="735474"/>
                  </a:lnTo>
                  <a:lnTo>
                    <a:pt x="36385" y="708853"/>
                  </a:lnTo>
                  <a:lnTo>
                    <a:pt x="9763" y="669369"/>
                  </a:lnTo>
                  <a:lnTo>
                    <a:pt x="0" y="621017"/>
                  </a:lnTo>
                  <a:lnTo>
                    <a:pt x="0" y="124205"/>
                  </a:lnTo>
                  <a:close/>
                </a:path>
              </a:pathLst>
            </a:custGeom>
            <a:ln w="25907">
              <a:solidFill>
                <a:srgbClr val="2F2F2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009392" y="5905296"/>
            <a:ext cx="67945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640" marR="5080" indent="-281940">
              <a:lnSpc>
                <a:spcPct val="100000"/>
              </a:lnSpc>
              <a:spcBef>
                <a:spcPts val="100"/>
              </a:spcBef>
            </a:pPr>
            <a:r>
              <a:rPr lang="zh-CN" altLang="en-US" sz="2400" spc="-5" dirty="0">
                <a:cs typeface="Calibri"/>
              </a:rPr>
              <a:t>使用</a:t>
            </a:r>
            <a:r>
              <a:rPr lang="zh-CN" altLang="en-US" sz="2400" spc="-5" dirty="0" smtClean="0">
                <a:cs typeface="Calibri"/>
              </a:rPr>
              <a:t>反馈</a:t>
            </a:r>
            <a:r>
              <a:rPr lang="en-US" altLang="zh-CN" sz="2400" spc="-5" dirty="0" smtClean="0">
                <a:cs typeface="Calibri"/>
              </a:rPr>
              <a:t>,</a:t>
            </a:r>
            <a:r>
              <a:rPr lang="zh-CN" altLang="en-US" sz="2400" spc="-5" dirty="0" smtClean="0">
                <a:cs typeface="Calibri"/>
              </a:rPr>
              <a:t>通过在</a:t>
            </a:r>
            <a:r>
              <a:rPr lang="zh-CN" altLang="en-US" sz="2400" spc="-5" dirty="0">
                <a:cs typeface="Calibri"/>
              </a:rPr>
              <a:t>信息</a:t>
            </a:r>
            <a:r>
              <a:rPr lang="zh-CN" altLang="en-US" sz="2400" spc="-5" dirty="0" smtClean="0">
                <a:cs typeface="Calibri"/>
              </a:rPr>
              <a:t>世界</a:t>
            </a:r>
            <a:r>
              <a:rPr lang="zh-CN" altLang="en-US" sz="2400" spc="-5" dirty="0">
                <a:cs typeface="Calibri"/>
              </a:rPr>
              <a:t>中做出明智的决定来影响物理世界的动态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1 -</a:t>
            </a:r>
            <a:r>
              <a:rPr spc="-65" dirty="0"/>
              <a:t> </a:t>
            </a: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</TotalTime>
  <Words>1422</Words>
  <Application>Microsoft Office PowerPoint</Application>
  <PresentationFormat>宽屏</PresentationFormat>
  <Paragraphs>253</Paragraphs>
  <Slides>42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7" baseType="lpstr">
      <vt:lpstr>宋体</vt:lpstr>
      <vt:lpstr>Arial</vt:lpstr>
      <vt:lpstr>Calibri</vt:lpstr>
      <vt:lpstr>Wingdings</vt:lpstr>
      <vt:lpstr>Office Theme</vt:lpstr>
      <vt:lpstr>Embedded Systems</vt:lpstr>
      <vt:lpstr>Organization</vt:lpstr>
      <vt:lpstr>What will you learn?</vt:lpstr>
      <vt:lpstr>Embedded Systems - Impact</vt:lpstr>
      <vt:lpstr>Embedded Systems</vt:lpstr>
      <vt:lpstr>PowerPoint 演示文稿</vt:lpstr>
      <vt:lpstr>Many Names – Similar Meanings</vt:lpstr>
      <vt:lpstr>Embedded Systems are an essential component</vt:lpstr>
      <vt:lpstr>Embedded System</vt:lpstr>
      <vt:lpstr>Predictability &amp; Dependability</vt:lpstr>
      <vt:lpstr>Efficiency &amp; Specialization</vt:lpstr>
      <vt:lpstr>Reactivity &amp; Timing</vt:lpstr>
      <vt:lpstr>Comparison</vt:lpstr>
      <vt:lpstr>Lecture Overview</vt:lpstr>
      <vt:lpstr>Components and Requirements by Example</vt:lpstr>
      <vt:lpstr>PowerPoint 演示文稿</vt:lpstr>
      <vt:lpstr>Components and Requirements by Example - Hardware System Architecture -</vt:lpstr>
      <vt:lpstr>High-Level Block Diagram View</vt:lpstr>
      <vt:lpstr>PowerPoint 演示文稿</vt:lpstr>
      <vt:lpstr>High-Level Physical View</vt:lpstr>
      <vt:lpstr>High-Level Physical View</vt:lpstr>
      <vt:lpstr>Low-Level Schematic Diagram View</vt:lpstr>
      <vt:lpstr>Low-Level Schematic Diagram View</vt:lpstr>
      <vt:lpstr>High-Level Software View</vt:lpstr>
      <vt:lpstr>High-Level Software View</vt:lpstr>
      <vt:lpstr>High-Level Software View</vt:lpstr>
      <vt:lpstr>High-Level Software View</vt:lpstr>
      <vt:lpstr>Components and Requirements by Example - Processing Elements -</vt:lpstr>
      <vt:lpstr>What can you do to increase performance?</vt:lpstr>
      <vt:lpstr>From Computer Engineering 1</vt:lpstr>
      <vt:lpstr>From Computer Engineering 1:</vt:lpstr>
      <vt:lpstr>From Computer Engineering 1</vt:lpstr>
      <vt:lpstr>What can you do to decrease power consumption?</vt:lpstr>
      <vt:lpstr>Embedded Multicore Example</vt:lpstr>
      <vt:lpstr>Why does higher parallelism help in reducing power?</vt:lpstr>
      <vt:lpstr>System-on-Chip</vt:lpstr>
      <vt:lpstr>How to manage extreme workload variability?</vt:lpstr>
      <vt:lpstr>ARM big.LITTLE Architecture</vt:lpstr>
      <vt:lpstr>Components and Requirements by Example - Systems -</vt:lpstr>
      <vt:lpstr>Zero Power Systems and Sensors</vt:lpstr>
      <vt:lpstr>Zero Power Systems and Sensors 零功耗系统与传感器</vt:lpstr>
      <vt:lpstr>Trends 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Lothar Thiele</dc:creator>
  <cp:lastModifiedBy>Bo Chen</cp:lastModifiedBy>
  <cp:revision>9</cp:revision>
  <dcterms:created xsi:type="dcterms:W3CDTF">2020-12-08T05:25:41Z</dcterms:created>
  <dcterms:modified xsi:type="dcterms:W3CDTF">2020-12-08T13:50:23Z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2020-12-08T00:00:00Z</vt:filetime>
  </property>
</Properties>
</file>