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9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29B1-91E7-4A4D-ABF5-1BBDFC78BF5D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36DD-46FC-4097-BC17-27F66E96C53E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2CD0-0FC0-462C-A4C4-A648EABE8A27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85950"/>
            <a:ext cx="10905067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6005-04D0-4B3C-93D4-D42D722334C7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ABDA5-C14E-4631-886E-2D954FF70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22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62E3-A0A1-4F1E-B6EA-0EF18F2C01A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6465-5886-412A-BD69-F555F6D59C2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7EE39-B767-47CB-87C9-17CEC851CC94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6D91-9045-47DC-A05B-BF732E786B86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F7D7-8C5A-4C77-8798-86AB54491D2B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F1E-E456-4A17-B8E6-5940BE4549D1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07E8-0A2C-46E5-B3BD-1AD50BE556D0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B34D-66BE-422B-AE98-5EDB690205C3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17164-CE01-4F78-AE09-346DB43C775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Platforms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Example: alarm clock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7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Scan-keyboard behavior</a:t>
            </a: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4191000" y="2209800"/>
            <a:ext cx="36576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compute button activations</a:t>
            </a:r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5715000" y="3048000"/>
            <a:ext cx="762000" cy="6858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60960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5943600" y="1600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8"/>
          <p:cNvSpPr>
            <a:spLocks noChangeArrowheads="1"/>
          </p:cNvSpPr>
          <p:nvPr/>
        </p:nvSpPr>
        <p:spPr bwMode="auto">
          <a:xfrm>
            <a:off x="6019800" y="5791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59436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60960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AutoShape 11"/>
          <p:cNvSpPr>
            <a:spLocks noChangeArrowheads="1"/>
          </p:cNvSpPr>
          <p:nvPr/>
        </p:nvSpPr>
        <p:spPr bwMode="auto">
          <a:xfrm>
            <a:off x="1905000" y="3048000"/>
            <a:ext cx="2057400" cy="838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alarm-ready=</a:t>
            </a:r>
          </a:p>
          <a:p>
            <a:pPr algn="ctr"/>
            <a:r>
              <a:rPr lang="en-US"/>
              <a:t>true</a:t>
            </a:r>
          </a:p>
        </p:txBody>
      </p:sp>
      <p:sp>
        <p:nvSpPr>
          <p:cNvPr id="12301" name="AutoShape 12"/>
          <p:cNvSpPr>
            <a:spLocks noChangeArrowheads="1"/>
          </p:cNvSpPr>
          <p:nvPr/>
        </p:nvSpPr>
        <p:spPr bwMode="auto">
          <a:xfrm>
            <a:off x="1981200" y="4267200"/>
            <a:ext cx="2667000" cy="1143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alarm-ready=</a:t>
            </a:r>
          </a:p>
          <a:p>
            <a:pPr algn="ctr"/>
            <a:r>
              <a:rPr lang="en-US"/>
              <a:t>false</a:t>
            </a:r>
          </a:p>
          <a:p>
            <a:pPr algn="ctr"/>
            <a:r>
              <a:rPr lang="en-US"/>
              <a:t>alarm.buzzer(false)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8305800" y="2819400"/>
            <a:ext cx="2133600" cy="1295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Increment time</a:t>
            </a:r>
          </a:p>
          <a:p>
            <a:pPr algn="ctr"/>
            <a:r>
              <a:rPr lang="en-US"/>
              <a:t>tens w. rollover</a:t>
            </a:r>
          </a:p>
          <a:p>
            <a:pPr algn="ctr"/>
            <a:r>
              <a:rPr lang="en-US"/>
              <a:t>and AM/PM</a:t>
            </a: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8305800" y="4343400"/>
            <a:ext cx="2133600" cy="1295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Increment time</a:t>
            </a:r>
          </a:p>
          <a:p>
            <a:pPr algn="ctr"/>
            <a:r>
              <a:rPr lang="en-US"/>
              <a:t>ones w. rollover</a:t>
            </a:r>
          </a:p>
          <a:p>
            <a:pPr algn="ctr"/>
            <a:r>
              <a:rPr lang="en-US"/>
              <a:t>and AM/PM</a:t>
            </a: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5105400" y="4495800"/>
            <a:ext cx="2057400" cy="1066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save button</a:t>
            </a:r>
          </a:p>
          <a:p>
            <a:pPr algn="ctr"/>
            <a:r>
              <a:rPr lang="en-US"/>
              <a:t>states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172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 flipV="1">
            <a:off x="3962400" y="3276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4572000" y="3733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6477000" y="33528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6477000" y="3429000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962400" y="36576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46482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>
            <a:off x="7162800" y="4953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>
            <a:off x="7162800" y="39624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403725" y="2860675"/>
            <a:ext cx="1059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Alarm-on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4860925" y="3622675"/>
            <a:ext cx="10768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Alarm-off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8077201" y="1676400"/>
            <a:ext cx="144821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Set-time and</a:t>
            </a:r>
          </a:p>
          <a:p>
            <a:r>
              <a:rPr lang="en-US"/>
              <a:t>not set-alarm</a:t>
            </a:r>
          </a:p>
          <a:p>
            <a:r>
              <a:rPr lang="en-US"/>
              <a:t>and hours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7315201" y="5410200"/>
            <a:ext cx="144821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Set-time and</a:t>
            </a:r>
          </a:p>
          <a:p>
            <a:r>
              <a:rPr lang="en-US"/>
              <a:t>not set-alarm</a:t>
            </a:r>
          </a:p>
          <a:p>
            <a:r>
              <a:rPr lang="en-US"/>
              <a:t>and minutes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architecture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Includes:</a:t>
            </a:r>
          </a:p>
          <a:p>
            <a:pPr lvl="1"/>
            <a:r>
              <a:rPr lang="en-US" smtClean="0"/>
              <a:t>periodic behavior (clock);</a:t>
            </a:r>
          </a:p>
          <a:p>
            <a:pPr lvl="1"/>
            <a:r>
              <a:rPr lang="en-US" smtClean="0"/>
              <a:t>aperiodic behavior (buttons, buzzer activation).</a:t>
            </a:r>
          </a:p>
          <a:p>
            <a:r>
              <a:rPr lang="en-US" smtClean="0"/>
              <a:t>Two major software components:</a:t>
            </a:r>
          </a:p>
          <a:p>
            <a:pPr lvl="1"/>
            <a:r>
              <a:rPr lang="en-US" smtClean="0"/>
              <a:t>interrupt-driven routine updates time;</a:t>
            </a:r>
          </a:p>
          <a:p>
            <a:pPr lvl="1"/>
            <a:r>
              <a:rPr lang="en-US" smtClean="0"/>
              <a:t>foreground program deals with buttons, commands.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79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Interrupt-driven routine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Timer probably can’t handle one-minute interrupt interval.</a:t>
            </a:r>
          </a:p>
          <a:p>
            <a:r>
              <a:rPr lang="en-US" smtClean="0"/>
              <a:t>Use software variable to convert interrupt frequency to seconds.</a:t>
            </a:r>
          </a:p>
        </p:txBody>
      </p:sp>
    </p:spTree>
    <p:extLst>
      <p:ext uri="{BB962C8B-B14F-4D97-AF65-F5344CB8AC3E}">
        <p14:creationId xmlns:p14="http://schemas.microsoft.com/office/powerpoint/2010/main" val="379318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Foreground program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Operates as while loop: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while (TRUE) {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read_buttons(button_values);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process_command(button_values);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check_alarm();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7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Component testing:</a:t>
            </a:r>
          </a:p>
          <a:p>
            <a:pPr lvl="1"/>
            <a:r>
              <a:rPr lang="en-US" smtClean="0"/>
              <a:t>test interrupt code on the platform;</a:t>
            </a:r>
          </a:p>
          <a:p>
            <a:pPr lvl="1"/>
            <a:r>
              <a:rPr lang="en-US" smtClean="0"/>
              <a:t>can test foreground program using a mock-up.</a:t>
            </a:r>
          </a:p>
          <a:p>
            <a:r>
              <a:rPr lang="en-US" smtClean="0"/>
              <a:t>System testing:</a:t>
            </a:r>
          </a:p>
          <a:p>
            <a:pPr lvl="1"/>
            <a:r>
              <a:rPr lang="en-US" smtClean="0"/>
              <a:t>relatively few components to integrate;</a:t>
            </a:r>
          </a:p>
          <a:p>
            <a:pPr lvl="1"/>
            <a:r>
              <a:rPr lang="en-US" smtClean="0"/>
              <a:t>check clock accuracy;</a:t>
            </a:r>
          </a:p>
          <a:p>
            <a:pPr lvl="1"/>
            <a:r>
              <a:rPr lang="en-US" smtClean="0"/>
              <a:t>check recognition of buttons, buzzer, 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9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Alarm clock interface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32004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31242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38862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38100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29" name="AutoShape 8"/>
          <p:cNvSpPr>
            <a:spLocks noChangeArrowheads="1"/>
          </p:cNvSpPr>
          <p:nvPr/>
        </p:nvSpPr>
        <p:spPr bwMode="auto">
          <a:xfrm>
            <a:off x="48768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0" name="AutoShape 9"/>
          <p:cNvSpPr>
            <a:spLocks noChangeArrowheads="1"/>
          </p:cNvSpPr>
          <p:nvPr/>
        </p:nvSpPr>
        <p:spPr bwMode="auto">
          <a:xfrm>
            <a:off x="48006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1" name="AutoShape 12"/>
          <p:cNvSpPr>
            <a:spLocks noChangeArrowheads="1"/>
          </p:cNvSpPr>
          <p:nvPr/>
        </p:nvSpPr>
        <p:spPr bwMode="auto">
          <a:xfrm>
            <a:off x="4191000" y="4114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2" name="AutoShape 13"/>
          <p:cNvSpPr>
            <a:spLocks noChangeArrowheads="1"/>
          </p:cNvSpPr>
          <p:nvPr/>
        </p:nvSpPr>
        <p:spPr bwMode="auto">
          <a:xfrm>
            <a:off x="4267200" y="3352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3" name="AutoShape 14"/>
          <p:cNvSpPr>
            <a:spLocks noChangeArrowheads="1"/>
          </p:cNvSpPr>
          <p:nvPr/>
        </p:nvSpPr>
        <p:spPr bwMode="auto">
          <a:xfrm>
            <a:off x="4267200" y="2590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4" name="Oval 15"/>
          <p:cNvSpPr>
            <a:spLocks noChangeArrowheads="1"/>
          </p:cNvSpPr>
          <p:nvPr/>
        </p:nvSpPr>
        <p:spPr bwMode="auto">
          <a:xfrm>
            <a:off x="5562600" y="2971800"/>
            <a:ext cx="304800" cy="3048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5" name="Oval 16"/>
          <p:cNvSpPr>
            <a:spLocks noChangeArrowheads="1"/>
          </p:cNvSpPr>
          <p:nvPr/>
        </p:nvSpPr>
        <p:spPr bwMode="auto">
          <a:xfrm>
            <a:off x="5562600" y="3733800"/>
            <a:ext cx="304800" cy="3048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6" name="AutoShape 17"/>
          <p:cNvSpPr>
            <a:spLocks noChangeArrowheads="1"/>
          </p:cNvSpPr>
          <p:nvPr/>
        </p:nvSpPr>
        <p:spPr bwMode="auto">
          <a:xfrm>
            <a:off x="61722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7" name="AutoShape 18"/>
          <p:cNvSpPr>
            <a:spLocks noChangeArrowheads="1"/>
          </p:cNvSpPr>
          <p:nvPr/>
        </p:nvSpPr>
        <p:spPr bwMode="auto">
          <a:xfrm>
            <a:off x="60960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8" name="AutoShape 19"/>
          <p:cNvSpPr>
            <a:spLocks noChangeArrowheads="1"/>
          </p:cNvSpPr>
          <p:nvPr/>
        </p:nvSpPr>
        <p:spPr bwMode="auto">
          <a:xfrm>
            <a:off x="71628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39" name="AutoShape 20"/>
          <p:cNvSpPr>
            <a:spLocks noChangeArrowheads="1"/>
          </p:cNvSpPr>
          <p:nvPr/>
        </p:nvSpPr>
        <p:spPr bwMode="auto">
          <a:xfrm>
            <a:off x="70866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0" name="AutoShape 21"/>
          <p:cNvSpPr>
            <a:spLocks noChangeArrowheads="1"/>
          </p:cNvSpPr>
          <p:nvPr/>
        </p:nvSpPr>
        <p:spPr bwMode="auto">
          <a:xfrm>
            <a:off x="6477000" y="4114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1" name="AutoShape 22"/>
          <p:cNvSpPr>
            <a:spLocks noChangeArrowheads="1"/>
          </p:cNvSpPr>
          <p:nvPr/>
        </p:nvSpPr>
        <p:spPr bwMode="auto">
          <a:xfrm>
            <a:off x="6553200" y="3352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2" name="AutoShape 23"/>
          <p:cNvSpPr>
            <a:spLocks noChangeArrowheads="1"/>
          </p:cNvSpPr>
          <p:nvPr/>
        </p:nvSpPr>
        <p:spPr bwMode="auto">
          <a:xfrm>
            <a:off x="6553200" y="2590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3" name="AutoShape 24"/>
          <p:cNvSpPr>
            <a:spLocks noChangeArrowheads="1"/>
          </p:cNvSpPr>
          <p:nvPr/>
        </p:nvSpPr>
        <p:spPr bwMode="auto">
          <a:xfrm>
            <a:off x="77724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4" name="AutoShape 25"/>
          <p:cNvSpPr>
            <a:spLocks noChangeArrowheads="1"/>
          </p:cNvSpPr>
          <p:nvPr/>
        </p:nvSpPr>
        <p:spPr bwMode="auto">
          <a:xfrm>
            <a:off x="76962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5" name="AutoShape 26"/>
          <p:cNvSpPr>
            <a:spLocks noChangeArrowheads="1"/>
          </p:cNvSpPr>
          <p:nvPr/>
        </p:nvSpPr>
        <p:spPr bwMode="auto">
          <a:xfrm>
            <a:off x="8763000" y="25908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6" name="AutoShape 27"/>
          <p:cNvSpPr>
            <a:spLocks noChangeArrowheads="1"/>
          </p:cNvSpPr>
          <p:nvPr/>
        </p:nvSpPr>
        <p:spPr bwMode="auto">
          <a:xfrm>
            <a:off x="8686800" y="3505200"/>
            <a:ext cx="381000" cy="838200"/>
          </a:xfrm>
          <a:prstGeom prst="parallelogram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7" name="AutoShape 28"/>
          <p:cNvSpPr>
            <a:spLocks noChangeArrowheads="1"/>
          </p:cNvSpPr>
          <p:nvPr/>
        </p:nvSpPr>
        <p:spPr bwMode="auto">
          <a:xfrm>
            <a:off x="8077200" y="4114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8" name="AutoShape 29"/>
          <p:cNvSpPr>
            <a:spLocks noChangeArrowheads="1"/>
          </p:cNvSpPr>
          <p:nvPr/>
        </p:nvSpPr>
        <p:spPr bwMode="auto">
          <a:xfrm>
            <a:off x="8153400" y="3352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49" name="AutoShape 30"/>
          <p:cNvSpPr>
            <a:spLocks noChangeArrowheads="1"/>
          </p:cNvSpPr>
          <p:nvPr/>
        </p:nvSpPr>
        <p:spPr bwMode="auto">
          <a:xfrm>
            <a:off x="8153400" y="2590800"/>
            <a:ext cx="609600" cy="228600"/>
          </a:xfrm>
          <a:prstGeom prst="parallelogram">
            <a:avLst>
              <a:gd name="adj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50" name="Oval 31"/>
          <p:cNvSpPr>
            <a:spLocks noChangeArrowheads="1"/>
          </p:cNvSpPr>
          <p:nvPr/>
        </p:nvSpPr>
        <p:spPr bwMode="auto">
          <a:xfrm>
            <a:off x="5029200" y="1981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1" name="Text Box 32"/>
          <p:cNvSpPr txBox="1">
            <a:spLocks noChangeArrowheads="1"/>
          </p:cNvSpPr>
          <p:nvPr/>
        </p:nvSpPr>
        <p:spPr bwMode="auto">
          <a:xfrm>
            <a:off x="3565526" y="1870075"/>
            <a:ext cx="10422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Alarm on</a:t>
            </a:r>
          </a:p>
        </p:txBody>
      </p:sp>
      <p:sp>
        <p:nvSpPr>
          <p:cNvPr id="5152" name="Oval 33"/>
          <p:cNvSpPr>
            <a:spLocks noChangeArrowheads="1"/>
          </p:cNvSpPr>
          <p:nvPr/>
        </p:nvSpPr>
        <p:spPr bwMode="auto">
          <a:xfrm>
            <a:off x="6172200" y="19812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3" name="Text Box 34"/>
          <p:cNvSpPr txBox="1">
            <a:spLocks noChangeArrowheads="1"/>
          </p:cNvSpPr>
          <p:nvPr/>
        </p:nvSpPr>
        <p:spPr bwMode="auto">
          <a:xfrm>
            <a:off x="6781800" y="1905000"/>
            <a:ext cx="1059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Alarm off</a:t>
            </a:r>
          </a:p>
        </p:txBody>
      </p:sp>
      <p:sp>
        <p:nvSpPr>
          <p:cNvPr id="5154" name="Rectangle 35"/>
          <p:cNvSpPr>
            <a:spLocks noChangeArrowheads="1"/>
          </p:cNvSpPr>
          <p:nvPr/>
        </p:nvSpPr>
        <p:spPr bwMode="auto">
          <a:xfrm>
            <a:off x="3276600" y="4572000"/>
            <a:ext cx="5562600" cy="304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5155" name="Text Box 36"/>
          <p:cNvSpPr txBox="1">
            <a:spLocks noChangeArrowheads="1"/>
          </p:cNvSpPr>
          <p:nvPr/>
        </p:nvSpPr>
        <p:spPr bwMode="auto">
          <a:xfrm>
            <a:off x="9236280" y="4460876"/>
            <a:ext cx="7457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Alarm</a:t>
            </a:r>
          </a:p>
          <a:p>
            <a:pPr algn="ctr"/>
            <a:r>
              <a:rPr lang="en-US"/>
              <a:t>ready</a:t>
            </a:r>
          </a:p>
        </p:txBody>
      </p:sp>
      <p:sp>
        <p:nvSpPr>
          <p:cNvPr id="5156" name="Oval 37"/>
          <p:cNvSpPr>
            <a:spLocks noChangeArrowheads="1"/>
          </p:cNvSpPr>
          <p:nvPr/>
        </p:nvSpPr>
        <p:spPr bwMode="auto">
          <a:xfrm>
            <a:off x="4343400" y="5105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Oval 38"/>
          <p:cNvSpPr>
            <a:spLocks noChangeArrowheads="1"/>
          </p:cNvSpPr>
          <p:nvPr/>
        </p:nvSpPr>
        <p:spPr bwMode="auto">
          <a:xfrm>
            <a:off x="5486400" y="5105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8" name="Oval 39"/>
          <p:cNvSpPr>
            <a:spLocks noChangeArrowheads="1"/>
          </p:cNvSpPr>
          <p:nvPr/>
        </p:nvSpPr>
        <p:spPr bwMode="auto">
          <a:xfrm>
            <a:off x="6553200" y="5105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9" name="Oval 40"/>
          <p:cNvSpPr>
            <a:spLocks noChangeArrowheads="1"/>
          </p:cNvSpPr>
          <p:nvPr/>
        </p:nvSpPr>
        <p:spPr bwMode="auto">
          <a:xfrm>
            <a:off x="7543800" y="5105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0" name="Text Box 41"/>
          <p:cNvSpPr txBox="1">
            <a:spLocks noChangeArrowheads="1"/>
          </p:cNvSpPr>
          <p:nvPr/>
        </p:nvSpPr>
        <p:spPr bwMode="auto">
          <a:xfrm>
            <a:off x="4169615" y="5410201"/>
            <a:ext cx="6142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set</a:t>
            </a:r>
          </a:p>
          <a:p>
            <a:pPr algn="ctr"/>
            <a:r>
              <a:rPr lang="en-US"/>
              <a:t>time</a:t>
            </a:r>
          </a:p>
        </p:txBody>
      </p:sp>
      <p:sp>
        <p:nvSpPr>
          <p:cNvPr id="5161" name="Text Box 42"/>
          <p:cNvSpPr txBox="1">
            <a:spLocks noChangeArrowheads="1"/>
          </p:cNvSpPr>
          <p:nvPr/>
        </p:nvSpPr>
        <p:spPr bwMode="auto">
          <a:xfrm>
            <a:off x="5334313" y="5410201"/>
            <a:ext cx="723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set</a:t>
            </a:r>
          </a:p>
          <a:p>
            <a:pPr algn="ctr"/>
            <a:r>
              <a:rPr lang="en-US"/>
              <a:t>alarm</a:t>
            </a:r>
          </a:p>
        </p:txBody>
      </p:sp>
      <p:sp>
        <p:nvSpPr>
          <p:cNvPr id="5162" name="Text Box 43"/>
          <p:cNvSpPr txBox="1">
            <a:spLocks noChangeArrowheads="1"/>
          </p:cNvSpPr>
          <p:nvPr/>
        </p:nvSpPr>
        <p:spPr bwMode="auto">
          <a:xfrm>
            <a:off x="6447600" y="5410200"/>
            <a:ext cx="6303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hour</a:t>
            </a:r>
          </a:p>
        </p:txBody>
      </p:sp>
      <p:sp>
        <p:nvSpPr>
          <p:cNvPr id="5163" name="Text Box 44"/>
          <p:cNvSpPr txBox="1">
            <a:spLocks noChangeArrowheads="1"/>
          </p:cNvSpPr>
          <p:nvPr/>
        </p:nvSpPr>
        <p:spPr bwMode="auto">
          <a:xfrm>
            <a:off x="7251025" y="5410200"/>
            <a:ext cx="8554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minute</a:t>
            </a:r>
          </a:p>
        </p:txBody>
      </p:sp>
      <p:sp>
        <p:nvSpPr>
          <p:cNvPr id="5164" name="Line 45"/>
          <p:cNvSpPr>
            <a:spLocks noChangeShapeType="1"/>
          </p:cNvSpPr>
          <p:nvPr/>
        </p:nvSpPr>
        <p:spPr bwMode="auto">
          <a:xfrm flipV="1">
            <a:off x="2286000" y="4191000"/>
            <a:ext cx="762000" cy="838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5" name="Text Box 46"/>
          <p:cNvSpPr txBox="1">
            <a:spLocks noChangeArrowheads="1"/>
          </p:cNvSpPr>
          <p:nvPr/>
        </p:nvSpPr>
        <p:spPr bwMode="auto">
          <a:xfrm>
            <a:off x="1965326" y="5070475"/>
            <a:ext cx="596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66FF"/>
                </a:solidFill>
              </a:rPr>
              <a:t>light</a:t>
            </a:r>
            <a:endParaRPr lang="en-US"/>
          </a:p>
        </p:txBody>
      </p:sp>
      <p:sp>
        <p:nvSpPr>
          <p:cNvPr id="5166" name="Line 47"/>
          <p:cNvSpPr>
            <a:spLocks noChangeShapeType="1"/>
          </p:cNvSpPr>
          <p:nvPr/>
        </p:nvSpPr>
        <p:spPr bwMode="auto">
          <a:xfrm flipH="1" flipV="1">
            <a:off x="7924800" y="5334000"/>
            <a:ext cx="990600" cy="457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7" name="Text Box 48"/>
          <p:cNvSpPr txBox="1">
            <a:spLocks noChangeArrowheads="1"/>
          </p:cNvSpPr>
          <p:nvPr/>
        </p:nvSpPr>
        <p:spPr bwMode="auto">
          <a:xfrm>
            <a:off x="8823326" y="5756275"/>
            <a:ext cx="8203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66FF"/>
                </a:solidFill>
              </a:rPr>
              <a:t>button</a:t>
            </a:r>
            <a:endParaRPr lang="en-US"/>
          </a:p>
        </p:txBody>
      </p:sp>
      <p:sp>
        <p:nvSpPr>
          <p:cNvPr id="5168" name="Oval 49"/>
          <p:cNvSpPr>
            <a:spLocks noChangeArrowheads="1"/>
          </p:cNvSpPr>
          <p:nvPr/>
        </p:nvSpPr>
        <p:spPr bwMode="auto">
          <a:xfrm>
            <a:off x="2667000" y="2667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9" name="Text Box 50"/>
          <p:cNvSpPr txBox="1">
            <a:spLocks noChangeArrowheads="1"/>
          </p:cNvSpPr>
          <p:nvPr/>
        </p:nvSpPr>
        <p:spPr bwMode="auto">
          <a:xfrm>
            <a:off x="1981200" y="2590800"/>
            <a:ext cx="500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PM</a:t>
            </a:r>
          </a:p>
        </p:txBody>
      </p:sp>
      <p:sp>
        <p:nvSpPr>
          <p:cNvPr id="5170" name="AutoShape 51"/>
          <p:cNvSpPr>
            <a:spLocks noChangeArrowheads="1"/>
          </p:cNvSpPr>
          <p:nvPr/>
        </p:nvSpPr>
        <p:spPr bwMode="auto">
          <a:xfrm>
            <a:off x="9296400" y="2057400"/>
            <a:ext cx="1066800" cy="1219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buzzer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8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Set time: hold set time, depress hour, minute.</a:t>
            </a:r>
          </a:p>
          <a:p>
            <a:r>
              <a:rPr lang="en-US" smtClean="0"/>
              <a:t>Set alarm time: hold set alarm, depress hour, minute.</a:t>
            </a:r>
          </a:p>
          <a:p>
            <a:r>
              <a:rPr lang="en-US" smtClean="0"/>
              <a:t>Turn alarm on/off: depress alarm on/off.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Alarm clock requirements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293938" y="1978026"/>
          <a:ext cx="7815262" cy="487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7834680" imgH="5372280" progId="Word.Document.8">
                  <p:embed/>
                </p:oleObj>
              </mc:Choice>
              <mc:Fallback>
                <p:oleObj name="Document" r:id="rId3" imgW="7834680" imgH="5372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1978026"/>
                        <a:ext cx="7815262" cy="487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Alarm clock class diagram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09800" y="2743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Lights*</a:t>
            </a:r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953000" y="2743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7620000" y="2743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Mechanism</a:t>
            </a:r>
            <a:endParaRPr lang="en-US"/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953000" y="3886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Buttons*</a:t>
            </a:r>
            <a:endParaRPr lang="en-US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4953000" y="49530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Speaker*</a:t>
            </a:r>
            <a:endParaRPr lang="en-US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40386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67818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V="1">
            <a:off x="6781800" y="32766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V="1">
            <a:off x="6781800" y="3276600"/>
            <a:ext cx="1600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4114800" y="2438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572000" y="2438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6781800" y="2514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7239000" y="2514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6705600" y="3505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7162800" y="3048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6934200" y="5105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8382000" y="3200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Alarm clock physical classes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05000" y="1828800"/>
            <a:ext cx="2438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Lights*</a:t>
            </a:r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05000" y="2362200"/>
            <a:ext cx="24384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905000" y="2819400"/>
            <a:ext cx="2438400" cy="2209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digit-val()</a:t>
            </a:r>
          </a:p>
          <a:p>
            <a:r>
              <a:rPr lang="en-US"/>
              <a:t>digit-scan()</a:t>
            </a:r>
          </a:p>
          <a:p>
            <a:r>
              <a:rPr lang="en-US"/>
              <a:t>alarm-on-light()</a:t>
            </a:r>
          </a:p>
          <a:p>
            <a:r>
              <a:rPr lang="en-US"/>
              <a:t>PM-light()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724400" y="1828800"/>
            <a:ext cx="2667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Buttons*</a:t>
            </a:r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724400" y="2362200"/>
            <a:ext cx="26670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724400" y="2819400"/>
            <a:ext cx="2667000" cy="2438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set-time(): boolean</a:t>
            </a:r>
          </a:p>
          <a:p>
            <a:r>
              <a:rPr lang="en-US"/>
              <a:t>set-alarm(): boolean</a:t>
            </a:r>
          </a:p>
          <a:p>
            <a:r>
              <a:rPr lang="en-US"/>
              <a:t>alarm-on(): boolean</a:t>
            </a:r>
          </a:p>
          <a:p>
            <a:r>
              <a:rPr lang="en-US"/>
              <a:t>alarm-off(): boolean</a:t>
            </a:r>
          </a:p>
          <a:p>
            <a:r>
              <a:rPr lang="en-US"/>
              <a:t>minute(): boolean</a:t>
            </a:r>
          </a:p>
          <a:p>
            <a:r>
              <a:rPr lang="en-US"/>
              <a:t>hour(): boolean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7620000" y="1828800"/>
            <a:ext cx="2438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Speaker*</a:t>
            </a:r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620000" y="2362200"/>
            <a:ext cx="24384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620000" y="2819400"/>
            <a:ext cx="24384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buzz()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7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class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419600" y="1752600"/>
            <a:ext cx="3352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419600" y="2286000"/>
            <a:ext cx="3352800" cy="1295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time[4]: integer</a:t>
            </a:r>
          </a:p>
          <a:p>
            <a:r>
              <a:rPr lang="en-US"/>
              <a:t>alarm-indicator: boolean</a:t>
            </a:r>
          </a:p>
          <a:p>
            <a:r>
              <a:rPr lang="en-US"/>
              <a:t>PM-indicator: boolean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4419600" y="3581400"/>
            <a:ext cx="3352800" cy="2209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set-time()</a:t>
            </a:r>
          </a:p>
          <a:p>
            <a:r>
              <a:rPr lang="en-US"/>
              <a:t>alarm-light-on()</a:t>
            </a:r>
          </a:p>
          <a:p>
            <a:r>
              <a:rPr lang="en-US"/>
              <a:t>alarm-light-off()</a:t>
            </a:r>
          </a:p>
          <a:p>
            <a:r>
              <a:rPr lang="en-US"/>
              <a:t>PM-light-on()</a:t>
            </a:r>
          </a:p>
          <a:p>
            <a:r>
              <a:rPr lang="en-US"/>
              <a:t>PM-light-off()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2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Mechanism class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3962400" y="1371600"/>
            <a:ext cx="5181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Mechanism</a:t>
            </a:r>
            <a:endParaRPr lang="en-US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3962400" y="1905000"/>
            <a:ext cx="5181600" cy="3352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Seconds: integer</a:t>
            </a:r>
          </a:p>
          <a:p>
            <a:r>
              <a:rPr lang="en-US"/>
              <a:t>PM: boolean</a:t>
            </a:r>
          </a:p>
          <a:p>
            <a:r>
              <a:rPr lang="en-US"/>
              <a:t>tens-hours, ones-hours: boolean</a:t>
            </a:r>
          </a:p>
          <a:p>
            <a:r>
              <a:rPr lang="en-US"/>
              <a:t>tens-minutes, ones-minutes: boolean</a:t>
            </a:r>
          </a:p>
          <a:p>
            <a:r>
              <a:rPr lang="en-US"/>
              <a:t>alarm-ready: boolean</a:t>
            </a:r>
          </a:p>
          <a:p>
            <a:r>
              <a:rPr lang="en-US"/>
              <a:t>alarm-tens-hours, alarm-ones-hours:</a:t>
            </a:r>
          </a:p>
          <a:p>
            <a:r>
              <a:rPr lang="en-US"/>
              <a:t>   boolean</a:t>
            </a:r>
          </a:p>
          <a:p>
            <a:r>
              <a:rPr lang="en-US"/>
              <a:t>alarm-tens-minutes, alarm-ones-minutes:</a:t>
            </a:r>
          </a:p>
          <a:p>
            <a:r>
              <a:rPr lang="en-US"/>
              <a:t>   boolean</a:t>
            </a: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3962400" y="5257800"/>
            <a:ext cx="5181600" cy="762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scan-keyboard()</a:t>
            </a:r>
          </a:p>
          <a:p>
            <a:r>
              <a:rPr lang="en-US"/>
              <a:t>update-time()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Update-time behavior</a:t>
            </a:r>
          </a:p>
        </p:txBody>
      </p:sp>
      <p:sp>
        <p:nvSpPr>
          <p:cNvPr id="11269" name="Oval 4"/>
          <p:cNvSpPr>
            <a:spLocks noChangeArrowheads="1"/>
          </p:cNvSpPr>
          <p:nvPr/>
        </p:nvSpPr>
        <p:spPr bwMode="auto">
          <a:xfrm>
            <a:off x="1905000" y="3657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Oval 5"/>
          <p:cNvSpPr>
            <a:spLocks noChangeArrowheads="1"/>
          </p:cNvSpPr>
          <p:nvPr/>
        </p:nvSpPr>
        <p:spPr bwMode="auto">
          <a:xfrm>
            <a:off x="9829800" y="3657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6"/>
          <p:cNvSpPr>
            <a:spLocks noChangeArrowheads="1"/>
          </p:cNvSpPr>
          <p:nvPr/>
        </p:nvSpPr>
        <p:spPr bwMode="auto">
          <a:xfrm>
            <a:off x="97536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AutoShape 7"/>
          <p:cNvSpPr>
            <a:spLocks noChangeArrowheads="1"/>
          </p:cNvSpPr>
          <p:nvPr/>
        </p:nvSpPr>
        <p:spPr bwMode="auto">
          <a:xfrm>
            <a:off x="2819400" y="1828800"/>
            <a:ext cx="2133600" cy="838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update seconds</a:t>
            </a:r>
          </a:p>
          <a:p>
            <a:pPr algn="ctr"/>
            <a:r>
              <a:rPr lang="en-US"/>
              <a:t>with rollover</a:t>
            </a:r>
          </a:p>
        </p:txBody>
      </p:sp>
      <p:sp>
        <p:nvSpPr>
          <p:cNvPr id="11273" name="AutoShape 8"/>
          <p:cNvSpPr>
            <a:spLocks noChangeArrowheads="1"/>
          </p:cNvSpPr>
          <p:nvPr/>
        </p:nvSpPr>
        <p:spPr bwMode="auto">
          <a:xfrm>
            <a:off x="2819400" y="3733800"/>
            <a:ext cx="2133600" cy="838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update hh:mm</a:t>
            </a:r>
          </a:p>
          <a:p>
            <a:pPr algn="ctr"/>
            <a:r>
              <a:rPr lang="en-US"/>
              <a:t>with rollover</a:t>
            </a: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 flipV="1">
            <a:off x="2057400" y="2209800"/>
            <a:ext cx="762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AutoShape 10"/>
          <p:cNvSpPr>
            <a:spLocks noChangeArrowheads="1"/>
          </p:cNvSpPr>
          <p:nvPr/>
        </p:nvSpPr>
        <p:spPr bwMode="auto">
          <a:xfrm>
            <a:off x="3581400" y="2819400"/>
            <a:ext cx="762000" cy="6858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>
            <a:off x="39624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39624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2286001" y="2971800"/>
            <a:ext cx="1058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Rollover?</a:t>
            </a: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3565525" y="33178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4479925" y="27082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1281" name="AutoShape 16"/>
          <p:cNvSpPr>
            <a:spLocks noChangeArrowheads="1"/>
          </p:cNvSpPr>
          <p:nvPr/>
        </p:nvSpPr>
        <p:spPr bwMode="auto">
          <a:xfrm>
            <a:off x="2895600" y="55626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PM=true</a:t>
            </a:r>
          </a:p>
        </p:txBody>
      </p:sp>
      <p:sp>
        <p:nvSpPr>
          <p:cNvPr id="11282" name="AutoShape 17"/>
          <p:cNvSpPr>
            <a:spLocks noChangeArrowheads="1"/>
          </p:cNvSpPr>
          <p:nvPr/>
        </p:nvSpPr>
        <p:spPr bwMode="auto">
          <a:xfrm>
            <a:off x="4724400" y="55626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PM=false</a:t>
            </a:r>
          </a:p>
        </p:txBody>
      </p:sp>
      <p:sp>
        <p:nvSpPr>
          <p:cNvPr id="11283" name="AutoShape 18"/>
          <p:cNvSpPr>
            <a:spLocks noChangeArrowheads="1"/>
          </p:cNvSpPr>
          <p:nvPr/>
        </p:nvSpPr>
        <p:spPr bwMode="auto">
          <a:xfrm>
            <a:off x="3505200" y="4724400"/>
            <a:ext cx="762000" cy="6858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38862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 flipH="1">
            <a:off x="3352800" y="5029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4267200" y="50292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Text Box 22"/>
          <p:cNvSpPr txBox="1">
            <a:spLocks noChangeArrowheads="1"/>
          </p:cNvSpPr>
          <p:nvPr/>
        </p:nvSpPr>
        <p:spPr bwMode="auto">
          <a:xfrm>
            <a:off x="1981201" y="4953000"/>
            <a:ext cx="1016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AM-&gt;PM</a:t>
            </a:r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4419601" y="4800600"/>
            <a:ext cx="1016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PM-&gt;AM</a:t>
            </a:r>
          </a:p>
        </p:txBody>
      </p:sp>
      <p:sp>
        <p:nvSpPr>
          <p:cNvPr id="11289" name="AutoShape 24"/>
          <p:cNvSpPr>
            <a:spLocks noChangeArrowheads="1"/>
          </p:cNvSpPr>
          <p:nvPr/>
        </p:nvSpPr>
        <p:spPr bwMode="auto">
          <a:xfrm>
            <a:off x="6248400" y="1828800"/>
            <a:ext cx="38100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display.set-time(current time)</a:t>
            </a:r>
          </a:p>
        </p:txBody>
      </p:sp>
      <p:sp>
        <p:nvSpPr>
          <p:cNvPr id="11290" name="AutoShape 25"/>
          <p:cNvSpPr>
            <a:spLocks noChangeArrowheads="1"/>
          </p:cNvSpPr>
          <p:nvPr/>
        </p:nvSpPr>
        <p:spPr bwMode="auto">
          <a:xfrm>
            <a:off x="5486400" y="2895600"/>
            <a:ext cx="4267200" cy="762000"/>
          </a:xfrm>
          <a:prstGeom prst="hexagon">
            <a:avLst>
              <a:gd name="adj" fmla="val 140000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Time &gt;= alarm and alarm-on?</a:t>
            </a:r>
          </a:p>
        </p:txBody>
      </p:sp>
      <p:sp>
        <p:nvSpPr>
          <p:cNvPr id="11291" name="AutoShape 26"/>
          <p:cNvSpPr>
            <a:spLocks noChangeArrowheads="1"/>
          </p:cNvSpPr>
          <p:nvPr/>
        </p:nvSpPr>
        <p:spPr bwMode="auto">
          <a:xfrm>
            <a:off x="6324600" y="4114800"/>
            <a:ext cx="29718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alarm.buzzer(true)</a:t>
            </a:r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76200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9753600" y="3276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29"/>
          <p:cNvSpPr>
            <a:spLocks noChangeShapeType="1"/>
          </p:cNvSpPr>
          <p:nvPr/>
        </p:nvSpPr>
        <p:spPr bwMode="auto">
          <a:xfrm>
            <a:off x="75438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Line 30"/>
          <p:cNvSpPr>
            <a:spLocks noChangeShapeType="1"/>
          </p:cNvSpPr>
          <p:nvPr/>
        </p:nvSpPr>
        <p:spPr bwMode="auto">
          <a:xfrm flipV="1">
            <a:off x="9296400" y="40386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Text Box 31"/>
          <p:cNvSpPr txBox="1">
            <a:spLocks noChangeArrowheads="1"/>
          </p:cNvSpPr>
          <p:nvPr/>
        </p:nvSpPr>
        <p:spPr bwMode="auto">
          <a:xfrm>
            <a:off x="7756525" y="36226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1297" name="Text Box 32"/>
          <p:cNvSpPr txBox="1">
            <a:spLocks noChangeArrowheads="1"/>
          </p:cNvSpPr>
          <p:nvPr/>
        </p:nvSpPr>
        <p:spPr bwMode="auto">
          <a:xfrm>
            <a:off x="9966325" y="29368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 flipV="1">
            <a:off x="5943600" y="2438400"/>
            <a:ext cx="304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Line 34"/>
          <p:cNvSpPr>
            <a:spLocks noChangeShapeType="1"/>
          </p:cNvSpPr>
          <p:nvPr/>
        </p:nvSpPr>
        <p:spPr bwMode="auto">
          <a:xfrm flipV="1">
            <a:off x="4267200" y="2514600"/>
            <a:ext cx="19812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5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477</Words>
  <Application>Microsoft Office PowerPoint</Application>
  <PresentationFormat>Widescreen</PresentationFormat>
  <Paragraphs>154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Monotype Sorts</vt:lpstr>
      <vt:lpstr>Office Theme</vt:lpstr>
      <vt:lpstr>Document</vt:lpstr>
      <vt:lpstr>Computing Platforms</vt:lpstr>
      <vt:lpstr>Alarm clock interface</vt:lpstr>
      <vt:lpstr>Operations</vt:lpstr>
      <vt:lpstr>Alarm clock requirements</vt:lpstr>
      <vt:lpstr>Alarm clock class diagram</vt:lpstr>
      <vt:lpstr>Alarm clock physical classes</vt:lpstr>
      <vt:lpstr>Display class</vt:lpstr>
      <vt:lpstr>Mechanism class</vt:lpstr>
      <vt:lpstr>Update-time behavior</vt:lpstr>
      <vt:lpstr>Scan-keyboard behavior</vt:lpstr>
      <vt:lpstr>System architecture</vt:lpstr>
      <vt:lpstr>Interrupt-driven routine</vt:lpstr>
      <vt:lpstr>Foreground program</vt:lpstr>
      <vt:lpstr>Testing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27</cp:revision>
  <dcterms:created xsi:type="dcterms:W3CDTF">2015-09-18T01:17:20Z</dcterms:created>
  <dcterms:modified xsi:type="dcterms:W3CDTF">2015-10-10T19:56:37Z</dcterms:modified>
</cp:coreProperties>
</file>