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  <p:sldId id="313" r:id="rId44"/>
    <p:sldId id="314" r:id="rId45"/>
    <p:sldId id="315" r:id="rId46"/>
    <p:sldId id="316" r:id="rId47"/>
    <p:sldId id="317" r:id="rId48"/>
    <p:sldId id="318" r:id="rId49"/>
    <p:sldId id="319" r:id="rId50"/>
    <p:sldId id="320" r:id="rId51"/>
    <p:sldId id="321" r:id="rId52"/>
    <p:sldId id="322" r:id="rId5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72743" y="1621027"/>
            <a:ext cx="3326129" cy="330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839" y="1750566"/>
            <a:ext cx="6737984" cy="3879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0700" y="6548961"/>
            <a:ext cx="269240" cy="179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cunit.sourceforge.net/" TargetMode="External"/><Relationship Id="rId2" Type="http://schemas.openxmlformats.org/officeDocument/2006/relationships/hyperlink" Target="http://check.sourceforge.n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fix.sourceforge.net/" TargetMode="External"/><Relationship Id="rId4" Type="http://schemas.openxmlformats.org/officeDocument/2006/relationships/hyperlink" Target="http://cutest.sourceforge.net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16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8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5" dirty="0">
                <a:solidFill>
                  <a:srgbClr val="A50020"/>
                </a:solidFill>
                <a:latin typeface="Verdana"/>
                <a:cs typeface="Verdana"/>
              </a:rPr>
              <a:t>Big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50" dirty="0">
                <a:solidFill>
                  <a:srgbClr val="A50020"/>
                </a:solidFill>
                <a:latin typeface="Verdana"/>
                <a:cs typeface="Verdana"/>
              </a:rPr>
              <a:t>Questions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914400"/>
            <a:ext cx="7315200" cy="5562600"/>
          </a:xfrm>
          <a:custGeom>
            <a:avLst/>
            <a:gdLst/>
            <a:ahLst/>
            <a:cxnLst/>
            <a:rect l="l" t="t" r="r" b="b"/>
            <a:pathLst>
              <a:path w="7315200" h="5562600">
                <a:moveTo>
                  <a:pt x="0" y="0"/>
                </a:moveTo>
                <a:lnTo>
                  <a:pt x="0" y="5562599"/>
                </a:lnTo>
                <a:lnTo>
                  <a:pt x="7315199" y="5562599"/>
                </a:lnTo>
                <a:lnTo>
                  <a:pt x="7315199" y="0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6751" y="1116583"/>
            <a:ext cx="6189980" cy="5270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ts val="1960"/>
              </a:lnSpc>
              <a:spcBef>
                <a:spcPts val="1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is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2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standard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test?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Specification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behavior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attributes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4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select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set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good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(black-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Structural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(white-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assess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our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suites?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Coverage,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Mutation,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Capture/Recapture…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19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effective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testing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practices?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Levels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unit,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integration,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system…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4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Effective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practices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How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lifecycle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metrics?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91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the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limits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indent="-342900">
              <a:lnSpc>
                <a:spcPts val="1550"/>
              </a:lnSpc>
              <a:buClr>
                <a:srgbClr val="000099"/>
              </a:buClr>
              <a:buSzPct val="81250"/>
              <a:buChar char="•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complementary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approaches?</a:t>
            </a:r>
            <a:endParaRPr sz="1600">
              <a:latin typeface="Verdana"/>
              <a:cs typeface="Verdana"/>
            </a:endParaRPr>
          </a:p>
          <a:p>
            <a:pPr marL="1002665" lvl="1" indent="-304800">
              <a:lnSpc>
                <a:spcPts val="133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spc="-10" dirty="0">
                <a:latin typeface="Verdana"/>
                <a:cs typeface="Verdana"/>
              </a:rPr>
              <a:t>Inspections</a:t>
            </a:r>
            <a:endParaRPr sz="1400">
              <a:latin typeface="Verdana"/>
              <a:cs typeface="Verdana"/>
            </a:endParaRPr>
          </a:p>
          <a:p>
            <a:pPr marL="1002665" lvl="1" indent="-304800">
              <a:lnSpc>
                <a:spcPts val="150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dirty="0">
                <a:latin typeface="Verdana"/>
                <a:cs typeface="Verdana"/>
              </a:rPr>
              <a:t>Static</a:t>
            </a:r>
            <a:r>
              <a:rPr sz="1400" i="1" spc="-3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and</a:t>
            </a:r>
            <a:r>
              <a:rPr sz="1400" i="1" spc="-4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dynamic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i="1" spc="-10" dirty="0">
                <a:latin typeface="Verdana"/>
                <a:cs typeface="Verdana"/>
              </a:rPr>
              <a:t>analysis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</a:t>
            </a:fld>
            <a:endParaRPr spc="4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Focus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of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Concern</a:t>
            </a:r>
            <a:endParaRPr sz="2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38437" y="1366837"/>
            <a:ext cx="3286125" cy="2676525"/>
            <a:chOff x="2738437" y="1366837"/>
            <a:chExt cx="3286125" cy="2676525"/>
          </a:xfrm>
        </p:grpSpPr>
        <p:sp>
          <p:nvSpPr>
            <p:cNvPr id="4" name="object 4"/>
            <p:cNvSpPr/>
            <p:nvPr/>
          </p:nvSpPr>
          <p:spPr>
            <a:xfrm>
              <a:off x="2743200" y="1371600"/>
              <a:ext cx="3276600" cy="2667000"/>
            </a:xfrm>
            <a:custGeom>
              <a:avLst/>
              <a:gdLst/>
              <a:ahLst/>
              <a:cxnLst/>
              <a:rect l="l" t="t" r="r" b="b"/>
              <a:pathLst>
                <a:path w="3276600" h="2667000">
                  <a:moveTo>
                    <a:pt x="3276599" y="2666999"/>
                  </a:moveTo>
                  <a:lnTo>
                    <a:pt x="3276599" y="0"/>
                  </a:lnTo>
                  <a:lnTo>
                    <a:pt x="0" y="0"/>
                  </a:lnTo>
                  <a:lnTo>
                    <a:pt x="0" y="2666999"/>
                  </a:lnTo>
                  <a:lnTo>
                    <a:pt x="3276599" y="2666999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43200" y="1371600"/>
              <a:ext cx="3276600" cy="2667000"/>
            </a:xfrm>
            <a:custGeom>
              <a:avLst/>
              <a:gdLst/>
              <a:ahLst/>
              <a:cxnLst/>
              <a:rect l="l" t="t" r="r" b="b"/>
              <a:pathLst>
                <a:path w="3276600" h="2667000">
                  <a:moveTo>
                    <a:pt x="0" y="0"/>
                  </a:moveTo>
                  <a:lnTo>
                    <a:pt x="0" y="2666999"/>
                  </a:lnTo>
                  <a:lnTo>
                    <a:pt x="3276599" y="2666999"/>
                  </a:lnTo>
                  <a:lnTo>
                    <a:pt x="3276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200400" y="1726691"/>
              <a:ext cx="962025" cy="1652270"/>
            </a:xfrm>
            <a:custGeom>
              <a:avLst/>
              <a:gdLst/>
              <a:ahLst/>
              <a:cxnLst/>
              <a:rect l="l" t="t" r="r" b="b"/>
              <a:pathLst>
                <a:path w="962025" h="1652270">
                  <a:moveTo>
                    <a:pt x="0" y="1652015"/>
                  </a:moveTo>
                  <a:lnTo>
                    <a:pt x="962024" y="1652015"/>
                  </a:lnTo>
                  <a:lnTo>
                    <a:pt x="962024" y="0"/>
                  </a:lnTo>
                  <a:lnTo>
                    <a:pt x="0" y="0"/>
                  </a:lnTo>
                  <a:lnTo>
                    <a:pt x="0" y="1652015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200400" y="1726691"/>
              <a:ext cx="990600" cy="1652270"/>
            </a:xfrm>
            <a:custGeom>
              <a:avLst/>
              <a:gdLst/>
              <a:ahLst/>
              <a:cxnLst/>
              <a:rect l="l" t="t" r="r" b="b"/>
              <a:pathLst>
                <a:path w="990600" h="1652270">
                  <a:moveTo>
                    <a:pt x="0" y="0"/>
                  </a:moveTo>
                  <a:lnTo>
                    <a:pt x="0" y="1652015"/>
                  </a:lnTo>
                  <a:lnTo>
                    <a:pt x="990599" y="1652015"/>
                  </a:lnTo>
                  <a:lnTo>
                    <a:pt x="990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215638" y="2546094"/>
            <a:ext cx="9467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Subsystem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186237" y="1721929"/>
            <a:ext cx="1609725" cy="1661795"/>
            <a:chOff x="4186237" y="1721929"/>
            <a:chExt cx="1609725" cy="1661795"/>
          </a:xfrm>
        </p:grpSpPr>
        <p:sp>
          <p:nvSpPr>
            <p:cNvPr id="10" name="object 10"/>
            <p:cNvSpPr/>
            <p:nvPr/>
          </p:nvSpPr>
          <p:spPr>
            <a:xfrm>
              <a:off x="4221098" y="1726691"/>
              <a:ext cx="1570355" cy="1652270"/>
            </a:xfrm>
            <a:custGeom>
              <a:avLst/>
              <a:gdLst/>
              <a:ahLst/>
              <a:cxnLst/>
              <a:rect l="l" t="t" r="r" b="b"/>
              <a:pathLst>
                <a:path w="1570354" h="1652270">
                  <a:moveTo>
                    <a:pt x="0" y="1652015"/>
                  </a:moveTo>
                  <a:lnTo>
                    <a:pt x="1570100" y="1652015"/>
                  </a:lnTo>
                  <a:lnTo>
                    <a:pt x="1570100" y="0"/>
                  </a:lnTo>
                  <a:lnTo>
                    <a:pt x="0" y="0"/>
                  </a:lnTo>
                  <a:lnTo>
                    <a:pt x="0" y="1652015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191000" y="1726691"/>
              <a:ext cx="1600200" cy="1652270"/>
            </a:xfrm>
            <a:custGeom>
              <a:avLst/>
              <a:gdLst/>
              <a:ahLst/>
              <a:cxnLst/>
              <a:rect l="l" t="t" r="r" b="b"/>
              <a:pathLst>
                <a:path w="1600200" h="1652270">
                  <a:moveTo>
                    <a:pt x="0" y="0"/>
                  </a:moveTo>
                  <a:lnTo>
                    <a:pt x="0" y="1652015"/>
                  </a:lnTo>
                  <a:lnTo>
                    <a:pt x="1600199" y="1652015"/>
                  </a:lnTo>
                  <a:lnTo>
                    <a:pt x="1600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511037" y="2655822"/>
            <a:ext cx="9467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Subsystem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652837" y="1668589"/>
            <a:ext cx="1184910" cy="1768475"/>
            <a:chOff x="3652837" y="1668589"/>
            <a:chExt cx="1184910" cy="1768475"/>
          </a:xfrm>
        </p:grpSpPr>
        <p:sp>
          <p:nvSpPr>
            <p:cNvPr id="14" name="object 14"/>
            <p:cNvSpPr/>
            <p:nvPr/>
          </p:nvSpPr>
          <p:spPr>
            <a:xfrm>
              <a:off x="4191761" y="1698116"/>
              <a:ext cx="0" cy="1709420"/>
            </a:xfrm>
            <a:custGeom>
              <a:avLst/>
              <a:gdLst/>
              <a:ahLst/>
              <a:cxnLst/>
              <a:rect l="l" t="t" r="r" b="b"/>
              <a:pathLst>
                <a:path h="1709420">
                  <a:moveTo>
                    <a:pt x="0" y="673226"/>
                  </a:moveTo>
                  <a:lnTo>
                    <a:pt x="0" y="1709165"/>
                  </a:lnTo>
                </a:path>
                <a:path h="1709420">
                  <a:moveTo>
                    <a:pt x="0" y="0"/>
                  </a:moveTo>
                  <a:lnTo>
                    <a:pt x="0" y="389762"/>
                  </a:lnTo>
                </a:path>
              </a:pathLst>
            </a:custGeom>
            <a:ln w="58673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57600" y="2087879"/>
              <a:ext cx="1175385" cy="283845"/>
            </a:xfrm>
            <a:custGeom>
              <a:avLst/>
              <a:gdLst/>
              <a:ahLst/>
              <a:cxnLst/>
              <a:rect l="l" t="t" r="r" b="b"/>
              <a:pathLst>
                <a:path w="1175385" h="283844">
                  <a:moveTo>
                    <a:pt x="1175003" y="283463"/>
                  </a:moveTo>
                  <a:lnTo>
                    <a:pt x="1175003" y="0"/>
                  </a:lnTo>
                  <a:lnTo>
                    <a:pt x="0" y="0"/>
                  </a:lnTo>
                  <a:lnTo>
                    <a:pt x="0" y="283463"/>
                  </a:lnTo>
                  <a:lnTo>
                    <a:pt x="1175003" y="283463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657600" y="2087879"/>
              <a:ext cx="1175385" cy="283845"/>
            </a:xfrm>
            <a:custGeom>
              <a:avLst/>
              <a:gdLst/>
              <a:ahLst/>
              <a:cxnLst/>
              <a:rect l="l" t="t" r="r" b="b"/>
              <a:pathLst>
                <a:path w="1175385" h="283844">
                  <a:moveTo>
                    <a:pt x="0" y="0"/>
                  </a:moveTo>
                  <a:lnTo>
                    <a:pt x="0" y="283463"/>
                  </a:lnTo>
                  <a:lnTo>
                    <a:pt x="1175003" y="283463"/>
                  </a:lnTo>
                  <a:lnTo>
                    <a:pt x="1175003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755134" y="2123946"/>
            <a:ext cx="9969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75" dirty="0">
                <a:solidFill>
                  <a:srgbClr val="CC0000"/>
                </a:solidFill>
                <a:latin typeface="Verdana"/>
                <a:cs typeface="Verdana"/>
              </a:rPr>
              <a:t>Integration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5100637" y="1866709"/>
            <a:ext cx="695325" cy="593725"/>
            <a:chOff x="5100637" y="1866709"/>
            <a:chExt cx="695325" cy="593725"/>
          </a:xfrm>
        </p:grpSpPr>
        <p:sp>
          <p:nvSpPr>
            <p:cNvPr id="19" name="object 19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105400" y="2150363"/>
              <a:ext cx="685800" cy="304800"/>
            </a:xfrm>
            <a:custGeom>
              <a:avLst/>
              <a:gdLst/>
              <a:ahLst/>
              <a:cxnLst/>
              <a:rect l="l" t="t" r="r" b="b"/>
              <a:pathLst>
                <a:path w="685800" h="304800">
                  <a:moveTo>
                    <a:pt x="685799" y="3047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04799"/>
                  </a:lnTo>
                  <a:lnTo>
                    <a:pt x="685799" y="3047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105400" y="2150363"/>
              <a:ext cx="685800" cy="304800"/>
            </a:xfrm>
            <a:custGeom>
              <a:avLst/>
              <a:gdLst/>
              <a:ahLst/>
              <a:cxnLst/>
              <a:rect l="l" t="t" r="r" b="b"/>
              <a:pathLst>
                <a:path w="685800" h="304800">
                  <a:moveTo>
                    <a:pt x="0" y="0"/>
                  </a:moveTo>
                  <a:lnTo>
                    <a:pt x="0" y="304799"/>
                  </a:lnTo>
                  <a:lnTo>
                    <a:pt x="685799" y="3047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5210553" y="1764283"/>
            <a:ext cx="365760" cy="583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52500"/>
              </a:lnSpc>
              <a:spcBef>
                <a:spcPts val="10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 Unit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10</a:t>
            </a:fld>
            <a:endParaRPr spc="45" dirty="0"/>
          </a:p>
        </p:txBody>
      </p:sp>
      <p:sp>
        <p:nvSpPr>
          <p:cNvPr id="24" name="object 24"/>
          <p:cNvSpPr txBox="1"/>
          <p:nvPr/>
        </p:nvSpPr>
        <p:spPr>
          <a:xfrm>
            <a:off x="2910838" y="3612894"/>
            <a:ext cx="642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55" dirty="0">
                <a:latin typeface="Verdana"/>
                <a:cs typeface="Verdana"/>
              </a:rPr>
              <a:t>System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105400" y="4826507"/>
            <a:ext cx="3505200" cy="1559560"/>
          </a:xfrm>
          <a:prstGeom prst="rect">
            <a:avLst/>
          </a:prstGeom>
          <a:solidFill>
            <a:srgbClr val="FFCCCC"/>
          </a:solidFill>
        </p:spPr>
        <p:txBody>
          <a:bodyPr vert="horz" wrap="square" lIns="0" tIns="4318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40"/>
              </a:spcBef>
            </a:pPr>
            <a:r>
              <a:rPr sz="1600" spc="100" dirty="0">
                <a:solidFill>
                  <a:srgbClr val="CC0000"/>
                </a:solidFill>
                <a:latin typeface="Verdana"/>
                <a:cs typeface="Verdana"/>
              </a:rPr>
              <a:t>Levels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114" dirty="0">
                <a:solidFill>
                  <a:srgbClr val="CC0000"/>
                </a:solidFill>
                <a:latin typeface="Verdana"/>
                <a:cs typeface="Verdana"/>
              </a:rPr>
              <a:t>of</a:t>
            </a:r>
            <a:r>
              <a:rPr sz="160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95" dirty="0">
                <a:solidFill>
                  <a:srgbClr val="CC0000"/>
                </a:solidFill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spcBef>
                <a:spcPts val="15"/>
              </a:spcBef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User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field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System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729615" lvl="1" indent="-181610">
              <a:lnSpc>
                <a:spcPct val="100000"/>
              </a:lnSpc>
              <a:spcBef>
                <a:spcPts val="10"/>
              </a:spcBef>
              <a:buChar char="•"/>
              <a:tabLst>
                <a:tab pos="729615" algn="l"/>
              </a:tabLst>
            </a:pPr>
            <a:r>
              <a:rPr sz="1600" dirty="0">
                <a:latin typeface="Verdana"/>
                <a:cs typeface="Verdana"/>
              </a:rPr>
              <a:t>With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without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hardware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Focus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of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Concern</a:t>
            </a:r>
            <a:endParaRPr sz="2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195637" y="1721929"/>
            <a:ext cx="1000125" cy="1661795"/>
            <a:chOff x="3195637" y="1721929"/>
            <a:chExt cx="1000125" cy="1661795"/>
          </a:xfrm>
        </p:grpSpPr>
        <p:sp>
          <p:nvSpPr>
            <p:cNvPr id="4" name="object 4"/>
            <p:cNvSpPr/>
            <p:nvPr/>
          </p:nvSpPr>
          <p:spPr>
            <a:xfrm>
              <a:off x="3200400" y="1726691"/>
              <a:ext cx="962025" cy="1652270"/>
            </a:xfrm>
            <a:custGeom>
              <a:avLst/>
              <a:gdLst/>
              <a:ahLst/>
              <a:cxnLst/>
              <a:rect l="l" t="t" r="r" b="b"/>
              <a:pathLst>
                <a:path w="962025" h="1652270">
                  <a:moveTo>
                    <a:pt x="0" y="1652015"/>
                  </a:moveTo>
                  <a:lnTo>
                    <a:pt x="962024" y="1652015"/>
                  </a:lnTo>
                  <a:lnTo>
                    <a:pt x="962024" y="0"/>
                  </a:lnTo>
                  <a:lnTo>
                    <a:pt x="0" y="0"/>
                  </a:lnTo>
                  <a:lnTo>
                    <a:pt x="0" y="1652015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200400" y="1726691"/>
              <a:ext cx="990600" cy="1652270"/>
            </a:xfrm>
            <a:custGeom>
              <a:avLst/>
              <a:gdLst/>
              <a:ahLst/>
              <a:cxnLst/>
              <a:rect l="l" t="t" r="r" b="b"/>
              <a:pathLst>
                <a:path w="990600" h="1652270">
                  <a:moveTo>
                    <a:pt x="0" y="0"/>
                  </a:moveTo>
                  <a:lnTo>
                    <a:pt x="0" y="1652015"/>
                  </a:lnTo>
                  <a:lnTo>
                    <a:pt x="990599" y="1652015"/>
                  </a:lnTo>
                  <a:lnTo>
                    <a:pt x="990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202938" y="2546094"/>
            <a:ext cx="9594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Subsystem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186237" y="1721929"/>
            <a:ext cx="1609725" cy="1661795"/>
            <a:chOff x="4186237" y="1721929"/>
            <a:chExt cx="1609725" cy="1661795"/>
          </a:xfrm>
        </p:grpSpPr>
        <p:sp>
          <p:nvSpPr>
            <p:cNvPr id="8" name="object 8"/>
            <p:cNvSpPr/>
            <p:nvPr/>
          </p:nvSpPr>
          <p:spPr>
            <a:xfrm>
              <a:off x="4221098" y="1726691"/>
              <a:ext cx="1570355" cy="1652270"/>
            </a:xfrm>
            <a:custGeom>
              <a:avLst/>
              <a:gdLst/>
              <a:ahLst/>
              <a:cxnLst/>
              <a:rect l="l" t="t" r="r" b="b"/>
              <a:pathLst>
                <a:path w="1570354" h="1652270">
                  <a:moveTo>
                    <a:pt x="0" y="1652015"/>
                  </a:moveTo>
                  <a:lnTo>
                    <a:pt x="1570100" y="1652015"/>
                  </a:lnTo>
                  <a:lnTo>
                    <a:pt x="1570100" y="0"/>
                  </a:lnTo>
                  <a:lnTo>
                    <a:pt x="0" y="0"/>
                  </a:lnTo>
                  <a:lnTo>
                    <a:pt x="0" y="1652015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191000" y="1726691"/>
              <a:ext cx="1600200" cy="1652270"/>
            </a:xfrm>
            <a:custGeom>
              <a:avLst/>
              <a:gdLst/>
              <a:ahLst/>
              <a:cxnLst/>
              <a:rect l="l" t="t" r="r" b="b"/>
              <a:pathLst>
                <a:path w="1600200" h="1652270">
                  <a:moveTo>
                    <a:pt x="0" y="0"/>
                  </a:moveTo>
                  <a:lnTo>
                    <a:pt x="0" y="1652015"/>
                  </a:lnTo>
                  <a:lnTo>
                    <a:pt x="1600199" y="1652015"/>
                  </a:lnTo>
                  <a:lnTo>
                    <a:pt x="1600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498337" y="2655822"/>
            <a:ext cx="9594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Subsystem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657600" y="1668589"/>
            <a:ext cx="1175385" cy="1768475"/>
            <a:chOff x="3657600" y="1668589"/>
            <a:chExt cx="1175385" cy="1768475"/>
          </a:xfrm>
        </p:grpSpPr>
        <p:sp>
          <p:nvSpPr>
            <p:cNvPr id="12" name="object 12"/>
            <p:cNvSpPr/>
            <p:nvPr/>
          </p:nvSpPr>
          <p:spPr>
            <a:xfrm>
              <a:off x="4191761" y="1698116"/>
              <a:ext cx="0" cy="1709420"/>
            </a:xfrm>
            <a:custGeom>
              <a:avLst/>
              <a:gdLst/>
              <a:ahLst/>
              <a:cxnLst/>
              <a:rect l="l" t="t" r="r" b="b"/>
              <a:pathLst>
                <a:path h="1709420">
                  <a:moveTo>
                    <a:pt x="0" y="673226"/>
                  </a:moveTo>
                  <a:lnTo>
                    <a:pt x="0" y="1709165"/>
                  </a:lnTo>
                </a:path>
                <a:path h="1709420">
                  <a:moveTo>
                    <a:pt x="0" y="0"/>
                  </a:moveTo>
                  <a:lnTo>
                    <a:pt x="0" y="389762"/>
                  </a:lnTo>
                </a:path>
              </a:pathLst>
            </a:custGeom>
            <a:ln w="58673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657600" y="2087879"/>
              <a:ext cx="1175385" cy="283845"/>
            </a:xfrm>
            <a:custGeom>
              <a:avLst/>
              <a:gdLst/>
              <a:ahLst/>
              <a:cxnLst/>
              <a:rect l="l" t="t" r="r" b="b"/>
              <a:pathLst>
                <a:path w="1175385" h="283844">
                  <a:moveTo>
                    <a:pt x="1175003" y="283463"/>
                  </a:moveTo>
                  <a:lnTo>
                    <a:pt x="1175003" y="0"/>
                  </a:lnTo>
                  <a:lnTo>
                    <a:pt x="0" y="0"/>
                  </a:lnTo>
                  <a:lnTo>
                    <a:pt x="0" y="283463"/>
                  </a:lnTo>
                  <a:lnTo>
                    <a:pt x="1175003" y="283463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657600" y="2087879"/>
            <a:ext cx="1175385" cy="283845"/>
          </a:xfrm>
          <a:prstGeom prst="rect">
            <a:avLst/>
          </a:prstGeom>
          <a:ln w="9524">
            <a:solidFill>
              <a:srgbClr val="CC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80"/>
              </a:spcBef>
            </a:pPr>
            <a:r>
              <a:rPr sz="1200" spc="75" dirty="0">
                <a:solidFill>
                  <a:srgbClr val="CC0000"/>
                </a:solidFill>
                <a:latin typeface="Verdana"/>
                <a:cs typeface="Verdana"/>
              </a:rPr>
              <a:t>Integration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100637" y="1866709"/>
            <a:ext cx="695325" cy="390525"/>
            <a:chOff x="5100637" y="1866709"/>
            <a:chExt cx="695325" cy="390525"/>
          </a:xfrm>
        </p:grpSpPr>
        <p:sp>
          <p:nvSpPr>
            <p:cNvPr id="16" name="object 16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105400" y="1871472"/>
            <a:ext cx="685800" cy="279400"/>
          </a:xfrm>
          <a:prstGeom prst="rect">
            <a:avLst/>
          </a:prstGeom>
          <a:solidFill>
            <a:srgbClr val="FFCCCC"/>
          </a:solidFill>
          <a:ln w="9524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11</a:t>
            </a:fld>
            <a:endParaRPr spc="45" dirty="0"/>
          </a:p>
        </p:txBody>
      </p:sp>
      <p:sp>
        <p:nvSpPr>
          <p:cNvPr id="19" name="object 19"/>
          <p:cNvSpPr txBox="1"/>
          <p:nvPr/>
        </p:nvSpPr>
        <p:spPr>
          <a:xfrm>
            <a:off x="5105400" y="2150363"/>
            <a:ext cx="685800" cy="304800"/>
          </a:xfrm>
          <a:prstGeom prst="rect">
            <a:avLst/>
          </a:prstGeom>
          <a:solidFill>
            <a:srgbClr val="FFCCCC"/>
          </a:solidFill>
          <a:ln w="9524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105400" y="4826507"/>
            <a:ext cx="3505200" cy="1559560"/>
          </a:xfrm>
          <a:prstGeom prst="rect">
            <a:avLst/>
          </a:prstGeom>
          <a:solidFill>
            <a:srgbClr val="FFCCCC"/>
          </a:solidFill>
        </p:spPr>
        <p:txBody>
          <a:bodyPr vert="horz" wrap="square" lIns="0" tIns="4318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40"/>
              </a:spcBef>
            </a:pPr>
            <a:r>
              <a:rPr sz="1600" spc="100" dirty="0">
                <a:solidFill>
                  <a:srgbClr val="CC0000"/>
                </a:solidFill>
                <a:latin typeface="Verdana"/>
                <a:cs typeface="Verdana"/>
              </a:rPr>
              <a:t>Levels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114" dirty="0">
                <a:solidFill>
                  <a:srgbClr val="CC0000"/>
                </a:solidFill>
                <a:latin typeface="Verdana"/>
                <a:cs typeface="Verdana"/>
              </a:rPr>
              <a:t>of</a:t>
            </a:r>
            <a:r>
              <a:rPr sz="160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95" dirty="0">
                <a:solidFill>
                  <a:srgbClr val="CC0000"/>
                </a:solidFill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spcBef>
                <a:spcPts val="15"/>
              </a:spcBef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User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field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System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729615" lvl="1" indent="-181610">
              <a:lnSpc>
                <a:spcPct val="100000"/>
              </a:lnSpc>
              <a:spcBef>
                <a:spcPts val="10"/>
              </a:spcBef>
              <a:buChar char="•"/>
              <a:tabLst>
                <a:tab pos="729615" algn="l"/>
              </a:tabLst>
            </a:pPr>
            <a:r>
              <a:rPr sz="1600" dirty="0">
                <a:latin typeface="Verdana"/>
                <a:cs typeface="Verdana"/>
              </a:rPr>
              <a:t>With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without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hardware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Integration</a:t>
            </a:r>
            <a:r>
              <a:rPr sz="1600" spc="-10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Focus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of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Concern</a:t>
            </a:r>
            <a:endParaRPr sz="2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100637" y="1866709"/>
            <a:ext cx="695325" cy="390525"/>
            <a:chOff x="5100637" y="1866709"/>
            <a:chExt cx="695325" cy="390525"/>
          </a:xfrm>
        </p:grpSpPr>
        <p:sp>
          <p:nvSpPr>
            <p:cNvPr id="4" name="object 4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105400" y="1871472"/>
            <a:ext cx="685800" cy="38100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12</a:t>
            </a:fld>
            <a:endParaRPr spc="45" dirty="0"/>
          </a:p>
        </p:txBody>
      </p:sp>
      <p:sp>
        <p:nvSpPr>
          <p:cNvPr id="7" name="object 7"/>
          <p:cNvSpPr txBox="1"/>
          <p:nvPr/>
        </p:nvSpPr>
        <p:spPr>
          <a:xfrm>
            <a:off x="5105400" y="4826507"/>
            <a:ext cx="3505200" cy="1559560"/>
          </a:xfrm>
          <a:prstGeom prst="rect">
            <a:avLst/>
          </a:prstGeom>
          <a:solidFill>
            <a:srgbClr val="FFCCCC"/>
          </a:solidFill>
        </p:spPr>
        <p:txBody>
          <a:bodyPr vert="horz" wrap="square" lIns="0" tIns="4318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40"/>
              </a:spcBef>
            </a:pPr>
            <a:r>
              <a:rPr sz="1600" spc="100" dirty="0">
                <a:solidFill>
                  <a:srgbClr val="CC0000"/>
                </a:solidFill>
                <a:latin typeface="Verdana"/>
                <a:cs typeface="Verdana"/>
              </a:rPr>
              <a:t>Levels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114" dirty="0">
                <a:solidFill>
                  <a:srgbClr val="CC0000"/>
                </a:solidFill>
                <a:latin typeface="Verdana"/>
                <a:cs typeface="Verdana"/>
              </a:rPr>
              <a:t>of</a:t>
            </a:r>
            <a:r>
              <a:rPr sz="160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95" dirty="0">
                <a:solidFill>
                  <a:srgbClr val="CC0000"/>
                </a:solidFill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spcBef>
                <a:spcPts val="15"/>
              </a:spcBef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User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field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System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729615" lvl="1" indent="-181610">
              <a:lnSpc>
                <a:spcPct val="100000"/>
              </a:lnSpc>
              <a:spcBef>
                <a:spcPts val="10"/>
              </a:spcBef>
              <a:buChar char="•"/>
              <a:tabLst>
                <a:tab pos="729615" algn="l"/>
              </a:tabLst>
            </a:pPr>
            <a:r>
              <a:rPr sz="1600" dirty="0">
                <a:latin typeface="Verdana"/>
                <a:cs typeface="Verdana"/>
              </a:rPr>
              <a:t>With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without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hardware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Integration</a:t>
            </a:r>
            <a:r>
              <a:rPr sz="1600" spc="-10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Unit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74781" y="6431335"/>
            <a:ext cx="2179955" cy="2425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dirty="0">
                <a:latin typeface="Verdana"/>
                <a:cs typeface="Verdana"/>
              </a:rPr>
              <a:t>[source: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Nels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Beckman]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13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Tests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1803"/>
            <a:ext cx="7985759" cy="509397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240029" marR="562610" indent="-227965">
              <a:lnSpc>
                <a:spcPts val="1920"/>
              </a:lnSpc>
              <a:spcBef>
                <a:spcPts val="56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Unit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tests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are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6500"/>
                </a:solidFill>
                <a:latin typeface="Verdana"/>
                <a:cs typeface="Verdana"/>
              </a:rPr>
              <a:t>whitebox</a:t>
            </a:r>
            <a:r>
              <a:rPr sz="2000" spc="-45" dirty="0">
                <a:solidFill>
                  <a:srgbClr val="FF6500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tests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written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by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7F00"/>
                </a:solidFill>
                <a:latin typeface="Verdana"/>
                <a:cs typeface="Verdana"/>
              </a:rPr>
              <a:t>developers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,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and 	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designed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9900CC"/>
                </a:solidFill>
                <a:latin typeface="Verdana"/>
                <a:cs typeface="Verdana"/>
              </a:rPr>
              <a:t>verify</a:t>
            </a:r>
            <a:r>
              <a:rPr sz="2000" spc="-40" dirty="0">
                <a:solidFill>
                  <a:srgbClr val="99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996532"/>
                </a:solidFill>
                <a:latin typeface="Verdana"/>
                <a:cs typeface="Verdana"/>
              </a:rPr>
              <a:t>small</a:t>
            </a:r>
            <a:r>
              <a:rPr sz="2000" spc="-40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996532"/>
                </a:solidFill>
                <a:latin typeface="Verdana"/>
                <a:cs typeface="Verdana"/>
              </a:rPr>
              <a:t>units</a:t>
            </a:r>
            <a:r>
              <a:rPr sz="2000" spc="-30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program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functionality.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ts val="2290"/>
              </a:lnSpc>
              <a:spcBef>
                <a:spcPts val="193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Key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Metaphor: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I.C.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2000">
              <a:latin typeface="Verdana"/>
              <a:cs typeface="Verdana"/>
            </a:endParaRPr>
          </a:p>
          <a:p>
            <a:pPr marL="522605" marR="779780" lvl="1" indent="-167640">
              <a:lnSpc>
                <a:spcPct val="80000"/>
              </a:lnSpc>
              <a:spcBef>
                <a:spcPts val="3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Integrated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Circuits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tested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individually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functionality </a:t>
            </a:r>
            <a:r>
              <a:rPr sz="1800" dirty="0">
                <a:latin typeface="Verdana"/>
                <a:cs typeface="Verdana"/>
              </a:rPr>
              <a:t>before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whole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circuit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tested.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290"/>
              </a:lnSpc>
              <a:spcBef>
                <a:spcPts val="192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Definitions</a:t>
            </a:r>
            <a:endParaRPr sz="2000">
              <a:latin typeface="Verdana"/>
              <a:cs typeface="Verdana"/>
            </a:endParaRPr>
          </a:p>
          <a:p>
            <a:pPr marL="523240" marR="1019810" lvl="1" indent="-167640">
              <a:lnSpc>
                <a:spcPct val="79400"/>
              </a:lnSpc>
              <a:spcBef>
                <a:spcPts val="334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3240" algn="l"/>
              </a:tabLst>
            </a:pPr>
            <a:r>
              <a:rPr sz="1800" dirty="0">
                <a:solidFill>
                  <a:srgbClr val="FF6500"/>
                </a:solidFill>
                <a:latin typeface="Verdana"/>
                <a:cs typeface="Verdana"/>
              </a:rPr>
              <a:t>Whitebox</a:t>
            </a:r>
            <a:r>
              <a:rPr sz="1800" spc="-45" dirty="0">
                <a:solidFill>
                  <a:srgbClr val="FF6500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Unit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written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with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full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knowledge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of </a:t>
            </a:r>
            <a:r>
              <a:rPr sz="1800" dirty="0">
                <a:latin typeface="Verdana"/>
                <a:cs typeface="Verdana"/>
              </a:rPr>
              <a:t>implementation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details.</a:t>
            </a:r>
            <a:endParaRPr sz="1800">
              <a:latin typeface="Verdana"/>
              <a:cs typeface="Verdana"/>
            </a:endParaRPr>
          </a:p>
          <a:p>
            <a:pPr marL="521970" marR="737235" lvl="1" indent="-167005">
              <a:lnSpc>
                <a:spcPct val="79400"/>
              </a:lnSpc>
              <a:spcBef>
                <a:spcPts val="195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3240" algn="l"/>
              </a:tabLst>
            </a:pPr>
            <a:r>
              <a:rPr sz="1800" dirty="0">
                <a:solidFill>
                  <a:srgbClr val="007F00"/>
                </a:solidFill>
                <a:latin typeface="Verdana"/>
                <a:cs typeface="Verdana"/>
              </a:rPr>
              <a:t>Developers</a:t>
            </a:r>
            <a:r>
              <a:rPr sz="1800" spc="-35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Unit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written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by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you,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developer, 	</a:t>
            </a:r>
            <a:r>
              <a:rPr sz="1800" dirty="0">
                <a:latin typeface="Verdana"/>
                <a:cs typeface="Verdana"/>
              </a:rPr>
              <a:t>concurrently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with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implementation.</a:t>
            </a:r>
            <a:endParaRPr sz="1800">
              <a:latin typeface="Verdana"/>
              <a:cs typeface="Verdana"/>
            </a:endParaRPr>
          </a:p>
          <a:p>
            <a:pPr marL="521970" marR="5080" lvl="1" indent="-167005">
              <a:lnSpc>
                <a:spcPct val="80000"/>
              </a:lnSpc>
              <a:spcBef>
                <a:spcPts val="193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3240" algn="l"/>
              </a:tabLst>
            </a:pPr>
            <a:r>
              <a:rPr sz="1800" dirty="0">
                <a:solidFill>
                  <a:srgbClr val="996532"/>
                </a:solidFill>
                <a:latin typeface="Verdana"/>
                <a:cs typeface="Verdana"/>
              </a:rPr>
              <a:t>Small</a:t>
            </a:r>
            <a:r>
              <a:rPr sz="1800" spc="-30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996532"/>
                </a:solidFill>
                <a:latin typeface="Verdana"/>
                <a:cs typeface="Verdana"/>
              </a:rPr>
              <a:t>Units</a:t>
            </a:r>
            <a:r>
              <a:rPr sz="1800" spc="-35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Unit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should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isolate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piece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software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a 	</a:t>
            </a:r>
            <a:r>
              <a:rPr sz="1800" spc="-10" dirty="0">
                <a:latin typeface="Verdana"/>
                <a:cs typeface="Verdana"/>
              </a:rPr>
              <a:t>time.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725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Individual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methods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classes</a:t>
            </a:r>
            <a:endParaRPr sz="1600">
              <a:latin typeface="Verdana"/>
              <a:cs typeface="Verdana"/>
            </a:endParaRPr>
          </a:p>
          <a:p>
            <a:pPr marL="523240" marR="869950" lvl="1" indent="-167640">
              <a:lnSpc>
                <a:spcPct val="80000"/>
              </a:lnSpc>
              <a:spcBef>
                <a:spcPts val="194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3240" algn="l"/>
                <a:tab pos="6269990" algn="l"/>
              </a:tabLst>
            </a:pPr>
            <a:r>
              <a:rPr sz="1800" dirty="0">
                <a:solidFill>
                  <a:srgbClr val="9900CC"/>
                </a:solidFill>
                <a:latin typeface="Verdana"/>
                <a:cs typeface="Verdana"/>
              </a:rPr>
              <a:t>Verify</a:t>
            </a:r>
            <a:r>
              <a:rPr sz="1800" spc="-30" dirty="0">
                <a:solidFill>
                  <a:srgbClr val="9900CC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Make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sure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you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built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‘the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software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right.’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0" dirty="0">
                <a:latin typeface="Verdana"/>
                <a:cs typeface="Verdana"/>
              </a:rPr>
              <a:t>Testing </a:t>
            </a:r>
            <a:r>
              <a:rPr sz="1800" dirty="0">
                <a:latin typeface="Verdana"/>
                <a:cs typeface="Verdana"/>
              </a:rPr>
              <a:t>against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contract.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725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Contrast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this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with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validation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74737" y="6431335"/>
            <a:ext cx="2306320" cy="2425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dirty="0">
                <a:latin typeface="Verdana"/>
                <a:cs typeface="Verdana"/>
              </a:rPr>
              <a:t>[source: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Donna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Malayeri]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14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Test-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Driven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Development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994015" cy="4342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ts val="2155"/>
              </a:lnSpc>
              <a:spcBef>
                <a:spcPts val="100"/>
              </a:spcBef>
              <a:buClr>
                <a:srgbClr val="000099"/>
              </a:buClr>
              <a:buSzPct val="125000"/>
              <a:buChar char="•"/>
              <a:tabLst>
                <a:tab pos="240029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Write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tests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before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215"/>
              </a:lnSpc>
              <a:buClr>
                <a:srgbClr val="000099"/>
              </a:buClr>
              <a:buSzPct val="12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Helps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you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think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about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corner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cases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when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writing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2460"/>
              </a:lnSpc>
              <a:buClr>
                <a:srgbClr val="000099"/>
              </a:buClr>
              <a:buSzPct val="12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Helps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you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think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about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interface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design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20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240029" indent="-227329">
              <a:lnSpc>
                <a:spcPct val="100000"/>
              </a:lnSpc>
              <a:buClr>
                <a:srgbClr val="000099"/>
              </a:buClr>
              <a:buSzPct val="125000"/>
              <a:buChar char="•"/>
              <a:tabLst>
                <a:tab pos="240029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Write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only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when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automated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fails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40"/>
              </a:spcBef>
              <a:buClr>
                <a:srgbClr val="000099"/>
              </a:buClr>
              <a:buFont typeface="Verdana"/>
              <a:buChar char="•"/>
            </a:pPr>
            <a:endParaRPr sz="2000">
              <a:latin typeface="Verdana"/>
              <a:cs typeface="Verdana"/>
            </a:endParaRPr>
          </a:p>
          <a:p>
            <a:pPr marL="239395" marR="15875" indent="-227329">
              <a:lnSpc>
                <a:spcPts val="2160"/>
              </a:lnSpc>
              <a:buClr>
                <a:srgbClr val="000099"/>
              </a:buClr>
              <a:buSzPct val="125000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If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you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find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bug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through</a:t>
            </a:r>
            <a:r>
              <a:rPr sz="20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other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means,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first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write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that 	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fails,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then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fix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bug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225"/>
              </a:lnSpc>
              <a:buClr>
                <a:srgbClr val="000099"/>
              </a:buClr>
              <a:buSzPct val="12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Bug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won’t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resurface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later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90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239395" marR="5080" indent="-227329">
              <a:lnSpc>
                <a:spcPts val="2160"/>
              </a:lnSpc>
              <a:buClr>
                <a:srgbClr val="000099"/>
              </a:buClr>
              <a:buSzPct val="125000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Run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tests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as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often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possible,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ideally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every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time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is 	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changed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080"/>
              </a:lnSpc>
              <a:buClr>
                <a:srgbClr val="000099"/>
              </a:buClr>
              <a:buSzPct val="12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Having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comprehensive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unit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allows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you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refactor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code</a:t>
            </a:r>
            <a:endParaRPr sz="1800">
              <a:latin typeface="Verdana"/>
              <a:cs typeface="Verdana"/>
            </a:endParaRPr>
          </a:p>
          <a:p>
            <a:pPr marL="522605">
              <a:lnSpc>
                <a:spcPts val="1750"/>
              </a:lnSpc>
            </a:pPr>
            <a:r>
              <a:rPr sz="1800" dirty="0">
                <a:latin typeface="Verdana"/>
                <a:cs typeface="Verdana"/>
              </a:rPr>
              <a:t>with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confidence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2510"/>
              </a:lnSpc>
              <a:buClr>
                <a:srgbClr val="000099"/>
              </a:buClr>
              <a:buSzPct val="12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Without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unit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tests,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code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fragile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changes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might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break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clients!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74733" y="6431335"/>
            <a:ext cx="2179955" cy="2425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dirty="0">
                <a:latin typeface="Verdana"/>
                <a:cs typeface="Verdana"/>
              </a:rPr>
              <a:t>[source: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Nels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Beckman]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15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Potential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Benefits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of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901940" cy="549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Helps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localize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errors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Failure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indicates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problem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unit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under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test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21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Find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errors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early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Unit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written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during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development,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usually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by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developer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QA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still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does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functional,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acceptance,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user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testing,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etc.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More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expensive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fix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defects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found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later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another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team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Must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isolate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bugs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their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source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Must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re-</a:t>
            </a:r>
            <a:r>
              <a:rPr sz="1600" dirty="0">
                <a:latin typeface="Verdana"/>
                <a:cs typeface="Verdana"/>
              </a:rPr>
              <a:t>learn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old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debug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it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ct val="10000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Must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often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redesign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was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fundamentally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broken</a:t>
            </a:r>
            <a:endParaRPr sz="16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235"/>
              </a:spcBef>
              <a:buClr>
                <a:srgbClr val="000099"/>
              </a:buClr>
              <a:buFont typeface="Verdana"/>
              <a:buChar char="•"/>
            </a:pPr>
            <a:endParaRPr sz="16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Avoid</a:t>
            </a:r>
            <a:r>
              <a:rPr sz="20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unnecessary</a:t>
            </a:r>
            <a:r>
              <a:rPr sz="2000" spc="-7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functionality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Write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first,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only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write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enough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code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get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it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working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217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Help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document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specification</a:t>
            </a:r>
            <a:endParaRPr sz="2000">
              <a:latin typeface="Verdana"/>
              <a:cs typeface="Verdana"/>
            </a:endParaRPr>
          </a:p>
          <a:p>
            <a:pPr marL="522605" marR="726440" lvl="1" indent="-167640">
              <a:lnSpc>
                <a:spcPts val="1939"/>
              </a:lnSpc>
              <a:spcBef>
                <a:spcPts val="24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unambiguous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(though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perhaps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low-</a:t>
            </a:r>
            <a:r>
              <a:rPr sz="1800" dirty="0">
                <a:latin typeface="Verdana"/>
                <a:cs typeface="Verdana"/>
              </a:rPr>
              <a:t>level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and </a:t>
            </a:r>
            <a:r>
              <a:rPr sz="1800" dirty="0">
                <a:latin typeface="Verdana"/>
                <a:cs typeface="Verdana"/>
              </a:rPr>
              <a:t>incomplete)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specification</a:t>
            </a:r>
            <a:r>
              <a:rPr sz="1800" spc="-7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behavior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1914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Improve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quality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Helps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developer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deliver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working</a:t>
            </a:r>
            <a:r>
              <a:rPr sz="1800" spc="-7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code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74733" y="6431335"/>
            <a:ext cx="2179955" cy="2425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dirty="0">
                <a:latin typeface="Verdana"/>
                <a:cs typeface="Verdana"/>
              </a:rPr>
              <a:t>[source: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Nels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Beckman]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16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8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Harnesses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830820" cy="344868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40665" marR="5080" indent="-228600">
              <a:lnSpc>
                <a:spcPts val="2170"/>
              </a:lnSpc>
              <a:spcBef>
                <a:spcPts val="3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harnesses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are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tools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help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manage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run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your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unit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tests.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370"/>
              </a:spcBef>
            </a:pPr>
            <a:r>
              <a:rPr sz="2000" dirty="0">
                <a:solidFill>
                  <a:srgbClr val="996532"/>
                </a:solidFill>
                <a:latin typeface="Verdana"/>
                <a:cs typeface="Verdana"/>
              </a:rPr>
              <a:t>Help</a:t>
            </a:r>
            <a:r>
              <a:rPr sz="2000" spc="-50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996532"/>
                </a:solidFill>
                <a:latin typeface="Verdana"/>
                <a:cs typeface="Verdana"/>
              </a:rPr>
              <a:t>achieve</a:t>
            </a:r>
            <a:r>
              <a:rPr sz="2000" spc="-40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996532"/>
                </a:solidFill>
                <a:latin typeface="Verdana"/>
                <a:cs typeface="Verdana"/>
              </a:rPr>
              <a:t>three</a:t>
            </a:r>
            <a:r>
              <a:rPr sz="2000" spc="-50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996532"/>
                </a:solidFill>
                <a:latin typeface="Verdana"/>
                <a:cs typeface="Verdana"/>
              </a:rPr>
              <a:t>properties</a:t>
            </a:r>
            <a:r>
              <a:rPr sz="2000" spc="-35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996532"/>
                </a:solidFill>
                <a:latin typeface="Verdana"/>
                <a:cs typeface="Verdana"/>
              </a:rPr>
              <a:t>of</a:t>
            </a:r>
            <a:r>
              <a:rPr sz="2000" spc="-40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996532"/>
                </a:solidFill>
                <a:latin typeface="Verdana"/>
                <a:cs typeface="Verdana"/>
              </a:rPr>
              <a:t>good</a:t>
            </a:r>
            <a:r>
              <a:rPr sz="2000" spc="-35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996532"/>
                </a:solidFill>
                <a:latin typeface="Verdana"/>
                <a:cs typeface="Verdana"/>
              </a:rPr>
              <a:t>unit</a:t>
            </a:r>
            <a:r>
              <a:rPr sz="2000" spc="-45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996532"/>
                </a:solidFill>
                <a:latin typeface="Verdana"/>
                <a:cs typeface="Verdana"/>
              </a:rPr>
              <a:t>tests: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Automatic</a:t>
            </a:r>
            <a:endParaRPr sz="2000">
              <a:latin typeface="Verdana"/>
              <a:cs typeface="Verdana"/>
            </a:endParaRPr>
          </a:p>
          <a:p>
            <a:pPr marL="522605" marR="90170" lvl="1" indent="-167640">
              <a:lnSpc>
                <a:spcPct val="90300"/>
              </a:lnSpc>
              <a:spcBef>
                <a:spcPts val="204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should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easy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run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check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correct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completion. </a:t>
            </a:r>
            <a:r>
              <a:rPr sz="1800" dirty="0">
                <a:latin typeface="Verdana"/>
                <a:cs typeface="Verdana"/>
              </a:rPr>
              <a:t>This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allows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developers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quickly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confirm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their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code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working </a:t>
            </a:r>
            <a:r>
              <a:rPr sz="1800" dirty="0">
                <a:latin typeface="Verdana"/>
                <a:cs typeface="Verdana"/>
              </a:rPr>
              <a:t>after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change.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Repeatable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Any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developer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run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work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right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away.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Independent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run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order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they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still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work.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JUnit: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Java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Harness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3669665" cy="3158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Features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One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click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runs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all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tests</a:t>
            </a:r>
            <a:endParaRPr sz="1800">
              <a:latin typeface="Verdana"/>
              <a:cs typeface="Verdana"/>
            </a:endParaRPr>
          </a:p>
          <a:p>
            <a:pPr marL="522605" marR="633730" lvl="1" indent="-167640">
              <a:lnSpc>
                <a:spcPts val="1939"/>
              </a:lnSpc>
              <a:spcBef>
                <a:spcPts val="25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Visual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confirmation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of </a:t>
            </a:r>
            <a:r>
              <a:rPr sz="1800" dirty="0">
                <a:latin typeface="Verdana"/>
                <a:cs typeface="Verdana"/>
              </a:rPr>
              <a:t>success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or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failure.</a:t>
            </a:r>
            <a:endParaRPr sz="1800">
              <a:latin typeface="Verdana"/>
              <a:cs typeface="Verdana"/>
            </a:endParaRPr>
          </a:p>
          <a:p>
            <a:pPr marL="522605" marR="680085" lvl="1" indent="-167640">
              <a:lnSpc>
                <a:spcPts val="1939"/>
              </a:lnSpc>
              <a:spcBef>
                <a:spcPts val="23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Source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failure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is </a:t>
            </a:r>
            <a:r>
              <a:rPr sz="1800" dirty="0">
                <a:latin typeface="Verdana"/>
                <a:cs typeface="Verdana"/>
              </a:rPr>
              <a:t>immediately</a:t>
            </a:r>
            <a:r>
              <a:rPr sz="1800" spc="-10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obvious.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85"/>
              </a:spcBef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241300" indent="-228600">
              <a:lnSpc>
                <a:spcPts val="2115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JUnit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framework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interface</a:t>
            </a:r>
            <a:endParaRPr sz="1800">
              <a:latin typeface="Verdana"/>
              <a:cs typeface="Verdana"/>
            </a:endParaRPr>
          </a:p>
          <a:p>
            <a:pPr marL="522605" marR="5080" lvl="1" indent="-167640">
              <a:lnSpc>
                <a:spcPts val="1810"/>
              </a:lnSpc>
              <a:spcBef>
                <a:spcPts val="10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Courier New"/>
                <a:cs typeface="Courier New"/>
              </a:rPr>
              <a:t>@Test</a:t>
            </a:r>
            <a:r>
              <a:rPr sz="1600" spc="-400" dirty="0">
                <a:latin typeface="Courier New"/>
                <a:cs typeface="Courier New"/>
              </a:rPr>
              <a:t> </a:t>
            </a:r>
            <a:r>
              <a:rPr sz="1600" dirty="0">
                <a:latin typeface="Verdana"/>
                <a:cs typeface="Verdana"/>
              </a:rPr>
              <a:t>annotation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marks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harness</a:t>
            </a:r>
            <a:endParaRPr sz="1600">
              <a:latin typeface="Verdana"/>
              <a:cs typeface="Verdana"/>
            </a:endParaRPr>
          </a:p>
          <a:p>
            <a:pPr marL="522605" marR="261620" lvl="1" indent="-167640">
              <a:lnSpc>
                <a:spcPts val="1820"/>
              </a:lnSpc>
              <a:spcBef>
                <a:spcPts val="3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Courier New"/>
                <a:cs typeface="Courier New"/>
              </a:rPr>
              <a:t>org.junit.Assert</a:t>
            </a:r>
            <a:r>
              <a:rPr sz="1600" spc="-370" dirty="0">
                <a:latin typeface="Courier New"/>
                <a:cs typeface="Courier New"/>
              </a:rPr>
              <a:t> </a:t>
            </a:r>
            <a:r>
              <a:rPr sz="1600" spc="-10" dirty="0">
                <a:latin typeface="Verdana"/>
                <a:cs typeface="Verdana"/>
              </a:rPr>
              <a:t>contains </a:t>
            </a:r>
            <a:r>
              <a:rPr sz="1600" dirty="0">
                <a:latin typeface="Verdana"/>
                <a:cs typeface="Verdana"/>
              </a:rPr>
              <a:t>functions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check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results.</a:t>
            </a:r>
            <a:endParaRPr sz="16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19800" y="1283208"/>
            <a:ext cx="1524000" cy="92659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29200" y="2743200"/>
            <a:ext cx="3531108" cy="6858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29200" y="4102607"/>
            <a:ext cx="3531108" cy="1777563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174733" y="6431335"/>
            <a:ext cx="2179955" cy="2425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dirty="0">
                <a:latin typeface="Verdana"/>
                <a:cs typeface="Verdana"/>
              </a:rPr>
              <a:t>[source: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Nels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Beckman]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17</a:t>
            </a:fld>
            <a:endParaRPr spc="4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18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JUnit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Case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3327"/>
            <a:ext cx="5748020" cy="4732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45"/>
              </a:lnSpc>
              <a:spcBef>
                <a:spcPts val="100"/>
              </a:spcBef>
              <a:tabLst>
                <a:tab pos="2604770" algn="l"/>
              </a:tabLst>
            </a:pPr>
            <a:r>
              <a:rPr sz="1800" dirty="0">
                <a:solidFill>
                  <a:srgbClr val="7E0054"/>
                </a:solidFill>
                <a:latin typeface="Arial"/>
                <a:cs typeface="Arial"/>
              </a:rPr>
              <a:t>public</a:t>
            </a:r>
            <a:r>
              <a:rPr sz="1800" spc="-30" dirty="0">
                <a:solidFill>
                  <a:srgbClr val="7E0054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7E0054"/>
                </a:solidFill>
                <a:latin typeface="Arial"/>
                <a:cs typeface="Arial"/>
              </a:rPr>
              <a:t>class</a:t>
            </a:r>
            <a:r>
              <a:rPr sz="1800" spc="-25" dirty="0">
                <a:solidFill>
                  <a:srgbClr val="7E0054"/>
                </a:solidFill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SampleTest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50" dirty="0">
                <a:latin typeface="Arial"/>
                <a:cs typeface="Arial"/>
              </a:rPr>
              <a:t>{</a:t>
            </a:r>
            <a:endParaRPr sz="1800">
              <a:latin typeface="Arial"/>
              <a:cs typeface="Arial"/>
            </a:endParaRPr>
          </a:p>
          <a:p>
            <a:pPr marL="394970">
              <a:lnSpc>
                <a:spcPts val="2045"/>
              </a:lnSpc>
            </a:pPr>
            <a:r>
              <a:rPr sz="1800" dirty="0">
                <a:solidFill>
                  <a:srgbClr val="7E0054"/>
                </a:solidFill>
                <a:latin typeface="Arial"/>
                <a:cs typeface="Arial"/>
              </a:rPr>
              <a:t>private</a:t>
            </a:r>
            <a:r>
              <a:rPr sz="1800" spc="-50" dirty="0">
                <a:solidFill>
                  <a:srgbClr val="7E0054"/>
                </a:solidFill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List&lt;String&gt;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00C0"/>
                </a:solidFill>
                <a:latin typeface="Arial"/>
                <a:cs typeface="Arial"/>
              </a:rPr>
              <a:t>emptyList</a:t>
            </a:r>
            <a:r>
              <a:rPr sz="1800" spc="-10" dirty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394970">
              <a:lnSpc>
                <a:spcPts val="2050"/>
              </a:lnSpc>
              <a:spcBef>
                <a:spcPts val="1714"/>
              </a:spcBef>
            </a:pPr>
            <a:r>
              <a:rPr sz="1800" spc="-10" dirty="0">
                <a:solidFill>
                  <a:srgbClr val="636363"/>
                </a:solidFill>
                <a:latin typeface="Arial"/>
                <a:cs typeface="Arial"/>
              </a:rPr>
              <a:t>@Before</a:t>
            </a:r>
            <a:endParaRPr sz="1800">
              <a:latin typeface="Arial"/>
              <a:cs typeface="Arial"/>
            </a:endParaRPr>
          </a:p>
          <a:p>
            <a:pPr marL="394970">
              <a:lnSpc>
                <a:spcPts val="1939"/>
              </a:lnSpc>
            </a:pPr>
            <a:r>
              <a:rPr sz="1800" dirty="0">
                <a:solidFill>
                  <a:srgbClr val="7E0054"/>
                </a:solidFill>
                <a:latin typeface="Arial"/>
                <a:cs typeface="Arial"/>
              </a:rPr>
              <a:t>public</a:t>
            </a:r>
            <a:r>
              <a:rPr sz="1800" spc="-35" dirty="0">
                <a:solidFill>
                  <a:srgbClr val="7E0054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7E0054"/>
                </a:solidFill>
                <a:latin typeface="Arial"/>
                <a:cs typeface="Arial"/>
              </a:rPr>
              <a:t>void</a:t>
            </a:r>
            <a:r>
              <a:rPr sz="1800" spc="-25" dirty="0">
                <a:solidFill>
                  <a:srgbClr val="7E0054"/>
                </a:solidFill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setUp()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{</a:t>
            </a:r>
            <a:endParaRPr sz="1800">
              <a:latin typeface="Arial"/>
              <a:cs typeface="Arial"/>
            </a:endParaRPr>
          </a:p>
          <a:p>
            <a:pPr marL="649605">
              <a:lnSpc>
                <a:spcPts val="1939"/>
              </a:lnSpc>
            </a:pPr>
            <a:r>
              <a:rPr sz="1800" dirty="0">
                <a:solidFill>
                  <a:srgbClr val="0000C0"/>
                </a:solidFill>
                <a:latin typeface="Arial"/>
                <a:cs typeface="Arial"/>
              </a:rPr>
              <a:t>emptyList</a:t>
            </a:r>
            <a:r>
              <a:rPr sz="1800" spc="-20" dirty="0">
                <a:solidFill>
                  <a:srgbClr val="0000C0"/>
                </a:solidFill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7E0054"/>
                </a:solidFill>
                <a:latin typeface="Arial"/>
                <a:cs typeface="Arial"/>
              </a:rPr>
              <a:t>new</a:t>
            </a:r>
            <a:r>
              <a:rPr sz="1800" spc="-45" dirty="0">
                <a:solidFill>
                  <a:srgbClr val="7E0054"/>
                </a:solidFill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ArrayList&lt;String&gt;();</a:t>
            </a:r>
            <a:endParaRPr sz="1800">
              <a:latin typeface="Arial"/>
              <a:cs typeface="Arial"/>
            </a:endParaRPr>
          </a:p>
          <a:p>
            <a:pPr marL="394970">
              <a:lnSpc>
                <a:spcPts val="2050"/>
              </a:lnSpc>
            </a:pPr>
            <a:r>
              <a:rPr sz="1800" spc="-50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330835">
              <a:lnSpc>
                <a:spcPts val="2045"/>
              </a:lnSpc>
              <a:spcBef>
                <a:spcPts val="1714"/>
              </a:spcBef>
            </a:pPr>
            <a:r>
              <a:rPr sz="1800" spc="-10" dirty="0">
                <a:solidFill>
                  <a:srgbClr val="636363"/>
                </a:solidFill>
                <a:latin typeface="Arial"/>
                <a:cs typeface="Arial"/>
              </a:rPr>
              <a:t>@After</a:t>
            </a:r>
            <a:endParaRPr sz="1800">
              <a:latin typeface="Arial"/>
              <a:cs typeface="Arial"/>
            </a:endParaRPr>
          </a:p>
          <a:p>
            <a:pPr marL="649605" marR="2933065" indent="-254635">
              <a:lnSpc>
                <a:spcPts val="1939"/>
              </a:lnSpc>
              <a:spcBef>
                <a:spcPts val="135"/>
              </a:spcBef>
            </a:pPr>
            <a:r>
              <a:rPr sz="1800" dirty="0">
                <a:solidFill>
                  <a:srgbClr val="7E0054"/>
                </a:solidFill>
                <a:latin typeface="Arial"/>
                <a:cs typeface="Arial"/>
              </a:rPr>
              <a:t>public</a:t>
            </a:r>
            <a:r>
              <a:rPr sz="1800" spc="-40" dirty="0">
                <a:solidFill>
                  <a:srgbClr val="7E0054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7E0054"/>
                </a:solidFill>
                <a:latin typeface="Arial"/>
                <a:cs typeface="Arial"/>
              </a:rPr>
              <a:t>void</a:t>
            </a:r>
            <a:r>
              <a:rPr sz="1800" spc="-35" dirty="0">
                <a:solidFill>
                  <a:srgbClr val="7E0054"/>
                </a:solidFill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tearDown()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{ </a:t>
            </a:r>
            <a:r>
              <a:rPr sz="1800" dirty="0">
                <a:solidFill>
                  <a:srgbClr val="0000C0"/>
                </a:solidFill>
                <a:latin typeface="Arial"/>
                <a:cs typeface="Arial"/>
              </a:rPr>
              <a:t>emptyList</a:t>
            </a:r>
            <a:r>
              <a:rPr sz="1800" spc="-25" dirty="0">
                <a:solidFill>
                  <a:srgbClr val="0000C0"/>
                </a:solidFill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7E0054"/>
                </a:solidFill>
                <a:latin typeface="Arial"/>
                <a:cs typeface="Arial"/>
              </a:rPr>
              <a:t>null</a:t>
            </a:r>
            <a:r>
              <a:rPr sz="1800" spc="-20" dirty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394970">
              <a:lnSpc>
                <a:spcPts val="1910"/>
              </a:lnSpc>
            </a:pPr>
            <a:r>
              <a:rPr sz="1800" spc="-50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330835">
              <a:lnSpc>
                <a:spcPts val="2045"/>
              </a:lnSpc>
              <a:spcBef>
                <a:spcPts val="1714"/>
              </a:spcBef>
            </a:pPr>
            <a:r>
              <a:rPr sz="1800" spc="-10" dirty="0">
                <a:solidFill>
                  <a:srgbClr val="636363"/>
                </a:solidFill>
                <a:latin typeface="Arial"/>
                <a:cs typeface="Arial"/>
              </a:rPr>
              <a:t>@Test</a:t>
            </a:r>
            <a:endParaRPr sz="1800">
              <a:latin typeface="Arial"/>
              <a:cs typeface="Arial"/>
            </a:endParaRPr>
          </a:p>
          <a:p>
            <a:pPr marL="394970">
              <a:lnSpc>
                <a:spcPts val="1939"/>
              </a:lnSpc>
            </a:pPr>
            <a:r>
              <a:rPr sz="1800" dirty="0">
                <a:solidFill>
                  <a:srgbClr val="7E0054"/>
                </a:solidFill>
                <a:latin typeface="Arial"/>
                <a:cs typeface="Arial"/>
              </a:rPr>
              <a:t>public</a:t>
            </a:r>
            <a:r>
              <a:rPr sz="1800" spc="-45" dirty="0">
                <a:solidFill>
                  <a:srgbClr val="7E0054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7E0054"/>
                </a:solidFill>
                <a:latin typeface="Arial"/>
                <a:cs typeface="Arial"/>
              </a:rPr>
              <a:t>void</a:t>
            </a:r>
            <a:r>
              <a:rPr sz="1800" spc="-35" dirty="0">
                <a:solidFill>
                  <a:srgbClr val="7E0054"/>
                </a:solidFill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testEmptyList()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{</a:t>
            </a:r>
            <a:endParaRPr sz="1800">
              <a:latin typeface="Arial"/>
              <a:cs typeface="Arial"/>
            </a:endParaRPr>
          </a:p>
          <a:p>
            <a:pPr marL="1472565" marR="5080" indent="-823594">
              <a:lnSpc>
                <a:spcPts val="1930"/>
              </a:lnSpc>
              <a:spcBef>
                <a:spcPts val="150"/>
              </a:spcBef>
            </a:pPr>
            <a:r>
              <a:rPr sz="1800" dirty="0">
                <a:latin typeface="Arial"/>
                <a:cs typeface="Arial"/>
              </a:rPr>
              <a:t>assertEquals(</a:t>
            </a:r>
            <a:r>
              <a:rPr sz="1800" dirty="0">
                <a:solidFill>
                  <a:srgbClr val="2900FF"/>
                </a:solidFill>
                <a:latin typeface="Arial"/>
                <a:cs typeface="Arial"/>
              </a:rPr>
              <a:t>"Empty</a:t>
            </a:r>
            <a:r>
              <a:rPr sz="1800" spc="-50" dirty="0">
                <a:solidFill>
                  <a:srgbClr val="2900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900FF"/>
                </a:solidFill>
                <a:latin typeface="Arial"/>
                <a:cs typeface="Arial"/>
              </a:rPr>
              <a:t>list</a:t>
            </a:r>
            <a:r>
              <a:rPr sz="1800" spc="-25" dirty="0">
                <a:solidFill>
                  <a:srgbClr val="2900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900FF"/>
                </a:solidFill>
                <a:latin typeface="Arial"/>
                <a:cs typeface="Arial"/>
              </a:rPr>
              <a:t>should</a:t>
            </a:r>
            <a:r>
              <a:rPr sz="1800" spc="-35" dirty="0">
                <a:solidFill>
                  <a:srgbClr val="2900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900FF"/>
                </a:solidFill>
                <a:latin typeface="Arial"/>
                <a:cs typeface="Arial"/>
              </a:rPr>
              <a:t>have</a:t>
            </a:r>
            <a:r>
              <a:rPr sz="1800" spc="-35" dirty="0">
                <a:solidFill>
                  <a:srgbClr val="2900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900FF"/>
                </a:solidFill>
                <a:latin typeface="Arial"/>
                <a:cs typeface="Arial"/>
              </a:rPr>
              <a:t>0</a:t>
            </a:r>
            <a:r>
              <a:rPr sz="1800" spc="-25" dirty="0">
                <a:solidFill>
                  <a:srgbClr val="2900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900FF"/>
                </a:solidFill>
                <a:latin typeface="Arial"/>
                <a:cs typeface="Arial"/>
              </a:rPr>
              <a:t>elements"</a:t>
            </a:r>
            <a:r>
              <a:rPr sz="1800" spc="-10" dirty="0">
                <a:latin typeface="Arial"/>
                <a:cs typeface="Arial"/>
              </a:rPr>
              <a:t>, </a:t>
            </a:r>
            <a:r>
              <a:rPr sz="1800" dirty="0">
                <a:latin typeface="Arial"/>
                <a:cs typeface="Arial"/>
              </a:rPr>
              <a:t>0,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00C0"/>
                </a:solidFill>
                <a:latin typeface="Arial"/>
                <a:cs typeface="Arial"/>
              </a:rPr>
              <a:t>emptyList</a:t>
            </a:r>
            <a:r>
              <a:rPr sz="1800" spc="-10" dirty="0">
                <a:latin typeface="Arial"/>
                <a:cs typeface="Arial"/>
              </a:rPr>
              <a:t>.size());</a:t>
            </a:r>
            <a:endParaRPr sz="1800">
              <a:latin typeface="Arial"/>
              <a:cs typeface="Arial"/>
            </a:endParaRPr>
          </a:p>
          <a:p>
            <a:pPr marL="394970">
              <a:lnSpc>
                <a:spcPts val="1820"/>
              </a:lnSpc>
            </a:pPr>
            <a:r>
              <a:rPr sz="1800" spc="-50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60"/>
              </a:lnSpc>
            </a:pPr>
            <a:r>
              <a:rPr sz="1800" spc="-50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19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Helpful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JUnit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Assert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Statements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36751"/>
            <a:ext cx="6834505" cy="312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ts val="1945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029" algn="l"/>
              </a:tabLst>
            </a:pPr>
            <a:r>
              <a:rPr sz="1800" u="heavy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Courier New"/>
                <a:cs typeface="Courier New"/>
              </a:rPr>
              <a:t>assertTrue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(boolean</a:t>
            </a:r>
            <a:r>
              <a:rPr sz="1800" spc="-185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Courier New"/>
                <a:cs typeface="Courier New"/>
              </a:rPr>
              <a:t>condition)</a:t>
            </a:r>
            <a:endParaRPr sz="1800">
              <a:latin typeface="Courier New"/>
              <a:cs typeface="Courier New"/>
            </a:endParaRPr>
          </a:p>
          <a:p>
            <a:pPr marL="240029" indent="-227329">
              <a:lnSpc>
                <a:spcPts val="1795"/>
              </a:lnSpc>
              <a:buClr>
                <a:srgbClr val="000099"/>
              </a:buClr>
              <a:buChar char="•"/>
              <a:tabLst>
                <a:tab pos="240029" algn="l"/>
              </a:tabLst>
            </a:pPr>
            <a:r>
              <a:rPr sz="1800" u="heavy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Courier New"/>
                <a:cs typeface="Courier New"/>
              </a:rPr>
              <a:t>assertFalse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(boolean</a:t>
            </a:r>
            <a:r>
              <a:rPr sz="1800" spc="-185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Courier New"/>
                <a:cs typeface="Courier New"/>
              </a:rPr>
              <a:t>condition)</a:t>
            </a:r>
            <a:endParaRPr sz="1800">
              <a:latin typeface="Courier New"/>
              <a:cs typeface="Courier New"/>
            </a:endParaRPr>
          </a:p>
          <a:p>
            <a:pPr marL="521970" lvl="1" indent="-167005">
              <a:lnSpc>
                <a:spcPts val="201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Assert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some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condition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true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(or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false)</a:t>
            </a:r>
            <a:endParaRPr sz="1800">
              <a:latin typeface="Verdana"/>
              <a:cs typeface="Verdana"/>
            </a:endParaRPr>
          </a:p>
          <a:p>
            <a:pPr marL="240029" indent="-227329">
              <a:lnSpc>
                <a:spcPts val="1970"/>
              </a:lnSpc>
              <a:spcBef>
                <a:spcPts val="1150"/>
              </a:spcBef>
              <a:buClr>
                <a:srgbClr val="000099"/>
              </a:buClr>
              <a:buChar char="•"/>
              <a:tabLst>
                <a:tab pos="240029" algn="l"/>
              </a:tabLst>
            </a:pPr>
            <a:r>
              <a:rPr sz="1800" u="heavy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Courier New"/>
                <a:cs typeface="Courier New"/>
              </a:rPr>
              <a:t>assertEquals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(Object</a:t>
            </a:r>
            <a:r>
              <a:rPr sz="1800" spc="-190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Courier New"/>
                <a:cs typeface="Courier New"/>
              </a:rPr>
              <a:t>expected,</a:t>
            </a:r>
            <a:endParaRPr sz="1800">
              <a:latin typeface="Courier New"/>
              <a:cs typeface="Courier New"/>
            </a:endParaRPr>
          </a:p>
          <a:p>
            <a:pPr marL="2060575">
              <a:lnSpc>
                <a:spcPts val="1795"/>
              </a:lnSpc>
            </a:pP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Object</a:t>
            </a:r>
            <a:r>
              <a:rPr sz="1800" spc="-80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Courier New"/>
                <a:cs typeface="Courier New"/>
              </a:rPr>
              <a:t>actual)</a:t>
            </a:r>
            <a:endParaRPr sz="1800">
              <a:latin typeface="Courier New"/>
              <a:cs typeface="Courier New"/>
            </a:endParaRPr>
          </a:p>
          <a:p>
            <a:pPr marL="521970" lvl="1" indent="-167005">
              <a:lnSpc>
                <a:spcPts val="198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Check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some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value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equal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another</a:t>
            </a:r>
            <a:endParaRPr sz="1800">
              <a:latin typeface="Verdana"/>
              <a:cs typeface="Verdana"/>
            </a:endParaRPr>
          </a:p>
          <a:p>
            <a:pPr marL="240029" indent="-227329">
              <a:lnSpc>
                <a:spcPts val="1939"/>
              </a:lnSpc>
              <a:spcBef>
                <a:spcPts val="969"/>
              </a:spcBef>
              <a:buClr>
                <a:srgbClr val="000099"/>
              </a:buClr>
              <a:buChar char="•"/>
              <a:tabLst>
                <a:tab pos="240029" algn="l"/>
              </a:tabLst>
            </a:pPr>
            <a:r>
              <a:rPr sz="1800" u="heavy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Courier New"/>
                <a:cs typeface="Courier New"/>
              </a:rPr>
              <a:t>assertEquals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(float</a:t>
            </a:r>
            <a:r>
              <a:rPr sz="1800" spc="-180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Courier New"/>
                <a:cs typeface="Courier New"/>
              </a:rPr>
              <a:t>expected,</a:t>
            </a:r>
            <a:endParaRPr sz="1800">
              <a:latin typeface="Courier New"/>
              <a:cs typeface="Courier New"/>
            </a:endParaRPr>
          </a:p>
          <a:p>
            <a:pPr marL="2060575" marR="2991485">
              <a:lnSpc>
                <a:spcPts val="1780"/>
              </a:lnSpc>
              <a:spcBef>
                <a:spcPts val="155"/>
              </a:spcBef>
            </a:pP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float</a:t>
            </a:r>
            <a:r>
              <a:rPr sz="1800" spc="-55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Courier New"/>
                <a:cs typeface="Courier New"/>
              </a:rPr>
              <a:t>actual, 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float</a:t>
            </a:r>
            <a:r>
              <a:rPr sz="1800" spc="-55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Courier New"/>
                <a:cs typeface="Courier New"/>
              </a:rPr>
              <a:t>delta)</a:t>
            </a:r>
            <a:endParaRPr sz="1800">
              <a:latin typeface="Courier New"/>
              <a:cs typeface="Courier New"/>
            </a:endParaRPr>
          </a:p>
          <a:p>
            <a:pPr marL="521970" lvl="1" indent="-167005">
              <a:lnSpc>
                <a:spcPts val="181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Used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so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floating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point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equality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unnecessary.</a:t>
            </a:r>
            <a:endParaRPr sz="1800">
              <a:latin typeface="Verdana"/>
              <a:cs typeface="Verdana"/>
            </a:endParaRPr>
          </a:p>
          <a:p>
            <a:pPr marL="240029" indent="-227329">
              <a:lnSpc>
                <a:spcPct val="100000"/>
              </a:lnSpc>
              <a:spcBef>
                <a:spcPts val="1200"/>
              </a:spcBef>
              <a:buClr>
                <a:srgbClr val="000099"/>
              </a:buClr>
              <a:buChar char="•"/>
              <a:tabLst>
                <a:tab pos="240029" algn="l"/>
              </a:tabLst>
            </a:pPr>
            <a:r>
              <a:rPr sz="1800" u="heavy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Courier New"/>
                <a:cs typeface="Courier New"/>
              </a:rPr>
              <a:t>assertSame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(Object</a:t>
            </a:r>
            <a:r>
              <a:rPr sz="1800" spc="-114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expected,</a:t>
            </a:r>
            <a:r>
              <a:rPr sz="1800" spc="-110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Object</a:t>
            </a:r>
            <a:r>
              <a:rPr sz="1800" spc="-100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Courier New"/>
                <a:cs typeface="Courier New"/>
              </a:rPr>
              <a:t>actual)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39" y="3996942"/>
            <a:ext cx="69018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 indent="-16700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179705" algn="l"/>
              </a:tabLst>
            </a:pP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two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objects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same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reference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(identical)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in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39" y="4041138"/>
            <a:ext cx="7428865" cy="1981200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522605">
              <a:lnSpc>
                <a:spcPct val="100000"/>
              </a:lnSpc>
              <a:spcBef>
                <a:spcPts val="1260"/>
              </a:spcBef>
            </a:pPr>
            <a:r>
              <a:rPr sz="1800" spc="-10" dirty="0">
                <a:latin typeface="Verdana"/>
                <a:cs typeface="Verdana"/>
              </a:rPr>
              <a:t>memory.</a:t>
            </a:r>
            <a:endParaRPr sz="1800">
              <a:latin typeface="Verdana"/>
              <a:cs typeface="Verdana"/>
            </a:endParaRPr>
          </a:p>
          <a:p>
            <a:pPr marL="240029" indent="-227329">
              <a:lnSpc>
                <a:spcPts val="2005"/>
              </a:lnSpc>
              <a:spcBef>
                <a:spcPts val="1165"/>
              </a:spcBef>
              <a:buClr>
                <a:srgbClr val="000099"/>
              </a:buClr>
              <a:buChar char="•"/>
              <a:tabLst>
                <a:tab pos="240029" algn="l"/>
              </a:tabLst>
            </a:pPr>
            <a:r>
              <a:rPr sz="1800" u="heavy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Courier New"/>
                <a:cs typeface="Courier New"/>
              </a:rPr>
              <a:t>assertNull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(java.lang.Object</a:t>
            </a:r>
            <a:r>
              <a:rPr sz="1800" spc="-270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Courier New"/>
                <a:cs typeface="Courier New"/>
              </a:rPr>
              <a:t>object)</a:t>
            </a:r>
            <a:endParaRPr sz="1800">
              <a:latin typeface="Courier New"/>
              <a:cs typeface="Courier New"/>
            </a:endParaRPr>
          </a:p>
          <a:p>
            <a:pPr marL="521970" lvl="1" indent="-167005">
              <a:lnSpc>
                <a:spcPts val="200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Asserts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that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reference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null.</a:t>
            </a:r>
            <a:endParaRPr sz="1800">
              <a:latin typeface="Verdana"/>
              <a:cs typeface="Verdana"/>
            </a:endParaRPr>
          </a:p>
          <a:p>
            <a:pPr marL="240029" indent="-227329">
              <a:lnSpc>
                <a:spcPts val="2010"/>
              </a:lnSpc>
              <a:spcBef>
                <a:spcPts val="1165"/>
              </a:spcBef>
              <a:buClr>
                <a:srgbClr val="000099"/>
              </a:buClr>
              <a:buChar char="•"/>
              <a:tabLst>
                <a:tab pos="240029" algn="l"/>
              </a:tabLst>
            </a:pPr>
            <a:r>
              <a:rPr sz="1800" u="heavy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Courier New"/>
                <a:cs typeface="Courier New"/>
              </a:rPr>
              <a:t>assertNotNull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(String</a:t>
            </a:r>
            <a:r>
              <a:rPr sz="1800" spc="-125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message,</a:t>
            </a:r>
            <a:r>
              <a:rPr sz="1800" spc="-110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000CC"/>
                </a:solidFill>
                <a:latin typeface="Courier New"/>
                <a:cs typeface="Courier New"/>
              </a:rPr>
              <a:t>Object</a:t>
            </a:r>
            <a:r>
              <a:rPr sz="1800" spc="-105" dirty="0">
                <a:solidFill>
                  <a:srgbClr val="0000CC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Courier New"/>
                <a:cs typeface="Courier New"/>
              </a:rPr>
              <a:t>object)</a:t>
            </a:r>
            <a:endParaRPr sz="1800">
              <a:latin typeface="Courier New"/>
              <a:cs typeface="Courier New"/>
            </a:endParaRPr>
          </a:p>
          <a:p>
            <a:pPr marL="521970" lvl="1" indent="-167005">
              <a:lnSpc>
                <a:spcPts val="1789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Many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‘not’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asserts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exists.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39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Most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asserts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have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optional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message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printed.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When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are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you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done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testing?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7" y="1052575"/>
            <a:ext cx="8373109" cy="520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06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r>
              <a:rPr sz="1800" spc="-9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criterion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Must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reach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X%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coverage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50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Legal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requirement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have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100%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coverage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for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avionics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software</a:t>
            </a:r>
            <a:endParaRPr sz="1400">
              <a:latin typeface="Verdana"/>
              <a:cs typeface="Verdana"/>
            </a:endParaRPr>
          </a:p>
          <a:p>
            <a:pPr marL="874394" marR="366395" lvl="2" indent="-176530">
              <a:lnSpc>
                <a:spcPct val="79300"/>
              </a:lnSpc>
              <a:spcBef>
                <a:spcPts val="254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400" dirty="0">
                <a:latin typeface="Verdana"/>
                <a:cs typeface="Verdana"/>
              </a:rPr>
              <a:t>Drawback: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focus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on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100%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coverage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can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distort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software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so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avoid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any 	</a:t>
            </a:r>
            <a:r>
              <a:rPr sz="1400" dirty="0">
                <a:latin typeface="Verdana"/>
                <a:cs typeface="Verdana"/>
              </a:rPr>
              <a:t>unreachable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code</a:t>
            </a:r>
            <a:endParaRPr sz="1400">
              <a:latin typeface="Verdana"/>
              <a:cs typeface="Verdana"/>
            </a:endParaRPr>
          </a:p>
          <a:p>
            <a:pPr marL="241300" indent="-228600">
              <a:lnSpc>
                <a:spcPts val="2055"/>
              </a:lnSpc>
              <a:spcBef>
                <a:spcPts val="129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look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at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historical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data</a:t>
            </a:r>
            <a:endParaRPr sz="1800">
              <a:latin typeface="Verdana"/>
              <a:cs typeface="Verdana"/>
            </a:endParaRPr>
          </a:p>
          <a:p>
            <a:pPr marL="522605" marR="231140" lvl="1" indent="-167640">
              <a:lnSpc>
                <a:spcPts val="1550"/>
              </a:lnSpc>
              <a:spcBef>
                <a:spcPts val="254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How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many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bugs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remaining,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based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matching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current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project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past </a:t>
            </a:r>
            <a:r>
              <a:rPr sz="1600" spc="-10" dirty="0">
                <a:latin typeface="Verdana"/>
                <a:cs typeface="Verdana"/>
              </a:rPr>
              <a:t>experience?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7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Key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question: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historical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data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applicable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new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project?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055"/>
              </a:lnSpc>
              <a:spcBef>
                <a:spcPts val="128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use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statistical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models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7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realistic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distribution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inputs,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measure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%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failed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tests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49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Ship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product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when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quality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threshold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is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reached</a:t>
            </a:r>
            <a:endParaRPr sz="1400">
              <a:latin typeface="Verdana"/>
              <a:cs typeface="Verdana"/>
            </a:endParaRPr>
          </a:p>
          <a:p>
            <a:pPr marL="521970" lvl="1" indent="-167005">
              <a:lnSpc>
                <a:spcPts val="17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Only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good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your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characterization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input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50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Usually,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there’s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no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good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way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characterize</a:t>
            </a:r>
            <a:r>
              <a:rPr sz="1400" spc="-20" dirty="0">
                <a:latin typeface="Verdana"/>
                <a:cs typeface="Verdana"/>
              </a:rPr>
              <a:t> this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ts val="150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Exception: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stable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systems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for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which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you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have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empirical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data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(telephones)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ts val="149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Exception: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good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mathematical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model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(avionics)</a:t>
            </a:r>
            <a:endParaRPr sz="1400">
              <a:latin typeface="Verdana"/>
              <a:cs typeface="Verdana"/>
            </a:endParaRPr>
          </a:p>
          <a:p>
            <a:pPr marL="522605" marR="5080" lvl="1" indent="-167640">
              <a:lnSpc>
                <a:spcPts val="1540"/>
              </a:lnSpc>
              <a:spcBef>
                <a:spcPts val="2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Caveat: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random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generation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from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known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distribution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good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estimating </a:t>
            </a:r>
            <a:r>
              <a:rPr sz="1600" dirty="0">
                <a:latin typeface="Verdana"/>
                <a:cs typeface="Verdana"/>
              </a:rPr>
              <a:t>quality,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generally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good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finding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errors</a:t>
            </a:r>
            <a:endParaRPr sz="1600">
              <a:latin typeface="Verdana"/>
              <a:cs typeface="Verdana"/>
            </a:endParaRPr>
          </a:p>
          <a:p>
            <a:pPr marL="874394" marR="518159" lvl="2" indent="-176530">
              <a:lnSpc>
                <a:spcPct val="80000"/>
              </a:lnSpc>
              <a:spcBef>
                <a:spcPts val="160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400" dirty="0">
                <a:latin typeface="Verdana"/>
                <a:cs typeface="Verdana"/>
              </a:rPr>
              <a:t>Errors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are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more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likely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found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on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uncommon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paths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that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random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testing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is 	</a:t>
            </a:r>
            <a:r>
              <a:rPr sz="1400" dirty="0">
                <a:latin typeface="Verdana"/>
                <a:cs typeface="Verdana"/>
              </a:rPr>
              <a:t>unlikely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find</a:t>
            </a:r>
            <a:endParaRPr sz="1400">
              <a:latin typeface="Verdana"/>
              <a:cs typeface="Verdana"/>
            </a:endParaRPr>
          </a:p>
          <a:p>
            <a:pPr marL="241300" indent="-228600">
              <a:lnSpc>
                <a:spcPts val="2060"/>
              </a:lnSpc>
              <a:spcBef>
                <a:spcPts val="128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Rule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thumb: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when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error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detection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rate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(per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unit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effort)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drops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8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Implies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diminishing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returns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investment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20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Other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Helpful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JUnit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Features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1803"/>
            <a:ext cx="7097395" cy="5419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2285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@BeforeClass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192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Run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once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before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all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methods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class.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17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@AfterClass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0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Run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once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after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all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methods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class.</a:t>
            </a:r>
            <a:endParaRPr sz="1800">
              <a:latin typeface="Verdana"/>
              <a:cs typeface="Verdana"/>
            </a:endParaRPr>
          </a:p>
          <a:p>
            <a:pPr marL="240665" marR="640080" indent="-228600">
              <a:lnSpc>
                <a:spcPts val="1930"/>
              </a:lnSpc>
              <a:spcBef>
                <a:spcPts val="215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Together,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these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methods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are</a:t>
            </a:r>
            <a:r>
              <a:rPr sz="20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used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for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setting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up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computationally</a:t>
            </a:r>
            <a:r>
              <a:rPr sz="20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expensive</a:t>
            </a:r>
            <a:r>
              <a:rPr sz="20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elements.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194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E.g.,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database,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file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disk,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network…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450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29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@Before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193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Run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before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each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method.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17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@After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0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Run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after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each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method.</a:t>
            </a:r>
            <a:endParaRPr sz="1800">
              <a:latin typeface="Verdana"/>
              <a:cs typeface="Verdana"/>
            </a:endParaRPr>
          </a:p>
          <a:p>
            <a:pPr marL="240665" marR="5080" indent="-228600">
              <a:lnSpc>
                <a:spcPts val="1930"/>
              </a:lnSpc>
              <a:spcBef>
                <a:spcPts val="215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Make</a:t>
            </a:r>
            <a:r>
              <a:rPr sz="20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tests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independent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by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setting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resetting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your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environment.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194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E.g.,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creating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fresh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object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285"/>
              </a:lnSpc>
              <a:spcBef>
                <a:spcPts val="170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@Test(expected=ParseException.class)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04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When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you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expect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exception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21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C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Frameworks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066280" cy="4267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Check</a:t>
            </a:r>
            <a:r>
              <a:rPr sz="20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-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u="heavy" spc="-10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  <a:hlinkClick r:id="rId2"/>
              </a:rPr>
              <a:t>http://check.sourceforge.net/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spc="-10" dirty="0">
                <a:latin typeface="Verdana"/>
                <a:cs typeface="Verdana"/>
              </a:rPr>
              <a:t>Full-</a:t>
            </a:r>
            <a:r>
              <a:rPr sz="1800" dirty="0">
                <a:latin typeface="Verdana"/>
                <a:cs typeface="Verdana"/>
              </a:rPr>
              <a:t>featured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unit-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framework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Text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output,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cross-</a:t>
            </a:r>
            <a:r>
              <a:rPr sz="1800" dirty="0">
                <a:latin typeface="Verdana"/>
                <a:cs typeface="Verdana"/>
              </a:rPr>
              <a:t>platform,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isolates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tests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21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CUnit</a:t>
            </a:r>
            <a:r>
              <a:rPr sz="20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-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u="heavy" spc="-10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  <a:hlinkClick r:id="rId3"/>
              </a:rPr>
              <a:t>http://cunit.sourceforge.net/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spc="-10" dirty="0">
                <a:latin typeface="Verdana"/>
                <a:cs typeface="Verdana"/>
              </a:rPr>
              <a:t>Full-</a:t>
            </a:r>
            <a:r>
              <a:rPr sz="1800" dirty="0">
                <a:latin typeface="Verdana"/>
                <a:cs typeface="Verdana"/>
              </a:rPr>
              <a:t>featured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unit-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framework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Text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output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(graphics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Unix),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cross-platform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217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CuTest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-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u="heavy" spc="-10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  <a:hlinkClick r:id="rId4"/>
              </a:rPr>
              <a:t>http://cutest.sourceforge.net/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Basic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unit-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framework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super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easy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get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started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Text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output,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cross-platform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1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cfix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-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u="heavy" spc="-10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  <a:hlinkClick r:id="rId5"/>
              </a:rPr>
              <a:t>http://cfix.sourceforge.net/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spc="-10" dirty="0">
                <a:latin typeface="Verdana"/>
                <a:cs typeface="Verdana"/>
              </a:rPr>
              <a:t>Full-</a:t>
            </a:r>
            <a:r>
              <a:rPr sz="1800" dirty="0">
                <a:latin typeface="Verdana"/>
                <a:cs typeface="Verdana"/>
              </a:rPr>
              <a:t>featured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unit-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framework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Integrated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with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Microsoft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tools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16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8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5" dirty="0">
                <a:solidFill>
                  <a:srgbClr val="A50020"/>
                </a:solidFill>
                <a:latin typeface="Verdana"/>
                <a:cs typeface="Verdana"/>
              </a:rPr>
              <a:t>Big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50" dirty="0">
                <a:solidFill>
                  <a:srgbClr val="A50020"/>
                </a:solidFill>
                <a:latin typeface="Verdana"/>
                <a:cs typeface="Verdana"/>
              </a:rPr>
              <a:t>Questions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914400"/>
            <a:ext cx="7315200" cy="5562600"/>
          </a:xfrm>
          <a:custGeom>
            <a:avLst/>
            <a:gdLst/>
            <a:ahLst/>
            <a:cxnLst/>
            <a:rect l="l" t="t" r="r" b="b"/>
            <a:pathLst>
              <a:path w="7315200" h="5562600">
                <a:moveTo>
                  <a:pt x="0" y="0"/>
                </a:moveTo>
                <a:lnTo>
                  <a:pt x="0" y="5562599"/>
                </a:lnTo>
                <a:lnTo>
                  <a:pt x="7315199" y="5562599"/>
                </a:lnTo>
                <a:lnTo>
                  <a:pt x="7315199" y="0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6751" y="1116583"/>
            <a:ext cx="6189980" cy="5270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ts val="1960"/>
              </a:lnSpc>
              <a:spcBef>
                <a:spcPts val="1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is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2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standard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test?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Specification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behavior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attributes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4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select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set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good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(black-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Structural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(white-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assess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our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suites?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Coverage,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Mutation,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Capture/Recapture…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19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effective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testing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practices?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Levels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unit,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integration,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system…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4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Design</a:t>
            </a:r>
            <a:r>
              <a:rPr sz="1600" spc="-4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for</a:t>
            </a:r>
            <a:r>
              <a:rPr sz="1600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testing:</a:t>
            </a:r>
            <a:r>
              <a:rPr sz="1600" spc="-4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Verdana"/>
                <a:cs typeface="Verdana"/>
              </a:rPr>
              <a:t>scaffolding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Effective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practices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How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lifecycle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metrics?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91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the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limits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indent="-342900">
              <a:lnSpc>
                <a:spcPts val="1550"/>
              </a:lnSpc>
              <a:buClr>
                <a:srgbClr val="000099"/>
              </a:buClr>
              <a:buSzPct val="81250"/>
              <a:buChar char="•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complementary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approaches?</a:t>
            </a:r>
            <a:endParaRPr sz="1600">
              <a:latin typeface="Verdana"/>
              <a:cs typeface="Verdana"/>
            </a:endParaRPr>
          </a:p>
          <a:p>
            <a:pPr marL="1002665" lvl="1" indent="-304800">
              <a:lnSpc>
                <a:spcPts val="133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spc="-10" dirty="0">
                <a:latin typeface="Verdana"/>
                <a:cs typeface="Verdana"/>
              </a:rPr>
              <a:t>Inspections</a:t>
            </a:r>
            <a:endParaRPr sz="1400">
              <a:latin typeface="Verdana"/>
              <a:cs typeface="Verdana"/>
            </a:endParaRPr>
          </a:p>
          <a:p>
            <a:pPr marL="1002665" lvl="1" indent="-304800">
              <a:lnSpc>
                <a:spcPts val="150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dirty="0">
                <a:latin typeface="Verdana"/>
                <a:cs typeface="Verdana"/>
              </a:rPr>
              <a:t>Static</a:t>
            </a:r>
            <a:r>
              <a:rPr sz="1400" i="1" spc="-3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and</a:t>
            </a:r>
            <a:r>
              <a:rPr sz="1400" i="1" spc="-4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dynamic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i="1" spc="-10" dirty="0">
                <a:latin typeface="Verdana"/>
                <a:cs typeface="Verdana"/>
              </a:rPr>
              <a:t>analysis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22</a:t>
            </a:fld>
            <a:endParaRPr spc="4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Scaffolding</a:t>
            </a:r>
            <a:endParaRPr sz="2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500437" y="1366837"/>
            <a:ext cx="1609725" cy="1660525"/>
            <a:chOff x="3500437" y="1366837"/>
            <a:chExt cx="1609725" cy="1660525"/>
          </a:xfrm>
        </p:grpSpPr>
        <p:sp>
          <p:nvSpPr>
            <p:cNvPr id="4" name="object 4"/>
            <p:cNvSpPr/>
            <p:nvPr/>
          </p:nvSpPr>
          <p:spPr>
            <a:xfrm>
              <a:off x="3505200" y="1371600"/>
              <a:ext cx="1600200" cy="1651000"/>
            </a:xfrm>
            <a:custGeom>
              <a:avLst/>
              <a:gdLst/>
              <a:ahLst/>
              <a:cxnLst/>
              <a:rect l="l" t="t" r="r" b="b"/>
              <a:pathLst>
                <a:path w="1600200" h="1651000">
                  <a:moveTo>
                    <a:pt x="1600199" y="1650491"/>
                  </a:moveTo>
                  <a:lnTo>
                    <a:pt x="1600199" y="0"/>
                  </a:lnTo>
                  <a:lnTo>
                    <a:pt x="0" y="0"/>
                  </a:lnTo>
                  <a:lnTo>
                    <a:pt x="0" y="1650491"/>
                  </a:lnTo>
                  <a:lnTo>
                    <a:pt x="1600199" y="1650491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505200" y="1371600"/>
              <a:ext cx="1600200" cy="1651000"/>
            </a:xfrm>
            <a:custGeom>
              <a:avLst/>
              <a:gdLst/>
              <a:ahLst/>
              <a:cxnLst/>
              <a:rect l="l" t="t" r="r" b="b"/>
              <a:pathLst>
                <a:path w="1600200" h="1651000">
                  <a:moveTo>
                    <a:pt x="0" y="0"/>
                  </a:moveTo>
                  <a:lnTo>
                    <a:pt x="0" y="1650491"/>
                  </a:lnTo>
                  <a:lnTo>
                    <a:pt x="1600199" y="1650491"/>
                  </a:lnTo>
                  <a:lnTo>
                    <a:pt x="1600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505200" y="1371600"/>
            <a:ext cx="1600200" cy="165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65"/>
              </a:spcBef>
            </a:pPr>
            <a:endParaRPr sz="1200">
              <a:latin typeface="Times New Roman"/>
              <a:cs typeface="Times New Roman"/>
            </a:endParaRPr>
          </a:p>
          <a:p>
            <a:pPr marL="471805" marR="342265">
              <a:lnSpc>
                <a:spcPct val="100000"/>
              </a:lnSpc>
            </a:pPr>
            <a:r>
              <a:rPr sz="1200" spc="80" dirty="0">
                <a:latin typeface="Verdana"/>
                <a:cs typeface="Verdana"/>
              </a:rPr>
              <a:t>Back</a:t>
            </a:r>
            <a:r>
              <a:rPr sz="1200" spc="-10" dirty="0">
                <a:latin typeface="Verdana"/>
                <a:cs typeface="Verdana"/>
              </a:rPr>
              <a:t> </a:t>
            </a:r>
            <a:r>
              <a:rPr sz="1200" spc="55" dirty="0">
                <a:latin typeface="Verdana"/>
                <a:cs typeface="Verdana"/>
              </a:rPr>
              <a:t>end </a:t>
            </a:r>
            <a:r>
              <a:rPr sz="1200" spc="65" dirty="0">
                <a:latin typeface="Verdana"/>
                <a:cs typeface="Verdana"/>
              </a:rPr>
              <a:t>services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100637" y="1866709"/>
            <a:ext cx="695325" cy="390525"/>
            <a:chOff x="5100637" y="1866709"/>
            <a:chExt cx="695325" cy="390525"/>
          </a:xfrm>
        </p:grpSpPr>
        <p:sp>
          <p:nvSpPr>
            <p:cNvPr id="8" name="object 8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105400" y="1871472"/>
            <a:ext cx="685800" cy="38100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5786437" y="1214437"/>
            <a:ext cx="1188085" cy="1685925"/>
            <a:chOff x="5786437" y="1214437"/>
            <a:chExt cx="1188085" cy="1685925"/>
          </a:xfrm>
        </p:grpSpPr>
        <p:sp>
          <p:nvSpPr>
            <p:cNvPr id="12" name="object 12"/>
            <p:cNvSpPr/>
            <p:nvPr/>
          </p:nvSpPr>
          <p:spPr>
            <a:xfrm>
              <a:off x="5791200" y="1219200"/>
              <a:ext cx="1178560" cy="1676400"/>
            </a:xfrm>
            <a:custGeom>
              <a:avLst/>
              <a:gdLst/>
              <a:ahLst/>
              <a:cxnLst/>
              <a:rect l="l" t="t" r="r" b="b"/>
              <a:pathLst>
                <a:path w="1178559" h="1676400">
                  <a:moveTo>
                    <a:pt x="1178051" y="1676399"/>
                  </a:moveTo>
                  <a:lnTo>
                    <a:pt x="1178051" y="0"/>
                  </a:lnTo>
                  <a:lnTo>
                    <a:pt x="0" y="0"/>
                  </a:lnTo>
                  <a:lnTo>
                    <a:pt x="0" y="1676399"/>
                  </a:lnTo>
                  <a:lnTo>
                    <a:pt x="1178051" y="1676399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791200" y="1219200"/>
              <a:ext cx="1178560" cy="1676400"/>
            </a:xfrm>
            <a:custGeom>
              <a:avLst/>
              <a:gdLst/>
              <a:ahLst/>
              <a:cxnLst/>
              <a:rect l="l" t="t" r="r" b="b"/>
              <a:pathLst>
                <a:path w="1178559" h="1676400">
                  <a:moveTo>
                    <a:pt x="0" y="0"/>
                  </a:moveTo>
                  <a:lnTo>
                    <a:pt x="0" y="1676399"/>
                  </a:lnTo>
                  <a:lnTo>
                    <a:pt x="1178051" y="1676399"/>
                  </a:lnTo>
                  <a:lnTo>
                    <a:pt x="1178051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791200" y="1219200"/>
            <a:ext cx="1178560" cy="1676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200">
              <a:latin typeface="Times New Roman"/>
              <a:cs typeface="Times New Roman"/>
            </a:endParaRPr>
          </a:p>
          <a:p>
            <a:pPr marL="167005">
              <a:lnSpc>
                <a:spcPct val="100000"/>
              </a:lnSpc>
            </a:pPr>
            <a:r>
              <a:rPr sz="1200" spc="55" dirty="0">
                <a:latin typeface="Verdana"/>
                <a:cs typeface="Verdana"/>
              </a:rPr>
              <a:t>Client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23</a:t>
            </a:fld>
            <a:endParaRPr spc="45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Scaffolding</a:t>
            </a:r>
            <a:endParaRPr sz="2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500437" y="1366837"/>
            <a:ext cx="2295525" cy="1660525"/>
            <a:chOff x="3500437" y="1366837"/>
            <a:chExt cx="2295525" cy="1660525"/>
          </a:xfrm>
        </p:grpSpPr>
        <p:sp>
          <p:nvSpPr>
            <p:cNvPr id="4" name="object 4"/>
            <p:cNvSpPr/>
            <p:nvPr/>
          </p:nvSpPr>
          <p:spPr>
            <a:xfrm>
              <a:off x="3505200" y="1371600"/>
              <a:ext cx="1600200" cy="1651000"/>
            </a:xfrm>
            <a:custGeom>
              <a:avLst/>
              <a:gdLst/>
              <a:ahLst/>
              <a:cxnLst/>
              <a:rect l="l" t="t" r="r" b="b"/>
              <a:pathLst>
                <a:path w="1600200" h="1651000">
                  <a:moveTo>
                    <a:pt x="1600199" y="1650491"/>
                  </a:moveTo>
                  <a:lnTo>
                    <a:pt x="1600199" y="0"/>
                  </a:lnTo>
                  <a:lnTo>
                    <a:pt x="0" y="0"/>
                  </a:lnTo>
                  <a:lnTo>
                    <a:pt x="0" y="1650491"/>
                  </a:lnTo>
                  <a:lnTo>
                    <a:pt x="1600199" y="1650491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505200" y="1371600"/>
              <a:ext cx="1600200" cy="1651000"/>
            </a:xfrm>
            <a:custGeom>
              <a:avLst/>
              <a:gdLst/>
              <a:ahLst/>
              <a:cxnLst/>
              <a:rect l="l" t="t" r="r" b="b"/>
              <a:pathLst>
                <a:path w="1600200" h="1651000">
                  <a:moveTo>
                    <a:pt x="0" y="0"/>
                  </a:moveTo>
                  <a:lnTo>
                    <a:pt x="0" y="1650491"/>
                  </a:lnTo>
                  <a:lnTo>
                    <a:pt x="1600199" y="1650491"/>
                  </a:lnTo>
                  <a:lnTo>
                    <a:pt x="1600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105400" y="1871472"/>
            <a:ext cx="685800" cy="38100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786437" y="1214437"/>
            <a:ext cx="1188085" cy="1685925"/>
            <a:chOff x="5786437" y="1214437"/>
            <a:chExt cx="1188085" cy="1685925"/>
          </a:xfrm>
        </p:grpSpPr>
        <p:sp>
          <p:nvSpPr>
            <p:cNvPr id="10" name="object 10"/>
            <p:cNvSpPr/>
            <p:nvPr/>
          </p:nvSpPr>
          <p:spPr>
            <a:xfrm>
              <a:off x="5791200" y="1219200"/>
              <a:ext cx="1178560" cy="1676400"/>
            </a:xfrm>
            <a:custGeom>
              <a:avLst/>
              <a:gdLst/>
              <a:ahLst/>
              <a:cxnLst/>
              <a:rect l="l" t="t" r="r" b="b"/>
              <a:pathLst>
                <a:path w="1178559" h="1676400">
                  <a:moveTo>
                    <a:pt x="1178051" y="1676399"/>
                  </a:moveTo>
                  <a:lnTo>
                    <a:pt x="1178051" y="0"/>
                  </a:lnTo>
                  <a:lnTo>
                    <a:pt x="0" y="0"/>
                  </a:lnTo>
                  <a:lnTo>
                    <a:pt x="0" y="1676399"/>
                  </a:lnTo>
                  <a:lnTo>
                    <a:pt x="1178051" y="1676399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91200" y="1219200"/>
              <a:ext cx="1178560" cy="1676400"/>
            </a:xfrm>
            <a:custGeom>
              <a:avLst/>
              <a:gdLst/>
              <a:ahLst/>
              <a:cxnLst/>
              <a:rect l="l" t="t" r="r" b="b"/>
              <a:pathLst>
                <a:path w="1178559" h="1676400">
                  <a:moveTo>
                    <a:pt x="0" y="0"/>
                  </a:moveTo>
                  <a:lnTo>
                    <a:pt x="0" y="1676399"/>
                  </a:lnTo>
                  <a:lnTo>
                    <a:pt x="1178051" y="1676399"/>
                  </a:lnTo>
                  <a:lnTo>
                    <a:pt x="1178051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791200" y="1936494"/>
            <a:ext cx="11785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7005">
              <a:lnSpc>
                <a:spcPct val="100000"/>
              </a:lnSpc>
              <a:spcBef>
                <a:spcPts val="100"/>
              </a:spcBef>
            </a:pPr>
            <a:r>
              <a:rPr sz="1200" spc="55" dirty="0">
                <a:latin typeface="Verdana"/>
                <a:cs typeface="Verdana"/>
              </a:rPr>
              <a:t>Client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04837" y="1595437"/>
            <a:ext cx="8239125" cy="4733925"/>
            <a:chOff x="604837" y="1595437"/>
            <a:chExt cx="8239125" cy="4733925"/>
          </a:xfrm>
        </p:grpSpPr>
        <p:sp>
          <p:nvSpPr>
            <p:cNvPr id="14" name="object 14"/>
            <p:cNvSpPr/>
            <p:nvPr/>
          </p:nvSpPr>
          <p:spPr>
            <a:xfrm>
              <a:off x="3657600" y="1752600"/>
              <a:ext cx="457200" cy="609600"/>
            </a:xfrm>
            <a:custGeom>
              <a:avLst/>
              <a:gdLst/>
              <a:ahLst/>
              <a:cxnLst/>
              <a:rect l="l" t="t" r="r" b="b"/>
              <a:pathLst>
                <a:path w="457200" h="609600">
                  <a:moveTo>
                    <a:pt x="457199" y="513587"/>
                  </a:moveTo>
                  <a:lnTo>
                    <a:pt x="457199" y="96011"/>
                  </a:lnTo>
                  <a:lnTo>
                    <a:pt x="449050" y="70379"/>
                  </a:lnTo>
                  <a:lnTo>
                    <a:pt x="390334" y="28003"/>
                  </a:lnTo>
                  <a:lnTo>
                    <a:pt x="344085" y="13038"/>
                  </a:lnTo>
                  <a:lnTo>
                    <a:pt x="289454" y="3407"/>
                  </a:lnTo>
                  <a:lnTo>
                    <a:pt x="228599" y="0"/>
                  </a:lnTo>
                  <a:lnTo>
                    <a:pt x="167745" y="3407"/>
                  </a:lnTo>
                  <a:lnTo>
                    <a:pt x="113114" y="13038"/>
                  </a:lnTo>
                  <a:lnTo>
                    <a:pt x="66865" y="28003"/>
                  </a:lnTo>
                  <a:lnTo>
                    <a:pt x="31157" y="47413"/>
                  </a:lnTo>
                  <a:lnTo>
                    <a:pt x="0" y="96011"/>
                  </a:lnTo>
                  <a:lnTo>
                    <a:pt x="0" y="513587"/>
                  </a:lnTo>
                  <a:lnTo>
                    <a:pt x="31157" y="562186"/>
                  </a:lnTo>
                  <a:lnTo>
                    <a:pt x="66865" y="581596"/>
                  </a:lnTo>
                  <a:lnTo>
                    <a:pt x="113114" y="596561"/>
                  </a:lnTo>
                  <a:lnTo>
                    <a:pt x="167745" y="606192"/>
                  </a:lnTo>
                  <a:lnTo>
                    <a:pt x="228599" y="609599"/>
                  </a:lnTo>
                  <a:lnTo>
                    <a:pt x="289454" y="606192"/>
                  </a:lnTo>
                  <a:lnTo>
                    <a:pt x="344085" y="596561"/>
                  </a:lnTo>
                  <a:lnTo>
                    <a:pt x="390334" y="581596"/>
                  </a:lnTo>
                  <a:lnTo>
                    <a:pt x="426042" y="562186"/>
                  </a:lnTo>
                  <a:lnTo>
                    <a:pt x="457199" y="513587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57600" y="1752600"/>
              <a:ext cx="457200" cy="609600"/>
            </a:xfrm>
            <a:custGeom>
              <a:avLst/>
              <a:gdLst/>
              <a:ahLst/>
              <a:cxnLst/>
              <a:rect l="l" t="t" r="r" b="b"/>
              <a:pathLst>
                <a:path w="457200" h="609600">
                  <a:moveTo>
                    <a:pt x="228599" y="0"/>
                  </a:moveTo>
                  <a:lnTo>
                    <a:pt x="167745" y="3407"/>
                  </a:lnTo>
                  <a:lnTo>
                    <a:pt x="113114" y="13038"/>
                  </a:lnTo>
                  <a:lnTo>
                    <a:pt x="66865" y="28003"/>
                  </a:lnTo>
                  <a:lnTo>
                    <a:pt x="31157" y="47413"/>
                  </a:lnTo>
                  <a:lnTo>
                    <a:pt x="0" y="96011"/>
                  </a:lnTo>
                  <a:lnTo>
                    <a:pt x="0" y="513587"/>
                  </a:lnTo>
                  <a:lnTo>
                    <a:pt x="31157" y="562186"/>
                  </a:lnTo>
                  <a:lnTo>
                    <a:pt x="66865" y="581596"/>
                  </a:lnTo>
                  <a:lnTo>
                    <a:pt x="113114" y="596561"/>
                  </a:lnTo>
                  <a:lnTo>
                    <a:pt x="167745" y="606192"/>
                  </a:lnTo>
                  <a:lnTo>
                    <a:pt x="228599" y="609599"/>
                  </a:lnTo>
                  <a:lnTo>
                    <a:pt x="289454" y="606192"/>
                  </a:lnTo>
                  <a:lnTo>
                    <a:pt x="344085" y="596561"/>
                  </a:lnTo>
                  <a:lnTo>
                    <a:pt x="390334" y="581596"/>
                  </a:lnTo>
                  <a:lnTo>
                    <a:pt x="426042" y="562186"/>
                  </a:lnTo>
                  <a:lnTo>
                    <a:pt x="457199" y="513587"/>
                  </a:lnTo>
                  <a:lnTo>
                    <a:pt x="457199" y="96011"/>
                  </a:lnTo>
                  <a:lnTo>
                    <a:pt x="426042" y="47413"/>
                  </a:lnTo>
                  <a:lnTo>
                    <a:pt x="390334" y="28003"/>
                  </a:lnTo>
                  <a:lnTo>
                    <a:pt x="344085" y="13038"/>
                  </a:lnTo>
                  <a:lnTo>
                    <a:pt x="289454" y="3407"/>
                  </a:lnTo>
                  <a:lnTo>
                    <a:pt x="228599" y="0"/>
                  </a:lnTo>
                  <a:close/>
                </a:path>
                <a:path w="457200" h="609600">
                  <a:moveTo>
                    <a:pt x="0" y="96011"/>
                  </a:moveTo>
                  <a:lnTo>
                    <a:pt x="31157" y="143933"/>
                  </a:lnTo>
                  <a:lnTo>
                    <a:pt x="66865" y="163448"/>
                  </a:lnTo>
                  <a:lnTo>
                    <a:pt x="113114" y="178646"/>
                  </a:lnTo>
                  <a:lnTo>
                    <a:pt x="167745" y="188510"/>
                  </a:lnTo>
                  <a:lnTo>
                    <a:pt x="228599" y="192023"/>
                  </a:lnTo>
                  <a:lnTo>
                    <a:pt x="289454" y="188510"/>
                  </a:lnTo>
                  <a:lnTo>
                    <a:pt x="344085" y="178646"/>
                  </a:lnTo>
                  <a:lnTo>
                    <a:pt x="390334" y="163448"/>
                  </a:lnTo>
                  <a:lnTo>
                    <a:pt x="426042" y="143933"/>
                  </a:lnTo>
                  <a:lnTo>
                    <a:pt x="449050" y="121115"/>
                  </a:lnTo>
                  <a:lnTo>
                    <a:pt x="457199" y="96011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419600" y="1600200"/>
              <a:ext cx="381000" cy="838200"/>
            </a:xfrm>
            <a:custGeom>
              <a:avLst/>
              <a:gdLst/>
              <a:ahLst/>
              <a:cxnLst/>
              <a:rect l="l" t="t" r="r" b="b"/>
              <a:pathLst>
                <a:path w="381000" h="838200">
                  <a:moveTo>
                    <a:pt x="380999" y="838199"/>
                  </a:moveTo>
                  <a:lnTo>
                    <a:pt x="260603" y="499871"/>
                  </a:lnTo>
                  <a:lnTo>
                    <a:pt x="292607" y="466343"/>
                  </a:lnTo>
                  <a:lnTo>
                    <a:pt x="195071" y="263651"/>
                  </a:lnTo>
                  <a:lnTo>
                    <a:pt x="227075" y="236219"/>
                  </a:lnTo>
                  <a:lnTo>
                    <a:pt x="149351" y="0"/>
                  </a:lnTo>
                  <a:lnTo>
                    <a:pt x="0" y="150875"/>
                  </a:lnTo>
                  <a:lnTo>
                    <a:pt x="134111" y="324611"/>
                  </a:lnTo>
                  <a:lnTo>
                    <a:pt x="88391" y="376427"/>
                  </a:lnTo>
                  <a:lnTo>
                    <a:pt x="214883" y="539495"/>
                  </a:lnTo>
                  <a:lnTo>
                    <a:pt x="176783" y="579119"/>
                  </a:lnTo>
                  <a:lnTo>
                    <a:pt x="380999" y="8381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419600" y="1600200"/>
              <a:ext cx="381000" cy="838200"/>
            </a:xfrm>
            <a:custGeom>
              <a:avLst/>
              <a:gdLst/>
              <a:ahLst/>
              <a:cxnLst/>
              <a:rect l="l" t="t" r="r" b="b"/>
              <a:pathLst>
                <a:path w="381000" h="838200">
                  <a:moveTo>
                    <a:pt x="149351" y="0"/>
                  </a:moveTo>
                  <a:lnTo>
                    <a:pt x="0" y="150875"/>
                  </a:lnTo>
                  <a:lnTo>
                    <a:pt x="134111" y="324611"/>
                  </a:lnTo>
                  <a:lnTo>
                    <a:pt x="88391" y="376427"/>
                  </a:lnTo>
                  <a:lnTo>
                    <a:pt x="214883" y="539495"/>
                  </a:lnTo>
                  <a:lnTo>
                    <a:pt x="176783" y="579119"/>
                  </a:lnTo>
                  <a:lnTo>
                    <a:pt x="380999" y="838199"/>
                  </a:lnTo>
                  <a:lnTo>
                    <a:pt x="260603" y="499871"/>
                  </a:lnTo>
                  <a:lnTo>
                    <a:pt x="292607" y="466343"/>
                  </a:lnTo>
                  <a:lnTo>
                    <a:pt x="195071" y="263651"/>
                  </a:lnTo>
                  <a:lnTo>
                    <a:pt x="227075" y="236219"/>
                  </a:lnTo>
                  <a:lnTo>
                    <a:pt x="149351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09600" y="2988563"/>
              <a:ext cx="4191000" cy="3336290"/>
            </a:xfrm>
            <a:custGeom>
              <a:avLst/>
              <a:gdLst/>
              <a:ahLst/>
              <a:cxnLst/>
              <a:rect l="l" t="t" r="r" b="b"/>
              <a:pathLst>
                <a:path w="4191000" h="3336290">
                  <a:moveTo>
                    <a:pt x="4190999" y="3171443"/>
                  </a:moveTo>
                  <a:lnTo>
                    <a:pt x="4190999" y="2510027"/>
                  </a:lnTo>
                  <a:lnTo>
                    <a:pt x="4187397" y="2493110"/>
                  </a:lnTo>
                  <a:lnTo>
                    <a:pt x="4159626" y="2460883"/>
                  </a:lnTo>
                  <a:lnTo>
                    <a:pt x="4106772" y="2431335"/>
                  </a:lnTo>
                  <a:lnTo>
                    <a:pt x="4031638" y="2405108"/>
                  </a:lnTo>
                  <a:lnTo>
                    <a:pt x="3986593" y="2393441"/>
                  </a:lnTo>
                  <a:lnTo>
                    <a:pt x="3937029" y="2382846"/>
                  </a:lnTo>
                  <a:lnTo>
                    <a:pt x="3883297" y="2373403"/>
                  </a:lnTo>
                  <a:lnTo>
                    <a:pt x="3825748" y="2365192"/>
                  </a:lnTo>
                  <a:lnTo>
                    <a:pt x="3764732" y="2358294"/>
                  </a:lnTo>
                  <a:lnTo>
                    <a:pt x="3700599" y="2352789"/>
                  </a:lnTo>
                  <a:lnTo>
                    <a:pt x="3633701" y="2348757"/>
                  </a:lnTo>
                  <a:lnTo>
                    <a:pt x="3564387" y="2346279"/>
                  </a:lnTo>
                  <a:lnTo>
                    <a:pt x="3493007" y="2345435"/>
                  </a:lnTo>
                  <a:lnTo>
                    <a:pt x="4140707" y="0"/>
                  </a:lnTo>
                  <a:lnTo>
                    <a:pt x="2444495" y="2345435"/>
                  </a:lnTo>
                  <a:lnTo>
                    <a:pt x="697991" y="2345435"/>
                  </a:lnTo>
                  <a:lnTo>
                    <a:pt x="626612" y="2346279"/>
                  </a:lnTo>
                  <a:lnTo>
                    <a:pt x="557298" y="2348757"/>
                  </a:lnTo>
                  <a:lnTo>
                    <a:pt x="490400" y="2352789"/>
                  </a:lnTo>
                  <a:lnTo>
                    <a:pt x="426267" y="2358294"/>
                  </a:lnTo>
                  <a:lnTo>
                    <a:pt x="365251" y="2365192"/>
                  </a:lnTo>
                  <a:lnTo>
                    <a:pt x="307702" y="2373403"/>
                  </a:lnTo>
                  <a:lnTo>
                    <a:pt x="253970" y="2382846"/>
                  </a:lnTo>
                  <a:lnTo>
                    <a:pt x="204406" y="2393441"/>
                  </a:lnTo>
                  <a:lnTo>
                    <a:pt x="159361" y="2405108"/>
                  </a:lnTo>
                  <a:lnTo>
                    <a:pt x="119184" y="2417766"/>
                  </a:lnTo>
                  <a:lnTo>
                    <a:pt x="54840" y="2445734"/>
                  </a:lnTo>
                  <a:lnTo>
                    <a:pt x="14177" y="2476702"/>
                  </a:lnTo>
                  <a:lnTo>
                    <a:pt x="0" y="2510027"/>
                  </a:lnTo>
                  <a:lnTo>
                    <a:pt x="0" y="3171443"/>
                  </a:lnTo>
                  <a:lnTo>
                    <a:pt x="31373" y="3220022"/>
                  </a:lnTo>
                  <a:lnTo>
                    <a:pt x="84227" y="3249461"/>
                  </a:lnTo>
                  <a:lnTo>
                    <a:pt x="159361" y="3275730"/>
                  </a:lnTo>
                  <a:lnTo>
                    <a:pt x="204406" y="3287458"/>
                  </a:lnTo>
                  <a:lnTo>
                    <a:pt x="253970" y="3298132"/>
                  </a:lnTo>
                  <a:lnTo>
                    <a:pt x="307702" y="3307666"/>
                  </a:lnTo>
                  <a:lnTo>
                    <a:pt x="365251" y="3315972"/>
                  </a:lnTo>
                  <a:lnTo>
                    <a:pt x="426267" y="3322962"/>
                  </a:lnTo>
                  <a:lnTo>
                    <a:pt x="490400" y="3328551"/>
                  </a:lnTo>
                  <a:lnTo>
                    <a:pt x="557298" y="3332651"/>
                  </a:lnTo>
                  <a:lnTo>
                    <a:pt x="626612" y="3335175"/>
                  </a:lnTo>
                  <a:lnTo>
                    <a:pt x="697991" y="3336035"/>
                  </a:lnTo>
                  <a:lnTo>
                    <a:pt x="3493007" y="3336035"/>
                  </a:lnTo>
                  <a:lnTo>
                    <a:pt x="3564387" y="3335175"/>
                  </a:lnTo>
                  <a:lnTo>
                    <a:pt x="3633701" y="3332651"/>
                  </a:lnTo>
                  <a:lnTo>
                    <a:pt x="3700599" y="3328551"/>
                  </a:lnTo>
                  <a:lnTo>
                    <a:pt x="3764732" y="3322962"/>
                  </a:lnTo>
                  <a:lnTo>
                    <a:pt x="3825748" y="3315972"/>
                  </a:lnTo>
                  <a:lnTo>
                    <a:pt x="3883297" y="3307666"/>
                  </a:lnTo>
                  <a:lnTo>
                    <a:pt x="3937029" y="3298132"/>
                  </a:lnTo>
                  <a:lnTo>
                    <a:pt x="3986593" y="3287458"/>
                  </a:lnTo>
                  <a:lnTo>
                    <a:pt x="4031638" y="3275730"/>
                  </a:lnTo>
                  <a:lnTo>
                    <a:pt x="4071815" y="3263035"/>
                  </a:lnTo>
                  <a:lnTo>
                    <a:pt x="4136159" y="3235094"/>
                  </a:lnTo>
                  <a:lnTo>
                    <a:pt x="4176822" y="3204331"/>
                  </a:lnTo>
                  <a:lnTo>
                    <a:pt x="4187397" y="3188110"/>
                  </a:lnTo>
                  <a:lnTo>
                    <a:pt x="4190999" y="3171443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09600" y="2988563"/>
              <a:ext cx="4191000" cy="3336290"/>
            </a:xfrm>
            <a:custGeom>
              <a:avLst/>
              <a:gdLst/>
              <a:ahLst/>
              <a:cxnLst/>
              <a:rect l="l" t="t" r="r" b="b"/>
              <a:pathLst>
                <a:path w="4191000" h="3336290">
                  <a:moveTo>
                    <a:pt x="697991" y="2345435"/>
                  </a:moveTo>
                  <a:lnTo>
                    <a:pt x="626612" y="2346279"/>
                  </a:lnTo>
                  <a:lnTo>
                    <a:pt x="557298" y="2348757"/>
                  </a:lnTo>
                  <a:lnTo>
                    <a:pt x="490400" y="2352789"/>
                  </a:lnTo>
                  <a:lnTo>
                    <a:pt x="426267" y="2358294"/>
                  </a:lnTo>
                  <a:lnTo>
                    <a:pt x="365251" y="2365192"/>
                  </a:lnTo>
                  <a:lnTo>
                    <a:pt x="307702" y="2373403"/>
                  </a:lnTo>
                  <a:lnTo>
                    <a:pt x="253970" y="2382846"/>
                  </a:lnTo>
                  <a:lnTo>
                    <a:pt x="204406" y="2393441"/>
                  </a:lnTo>
                  <a:lnTo>
                    <a:pt x="159361" y="2405108"/>
                  </a:lnTo>
                  <a:lnTo>
                    <a:pt x="119184" y="2417766"/>
                  </a:lnTo>
                  <a:lnTo>
                    <a:pt x="54840" y="2445734"/>
                  </a:lnTo>
                  <a:lnTo>
                    <a:pt x="14177" y="2476702"/>
                  </a:lnTo>
                  <a:lnTo>
                    <a:pt x="0" y="2510027"/>
                  </a:lnTo>
                  <a:lnTo>
                    <a:pt x="0" y="3171443"/>
                  </a:lnTo>
                  <a:lnTo>
                    <a:pt x="31373" y="3220022"/>
                  </a:lnTo>
                  <a:lnTo>
                    <a:pt x="84227" y="3249461"/>
                  </a:lnTo>
                  <a:lnTo>
                    <a:pt x="159361" y="3275730"/>
                  </a:lnTo>
                  <a:lnTo>
                    <a:pt x="204406" y="3287458"/>
                  </a:lnTo>
                  <a:lnTo>
                    <a:pt x="253970" y="3298132"/>
                  </a:lnTo>
                  <a:lnTo>
                    <a:pt x="307702" y="3307666"/>
                  </a:lnTo>
                  <a:lnTo>
                    <a:pt x="365251" y="3315972"/>
                  </a:lnTo>
                  <a:lnTo>
                    <a:pt x="426267" y="3322962"/>
                  </a:lnTo>
                  <a:lnTo>
                    <a:pt x="490400" y="3328551"/>
                  </a:lnTo>
                  <a:lnTo>
                    <a:pt x="557298" y="3332651"/>
                  </a:lnTo>
                  <a:lnTo>
                    <a:pt x="626612" y="3335175"/>
                  </a:lnTo>
                  <a:lnTo>
                    <a:pt x="697991" y="3336035"/>
                  </a:lnTo>
                  <a:lnTo>
                    <a:pt x="3493007" y="3336035"/>
                  </a:lnTo>
                  <a:lnTo>
                    <a:pt x="3564387" y="3335175"/>
                  </a:lnTo>
                  <a:lnTo>
                    <a:pt x="3633701" y="3332651"/>
                  </a:lnTo>
                  <a:lnTo>
                    <a:pt x="3700599" y="3328551"/>
                  </a:lnTo>
                  <a:lnTo>
                    <a:pt x="3764732" y="3322962"/>
                  </a:lnTo>
                  <a:lnTo>
                    <a:pt x="3825748" y="3315972"/>
                  </a:lnTo>
                  <a:lnTo>
                    <a:pt x="3883297" y="3307666"/>
                  </a:lnTo>
                  <a:lnTo>
                    <a:pt x="3937029" y="3298132"/>
                  </a:lnTo>
                  <a:lnTo>
                    <a:pt x="3986593" y="3287458"/>
                  </a:lnTo>
                  <a:lnTo>
                    <a:pt x="4031638" y="3275730"/>
                  </a:lnTo>
                  <a:lnTo>
                    <a:pt x="4071815" y="3263035"/>
                  </a:lnTo>
                  <a:lnTo>
                    <a:pt x="4136159" y="3235094"/>
                  </a:lnTo>
                  <a:lnTo>
                    <a:pt x="4176822" y="3204331"/>
                  </a:lnTo>
                  <a:lnTo>
                    <a:pt x="4190999" y="3171443"/>
                  </a:lnTo>
                  <a:lnTo>
                    <a:pt x="4190999" y="2510027"/>
                  </a:lnTo>
                  <a:lnTo>
                    <a:pt x="4159626" y="2460883"/>
                  </a:lnTo>
                  <a:lnTo>
                    <a:pt x="4106772" y="2431335"/>
                  </a:lnTo>
                  <a:lnTo>
                    <a:pt x="4031638" y="2405108"/>
                  </a:lnTo>
                  <a:lnTo>
                    <a:pt x="3986593" y="2393441"/>
                  </a:lnTo>
                  <a:lnTo>
                    <a:pt x="3937029" y="2382846"/>
                  </a:lnTo>
                  <a:lnTo>
                    <a:pt x="3883297" y="2373403"/>
                  </a:lnTo>
                  <a:lnTo>
                    <a:pt x="3825748" y="2365192"/>
                  </a:lnTo>
                  <a:lnTo>
                    <a:pt x="3764732" y="2358294"/>
                  </a:lnTo>
                  <a:lnTo>
                    <a:pt x="3700599" y="2352789"/>
                  </a:lnTo>
                  <a:lnTo>
                    <a:pt x="3633701" y="2348757"/>
                  </a:lnTo>
                  <a:lnTo>
                    <a:pt x="3564387" y="2346279"/>
                  </a:lnTo>
                  <a:lnTo>
                    <a:pt x="3493007" y="2345435"/>
                  </a:lnTo>
                  <a:lnTo>
                    <a:pt x="4140707" y="0"/>
                  </a:lnTo>
                  <a:lnTo>
                    <a:pt x="2444495" y="2345435"/>
                  </a:lnTo>
                  <a:lnTo>
                    <a:pt x="697991" y="2345435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648200" y="2866644"/>
              <a:ext cx="4191000" cy="2010410"/>
            </a:xfrm>
            <a:custGeom>
              <a:avLst/>
              <a:gdLst/>
              <a:ahLst/>
              <a:cxnLst/>
              <a:rect l="l" t="t" r="r" b="b"/>
              <a:pathLst>
                <a:path w="4191000" h="2010410">
                  <a:moveTo>
                    <a:pt x="4190999" y="1895855"/>
                  </a:moveTo>
                  <a:lnTo>
                    <a:pt x="4190999" y="1438655"/>
                  </a:lnTo>
                  <a:lnTo>
                    <a:pt x="4186905" y="1426313"/>
                  </a:lnTo>
                  <a:lnTo>
                    <a:pt x="4155423" y="1402774"/>
                  </a:lnTo>
                  <a:lnTo>
                    <a:pt x="4095721" y="1381251"/>
                  </a:lnTo>
                  <a:lnTo>
                    <a:pt x="4056351" y="1371429"/>
                  </a:lnTo>
                  <a:lnTo>
                    <a:pt x="4011202" y="1362329"/>
                  </a:lnTo>
                  <a:lnTo>
                    <a:pt x="3960699" y="1354027"/>
                  </a:lnTo>
                  <a:lnTo>
                    <a:pt x="3905268" y="1346594"/>
                  </a:lnTo>
                  <a:lnTo>
                    <a:pt x="3845334" y="1340103"/>
                  </a:lnTo>
                  <a:lnTo>
                    <a:pt x="3781322" y="1334629"/>
                  </a:lnTo>
                  <a:lnTo>
                    <a:pt x="3713658" y="1330244"/>
                  </a:lnTo>
                  <a:lnTo>
                    <a:pt x="3642768" y="1327021"/>
                  </a:lnTo>
                  <a:lnTo>
                    <a:pt x="3569076" y="1325034"/>
                  </a:lnTo>
                  <a:lnTo>
                    <a:pt x="3493007" y="1324355"/>
                  </a:lnTo>
                  <a:lnTo>
                    <a:pt x="1746503" y="1324355"/>
                  </a:lnTo>
                  <a:lnTo>
                    <a:pt x="1610867" y="0"/>
                  </a:lnTo>
                  <a:lnTo>
                    <a:pt x="697991" y="1324355"/>
                  </a:lnTo>
                  <a:lnTo>
                    <a:pt x="621923" y="1325034"/>
                  </a:lnTo>
                  <a:lnTo>
                    <a:pt x="548231" y="1327021"/>
                  </a:lnTo>
                  <a:lnTo>
                    <a:pt x="477341" y="1330244"/>
                  </a:lnTo>
                  <a:lnTo>
                    <a:pt x="409677" y="1334629"/>
                  </a:lnTo>
                  <a:lnTo>
                    <a:pt x="345665" y="1340103"/>
                  </a:lnTo>
                  <a:lnTo>
                    <a:pt x="285731" y="1346594"/>
                  </a:lnTo>
                  <a:lnTo>
                    <a:pt x="230300" y="1354027"/>
                  </a:lnTo>
                  <a:lnTo>
                    <a:pt x="179797" y="1362329"/>
                  </a:lnTo>
                  <a:lnTo>
                    <a:pt x="134648" y="1371429"/>
                  </a:lnTo>
                  <a:lnTo>
                    <a:pt x="95278" y="1381251"/>
                  </a:lnTo>
                  <a:lnTo>
                    <a:pt x="35576" y="1402774"/>
                  </a:lnTo>
                  <a:lnTo>
                    <a:pt x="4094" y="1426313"/>
                  </a:lnTo>
                  <a:lnTo>
                    <a:pt x="0" y="1438655"/>
                  </a:lnTo>
                  <a:lnTo>
                    <a:pt x="0" y="1895855"/>
                  </a:lnTo>
                  <a:lnTo>
                    <a:pt x="35576" y="1931737"/>
                  </a:lnTo>
                  <a:lnTo>
                    <a:pt x="95278" y="1953259"/>
                  </a:lnTo>
                  <a:lnTo>
                    <a:pt x="134648" y="1963082"/>
                  </a:lnTo>
                  <a:lnTo>
                    <a:pt x="179797" y="1972181"/>
                  </a:lnTo>
                  <a:lnTo>
                    <a:pt x="230300" y="1980484"/>
                  </a:lnTo>
                  <a:lnTo>
                    <a:pt x="285731" y="1987917"/>
                  </a:lnTo>
                  <a:lnTo>
                    <a:pt x="345665" y="1994407"/>
                  </a:lnTo>
                  <a:lnTo>
                    <a:pt x="409677" y="1999882"/>
                  </a:lnTo>
                  <a:lnTo>
                    <a:pt x="477341" y="2004267"/>
                  </a:lnTo>
                  <a:lnTo>
                    <a:pt x="548231" y="2007489"/>
                  </a:lnTo>
                  <a:lnTo>
                    <a:pt x="621923" y="2009477"/>
                  </a:lnTo>
                  <a:lnTo>
                    <a:pt x="697991" y="2010155"/>
                  </a:lnTo>
                  <a:lnTo>
                    <a:pt x="3493007" y="2010155"/>
                  </a:lnTo>
                  <a:lnTo>
                    <a:pt x="3569076" y="2009477"/>
                  </a:lnTo>
                  <a:lnTo>
                    <a:pt x="3642768" y="2007489"/>
                  </a:lnTo>
                  <a:lnTo>
                    <a:pt x="3713658" y="2004267"/>
                  </a:lnTo>
                  <a:lnTo>
                    <a:pt x="3781322" y="1999882"/>
                  </a:lnTo>
                  <a:lnTo>
                    <a:pt x="3845334" y="1994407"/>
                  </a:lnTo>
                  <a:lnTo>
                    <a:pt x="3905268" y="1987917"/>
                  </a:lnTo>
                  <a:lnTo>
                    <a:pt x="3960699" y="1980484"/>
                  </a:lnTo>
                  <a:lnTo>
                    <a:pt x="4011202" y="1972181"/>
                  </a:lnTo>
                  <a:lnTo>
                    <a:pt x="4056351" y="1963082"/>
                  </a:lnTo>
                  <a:lnTo>
                    <a:pt x="4095721" y="1953259"/>
                  </a:lnTo>
                  <a:lnTo>
                    <a:pt x="4155423" y="1931737"/>
                  </a:lnTo>
                  <a:lnTo>
                    <a:pt x="4186905" y="1908198"/>
                  </a:lnTo>
                  <a:lnTo>
                    <a:pt x="4190999" y="1895855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648200" y="2866644"/>
              <a:ext cx="4191000" cy="2010410"/>
            </a:xfrm>
            <a:custGeom>
              <a:avLst/>
              <a:gdLst/>
              <a:ahLst/>
              <a:cxnLst/>
              <a:rect l="l" t="t" r="r" b="b"/>
              <a:pathLst>
                <a:path w="4191000" h="2010410">
                  <a:moveTo>
                    <a:pt x="697991" y="1324355"/>
                  </a:moveTo>
                  <a:lnTo>
                    <a:pt x="621923" y="1325034"/>
                  </a:lnTo>
                  <a:lnTo>
                    <a:pt x="548231" y="1327021"/>
                  </a:lnTo>
                  <a:lnTo>
                    <a:pt x="477341" y="1330244"/>
                  </a:lnTo>
                  <a:lnTo>
                    <a:pt x="409677" y="1334629"/>
                  </a:lnTo>
                  <a:lnTo>
                    <a:pt x="345665" y="1340103"/>
                  </a:lnTo>
                  <a:lnTo>
                    <a:pt x="285731" y="1346594"/>
                  </a:lnTo>
                  <a:lnTo>
                    <a:pt x="230300" y="1354027"/>
                  </a:lnTo>
                  <a:lnTo>
                    <a:pt x="179797" y="1362329"/>
                  </a:lnTo>
                  <a:lnTo>
                    <a:pt x="134648" y="1371429"/>
                  </a:lnTo>
                  <a:lnTo>
                    <a:pt x="95278" y="1381251"/>
                  </a:lnTo>
                  <a:lnTo>
                    <a:pt x="35576" y="1402774"/>
                  </a:lnTo>
                  <a:lnTo>
                    <a:pt x="4094" y="1426313"/>
                  </a:lnTo>
                  <a:lnTo>
                    <a:pt x="0" y="1438655"/>
                  </a:lnTo>
                  <a:lnTo>
                    <a:pt x="0" y="1895855"/>
                  </a:lnTo>
                  <a:lnTo>
                    <a:pt x="35576" y="1931737"/>
                  </a:lnTo>
                  <a:lnTo>
                    <a:pt x="95278" y="1953259"/>
                  </a:lnTo>
                  <a:lnTo>
                    <a:pt x="134648" y="1963082"/>
                  </a:lnTo>
                  <a:lnTo>
                    <a:pt x="179797" y="1972181"/>
                  </a:lnTo>
                  <a:lnTo>
                    <a:pt x="230300" y="1980484"/>
                  </a:lnTo>
                  <a:lnTo>
                    <a:pt x="285731" y="1987917"/>
                  </a:lnTo>
                  <a:lnTo>
                    <a:pt x="345665" y="1994407"/>
                  </a:lnTo>
                  <a:lnTo>
                    <a:pt x="409677" y="1999882"/>
                  </a:lnTo>
                  <a:lnTo>
                    <a:pt x="477341" y="2004267"/>
                  </a:lnTo>
                  <a:lnTo>
                    <a:pt x="548231" y="2007489"/>
                  </a:lnTo>
                  <a:lnTo>
                    <a:pt x="621923" y="2009477"/>
                  </a:lnTo>
                  <a:lnTo>
                    <a:pt x="697991" y="2010155"/>
                  </a:lnTo>
                  <a:lnTo>
                    <a:pt x="3493007" y="2010155"/>
                  </a:lnTo>
                  <a:lnTo>
                    <a:pt x="3569076" y="2009477"/>
                  </a:lnTo>
                  <a:lnTo>
                    <a:pt x="3642768" y="2007489"/>
                  </a:lnTo>
                  <a:lnTo>
                    <a:pt x="3713658" y="2004267"/>
                  </a:lnTo>
                  <a:lnTo>
                    <a:pt x="3781322" y="1999882"/>
                  </a:lnTo>
                  <a:lnTo>
                    <a:pt x="3845334" y="1994407"/>
                  </a:lnTo>
                  <a:lnTo>
                    <a:pt x="3905268" y="1987917"/>
                  </a:lnTo>
                  <a:lnTo>
                    <a:pt x="3960699" y="1980484"/>
                  </a:lnTo>
                  <a:lnTo>
                    <a:pt x="4011202" y="1972181"/>
                  </a:lnTo>
                  <a:lnTo>
                    <a:pt x="4056351" y="1963082"/>
                  </a:lnTo>
                  <a:lnTo>
                    <a:pt x="4095721" y="1953259"/>
                  </a:lnTo>
                  <a:lnTo>
                    <a:pt x="4155423" y="1931737"/>
                  </a:lnTo>
                  <a:lnTo>
                    <a:pt x="4186905" y="1908198"/>
                  </a:lnTo>
                  <a:lnTo>
                    <a:pt x="4190999" y="1895855"/>
                  </a:lnTo>
                  <a:lnTo>
                    <a:pt x="4190999" y="1438655"/>
                  </a:lnTo>
                  <a:lnTo>
                    <a:pt x="4155423" y="1402774"/>
                  </a:lnTo>
                  <a:lnTo>
                    <a:pt x="4095721" y="1381251"/>
                  </a:lnTo>
                  <a:lnTo>
                    <a:pt x="4056351" y="1371429"/>
                  </a:lnTo>
                  <a:lnTo>
                    <a:pt x="4011202" y="1362329"/>
                  </a:lnTo>
                  <a:lnTo>
                    <a:pt x="3960699" y="1354027"/>
                  </a:lnTo>
                  <a:lnTo>
                    <a:pt x="3905268" y="1346594"/>
                  </a:lnTo>
                  <a:lnTo>
                    <a:pt x="3845334" y="1340103"/>
                  </a:lnTo>
                  <a:lnTo>
                    <a:pt x="3781322" y="1334629"/>
                  </a:lnTo>
                  <a:lnTo>
                    <a:pt x="3713658" y="1330244"/>
                  </a:lnTo>
                  <a:lnTo>
                    <a:pt x="3642768" y="1327021"/>
                  </a:lnTo>
                  <a:lnTo>
                    <a:pt x="3569076" y="1325034"/>
                  </a:lnTo>
                  <a:lnTo>
                    <a:pt x="3493007" y="1324355"/>
                  </a:lnTo>
                  <a:lnTo>
                    <a:pt x="1746503" y="1324355"/>
                  </a:lnTo>
                  <a:lnTo>
                    <a:pt x="1610867" y="0"/>
                  </a:lnTo>
                  <a:lnTo>
                    <a:pt x="697991" y="1324355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313180" y="4249926"/>
            <a:ext cx="7135495" cy="2004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08905" marR="5080" indent="-1472565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7F00"/>
                </a:solidFill>
                <a:latin typeface="Verdana"/>
                <a:cs typeface="Verdana"/>
              </a:rPr>
              <a:t>Example:</a:t>
            </a:r>
            <a:r>
              <a:rPr sz="1800" i="1" spc="-65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dirty="0">
                <a:solidFill>
                  <a:srgbClr val="007F00"/>
                </a:solidFill>
                <a:latin typeface="Verdana"/>
                <a:cs typeface="Verdana"/>
              </a:rPr>
              <a:t>Network</a:t>
            </a:r>
            <a:r>
              <a:rPr sz="1800" i="1" spc="-60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dirty="0">
                <a:solidFill>
                  <a:srgbClr val="007F00"/>
                </a:solidFill>
                <a:latin typeface="Verdana"/>
                <a:cs typeface="Verdana"/>
              </a:rPr>
              <a:t>client</a:t>
            </a:r>
            <a:r>
              <a:rPr sz="1800" i="1" spc="-50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-20" dirty="0">
                <a:solidFill>
                  <a:srgbClr val="007F00"/>
                </a:solidFill>
                <a:latin typeface="Verdana"/>
                <a:cs typeface="Verdana"/>
              </a:rPr>
              <a:t>with </a:t>
            </a:r>
            <a:r>
              <a:rPr sz="1800" i="1" spc="-25" dirty="0">
                <a:solidFill>
                  <a:srgbClr val="007F00"/>
                </a:solidFill>
                <a:latin typeface="Verdana"/>
                <a:cs typeface="Verdana"/>
              </a:rPr>
              <a:t>GUI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800">
              <a:latin typeface="Verdana"/>
              <a:cs typeface="Verdana"/>
            </a:endParaRPr>
          </a:p>
          <a:p>
            <a:pPr marL="12700" marR="4356735" indent="-1270" algn="ctr">
              <a:lnSpc>
                <a:spcPct val="100299"/>
              </a:lnSpc>
            </a:pPr>
            <a:r>
              <a:rPr sz="1800" i="1" dirty="0">
                <a:solidFill>
                  <a:srgbClr val="007F00"/>
                </a:solidFill>
                <a:latin typeface="Verdana"/>
                <a:cs typeface="Verdana"/>
              </a:rPr>
              <a:t>Examples:</a:t>
            </a:r>
            <a:r>
              <a:rPr sz="1800" i="1" spc="-80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-10" dirty="0">
                <a:solidFill>
                  <a:srgbClr val="007F00"/>
                </a:solidFill>
                <a:latin typeface="Verdana"/>
                <a:cs typeface="Verdana"/>
              </a:rPr>
              <a:t>Database, Network, </a:t>
            </a:r>
            <a:r>
              <a:rPr sz="1800" i="1" dirty="0">
                <a:solidFill>
                  <a:srgbClr val="007F00"/>
                </a:solidFill>
                <a:latin typeface="Verdana"/>
                <a:cs typeface="Verdana"/>
              </a:rPr>
              <a:t>Interconnected</a:t>
            </a:r>
            <a:r>
              <a:rPr sz="1800" i="1" spc="-135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-10" dirty="0">
                <a:solidFill>
                  <a:srgbClr val="007F00"/>
                </a:solidFill>
                <a:latin typeface="Verdana"/>
                <a:cs typeface="Verdana"/>
              </a:rPr>
              <a:t>systems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505200" y="2469894"/>
            <a:ext cx="1600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1805" marR="342265">
              <a:lnSpc>
                <a:spcPct val="100000"/>
              </a:lnSpc>
              <a:spcBef>
                <a:spcPts val="100"/>
              </a:spcBef>
            </a:pPr>
            <a:r>
              <a:rPr sz="1200" spc="80" dirty="0">
                <a:latin typeface="Verdana"/>
                <a:cs typeface="Verdana"/>
              </a:rPr>
              <a:t>Back</a:t>
            </a:r>
            <a:r>
              <a:rPr sz="1200" spc="-10" dirty="0">
                <a:latin typeface="Verdana"/>
                <a:cs typeface="Verdana"/>
              </a:rPr>
              <a:t> </a:t>
            </a:r>
            <a:r>
              <a:rPr sz="1200" spc="55" dirty="0">
                <a:latin typeface="Verdana"/>
                <a:cs typeface="Verdana"/>
              </a:rPr>
              <a:t>end </a:t>
            </a:r>
            <a:r>
              <a:rPr sz="1200" spc="65" dirty="0">
                <a:latin typeface="Verdana"/>
                <a:cs typeface="Verdana"/>
              </a:rPr>
              <a:t>services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747837" y="2221801"/>
            <a:ext cx="3693160" cy="2202815"/>
            <a:chOff x="1747837" y="2221801"/>
            <a:chExt cx="3693160" cy="2202815"/>
          </a:xfrm>
        </p:grpSpPr>
        <p:sp>
          <p:nvSpPr>
            <p:cNvPr id="25" name="object 25"/>
            <p:cNvSpPr/>
            <p:nvPr/>
          </p:nvSpPr>
          <p:spPr>
            <a:xfrm>
              <a:off x="1752600" y="2226563"/>
              <a:ext cx="3683635" cy="2193290"/>
            </a:xfrm>
            <a:custGeom>
              <a:avLst/>
              <a:gdLst/>
              <a:ahLst/>
              <a:cxnLst/>
              <a:rect l="l" t="t" r="r" b="b"/>
              <a:pathLst>
                <a:path w="3683635" h="2193290">
                  <a:moveTo>
                    <a:pt x="3683507" y="0"/>
                  </a:moveTo>
                  <a:lnTo>
                    <a:pt x="1295399" y="1367027"/>
                  </a:lnTo>
                  <a:lnTo>
                    <a:pt x="1289730" y="1329119"/>
                  </a:lnTo>
                  <a:lnTo>
                    <a:pt x="1273557" y="1294409"/>
                  </a:lnTo>
                  <a:lnTo>
                    <a:pt x="1248133" y="1263858"/>
                  </a:lnTo>
                  <a:lnTo>
                    <a:pt x="1214712" y="1238425"/>
                  </a:lnTo>
                  <a:lnTo>
                    <a:pt x="1174546" y="1219071"/>
                  </a:lnTo>
                  <a:lnTo>
                    <a:pt x="1128888" y="1206754"/>
                  </a:lnTo>
                  <a:lnTo>
                    <a:pt x="1078991" y="1202435"/>
                  </a:lnTo>
                  <a:lnTo>
                    <a:pt x="216407" y="1202435"/>
                  </a:lnTo>
                  <a:lnTo>
                    <a:pt x="166511" y="1206754"/>
                  </a:lnTo>
                  <a:lnTo>
                    <a:pt x="120853" y="1219071"/>
                  </a:lnTo>
                  <a:lnTo>
                    <a:pt x="80687" y="1238425"/>
                  </a:lnTo>
                  <a:lnTo>
                    <a:pt x="47266" y="1263858"/>
                  </a:lnTo>
                  <a:lnTo>
                    <a:pt x="21842" y="1294409"/>
                  </a:lnTo>
                  <a:lnTo>
                    <a:pt x="5669" y="1329119"/>
                  </a:lnTo>
                  <a:lnTo>
                    <a:pt x="0" y="1367027"/>
                  </a:lnTo>
                  <a:lnTo>
                    <a:pt x="0" y="2028443"/>
                  </a:lnTo>
                  <a:lnTo>
                    <a:pt x="21842" y="2100396"/>
                  </a:lnTo>
                  <a:lnTo>
                    <a:pt x="47266" y="2130974"/>
                  </a:lnTo>
                  <a:lnTo>
                    <a:pt x="80687" y="2156566"/>
                  </a:lnTo>
                  <a:lnTo>
                    <a:pt x="120853" y="2176134"/>
                  </a:lnTo>
                  <a:lnTo>
                    <a:pt x="166511" y="2188637"/>
                  </a:lnTo>
                  <a:lnTo>
                    <a:pt x="216407" y="2193035"/>
                  </a:lnTo>
                  <a:lnTo>
                    <a:pt x="1078991" y="2193035"/>
                  </a:lnTo>
                  <a:lnTo>
                    <a:pt x="1128888" y="2188637"/>
                  </a:lnTo>
                  <a:lnTo>
                    <a:pt x="1174546" y="2176134"/>
                  </a:lnTo>
                  <a:lnTo>
                    <a:pt x="1214712" y="2156566"/>
                  </a:lnTo>
                  <a:lnTo>
                    <a:pt x="1248133" y="2130974"/>
                  </a:lnTo>
                  <a:lnTo>
                    <a:pt x="1273557" y="2100396"/>
                  </a:lnTo>
                  <a:lnTo>
                    <a:pt x="1289730" y="2065873"/>
                  </a:lnTo>
                  <a:lnTo>
                    <a:pt x="1295399" y="2028443"/>
                  </a:lnTo>
                  <a:lnTo>
                    <a:pt x="1295399" y="1615439"/>
                  </a:lnTo>
                  <a:lnTo>
                    <a:pt x="3683507" y="0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752600" y="2226563"/>
              <a:ext cx="3683635" cy="2193290"/>
            </a:xfrm>
            <a:custGeom>
              <a:avLst/>
              <a:gdLst/>
              <a:ahLst/>
              <a:cxnLst/>
              <a:rect l="l" t="t" r="r" b="b"/>
              <a:pathLst>
                <a:path w="3683635" h="2193290">
                  <a:moveTo>
                    <a:pt x="216407" y="1202435"/>
                  </a:moveTo>
                  <a:lnTo>
                    <a:pt x="166511" y="1206754"/>
                  </a:lnTo>
                  <a:lnTo>
                    <a:pt x="120853" y="1219071"/>
                  </a:lnTo>
                  <a:lnTo>
                    <a:pt x="80687" y="1238425"/>
                  </a:lnTo>
                  <a:lnTo>
                    <a:pt x="47266" y="1263858"/>
                  </a:lnTo>
                  <a:lnTo>
                    <a:pt x="21842" y="1294409"/>
                  </a:lnTo>
                  <a:lnTo>
                    <a:pt x="5669" y="1329119"/>
                  </a:lnTo>
                  <a:lnTo>
                    <a:pt x="0" y="1367027"/>
                  </a:lnTo>
                  <a:lnTo>
                    <a:pt x="0" y="2028443"/>
                  </a:lnTo>
                  <a:lnTo>
                    <a:pt x="21842" y="2100396"/>
                  </a:lnTo>
                  <a:lnTo>
                    <a:pt x="47266" y="2130974"/>
                  </a:lnTo>
                  <a:lnTo>
                    <a:pt x="80687" y="2156566"/>
                  </a:lnTo>
                  <a:lnTo>
                    <a:pt x="120853" y="2176134"/>
                  </a:lnTo>
                  <a:lnTo>
                    <a:pt x="166511" y="2188637"/>
                  </a:lnTo>
                  <a:lnTo>
                    <a:pt x="216407" y="2193035"/>
                  </a:lnTo>
                  <a:lnTo>
                    <a:pt x="1078991" y="2193035"/>
                  </a:lnTo>
                  <a:lnTo>
                    <a:pt x="1128888" y="2188637"/>
                  </a:lnTo>
                  <a:lnTo>
                    <a:pt x="1174546" y="2176134"/>
                  </a:lnTo>
                  <a:lnTo>
                    <a:pt x="1214712" y="2156566"/>
                  </a:lnTo>
                  <a:lnTo>
                    <a:pt x="1248133" y="2130974"/>
                  </a:lnTo>
                  <a:lnTo>
                    <a:pt x="1273557" y="2100396"/>
                  </a:lnTo>
                  <a:lnTo>
                    <a:pt x="1289730" y="2065873"/>
                  </a:lnTo>
                  <a:lnTo>
                    <a:pt x="1295399" y="2028443"/>
                  </a:lnTo>
                  <a:lnTo>
                    <a:pt x="1295399" y="1615439"/>
                  </a:lnTo>
                  <a:lnTo>
                    <a:pt x="3683507" y="0"/>
                  </a:lnTo>
                  <a:lnTo>
                    <a:pt x="1295399" y="1367027"/>
                  </a:lnTo>
                  <a:lnTo>
                    <a:pt x="1289730" y="1329119"/>
                  </a:lnTo>
                  <a:lnTo>
                    <a:pt x="1273557" y="1294409"/>
                  </a:lnTo>
                  <a:lnTo>
                    <a:pt x="1248133" y="1263858"/>
                  </a:lnTo>
                  <a:lnTo>
                    <a:pt x="1214712" y="1238425"/>
                  </a:lnTo>
                  <a:lnTo>
                    <a:pt x="1174546" y="1219071"/>
                  </a:lnTo>
                  <a:lnTo>
                    <a:pt x="1128888" y="1206754"/>
                  </a:lnTo>
                  <a:lnTo>
                    <a:pt x="1078991" y="1202435"/>
                  </a:lnTo>
                  <a:lnTo>
                    <a:pt x="755903" y="1202435"/>
                  </a:lnTo>
                  <a:lnTo>
                    <a:pt x="216407" y="1202435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1985263" y="3498594"/>
            <a:ext cx="833755" cy="8502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85090" algn="just">
              <a:lnSpc>
                <a:spcPct val="100299"/>
              </a:lnSpc>
              <a:spcBef>
                <a:spcPts val="90"/>
              </a:spcBef>
            </a:pPr>
            <a:r>
              <a:rPr sz="1800" i="1" spc="85" dirty="0">
                <a:solidFill>
                  <a:srgbClr val="007F00"/>
                </a:solidFill>
                <a:latin typeface="Verdana"/>
                <a:cs typeface="Verdana"/>
              </a:rPr>
              <a:t>Code </a:t>
            </a:r>
            <a:r>
              <a:rPr sz="1800" i="1" spc="120" dirty="0">
                <a:solidFill>
                  <a:srgbClr val="007F00"/>
                </a:solidFill>
                <a:latin typeface="Verdana"/>
                <a:cs typeface="Verdana"/>
              </a:rPr>
              <a:t>to</a:t>
            </a:r>
            <a:r>
              <a:rPr sz="1800" i="1" spc="-20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95" dirty="0">
                <a:solidFill>
                  <a:srgbClr val="007F00"/>
                </a:solidFill>
                <a:latin typeface="Verdana"/>
                <a:cs typeface="Verdana"/>
              </a:rPr>
              <a:t>be </a:t>
            </a:r>
            <a:r>
              <a:rPr sz="1800" i="1" spc="105" dirty="0">
                <a:solidFill>
                  <a:srgbClr val="007F00"/>
                </a:solidFill>
                <a:latin typeface="Verdana"/>
                <a:cs typeface="Verdana"/>
              </a:rPr>
              <a:t>tested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24</a:t>
            </a:fld>
            <a:endParaRPr spc="4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Scaffolding</a:t>
            </a:r>
            <a:endParaRPr sz="2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491037" y="1824037"/>
            <a:ext cx="619125" cy="390525"/>
            <a:chOff x="4491037" y="1824037"/>
            <a:chExt cx="619125" cy="390525"/>
          </a:xfrm>
        </p:grpSpPr>
        <p:sp>
          <p:nvSpPr>
            <p:cNvPr id="4" name="object 4"/>
            <p:cNvSpPr/>
            <p:nvPr/>
          </p:nvSpPr>
          <p:spPr>
            <a:xfrm>
              <a:off x="4495800" y="1828800"/>
              <a:ext cx="609600" cy="381000"/>
            </a:xfrm>
            <a:custGeom>
              <a:avLst/>
              <a:gdLst/>
              <a:ahLst/>
              <a:cxnLst/>
              <a:rect l="l" t="t" r="r" b="b"/>
              <a:pathLst>
                <a:path w="609600" h="381000">
                  <a:moveTo>
                    <a:pt x="609599" y="380999"/>
                  </a:moveTo>
                  <a:lnTo>
                    <a:pt x="6095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09599" y="380999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95800" y="1828800"/>
              <a:ext cx="609600" cy="381000"/>
            </a:xfrm>
            <a:custGeom>
              <a:avLst/>
              <a:gdLst/>
              <a:ahLst/>
              <a:cxnLst/>
              <a:rect l="l" t="t" r="r" b="b"/>
              <a:pathLst>
                <a:path w="609600" h="381000">
                  <a:moveTo>
                    <a:pt x="0" y="0"/>
                  </a:moveTo>
                  <a:lnTo>
                    <a:pt x="0" y="380999"/>
                  </a:lnTo>
                  <a:lnTo>
                    <a:pt x="609599" y="380999"/>
                  </a:lnTo>
                  <a:lnTo>
                    <a:pt x="609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574537" y="1890774"/>
            <a:ext cx="4191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45" dirty="0">
                <a:latin typeface="Verdana"/>
                <a:cs typeface="Verdana"/>
              </a:rPr>
              <a:t>Stub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100637" y="1866709"/>
            <a:ext cx="695325" cy="390525"/>
            <a:chOff x="5100637" y="1866709"/>
            <a:chExt cx="695325" cy="390525"/>
          </a:xfrm>
        </p:grpSpPr>
        <p:sp>
          <p:nvSpPr>
            <p:cNvPr id="8" name="object 8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197853" y="1860294"/>
            <a:ext cx="3784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5786437" y="1900237"/>
            <a:ext cx="771525" cy="314325"/>
            <a:chOff x="5786437" y="1900237"/>
            <a:chExt cx="771525" cy="314325"/>
          </a:xfrm>
        </p:grpSpPr>
        <p:sp>
          <p:nvSpPr>
            <p:cNvPr id="12" name="object 12"/>
            <p:cNvSpPr/>
            <p:nvPr/>
          </p:nvSpPr>
          <p:spPr>
            <a:xfrm>
              <a:off x="5791200" y="1905000"/>
              <a:ext cx="762000" cy="304800"/>
            </a:xfrm>
            <a:custGeom>
              <a:avLst/>
              <a:gdLst/>
              <a:ahLst/>
              <a:cxnLst/>
              <a:rect l="l" t="t" r="r" b="b"/>
              <a:pathLst>
                <a:path w="762000" h="304800">
                  <a:moveTo>
                    <a:pt x="761999" y="304799"/>
                  </a:moveTo>
                  <a:lnTo>
                    <a:pt x="761999" y="0"/>
                  </a:lnTo>
                  <a:lnTo>
                    <a:pt x="0" y="0"/>
                  </a:lnTo>
                  <a:lnTo>
                    <a:pt x="0" y="304799"/>
                  </a:lnTo>
                  <a:lnTo>
                    <a:pt x="761999" y="304799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791200" y="1905000"/>
              <a:ext cx="762000" cy="304800"/>
            </a:xfrm>
            <a:custGeom>
              <a:avLst/>
              <a:gdLst/>
              <a:ahLst/>
              <a:cxnLst/>
              <a:rect l="l" t="t" r="r" b="b"/>
              <a:pathLst>
                <a:path w="762000" h="304800">
                  <a:moveTo>
                    <a:pt x="0" y="0"/>
                  </a:moveTo>
                  <a:lnTo>
                    <a:pt x="0" y="304799"/>
                  </a:lnTo>
                  <a:lnTo>
                    <a:pt x="761999" y="304799"/>
                  </a:lnTo>
                  <a:lnTo>
                    <a:pt x="7619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946137" y="1936494"/>
            <a:ext cx="5556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Driver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786693" y="2119693"/>
            <a:ext cx="2228850" cy="2838450"/>
            <a:chOff x="4786693" y="2119693"/>
            <a:chExt cx="2228850" cy="2838450"/>
          </a:xfrm>
        </p:grpSpPr>
        <p:sp>
          <p:nvSpPr>
            <p:cNvPr id="16" name="object 16"/>
            <p:cNvSpPr/>
            <p:nvPr/>
          </p:nvSpPr>
          <p:spPr>
            <a:xfrm>
              <a:off x="5181599" y="2124455"/>
              <a:ext cx="1828800" cy="2828925"/>
            </a:xfrm>
            <a:custGeom>
              <a:avLst/>
              <a:gdLst/>
              <a:ahLst/>
              <a:cxnLst/>
              <a:rect l="l" t="t" r="r" b="b"/>
              <a:pathLst>
                <a:path w="1828800" h="2828925">
                  <a:moveTo>
                    <a:pt x="1828799" y="2625851"/>
                  </a:moveTo>
                  <a:lnTo>
                    <a:pt x="1828799" y="1812035"/>
                  </a:lnTo>
                  <a:lnTo>
                    <a:pt x="1823866" y="1775783"/>
                  </a:lnTo>
                  <a:lnTo>
                    <a:pt x="1787031" y="1710040"/>
                  </a:lnTo>
                  <a:lnTo>
                    <a:pt x="1756885" y="1681728"/>
                  </a:lnTo>
                  <a:lnTo>
                    <a:pt x="1720092" y="1657242"/>
                  </a:lnTo>
                  <a:lnTo>
                    <a:pt x="1677528" y="1637171"/>
                  </a:lnTo>
                  <a:lnTo>
                    <a:pt x="1630073" y="1622104"/>
                  </a:lnTo>
                  <a:lnTo>
                    <a:pt x="1578604" y="1612632"/>
                  </a:lnTo>
                  <a:lnTo>
                    <a:pt x="1523999" y="1609343"/>
                  </a:lnTo>
                  <a:lnTo>
                    <a:pt x="1179575" y="0"/>
                  </a:lnTo>
                  <a:lnTo>
                    <a:pt x="1066799" y="1609343"/>
                  </a:lnTo>
                  <a:lnTo>
                    <a:pt x="304799" y="1609343"/>
                  </a:lnTo>
                  <a:lnTo>
                    <a:pt x="250195" y="1612632"/>
                  </a:lnTo>
                  <a:lnTo>
                    <a:pt x="198726" y="1622104"/>
                  </a:lnTo>
                  <a:lnTo>
                    <a:pt x="151271" y="1637171"/>
                  </a:lnTo>
                  <a:lnTo>
                    <a:pt x="108707" y="1657242"/>
                  </a:lnTo>
                  <a:lnTo>
                    <a:pt x="71914" y="1681728"/>
                  </a:lnTo>
                  <a:lnTo>
                    <a:pt x="41768" y="1710040"/>
                  </a:lnTo>
                  <a:lnTo>
                    <a:pt x="19149" y="1741589"/>
                  </a:lnTo>
                  <a:lnTo>
                    <a:pt x="0" y="1812035"/>
                  </a:lnTo>
                  <a:lnTo>
                    <a:pt x="0" y="2625851"/>
                  </a:lnTo>
                  <a:lnTo>
                    <a:pt x="19149" y="2696298"/>
                  </a:lnTo>
                  <a:lnTo>
                    <a:pt x="41768" y="2727847"/>
                  </a:lnTo>
                  <a:lnTo>
                    <a:pt x="71914" y="2756159"/>
                  </a:lnTo>
                  <a:lnTo>
                    <a:pt x="108707" y="2780645"/>
                  </a:lnTo>
                  <a:lnTo>
                    <a:pt x="151271" y="2800716"/>
                  </a:lnTo>
                  <a:lnTo>
                    <a:pt x="198726" y="2815783"/>
                  </a:lnTo>
                  <a:lnTo>
                    <a:pt x="250195" y="2825255"/>
                  </a:lnTo>
                  <a:lnTo>
                    <a:pt x="304799" y="2828543"/>
                  </a:lnTo>
                  <a:lnTo>
                    <a:pt x="1523999" y="2828543"/>
                  </a:lnTo>
                  <a:lnTo>
                    <a:pt x="1578604" y="2825255"/>
                  </a:lnTo>
                  <a:lnTo>
                    <a:pt x="1630073" y="2815783"/>
                  </a:lnTo>
                  <a:lnTo>
                    <a:pt x="1677528" y="2800716"/>
                  </a:lnTo>
                  <a:lnTo>
                    <a:pt x="1720092" y="2780645"/>
                  </a:lnTo>
                  <a:lnTo>
                    <a:pt x="1756885" y="2756159"/>
                  </a:lnTo>
                  <a:lnTo>
                    <a:pt x="1787031" y="2727847"/>
                  </a:lnTo>
                  <a:lnTo>
                    <a:pt x="1809650" y="2696298"/>
                  </a:lnTo>
                  <a:lnTo>
                    <a:pt x="1823866" y="2662103"/>
                  </a:lnTo>
                  <a:lnTo>
                    <a:pt x="1828799" y="2625851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181599" y="2124455"/>
              <a:ext cx="1828800" cy="2828925"/>
            </a:xfrm>
            <a:custGeom>
              <a:avLst/>
              <a:gdLst/>
              <a:ahLst/>
              <a:cxnLst/>
              <a:rect l="l" t="t" r="r" b="b"/>
              <a:pathLst>
                <a:path w="1828800" h="2828925">
                  <a:moveTo>
                    <a:pt x="304799" y="1609343"/>
                  </a:moveTo>
                  <a:lnTo>
                    <a:pt x="250195" y="1612632"/>
                  </a:lnTo>
                  <a:lnTo>
                    <a:pt x="198726" y="1622104"/>
                  </a:lnTo>
                  <a:lnTo>
                    <a:pt x="151271" y="1637171"/>
                  </a:lnTo>
                  <a:lnTo>
                    <a:pt x="108707" y="1657242"/>
                  </a:lnTo>
                  <a:lnTo>
                    <a:pt x="71914" y="1681728"/>
                  </a:lnTo>
                  <a:lnTo>
                    <a:pt x="41768" y="1710040"/>
                  </a:lnTo>
                  <a:lnTo>
                    <a:pt x="19149" y="1741589"/>
                  </a:lnTo>
                  <a:lnTo>
                    <a:pt x="0" y="1812035"/>
                  </a:lnTo>
                  <a:lnTo>
                    <a:pt x="0" y="2625851"/>
                  </a:lnTo>
                  <a:lnTo>
                    <a:pt x="19149" y="2696298"/>
                  </a:lnTo>
                  <a:lnTo>
                    <a:pt x="41768" y="2727847"/>
                  </a:lnTo>
                  <a:lnTo>
                    <a:pt x="71914" y="2756159"/>
                  </a:lnTo>
                  <a:lnTo>
                    <a:pt x="108707" y="2780645"/>
                  </a:lnTo>
                  <a:lnTo>
                    <a:pt x="151271" y="2800716"/>
                  </a:lnTo>
                  <a:lnTo>
                    <a:pt x="198726" y="2815783"/>
                  </a:lnTo>
                  <a:lnTo>
                    <a:pt x="250195" y="2825255"/>
                  </a:lnTo>
                  <a:lnTo>
                    <a:pt x="304799" y="2828543"/>
                  </a:lnTo>
                  <a:lnTo>
                    <a:pt x="1523999" y="2828543"/>
                  </a:lnTo>
                  <a:lnTo>
                    <a:pt x="1578604" y="2825255"/>
                  </a:lnTo>
                  <a:lnTo>
                    <a:pt x="1630073" y="2815783"/>
                  </a:lnTo>
                  <a:lnTo>
                    <a:pt x="1677528" y="2800716"/>
                  </a:lnTo>
                  <a:lnTo>
                    <a:pt x="1720092" y="2780645"/>
                  </a:lnTo>
                  <a:lnTo>
                    <a:pt x="1756885" y="2756159"/>
                  </a:lnTo>
                  <a:lnTo>
                    <a:pt x="1787031" y="2727847"/>
                  </a:lnTo>
                  <a:lnTo>
                    <a:pt x="1809650" y="2696298"/>
                  </a:lnTo>
                  <a:lnTo>
                    <a:pt x="1828799" y="2625851"/>
                  </a:lnTo>
                  <a:lnTo>
                    <a:pt x="1828799" y="1812035"/>
                  </a:lnTo>
                  <a:lnTo>
                    <a:pt x="1809650" y="1741589"/>
                  </a:lnTo>
                  <a:lnTo>
                    <a:pt x="1787031" y="1710040"/>
                  </a:lnTo>
                  <a:lnTo>
                    <a:pt x="1756885" y="1681728"/>
                  </a:lnTo>
                  <a:lnTo>
                    <a:pt x="1720092" y="1657242"/>
                  </a:lnTo>
                  <a:lnTo>
                    <a:pt x="1677528" y="1637171"/>
                  </a:lnTo>
                  <a:lnTo>
                    <a:pt x="1630073" y="1622104"/>
                  </a:lnTo>
                  <a:lnTo>
                    <a:pt x="1578604" y="1612632"/>
                  </a:lnTo>
                  <a:lnTo>
                    <a:pt x="1523999" y="1609343"/>
                  </a:lnTo>
                  <a:lnTo>
                    <a:pt x="1179575" y="0"/>
                  </a:lnTo>
                  <a:lnTo>
                    <a:pt x="1066799" y="1609343"/>
                  </a:lnTo>
                  <a:lnTo>
                    <a:pt x="304799" y="1609343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791455" y="2147315"/>
              <a:ext cx="2219325" cy="2806065"/>
            </a:xfrm>
            <a:custGeom>
              <a:avLst/>
              <a:gdLst/>
              <a:ahLst/>
              <a:cxnLst/>
              <a:rect l="l" t="t" r="r" b="b"/>
              <a:pathLst>
                <a:path w="2219325" h="2806065">
                  <a:moveTo>
                    <a:pt x="2218943" y="2602991"/>
                  </a:moveTo>
                  <a:lnTo>
                    <a:pt x="2218943" y="1789175"/>
                  </a:lnTo>
                  <a:lnTo>
                    <a:pt x="2214010" y="1752923"/>
                  </a:lnTo>
                  <a:lnTo>
                    <a:pt x="2177175" y="1687180"/>
                  </a:lnTo>
                  <a:lnTo>
                    <a:pt x="2147029" y="1658868"/>
                  </a:lnTo>
                  <a:lnTo>
                    <a:pt x="2110236" y="1634382"/>
                  </a:lnTo>
                  <a:lnTo>
                    <a:pt x="2067672" y="1614311"/>
                  </a:lnTo>
                  <a:lnTo>
                    <a:pt x="2020217" y="1599244"/>
                  </a:lnTo>
                  <a:lnTo>
                    <a:pt x="1968748" y="1589772"/>
                  </a:lnTo>
                  <a:lnTo>
                    <a:pt x="1914143" y="1586483"/>
                  </a:lnTo>
                  <a:lnTo>
                    <a:pt x="1152143" y="1586483"/>
                  </a:lnTo>
                  <a:lnTo>
                    <a:pt x="0" y="0"/>
                  </a:lnTo>
                  <a:lnTo>
                    <a:pt x="694943" y="1586483"/>
                  </a:lnTo>
                  <a:lnTo>
                    <a:pt x="640339" y="1589772"/>
                  </a:lnTo>
                  <a:lnTo>
                    <a:pt x="588870" y="1599244"/>
                  </a:lnTo>
                  <a:lnTo>
                    <a:pt x="541415" y="1614311"/>
                  </a:lnTo>
                  <a:lnTo>
                    <a:pt x="498851" y="1634382"/>
                  </a:lnTo>
                  <a:lnTo>
                    <a:pt x="462058" y="1658868"/>
                  </a:lnTo>
                  <a:lnTo>
                    <a:pt x="431912" y="1687180"/>
                  </a:lnTo>
                  <a:lnTo>
                    <a:pt x="409293" y="1718729"/>
                  </a:lnTo>
                  <a:lnTo>
                    <a:pt x="390143" y="1789175"/>
                  </a:lnTo>
                  <a:lnTo>
                    <a:pt x="390143" y="2602991"/>
                  </a:lnTo>
                  <a:lnTo>
                    <a:pt x="409293" y="2673438"/>
                  </a:lnTo>
                  <a:lnTo>
                    <a:pt x="431912" y="2704987"/>
                  </a:lnTo>
                  <a:lnTo>
                    <a:pt x="462058" y="2733299"/>
                  </a:lnTo>
                  <a:lnTo>
                    <a:pt x="498851" y="2757785"/>
                  </a:lnTo>
                  <a:lnTo>
                    <a:pt x="541415" y="2777856"/>
                  </a:lnTo>
                  <a:lnTo>
                    <a:pt x="588870" y="2792923"/>
                  </a:lnTo>
                  <a:lnTo>
                    <a:pt x="640339" y="2802395"/>
                  </a:lnTo>
                  <a:lnTo>
                    <a:pt x="694943" y="2805683"/>
                  </a:lnTo>
                  <a:lnTo>
                    <a:pt x="1914143" y="2805683"/>
                  </a:lnTo>
                  <a:lnTo>
                    <a:pt x="1968748" y="2802395"/>
                  </a:lnTo>
                  <a:lnTo>
                    <a:pt x="2020217" y="2792923"/>
                  </a:lnTo>
                  <a:lnTo>
                    <a:pt x="2067672" y="2777856"/>
                  </a:lnTo>
                  <a:lnTo>
                    <a:pt x="2110236" y="2757785"/>
                  </a:lnTo>
                  <a:lnTo>
                    <a:pt x="2147029" y="2733299"/>
                  </a:lnTo>
                  <a:lnTo>
                    <a:pt x="2177175" y="2704987"/>
                  </a:lnTo>
                  <a:lnTo>
                    <a:pt x="2199794" y="2673438"/>
                  </a:lnTo>
                  <a:lnTo>
                    <a:pt x="2214010" y="2639243"/>
                  </a:lnTo>
                  <a:lnTo>
                    <a:pt x="2218943" y="2602991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791455" y="2147315"/>
              <a:ext cx="2219325" cy="2806065"/>
            </a:xfrm>
            <a:custGeom>
              <a:avLst/>
              <a:gdLst/>
              <a:ahLst/>
              <a:cxnLst/>
              <a:rect l="l" t="t" r="r" b="b"/>
              <a:pathLst>
                <a:path w="2219325" h="2806065">
                  <a:moveTo>
                    <a:pt x="694943" y="1586483"/>
                  </a:moveTo>
                  <a:lnTo>
                    <a:pt x="640339" y="1589772"/>
                  </a:lnTo>
                  <a:lnTo>
                    <a:pt x="588870" y="1599244"/>
                  </a:lnTo>
                  <a:lnTo>
                    <a:pt x="541415" y="1614311"/>
                  </a:lnTo>
                  <a:lnTo>
                    <a:pt x="498851" y="1634382"/>
                  </a:lnTo>
                  <a:lnTo>
                    <a:pt x="462058" y="1658868"/>
                  </a:lnTo>
                  <a:lnTo>
                    <a:pt x="431912" y="1687180"/>
                  </a:lnTo>
                  <a:lnTo>
                    <a:pt x="409293" y="1718729"/>
                  </a:lnTo>
                  <a:lnTo>
                    <a:pt x="390143" y="1789175"/>
                  </a:lnTo>
                  <a:lnTo>
                    <a:pt x="390143" y="2602991"/>
                  </a:lnTo>
                  <a:lnTo>
                    <a:pt x="409293" y="2673438"/>
                  </a:lnTo>
                  <a:lnTo>
                    <a:pt x="431912" y="2704987"/>
                  </a:lnTo>
                  <a:lnTo>
                    <a:pt x="462058" y="2733299"/>
                  </a:lnTo>
                  <a:lnTo>
                    <a:pt x="498851" y="2757785"/>
                  </a:lnTo>
                  <a:lnTo>
                    <a:pt x="541415" y="2777856"/>
                  </a:lnTo>
                  <a:lnTo>
                    <a:pt x="588870" y="2792923"/>
                  </a:lnTo>
                  <a:lnTo>
                    <a:pt x="640339" y="2802395"/>
                  </a:lnTo>
                  <a:lnTo>
                    <a:pt x="694943" y="2805683"/>
                  </a:lnTo>
                  <a:lnTo>
                    <a:pt x="1914143" y="2805683"/>
                  </a:lnTo>
                  <a:lnTo>
                    <a:pt x="1968748" y="2802395"/>
                  </a:lnTo>
                  <a:lnTo>
                    <a:pt x="2020217" y="2792923"/>
                  </a:lnTo>
                  <a:lnTo>
                    <a:pt x="2067672" y="2777856"/>
                  </a:lnTo>
                  <a:lnTo>
                    <a:pt x="2110236" y="2757785"/>
                  </a:lnTo>
                  <a:lnTo>
                    <a:pt x="2147029" y="2733299"/>
                  </a:lnTo>
                  <a:lnTo>
                    <a:pt x="2177175" y="2704987"/>
                  </a:lnTo>
                  <a:lnTo>
                    <a:pt x="2199794" y="2673438"/>
                  </a:lnTo>
                  <a:lnTo>
                    <a:pt x="2218943" y="2602991"/>
                  </a:lnTo>
                  <a:lnTo>
                    <a:pt x="2218943" y="1789175"/>
                  </a:lnTo>
                  <a:lnTo>
                    <a:pt x="2199794" y="1718729"/>
                  </a:lnTo>
                  <a:lnTo>
                    <a:pt x="2177175" y="1687180"/>
                  </a:lnTo>
                  <a:lnTo>
                    <a:pt x="2147029" y="1658868"/>
                  </a:lnTo>
                  <a:lnTo>
                    <a:pt x="2110236" y="1634382"/>
                  </a:lnTo>
                  <a:lnTo>
                    <a:pt x="2067672" y="1614311"/>
                  </a:lnTo>
                  <a:lnTo>
                    <a:pt x="2020217" y="1599244"/>
                  </a:lnTo>
                  <a:lnTo>
                    <a:pt x="1968748" y="1589772"/>
                  </a:lnTo>
                  <a:lnTo>
                    <a:pt x="1914143" y="1586483"/>
                  </a:lnTo>
                  <a:lnTo>
                    <a:pt x="1152143" y="1586483"/>
                  </a:lnTo>
                  <a:lnTo>
                    <a:pt x="0" y="0"/>
                  </a:lnTo>
                  <a:lnTo>
                    <a:pt x="694943" y="1586483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181599" y="3733799"/>
              <a:ext cx="1828800" cy="1219200"/>
            </a:xfrm>
            <a:custGeom>
              <a:avLst/>
              <a:gdLst/>
              <a:ahLst/>
              <a:cxnLst/>
              <a:rect l="l" t="t" r="r" b="b"/>
              <a:pathLst>
                <a:path w="1828800" h="1219200">
                  <a:moveTo>
                    <a:pt x="1828799" y="1016507"/>
                  </a:moveTo>
                  <a:lnTo>
                    <a:pt x="1828799" y="202691"/>
                  </a:lnTo>
                  <a:lnTo>
                    <a:pt x="1823866" y="166440"/>
                  </a:lnTo>
                  <a:lnTo>
                    <a:pt x="1787031" y="100696"/>
                  </a:lnTo>
                  <a:lnTo>
                    <a:pt x="1756885" y="72384"/>
                  </a:lnTo>
                  <a:lnTo>
                    <a:pt x="1720092" y="47898"/>
                  </a:lnTo>
                  <a:lnTo>
                    <a:pt x="1677528" y="27827"/>
                  </a:lnTo>
                  <a:lnTo>
                    <a:pt x="1630073" y="12760"/>
                  </a:lnTo>
                  <a:lnTo>
                    <a:pt x="1578604" y="3288"/>
                  </a:lnTo>
                  <a:lnTo>
                    <a:pt x="1523999" y="0"/>
                  </a:lnTo>
                  <a:lnTo>
                    <a:pt x="304799" y="0"/>
                  </a:lnTo>
                  <a:lnTo>
                    <a:pt x="250195" y="3288"/>
                  </a:lnTo>
                  <a:lnTo>
                    <a:pt x="198726" y="12760"/>
                  </a:lnTo>
                  <a:lnTo>
                    <a:pt x="151271" y="27827"/>
                  </a:lnTo>
                  <a:lnTo>
                    <a:pt x="108707" y="47898"/>
                  </a:lnTo>
                  <a:lnTo>
                    <a:pt x="71914" y="72384"/>
                  </a:lnTo>
                  <a:lnTo>
                    <a:pt x="41768" y="100696"/>
                  </a:lnTo>
                  <a:lnTo>
                    <a:pt x="19149" y="132245"/>
                  </a:lnTo>
                  <a:lnTo>
                    <a:pt x="0" y="202691"/>
                  </a:lnTo>
                  <a:lnTo>
                    <a:pt x="0" y="1016507"/>
                  </a:lnTo>
                  <a:lnTo>
                    <a:pt x="19149" y="1086954"/>
                  </a:lnTo>
                  <a:lnTo>
                    <a:pt x="41768" y="1118503"/>
                  </a:lnTo>
                  <a:lnTo>
                    <a:pt x="71914" y="1146815"/>
                  </a:lnTo>
                  <a:lnTo>
                    <a:pt x="108707" y="1171301"/>
                  </a:lnTo>
                  <a:lnTo>
                    <a:pt x="151271" y="1191372"/>
                  </a:lnTo>
                  <a:lnTo>
                    <a:pt x="198726" y="1206439"/>
                  </a:lnTo>
                  <a:lnTo>
                    <a:pt x="250195" y="1215911"/>
                  </a:lnTo>
                  <a:lnTo>
                    <a:pt x="304799" y="1219199"/>
                  </a:lnTo>
                  <a:lnTo>
                    <a:pt x="1523999" y="1219199"/>
                  </a:lnTo>
                  <a:lnTo>
                    <a:pt x="1578604" y="1215911"/>
                  </a:lnTo>
                  <a:lnTo>
                    <a:pt x="1630073" y="1206439"/>
                  </a:lnTo>
                  <a:lnTo>
                    <a:pt x="1677528" y="1191372"/>
                  </a:lnTo>
                  <a:lnTo>
                    <a:pt x="1720092" y="1171301"/>
                  </a:lnTo>
                  <a:lnTo>
                    <a:pt x="1756885" y="1146815"/>
                  </a:lnTo>
                  <a:lnTo>
                    <a:pt x="1787031" y="1118503"/>
                  </a:lnTo>
                  <a:lnTo>
                    <a:pt x="1809650" y="1086954"/>
                  </a:lnTo>
                  <a:lnTo>
                    <a:pt x="1828799" y="1016507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181599" y="3733799"/>
              <a:ext cx="1828800" cy="1219200"/>
            </a:xfrm>
            <a:custGeom>
              <a:avLst/>
              <a:gdLst/>
              <a:ahLst/>
              <a:cxnLst/>
              <a:rect l="l" t="t" r="r" b="b"/>
              <a:pathLst>
                <a:path w="1828800" h="1219200">
                  <a:moveTo>
                    <a:pt x="304799" y="0"/>
                  </a:moveTo>
                  <a:lnTo>
                    <a:pt x="250195" y="3288"/>
                  </a:lnTo>
                  <a:lnTo>
                    <a:pt x="198726" y="12760"/>
                  </a:lnTo>
                  <a:lnTo>
                    <a:pt x="151271" y="27827"/>
                  </a:lnTo>
                  <a:lnTo>
                    <a:pt x="108707" y="47898"/>
                  </a:lnTo>
                  <a:lnTo>
                    <a:pt x="71914" y="72384"/>
                  </a:lnTo>
                  <a:lnTo>
                    <a:pt x="41768" y="100696"/>
                  </a:lnTo>
                  <a:lnTo>
                    <a:pt x="19149" y="132245"/>
                  </a:lnTo>
                  <a:lnTo>
                    <a:pt x="0" y="202691"/>
                  </a:lnTo>
                  <a:lnTo>
                    <a:pt x="0" y="1016507"/>
                  </a:lnTo>
                  <a:lnTo>
                    <a:pt x="19149" y="1086954"/>
                  </a:lnTo>
                  <a:lnTo>
                    <a:pt x="41768" y="1118503"/>
                  </a:lnTo>
                  <a:lnTo>
                    <a:pt x="71914" y="1146815"/>
                  </a:lnTo>
                  <a:lnTo>
                    <a:pt x="108707" y="1171301"/>
                  </a:lnTo>
                  <a:lnTo>
                    <a:pt x="151271" y="1191372"/>
                  </a:lnTo>
                  <a:lnTo>
                    <a:pt x="198726" y="1206439"/>
                  </a:lnTo>
                  <a:lnTo>
                    <a:pt x="250195" y="1215911"/>
                  </a:lnTo>
                  <a:lnTo>
                    <a:pt x="304799" y="1219199"/>
                  </a:lnTo>
                  <a:lnTo>
                    <a:pt x="1523999" y="1219199"/>
                  </a:lnTo>
                  <a:lnTo>
                    <a:pt x="1578604" y="1215911"/>
                  </a:lnTo>
                  <a:lnTo>
                    <a:pt x="1630073" y="1206439"/>
                  </a:lnTo>
                  <a:lnTo>
                    <a:pt x="1677528" y="1191372"/>
                  </a:lnTo>
                  <a:lnTo>
                    <a:pt x="1720092" y="1171301"/>
                  </a:lnTo>
                  <a:lnTo>
                    <a:pt x="1756885" y="1146815"/>
                  </a:lnTo>
                  <a:lnTo>
                    <a:pt x="1787031" y="1118503"/>
                  </a:lnTo>
                  <a:lnTo>
                    <a:pt x="1809650" y="1086954"/>
                  </a:lnTo>
                  <a:lnTo>
                    <a:pt x="1828799" y="1016507"/>
                  </a:lnTo>
                  <a:lnTo>
                    <a:pt x="1828799" y="202691"/>
                  </a:lnTo>
                  <a:lnTo>
                    <a:pt x="1809650" y="132245"/>
                  </a:lnTo>
                  <a:lnTo>
                    <a:pt x="1787031" y="100696"/>
                  </a:lnTo>
                  <a:lnTo>
                    <a:pt x="1756885" y="72384"/>
                  </a:lnTo>
                  <a:lnTo>
                    <a:pt x="1720092" y="47898"/>
                  </a:lnTo>
                  <a:lnTo>
                    <a:pt x="1677528" y="27827"/>
                  </a:lnTo>
                  <a:lnTo>
                    <a:pt x="1630073" y="12760"/>
                  </a:lnTo>
                  <a:lnTo>
                    <a:pt x="1578604" y="3288"/>
                  </a:lnTo>
                  <a:lnTo>
                    <a:pt x="1523999" y="0"/>
                  </a:lnTo>
                  <a:lnTo>
                    <a:pt x="3047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5374637" y="3812538"/>
            <a:ext cx="144526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i="1" spc="65" dirty="0">
                <a:solidFill>
                  <a:srgbClr val="007F00"/>
                </a:solidFill>
                <a:latin typeface="Verdana"/>
                <a:cs typeface="Verdana"/>
              </a:rPr>
              <a:t>S</a:t>
            </a:r>
            <a:r>
              <a:rPr sz="1800" i="1" spc="60" dirty="0">
                <a:solidFill>
                  <a:srgbClr val="007F00"/>
                </a:solidFill>
                <a:latin typeface="Verdana"/>
                <a:cs typeface="Verdana"/>
              </a:rPr>
              <a:t>u</a:t>
            </a:r>
            <a:r>
              <a:rPr sz="1800" i="1" spc="-295" dirty="0">
                <a:solidFill>
                  <a:srgbClr val="007F00"/>
                </a:solidFill>
                <a:latin typeface="Verdana"/>
                <a:cs typeface="Verdana"/>
              </a:rPr>
              <a:t>b</a:t>
            </a:r>
            <a:r>
              <a:rPr sz="1800" i="1" spc="-700" dirty="0">
                <a:solidFill>
                  <a:srgbClr val="007F00"/>
                </a:solidFill>
                <a:latin typeface="Verdana"/>
                <a:cs typeface="Verdana"/>
              </a:rPr>
              <a:t>T</a:t>
            </a:r>
            <a:r>
              <a:rPr sz="1800" i="1" spc="-150" dirty="0">
                <a:solidFill>
                  <a:srgbClr val="007F00"/>
                </a:solidFill>
                <a:latin typeface="Verdana"/>
                <a:cs typeface="Verdana"/>
              </a:rPr>
              <a:t>s</a:t>
            </a:r>
            <a:r>
              <a:rPr sz="1800" i="1" spc="-805" dirty="0">
                <a:solidFill>
                  <a:srgbClr val="007F00"/>
                </a:solidFill>
                <a:latin typeface="Verdana"/>
                <a:cs typeface="Verdana"/>
              </a:rPr>
              <a:t>e</a:t>
            </a:r>
            <a:r>
              <a:rPr sz="1800" i="1" spc="60" dirty="0">
                <a:solidFill>
                  <a:srgbClr val="007F00"/>
                </a:solidFill>
                <a:latin typeface="Verdana"/>
                <a:cs typeface="Verdana"/>
              </a:rPr>
              <a:t>t</a:t>
            </a:r>
            <a:r>
              <a:rPr sz="1800" i="1" spc="-325" dirty="0">
                <a:solidFill>
                  <a:srgbClr val="007F00"/>
                </a:solidFill>
                <a:latin typeface="Verdana"/>
                <a:cs typeface="Verdana"/>
              </a:rPr>
              <a:t>i</a:t>
            </a:r>
            <a:r>
              <a:rPr sz="1800" i="1" spc="-470" dirty="0">
                <a:solidFill>
                  <a:srgbClr val="007F00"/>
                </a:solidFill>
                <a:latin typeface="Verdana"/>
                <a:cs typeface="Verdana"/>
              </a:rPr>
              <a:t>s</a:t>
            </a:r>
            <a:r>
              <a:rPr sz="1800" i="1" spc="-135" dirty="0">
                <a:solidFill>
                  <a:srgbClr val="007F00"/>
                </a:solidFill>
                <a:latin typeface="Verdana"/>
                <a:cs typeface="Verdana"/>
              </a:rPr>
              <a:t>t</a:t>
            </a:r>
            <a:r>
              <a:rPr sz="1800" i="1" spc="-470" dirty="0">
                <a:solidFill>
                  <a:srgbClr val="007F00"/>
                </a:solidFill>
                <a:latin typeface="Verdana"/>
                <a:cs typeface="Verdana"/>
              </a:rPr>
              <a:t>t</a:t>
            </a:r>
            <a:r>
              <a:rPr sz="1800" i="1" spc="75" dirty="0">
                <a:solidFill>
                  <a:srgbClr val="007F00"/>
                </a:solidFill>
                <a:latin typeface="Verdana"/>
                <a:cs typeface="Verdana"/>
              </a:rPr>
              <a:t>u</a:t>
            </a:r>
            <a:r>
              <a:rPr sz="1800" i="1" spc="60" dirty="0">
                <a:solidFill>
                  <a:srgbClr val="007F00"/>
                </a:solidFill>
                <a:latin typeface="Verdana"/>
                <a:cs typeface="Verdana"/>
              </a:rPr>
              <a:t>t</a:t>
            </a:r>
            <a:r>
              <a:rPr sz="1800" i="1" spc="65" dirty="0">
                <a:solidFill>
                  <a:srgbClr val="007F00"/>
                </a:solidFill>
                <a:latin typeface="Verdana"/>
                <a:cs typeface="Verdana"/>
              </a:rPr>
              <a:t>e:</a:t>
            </a:r>
            <a:r>
              <a:rPr sz="1800" i="1" spc="-195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70" dirty="0">
                <a:solidFill>
                  <a:srgbClr val="007F00"/>
                </a:solidFill>
                <a:latin typeface="Verdana"/>
                <a:cs typeface="Verdana"/>
              </a:rPr>
              <a:t>s</a:t>
            </a:r>
            <a:r>
              <a:rPr sz="1800" i="1" spc="-455" dirty="0">
                <a:solidFill>
                  <a:srgbClr val="007F00"/>
                </a:solidFill>
                <a:latin typeface="Verdana"/>
                <a:cs typeface="Verdana"/>
              </a:rPr>
              <a:t>u</a:t>
            </a:r>
            <a:r>
              <a:rPr sz="1800" i="1" spc="-515" dirty="0">
                <a:solidFill>
                  <a:srgbClr val="007F00"/>
                </a:solidFill>
                <a:latin typeface="Verdana"/>
                <a:cs typeface="Verdana"/>
              </a:rPr>
              <a:t>T</a:t>
            </a:r>
            <a:r>
              <a:rPr sz="1800" i="1" spc="-484" dirty="0">
                <a:solidFill>
                  <a:srgbClr val="007F00"/>
                </a:solidFill>
                <a:latin typeface="Verdana"/>
                <a:cs typeface="Verdana"/>
              </a:rPr>
              <a:t>p</a:t>
            </a:r>
            <a:r>
              <a:rPr sz="1800" i="1" spc="-450" dirty="0">
                <a:solidFill>
                  <a:srgbClr val="007F00"/>
                </a:solidFill>
                <a:latin typeface="Verdana"/>
                <a:cs typeface="Verdana"/>
              </a:rPr>
              <a:t>e</a:t>
            </a:r>
            <a:r>
              <a:rPr sz="1800" i="1" spc="-540" dirty="0">
                <a:solidFill>
                  <a:srgbClr val="007F00"/>
                </a:solidFill>
                <a:latin typeface="Verdana"/>
                <a:cs typeface="Verdana"/>
              </a:rPr>
              <a:t>p</a:t>
            </a:r>
            <a:r>
              <a:rPr sz="1800" i="1" spc="-270" dirty="0">
                <a:solidFill>
                  <a:srgbClr val="007F00"/>
                </a:solidFill>
                <a:latin typeface="Verdana"/>
                <a:cs typeface="Verdana"/>
              </a:rPr>
              <a:t>s</a:t>
            </a:r>
            <a:r>
              <a:rPr sz="1800" i="1" spc="-685" dirty="0">
                <a:solidFill>
                  <a:srgbClr val="007F00"/>
                </a:solidFill>
                <a:latin typeface="Verdana"/>
                <a:cs typeface="Verdana"/>
              </a:rPr>
              <a:t>o</a:t>
            </a:r>
            <a:r>
              <a:rPr sz="1800" i="1" spc="100" dirty="0">
                <a:solidFill>
                  <a:srgbClr val="007F00"/>
                </a:solidFill>
                <a:latin typeface="Verdana"/>
                <a:cs typeface="Verdana"/>
              </a:rPr>
              <a:t>t</a:t>
            </a:r>
            <a:r>
              <a:rPr sz="1800" i="1" spc="75" dirty="0">
                <a:solidFill>
                  <a:srgbClr val="007F00"/>
                </a:solidFill>
                <a:latin typeface="Verdana"/>
                <a:cs typeface="Verdana"/>
              </a:rPr>
              <a:t>rt</a:t>
            </a:r>
            <a:r>
              <a:rPr sz="1800" i="1" spc="-280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70" dirty="0">
                <a:solidFill>
                  <a:srgbClr val="007F00"/>
                </a:solidFill>
                <a:latin typeface="Verdana"/>
                <a:cs typeface="Verdana"/>
              </a:rPr>
              <a:t>s</a:t>
            </a:r>
            <a:r>
              <a:rPr sz="1800" i="1" spc="-660" dirty="0">
                <a:solidFill>
                  <a:srgbClr val="007F00"/>
                </a:solidFill>
                <a:latin typeface="Verdana"/>
                <a:cs typeface="Verdana"/>
              </a:rPr>
              <a:t>u</a:t>
            </a:r>
            <a:r>
              <a:rPr sz="1800" i="1" spc="-150" dirty="0">
                <a:solidFill>
                  <a:srgbClr val="007F00"/>
                </a:solidFill>
                <a:latin typeface="Verdana"/>
                <a:cs typeface="Verdana"/>
              </a:rPr>
              <a:t>c</a:t>
            </a:r>
            <a:r>
              <a:rPr sz="1800" i="1" spc="-840" dirty="0">
                <a:solidFill>
                  <a:srgbClr val="007F00"/>
                </a:solidFill>
                <a:latin typeface="Verdana"/>
                <a:cs typeface="Verdana"/>
              </a:rPr>
              <a:t>p</a:t>
            </a:r>
            <a:r>
              <a:rPr sz="1800" i="1" spc="-120" dirty="0">
                <a:solidFill>
                  <a:srgbClr val="007F00"/>
                </a:solidFill>
                <a:latin typeface="Verdana"/>
                <a:cs typeface="Verdana"/>
              </a:rPr>
              <a:t>o</a:t>
            </a:r>
            <a:r>
              <a:rPr sz="1800" i="1" spc="-860" dirty="0">
                <a:solidFill>
                  <a:srgbClr val="007F00"/>
                </a:solidFill>
                <a:latin typeface="Verdana"/>
                <a:cs typeface="Verdana"/>
              </a:rPr>
              <a:t>p</a:t>
            </a:r>
            <a:r>
              <a:rPr sz="1800" i="1" spc="-125" dirty="0">
                <a:solidFill>
                  <a:srgbClr val="007F00"/>
                </a:solidFill>
                <a:latin typeface="Verdana"/>
                <a:cs typeface="Verdana"/>
              </a:rPr>
              <a:t>d</a:t>
            </a:r>
            <a:r>
              <a:rPr sz="1800" i="1" spc="-830" dirty="0">
                <a:solidFill>
                  <a:srgbClr val="007F00"/>
                </a:solidFill>
                <a:latin typeface="Verdana"/>
                <a:cs typeface="Verdana"/>
              </a:rPr>
              <a:t>o</a:t>
            </a:r>
            <a:r>
              <a:rPr sz="1800" i="1" spc="-90" dirty="0">
                <a:solidFill>
                  <a:srgbClr val="007F00"/>
                </a:solidFill>
                <a:latin typeface="Verdana"/>
                <a:cs typeface="Verdana"/>
              </a:rPr>
              <a:t>e</a:t>
            </a:r>
            <a:r>
              <a:rPr sz="1800" i="1" spc="75" dirty="0">
                <a:solidFill>
                  <a:srgbClr val="007F00"/>
                </a:solidFill>
                <a:latin typeface="Verdana"/>
                <a:cs typeface="Verdana"/>
              </a:rPr>
              <a:t>rt</a:t>
            </a:r>
            <a:r>
              <a:rPr sz="1800" i="1" spc="-315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105" dirty="0">
                <a:solidFill>
                  <a:srgbClr val="007F00"/>
                </a:solidFill>
                <a:latin typeface="Verdana"/>
                <a:cs typeface="Verdana"/>
              </a:rPr>
              <a:t>code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747837" y="2221801"/>
            <a:ext cx="3693160" cy="2202815"/>
            <a:chOff x="1747837" y="2221801"/>
            <a:chExt cx="3693160" cy="2202815"/>
          </a:xfrm>
        </p:grpSpPr>
        <p:sp>
          <p:nvSpPr>
            <p:cNvPr id="24" name="object 24"/>
            <p:cNvSpPr/>
            <p:nvPr/>
          </p:nvSpPr>
          <p:spPr>
            <a:xfrm>
              <a:off x="1752600" y="2226563"/>
              <a:ext cx="3683635" cy="2193290"/>
            </a:xfrm>
            <a:custGeom>
              <a:avLst/>
              <a:gdLst/>
              <a:ahLst/>
              <a:cxnLst/>
              <a:rect l="l" t="t" r="r" b="b"/>
              <a:pathLst>
                <a:path w="3683635" h="2193290">
                  <a:moveTo>
                    <a:pt x="3683507" y="0"/>
                  </a:moveTo>
                  <a:lnTo>
                    <a:pt x="1295399" y="1367027"/>
                  </a:lnTo>
                  <a:lnTo>
                    <a:pt x="1289730" y="1329119"/>
                  </a:lnTo>
                  <a:lnTo>
                    <a:pt x="1273557" y="1294409"/>
                  </a:lnTo>
                  <a:lnTo>
                    <a:pt x="1248133" y="1263858"/>
                  </a:lnTo>
                  <a:lnTo>
                    <a:pt x="1214712" y="1238425"/>
                  </a:lnTo>
                  <a:lnTo>
                    <a:pt x="1174546" y="1219071"/>
                  </a:lnTo>
                  <a:lnTo>
                    <a:pt x="1128888" y="1206754"/>
                  </a:lnTo>
                  <a:lnTo>
                    <a:pt x="1078991" y="1202435"/>
                  </a:lnTo>
                  <a:lnTo>
                    <a:pt x="216407" y="1202435"/>
                  </a:lnTo>
                  <a:lnTo>
                    <a:pt x="166511" y="1206754"/>
                  </a:lnTo>
                  <a:lnTo>
                    <a:pt x="120853" y="1219071"/>
                  </a:lnTo>
                  <a:lnTo>
                    <a:pt x="80687" y="1238425"/>
                  </a:lnTo>
                  <a:lnTo>
                    <a:pt x="47266" y="1263858"/>
                  </a:lnTo>
                  <a:lnTo>
                    <a:pt x="21842" y="1294409"/>
                  </a:lnTo>
                  <a:lnTo>
                    <a:pt x="5669" y="1329119"/>
                  </a:lnTo>
                  <a:lnTo>
                    <a:pt x="0" y="1367027"/>
                  </a:lnTo>
                  <a:lnTo>
                    <a:pt x="0" y="2028443"/>
                  </a:lnTo>
                  <a:lnTo>
                    <a:pt x="21842" y="2100396"/>
                  </a:lnTo>
                  <a:lnTo>
                    <a:pt x="47266" y="2130974"/>
                  </a:lnTo>
                  <a:lnTo>
                    <a:pt x="80687" y="2156566"/>
                  </a:lnTo>
                  <a:lnTo>
                    <a:pt x="120853" y="2176134"/>
                  </a:lnTo>
                  <a:lnTo>
                    <a:pt x="166511" y="2188637"/>
                  </a:lnTo>
                  <a:lnTo>
                    <a:pt x="216407" y="2193035"/>
                  </a:lnTo>
                  <a:lnTo>
                    <a:pt x="1078991" y="2193035"/>
                  </a:lnTo>
                  <a:lnTo>
                    <a:pt x="1128888" y="2188637"/>
                  </a:lnTo>
                  <a:lnTo>
                    <a:pt x="1174546" y="2176134"/>
                  </a:lnTo>
                  <a:lnTo>
                    <a:pt x="1214712" y="2156566"/>
                  </a:lnTo>
                  <a:lnTo>
                    <a:pt x="1248133" y="2130974"/>
                  </a:lnTo>
                  <a:lnTo>
                    <a:pt x="1273557" y="2100396"/>
                  </a:lnTo>
                  <a:lnTo>
                    <a:pt x="1289730" y="2065873"/>
                  </a:lnTo>
                  <a:lnTo>
                    <a:pt x="1295399" y="2028443"/>
                  </a:lnTo>
                  <a:lnTo>
                    <a:pt x="1295399" y="1615439"/>
                  </a:lnTo>
                  <a:lnTo>
                    <a:pt x="3683507" y="0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752600" y="2226563"/>
              <a:ext cx="3683635" cy="2193290"/>
            </a:xfrm>
            <a:custGeom>
              <a:avLst/>
              <a:gdLst/>
              <a:ahLst/>
              <a:cxnLst/>
              <a:rect l="l" t="t" r="r" b="b"/>
              <a:pathLst>
                <a:path w="3683635" h="2193290">
                  <a:moveTo>
                    <a:pt x="216407" y="1202435"/>
                  </a:moveTo>
                  <a:lnTo>
                    <a:pt x="166511" y="1206754"/>
                  </a:lnTo>
                  <a:lnTo>
                    <a:pt x="120853" y="1219071"/>
                  </a:lnTo>
                  <a:lnTo>
                    <a:pt x="80687" y="1238425"/>
                  </a:lnTo>
                  <a:lnTo>
                    <a:pt x="47266" y="1263858"/>
                  </a:lnTo>
                  <a:lnTo>
                    <a:pt x="21842" y="1294409"/>
                  </a:lnTo>
                  <a:lnTo>
                    <a:pt x="5669" y="1329119"/>
                  </a:lnTo>
                  <a:lnTo>
                    <a:pt x="0" y="1367027"/>
                  </a:lnTo>
                  <a:lnTo>
                    <a:pt x="0" y="2028443"/>
                  </a:lnTo>
                  <a:lnTo>
                    <a:pt x="21842" y="2100396"/>
                  </a:lnTo>
                  <a:lnTo>
                    <a:pt x="47266" y="2130974"/>
                  </a:lnTo>
                  <a:lnTo>
                    <a:pt x="80687" y="2156566"/>
                  </a:lnTo>
                  <a:lnTo>
                    <a:pt x="120853" y="2176134"/>
                  </a:lnTo>
                  <a:lnTo>
                    <a:pt x="166511" y="2188637"/>
                  </a:lnTo>
                  <a:lnTo>
                    <a:pt x="216407" y="2193035"/>
                  </a:lnTo>
                  <a:lnTo>
                    <a:pt x="1078991" y="2193035"/>
                  </a:lnTo>
                  <a:lnTo>
                    <a:pt x="1128888" y="2188637"/>
                  </a:lnTo>
                  <a:lnTo>
                    <a:pt x="1174546" y="2176134"/>
                  </a:lnTo>
                  <a:lnTo>
                    <a:pt x="1214712" y="2156566"/>
                  </a:lnTo>
                  <a:lnTo>
                    <a:pt x="1248133" y="2130974"/>
                  </a:lnTo>
                  <a:lnTo>
                    <a:pt x="1273557" y="2100396"/>
                  </a:lnTo>
                  <a:lnTo>
                    <a:pt x="1289730" y="2065873"/>
                  </a:lnTo>
                  <a:lnTo>
                    <a:pt x="1295399" y="2028443"/>
                  </a:lnTo>
                  <a:lnTo>
                    <a:pt x="1295399" y="1615439"/>
                  </a:lnTo>
                  <a:lnTo>
                    <a:pt x="3683507" y="0"/>
                  </a:lnTo>
                  <a:lnTo>
                    <a:pt x="1295399" y="1367027"/>
                  </a:lnTo>
                  <a:lnTo>
                    <a:pt x="1289730" y="1329119"/>
                  </a:lnTo>
                  <a:lnTo>
                    <a:pt x="1273557" y="1294409"/>
                  </a:lnTo>
                  <a:lnTo>
                    <a:pt x="1248133" y="1263858"/>
                  </a:lnTo>
                  <a:lnTo>
                    <a:pt x="1214712" y="1238425"/>
                  </a:lnTo>
                  <a:lnTo>
                    <a:pt x="1174546" y="1219071"/>
                  </a:lnTo>
                  <a:lnTo>
                    <a:pt x="1128888" y="1206754"/>
                  </a:lnTo>
                  <a:lnTo>
                    <a:pt x="1078991" y="1202435"/>
                  </a:lnTo>
                  <a:lnTo>
                    <a:pt x="755903" y="1202435"/>
                  </a:lnTo>
                  <a:lnTo>
                    <a:pt x="216407" y="1202435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1985263" y="3498594"/>
            <a:ext cx="833755" cy="8502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85090" algn="just">
              <a:lnSpc>
                <a:spcPct val="100299"/>
              </a:lnSpc>
              <a:spcBef>
                <a:spcPts val="90"/>
              </a:spcBef>
            </a:pPr>
            <a:r>
              <a:rPr sz="1800" i="1" spc="85" dirty="0">
                <a:solidFill>
                  <a:srgbClr val="007F00"/>
                </a:solidFill>
                <a:latin typeface="Verdana"/>
                <a:cs typeface="Verdana"/>
              </a:rPr>
              <a:t>Code </a:t>
            </a:r>
            <a:r>
              <a:rPr sz="1800" i="1" spc="120" dirty="0">
                <a:solidFill>
                  <a:srgbClr val="007F00"/>
                </a:solidFill>
                <a:latin typeface="Verdana"/>
                <a:cs typeface="Verdana"/>
              </a:rPr>
              <a:t>to</a:t>
            </a:r>
            <a:r>
              <a:rPr sz="1800" i="1" spc="-20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95" dirty="0">
                <a:solidFill>
                  <a:srgbClr val="007F00"/>
                </a:solidFill>
                <a:latin typeface="Verdana"/>
                <a:cs typeface="Verdana"/>
              </a:rPr>
              <a:t>be </a:t>
            </a:r>
            <a:r>
              <a:rPr sz="1800" i="1" spc="105" dirty="0">
                <a:solidFill>
                  <a:srgbClr val="007F00"/>
                </a:solidFill>
                <a:latin typeface="Verdana"/>
                <a:cs typeface="Verdana"/>
              </a:rPr>
              <a:t>tested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25</a:t>
            </a:fld>
            <a:endParaRPr spc="45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Scaffolding</a:t>
            </a:r>
            <a:endParaRPr sz="2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100637" y="1866709"/>
            <a:ext cx="695325" cy="390525"/>
            <a:chOff x="5100637" y="1866709"/>
            <a:chExt cx="695325" cy="390525"/>
          </a:xfrm>
        </p:grpSpPr>
        <p:sp>
          <p:nvSpPr>
            <p:cNvPr id="4" name="object 4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105400" y="1871472"/>
            <a:ext cx="685800" cy="38100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747837" y="2221801"/>
            <a:ext cx="3693160" cy="2202815"/>
            <a:chOff x="1747837" y="2221801"/>
            <a:chExt cx="3693160" cy="2202815"/>
          </a:xfrm>
        </p:grpSpPr>
        <p:sp>
          <p:nvSpPr>
            <p:cNvPr id="8" name="object 8"/>
            <p:cNvSpPr/>
            <p:nvPr/>
          </p:nvSpPr>
          <p:spPr>
            <a:xfrm>
              <a:off x="1752600" y="2226563"/>
              <a:ext cx="3683635" cy="2193290"/>
            </a:xfrm>
            <a:custGeom>
              <a:avLst/>
              <a:gdLst/>
              <a:ahLst/>
              <a:cxnLst/>
              <a:rect l="l" t="t" r="r" b="b"/>
              <a:pathLst>
                <a:path w="3683635" h="2193290">
                  <a:moveTo>
                    <a:pt x="3683507" y="0"/>
                  </a:moveTo>
                  <a:lnTo>
                    <a:pt x="1295399" y="1367027"/>
                  </a:lnTo>
                  <a:lnTo>
                    <a:pt x="1289730" y="1329119"/>
                  </a:lnTo>
                  <a:lnTo>
                    <a:pt x="1273557" y="1294409"/>
                  </a:lnTo>
                  <a:lnTo>
                    <a:pt x="1248133" y="1263858"/>
                  </a:lnTo>
                  <a:lnTo>
                    <a:pt x="1214712" y="1238425"/>
                  </a:lnTo>
                  <a:lnTo>
                    <a:pt x="1174546" y="1219071"/>
                  </a:lnTo>
                  <a:lnTo>
                    <a:pt x="1128888" y="1206754"/>
                  </a:lnTo>
                  <a:lnTo>
                    <a:pt x="1078991" y="1202435"/>
                  </a:lnTo>
                  <a:lnTo>
                    <a:pt x="216407" y="1202435"/>
                  </a:lnTo>
                  <a:lnTo>
                    <a:pt x="166511" y="1206754"/>
                  </a:lnTo>
                  <a:lnTo>
                    <a:pt x="120853" y="1219071"/>
                  </a:lnTo>
                  <a:lnTo>
                    <a:pt x="80687" y="1238425"/>
                  </a:lnTo>
                  <a:lnTo>
                    <a:pt x="47266" y="1263858"/>
                  </a:lnTo>
                  <a:lnTo>
                    <a:pt x="21842" y="1294409"/>
                  </a:lnTo>
                  <a:lnTo>
                    <a:pt x="5669" y="1329119"/>
                  </a:lnTo>
                  <a:lnTo>
                    <a:pt x="0" y="1367027"/>
                  </a:lnTo>
                  <a:lnTo>
                    <a:pt x="0" y="2028443"/>
                  </a:lnTo>
                  <a:lnTo>
                    <a:pt x="21842" y="2100396"/>
                  </a:lnTo>
                  <a:lnTo>
                    <a:pt x="47266" y="2130974"/>
                  </a:lnTo>
                  <a:lnTo>
                    <a:pt x="80687" y="2156566"/>
                  </a:lnTo>
                  <a:lnTo>
                    <a:pt x="120853" y="2176134"/>
                  </a:lnTo>
                  <a:lnTo>
                    <a:pt x="166511" y="2188637"/>
                  </a:lnTo>
                  <a:lnTo>
                    <a:pt x="216407" y="2193035"/>
                  </a:lnTo>
                  <a:lnTo>
                    <a:pt x="1078991" y="2193035"/>
                  </a:lnTo>
                  <a:lnTo>
                    <a:pt x="1128888" y="2188637"/>
                  </a:lnTo>
                  <a:lnTo>
                    <a:pt x="1174546" y="2176134"/>
                  </a:lnTo>
                  <a:lnTo>
                    <a:pt x="1214712" y="2156566"/>
                  </a:lnTo>
                  <a:lnTo>
                    <a:pt x="1248133" y="2130974"/>
                  </a:lnTo>
                  <a:lnTo>
                    <a:pt x="1273557" y="2100396"/>
                  </a:lnTo>
                  <a:lnTo>
                    <a:pt x="1289730" y="2065873"/>
                  </a:lnTo>
                  <a:lnTo>
                    <a:pt x="1295399" y="2028443"/>
                  </a:lnTo>
                  <a:lnTo>
                    <a:pt x="1295399" y="1615439"/>
                  </a:lnTo>
                  <a:lnTo>
                    <a:pt x="3683507" y="0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752600" y="2226563"/>
              <a:ext cx="3683635" cy="2193290"/>
            </a:xfrm>
            <a:custGeom>
              <a:avLst/>
              <a:gdLst/>
              <a:ahLst/>
              <a:cxnLst/>
              <a:rect l="l" t="t" r="r" b="b"/>
              <a:pathLst>
                <a:path w="3683635" h="2193290">
                  <a:moveTo>
                    <a:pt x="216407" y="1202435"/>
                  </a:moveTo>
                  <a:lnTo>
                    <a:pt x="166511" y="1206754"/>
                  </a:lnTo>
                  <a:lnTo>
                    <a:pt x="120853" y="1219071"/>
                  </a:lnTo>
                  <a:lnTo>
                    <a:pt x="80687" y="1238425"/>
                  </a:lnTo>
                  <a:lnTo>
                    <a:pt x="47266" y="1263858"/>
                  </a:lnTo>
                  <a:lnTo>
                    <a:pt x="21842" y="1294409"/>
                  </a:lnTo>
                  <a:lnTo>
                    <a:pt x="5669" y="1329119"/>
                  </a:lnTo>
                  <a:lnTo>
                    <a:pt x="0" y="1367027"/>
                  </a:lnTo>
                  <a:lnTo>
                    <a:pt x="0" y="2028443"/>
                  </a:lnTo>
                  <a:lnTo>
                    <a:pt x="21842" y="2100396"/>
                  </a:lnTo>
                  <a:lnTo>
                    <a:pt x="47266" y="2130974"/>
                  </a:lnTo>
                  <a:lnTo>
                    <a:pt x="80687" y="2156566"/>
                  </a:lnTo>
                  <a:lnTo>
                    <a:pt x="120853" y="2176134"/>
                  </a:lnTo>
                  <a:lnTo>
                    <a:pt x="166511" y="2188637"/>
                  </a:lnTo>
                  <a:lnTo>
                    <a:pt x="216407" y="2193035"/>
                  </a:lnTo>
                  <a:lnTo>
                    <a:pt x="1078991" y="2193035"/>
                  </a:lnTo>
                  <a:lnTo>
                    <a:pt x="1128888" y="2188637"/>
                  </a:lnTo>
                  <a:lnTo>
                    <a:pt x="1174546" y="2176134"/>
                  </a:lnTo>
                  <a:lnTo>
                    <a:pt x="1214712" y="2156566"/>
                  </a:lnTo>
                  <a:lnTo>
                    <a:pt x="1248133" y="2130974"/>
                  </a:lnTo>
                  <a:lnTo>
                    <a:pt x="1273557" y="2100396"/>
                  </a:lnTo>
                  <a:lnTo>
                    <a:pt x="1289730" y="2065873"/>
                  </a:lnTo>
                  <a:lnTo>
                    <a:pt x="1295399" y="2028443"/>
                  </a:lnTo>
                  <a:lnTo>
                    <a:pt x="1295399" y="1615439"/>
                  </a:lnTo>
                  <a:lnTo>
                    <a:pt x="3683507" y="0"/>
                  </a:lnTo>
                  <a:lnTo>
                    <a:pt x="1295399" y="1367027"/>
                  </a:lnTo>
                  <a:lnTo>
                    <a:pt x="1289730" y="1329119"/>
                  </a:lnTo>
                  <a:lnTo>
                    <a:pt x="1273557" y="1294409"/>
                  </a:lnTo>
                  <a:lnTo>
                    <a:pt x="1248133" y="1263858"/>
                  </a:lnTo>
                  <a:lnTo>
                    <a:pt x="1214712" y="1238425"/>
                  </a:lnTo>
                  <a:lnTo>
                    <a:pt x="1174546" y="1219071"/>
                  </a:lnTo>
                  <a:lnTo>
                    <a:pt x="1128888" y="1206754"/>
                  </a:lnTo>
                  <a:lnTo>
                    <a:pt x="1078991" y="1202435"/>
                  </a:lnTo>
                  <a:lnTo>
                    <a:pt x="755903" y="1202435"/>
                  </a:lnTo>
                  <a:lnTo>
                    <a:pt x="216407" y="1202435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985263" y="3498594"/>
            <a:ext cx="833755" cy="8502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85090" algn="just">
              <a:lnSpc>
                <a:spcPct val="100299"/>
              </a:lnSpc>
              <a:spcBef>
                <a:spcPts val="90"/>
              </a:spcBef>
            </a:pPr>
            <a:r>
              <a:rPr sz="1800" i="1" spc="85" dirty="0">
                <a:solidFill>
                  <a:srgbClr val="007F00"/>
                </a:solidFill>
                <a:latin typeface="Verdana"/>
                <a:cs typeface="Verdana"/>
              </a:rPr>
              <a:t>Code </a:t>
            </a:r>
            <a:r>
              <a:rPr sz="1800" i="1" spc="120" dirty="0">
                <a:solidFill>
                  <a:srgbClr val="007F00"/>
                </a:solidFill>
                <a:latin typeface="Verdana"/>
                <a:cs typeface="Verdana"/>
              </a:rPr>
              <a:t>to</a:t>
            </a:r>
            <a:r>
              <a:rPr sz="1800" i="1" spc="-20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95" dirty="0">
                <a:solidFill>
                  <a:srgbClr val="007F00"/>
                </a:solidFill>
                <a:latin typeface="Verdana"/>
                <a:cs typeface="Verdana"/>
              </a:rPr>
              <a:t>be </a:t>
            </a:r>
            <a:r>
              <a:rPr sz="1800" i="1" spc="105" dirty="0">
                <a:solidFill>
                  <a:srgbClr val="007F00"/>
                </a:solidFill>
                <a:latin typeface="Verdana"/>
                <a:cs typeface="Verdana"/>
              </a:rPr>
              <a:t>tested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26</a:t>
            </a:fld>
            <a:endParaRPr spc="45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Scaffolding</a:t>
            </a:r>
            <a:endParaRPr sz="2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100637" y="1866709"/>
            <a:ext cx="695325" cy="390525"/>
            <a:chOff x="5100637" y="1866709"/>
            <a:chExt cx="695325" cy="390525"/>
          </a:xfrm>
        </p:grpSpPr>
        <p:sp>
          <p:nvSpPr>
            <p:cNvPr id="4" name="object 4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105400" y="1871472"/>
            <a:ext cx="685800" cy="38100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670613" y="2601277"/>
            <a:ext cx="2868930" cy="2051685"/>
            <a:chOff x="5670613" y="2601277"/>
            <a:chExt cx="2868930" cy="2051685"/>
          </a:xfrm>
        </p:grpSpPr>
        <p:sp>
          <p:nvSpPr>
            <p:cNvPr id="8" name="object 8"/>
            <p:cNvSpPr/>
            <p:nvPr/>
          </p:nvSpPr>
          <p:spPr>
            <a:xfrm>
              <a:off x="5675375" y="2606039"/>
              <a:ext cx="2859405" cy="2042160"/>
            </a:xfrm>
            <a:custGeom>
              <a:avLst/>
              <a:gdLst/>
              <a:ahLst/>
              <a:cxnLst/>
              <a:rect l="l" t="t" r="r" b="b"/>
              <a:pathLst>
                <a:path w="2859404" h="2042160">
                  <a:moveTo>
                    <a:pt x="2859023" y="1851659"/>
                  </a:moveTo>
                  <a:lnTo>
                    <a:pt x="2859023" y="1089659"/>
                  </a:lnTo>
                  <a:lnTo>
                    <a:pt x="2853486" y="1055431"/>
                  </a:lnTo>
                  <a:lnTo>
                    <a:pt x="2812118" y="993535"/>
                  </a:lnTo>
                  <a:lnTo>
                    <a:pt x="2778245" y="966945"/>
                  </a:lnTo>
                  <a:lnTo>
                    <a:pt x="2736884" y="943981"/>
                  </a:lnTo>
                  <a:lnTo>
                    <a:pt x="2689013" y="925180"/>
                  </a:lnTo>
                  <a:lnTo>
                    <a:pt x="2635610" y="911084"/>
                  </a:lnTo>
                  <a:lnTo>
                    <a:pt x="2577654" y="902230"/>
                  </a:lnTo>
                  <a:lnTo>
                    <a:pt x="2516123" y="899159"/>
                  </a:lnTo>
                  <a:lnTo>
                    <a:pt x="1658111" y="899159"/>
                  </a:lnTo>
                  <a:lnTo>
                    <a:pt x="0" y="0"/>
                  </a:lnTo>
                  <a:lnTo>
                    <a:pt x="1144523" y="899159"/>
                  </a:lnTo>
                  <a:lnTo>
                    <a:pt x="1082993" y="902230"/>
                  </a:lnTo>
                  <a:lnTo>
                    <a:pt x="1025037" y="911084"/>
                  </a:lnTo>
                  <a:lnTo>
                    <a:pt x="971634" y="925180"/>
                  </a:lnTo>
                  <a:lnTo>
                    <a:pt x="923763" y="943981"/>
                  </a:lnTo>
                  <a:lnTo>
                    <a:pt x="882402" y="966945"/>
                  </a:lnTo>
                  <a:lnTo>
                    <a:pt x="848529" y="993535"/>
                  </a:lnTo>
                  <a:lnTo>
                    <a:pt x="823123" y="1023210"/>
                  </a:lnTo>
                  <a:lnTo>
                    <a:pt x="801623" y="1089659"/>
                  </a:lnTo>
                  <a:lnTo>
                    <a:pt x="801623" y="1851659"/>
                  </a:lnTo>
                  <a:lnTo>
                    <a:pt x="823123" y="1918109"/>
                  </a:lnTo>
                  <a:lnTo>
                    <a:pt x="848529" y="1947784"/>
                  </a:lnTo>
                  <a:lnTo>
                    <a:pt x="882402" y="1974374"/>
                  </a:lnTo>
                  <a:lnTo>
                    <a:pt x="923763" y="1997338"/>
                  </a:lnTo>
                  <a:lnTo>
                    <a:pt x="971634" y="2016139"/>
                  </a:lnTo>
                  <a:lnTo>
                    <a:pt x="1025037" y="2030235"/>
                  </a:lnTo>
                  <a:lnTo>
                    <a:pt x="1082993" y="2039088"/>
                  </a:lnTo>
                  <a:lnTo>
                    <a:pt x="1144523" y="2042159"/>
                  </a:lnTo>
                  <a:lnTo>
                    <a:pt x="2516123" y="2042159"/>
                  </a:lnTo>
                  <a:lnTo>
                    <a:pt x="2577654" y="2039088"/>
                  </a:lnTo>
                  <a:lnTo>
                    <a:pt x="2635610" y="2030235"/>
                  </a:lnTo>
                  <a:lnTo>
                    <a:pt x="2689013" y="2016139"/>
                  </a:lnTo>
                  <a:lnTo>
                    <a:pt x="2736884" y="1997338"/>
                  </a:lnTo>
                  <a:lnTo>
                    <a:pt x="2778245" y="1974374"/>
                  </a:lnTo>
                  <a:lnTo>
                    <a:pt x="2812118" y="1947784"/>
                  </a:lnTo>
                  <a:lnTo>
                    <a:pt x="2837524" y="1918109"/>
                  </a:lnTo>
                  <a:lnTo>
                    <a:pt x="2853486" y="1885888"/>
                  </a:lnTo>
                  <a:lnTo>
                    <a:pt x="2859023" y="1851659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675375" y="2606039"/>
              <a:ext cx="2859405" cy="2042160"/>
            </a:xfrm>
            <a:custGeom>
              <a:avLst/>
              <a:gdLst/>
              <a:ahLst/>
              <a:cxnLst/>
              <a:rect l="l" t="t" r="r" b="b"/>
              <a:pathLst>
                <a:path w="2859404" h="2042160">
                  <a:moveTo>
                    <a:pt x="1144523" y="899159"/>
                  </a:moveTo>
                  <a:lnTo>
                    <a:pt x="1082993" y="902230"/>
                  </a:lnTo>
                  <a:lnTo>
                    <a:pt x="1025037" y="911084"/>
                  </a:lnTo>
                  <a:lnTo>
                    <a:pt x="971634" y="925180"/>
                  </a:lnTo>
                  <a:lnTo>
                    <a:pt x="923763" y="943981"/>
                  </a:lnTo>
                  <a:lnTo>
                    <a:pt x="882402" y="966945"/>
                  </a:lnTo>
                  <a:lnTo>
                    <a:pt x="848529" y="993535"/>
                  </a:lnTo>
                  <a:lnTo>
                    <a:pt x="823123" y="1023210"/>
                  </a:lnTo>
                  <a:lnTo>
                    <a:pt x="801623" y="1089659"/>
                  </a:lnTo>
                  <a:lnTo>
                    <a:pt x="801623" y="1851659"/>
                  </a:lnTo>
                  <a:lnTo>
                    <a:pt x="823123" y="1918109"/>
                  </a:lnTo>
                  <a:lnTo>
                    <a:pt x="848529" y="1947784"/>
                  </a:lnTo>
                  <a:lnTo>
                    <a:pt x="882402" y="1974374"/>
                  </a:lnTo>
                  <a:lnTo>
                    <a:pt x="923763" y="1997338"/>
                  </a:lnTo>
                  <a:lnTo>
                    <a:pt x="971634" y="2016139"/>
                  </a:lnTo>
                  <a:lnTo>
                    <a:pt x="1025037" y="2030235"/>
                  </a:lnTo>
                  <a:lnTo>
                    <a:pt x="1082993" y="2039088"/>
                  </a:lnTo>
                  <a:lnTo>
                    <a:pt x="1144523" y="2042159"/>
                  </a:lnTo>
                  <a:lnTo>
                    <a:pt x="2516123" y="2042159"/>
                  </a:lnTo>
                  <a:lnTo>
                    <a:pt x="2577654" y="2039088"/>
                  </a:lnTo>
                  <a:lnTo>
                    <a:pt x="2635610" y="2030235"/>
                  </a:lnTo>
                  <a:lnTo>
                    <a:pt x="2689013" y="2016139"/>
                  </a:lnTo>
                  <a:lnTo>
                    <a:pt x="2736884" y="1997338"/>
                  </a:lnTo>
                  <a:lnTo>
                    <a:pt x="2778245" y="1974374"/>
                  </a:lnTo>
                  <a:lnTo>
                    <a:pt x="2812118" y="1947784"/>
                  </a:lnTo>
                  <a:lnTo>
                    <a:pt x="2837524" y="1918109"/>
                  </a:lnTo>
                  <a:lnTo>
                    <a:pt x="2859023" y="1851659"/>
                  </a:lnTo>
                  <a:lnTo>
                    <a:pt x="2859023" y="1089659"/>
                  </a:lnTo>
                  <a:lnTo>
                    <a:pt x="2837524" y="1023210"/>
                  </a:lnTo>
                  <a:lnTo>
                    <a:pt x="2812118" y="993535"/>
                  </a:lnTo>
                  <a:lnTo>
                    <a:pt x="2778245" y="966945"/>
                  </a:lnTo>
                  <a:lnTo>
                    <a:pt x="2736884" y="943981"/>
                  </a:lnTo>
                  <a:lnTo>
                    <a:pt x="2689013" y="925180"/>
                  </a:lnTo>
                  <a:lnTo>
                    <a:pt x="2635610" y="911084"/>
                  </a:lnTo>
                  <a:lnTo>
                    <a:pt x="2577654" y="902230"/>
                  </a:lnTo>
                  <a:lnTo>
                    <a:pt x="2516123" y="899159"/>
                  </a:lnTo>
                  <a:lnTo>
                    <a:pt x="1658111" y="899159"/>
                  </a:lnTo>
                  <a:lnTo>
                    <a:pt x="0" y="0"/>
                  </a:lnTo>
                  <a:lnTo>
                    <a:pt x="1144523" y="89915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631937" y="3580890"/>
            <a:ext cx="17468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7495" marR="5080" indent="-265430">
              <a:lnSpc>
                <a:spcPct val="100000"/>
              </a:lnSpc>
              <a:spcBef>
                <a:spcPts val="100"/>
              </a:spcBef>
            </a:pPr>
            <a:r>
              <a:rPr sz="1800" i="1" spc="105" dirty="0">
                <a:solidFill>
                  <a:srgbClr val="007F00"/>
                </a:solidFill>
                <a:latin typeface="Verdana"/>
                <a:cs typeface="Verdana"/>
              </a:rPr>
              <a:t>Collaborating </a:t>
            </a:r>
            <a:r>
              <a:rPr sz="1800" i="1" spc="120" dirty="0">
                <a:solidFill>
                  <a:srgbClr val="007F00"/>
                </a:solidFill>
                <a:latin typeface="Verdana"/>
                <a:cs typeface="Verdana"/>
              </a:rPr>
              <a:t>unit</a:t>
            </a:r>
            <a:r>
              <a:rPr sz="1800" i="1" spc="-20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105" dirty="0">
                <a:solidFill>
                  <a:srgbClr val="007F00"/>
                </a:solidFill>
                <a:latin typeface="Verdana"/>
                <a:cs typeface="Verdana"/>
              </a:rPr>
              <a:t>code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747837" y="3424237"/>
            <a:ext cx="1314450" cy="1000125"/>
            <a:chOff x="1747837" y="3424237"/>
            <a:chExt cx="1314450" cy="1000125"/>
          </a:xfrm>
        </p:grpSpPr>
        <p:sp>
          <p:nvSpPr>
            <p:cNvPr id="12" name="object 12"/>
            <p:cNvSpPr/>
            <p:nvPr/>
          </p:nvSpPr>
          <p:spPr>
            <a:xfrm>
              <a:off x="1752600" y="3429000"/>
              <a:ext cx="1304925" cy="990600"/>
            </a:xfrm>
            <a:custGeom>
              <a:avLst/>
              <a:gdLst/>
              <a:ahLst/>
              <a:cxnLst/>
              <a:rect l="l" t="t" r="r" b="b"/>
              <a:pathLst>
                <a:path w="1304925" h="990600">
                  <a:moveTo>
                    <a:pt x="1304543" y="472439"/>
                  </a:moveTo>
                  <a:lnTo>
                    <a:pt x="1295399" y="164591"/>
                  </a:lnTo>
                  <a:lnTo>
                    <a:pt x="1289730" y="126683"/>
                  </a:lnTo>
                  <a:lnTo>
                    <a:pt x="1273557" y="91973"/>
                  </a:lnTo>
                  <a:lnTo>
                    <a:pt x="1248133" y="61422"/>
                  </a:lnTo>
                  <a:lnTo>
                    <a:pt x="1214712" y="35989"/>
                  </a:lnTo>
                  <a:lnTo>
                    <a:pt x="1174546" y="16635"/>
                  </a:lnTo>
                  <a:lnTo>
                    <a:pt x="1128888" y="4318"/>
                  </a:lnTo>
                  <a:lnTo>
                    <a:pt x="1078991" y="0"/>
                  </a:lnTo>
                  <a:lnTo>
                    <a:pt x="216407" y="0"/>
                  </a:lnTo>
                  <a:lnTo>
                    <a:pt x="166511" y="4318"/>
                  </a:lnTo>
                  <a:lnTo>
                    <a:pt x="120853" y="16635"/>
                  </a:lnTo>
                  <a:lnTo>
                    <a:pt x="80687" y="35989"/>
                  </a:lnTo>
                  <a:lnTo>
                    <a:pt x="47266" y="61422"/>
                  </a:lnTo>
                  <a:lnTo>
                    <a:pt x="21842" y="91973"/>
                  </a:lnTo>
                  <a:lnTo>
                    <a:pt x="5669" y="126683"/>
                  </a:lnTo>
                  <a:lnTo>
                    <a:pt x="0" y="164591"/>
                  </a:lnTo>
                  <a:lnTo>
                    <a:pt x="0" y="826007"/>
                  </a:lnTo>
                  <a:lnTo>
                    <a:pt x="21842" y="897960"/>
                  </a:lnTo>
                  <a:lnTo>
                    <a:pt x="47266" y="928538"/>
                  </a:lnTo>
                  <a:lnTo>
                    <a:pt x="80687" y="954130"/>
                  </a:lnTo>
                  <a:lnTo>
                    <a:pt x="120853" y="973698"/>
                  </a:lnTo>
                  <a:lnTo>
                    <a:pt x="166511" y="986201"/>
                  </a:lnTo>
                  <a:lnTo>
                    <a:pt x="216407" y="990599"/>
                  </a:lnTo>
                  <a:lnTo>
                    <a:pt x="1078991" y="990599"/>
                  </a:lnTo>
                  <a:lnTo>
                    <a:pt x="1128888" y="986201"/>
                  </a:lnTo>
                  <a:lnTo>
                    <a:pt x="1174546" y="973698"/>
                  </a:lnTo>
                  <a:lnTo>
                    <a:pt x="1214712" y="954130"/>
                  </a:lnTo>
                  <a:lnTo>
                    <a:pt x="1248133" y="928538"/>
                  </a:lnTo>
                  <a:lnTo>
                    <a:pt x="1273557" y="897960"/>
                  </a:lnTo>
                  <a:lnTo>
                    <a:pt x="1289730" y="863437"/>
                  </a:lnTo>
                  <a:lnTo>
                    <a:pt x="1295399" y="413003"/>
                  </a:lnTo>
                  <a:lnTo>
                    <a:pt x="1304543" y="472439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752600" y="3429000"/>
              <a:ext cx="1304925" cy="990600"/>
            </a:xfrm>
            <a:custGeom>
              <a:avLst/>
              <a:gdLst/>
              <a:ahLst/>
              <a:cxnLst/>
              <a:rect l="l" t="t" r="r" b="b"/>
              <a:pathLst>
                <a:path w="1304925" h="990600">
                  <a:moveTo>
                    <a:pt x="216407" y="0"/>
                  </a:moveTo>
                  <a:lnTo>
                    <a:pt x="166511" y="4318"/>
                  </a:lnTo>
                  <a:lnTo>
                    <a:pt x="120853" y="16635"/>
                  </a:lnTo>
                  <a:lnTo>
                    <a:pt x="80687" y="35989"/>
                  </a:lnTo>
                  <a:lnTo>
                    <a:pt x="47266" y="61422"/>
                  </a:lnTo>
                  <a:lnTo>
                    <a:pt x="21842" y="91973"/>
                  </a:lnTo>
                  <a:lnTo>
                    <a:pt x="5669" y="126683"/>
                  </a:lnTo>
                  <a:lnTo>
                    <a:pt x="0" y="164591"/>
                  </a:lnTo>
                  <a:lnTo>
                    <a:pt x="0" y="826007"/>
                  </a:lnTo>
                  <a:lnTo>
                    <a:pt x="21842" y="897960"/>
                  </a:lnTo>
                  <a:lnTo>
                    <a:pt x="47266" y="928538"/>
                  </a:lnTo>
                  <a:lnTo>
                    <a:pt x="80687" y="954130"/>
                  </a:lnTo>
                  <a:lnTo>
                    <a:pt x="120853" y="973698"/>
                  </a:lnTo>
                  <a:lnTo>
                    <a:pt x="166511" y="986201"/>
                  </a:lnTo>
                  <a:lnTo>
                    <a:pt x="216407" y="990599"/>
                  </a:lnTo>
                  <a:lnTo>
                    <a:pt x="1078991" y="990599"/>
                  </a:lnTo>
                  <a:lnTo>
                    <a:pt x="1128888" y="986201"/>
                  </a:lnTo>
                  <a:lnTo>
                    <a:pt x="1174546" y="973698"/>
                  </a:lnTo>
                  <a:lnTo>
                    <a:pt x="1214712" y="954130"/>
                  </a:lnTo>
                  <a:lnTo>
                    <a:pt x="1248133" y="928538"/>
                  </a:lnTo>
                  <a:lnTo>
                    <a:pt x="1273557" y="897960"/>
                  </a:lnTo>
                  <a:lnTo>
                    <a:pt x="1289730" y="863437"/>
                  </a:lnTo>
                  <a:lnTo>
                    <a:pt x="1295399" y="826007"/>
                  </a:lnTo>
                  <a:lnTo>
                    <a:pt x="1295399" y="413003"/>
                  </a:lnTo>
                  <a:lnTo>
                    <a:pt x="1304543" y="472439"/>
                  </a:lnTo>
                  <a:lnTo>
                    <a:pt x="1295399" y="164591"/>
                  </a:lnTo>
                  <a:lnTo>
                    <a:pt x="1289730" y="126683"/>
                  </a:lnTo>
                  <a:lnTo>
                    <a:pt x="1273557" y="91973"/>
                  </a:lnTo>
                  <a:lnTo>
                    <a:pt x="1248133" y="61422"/>
                  </a:lnTo>
                  <a:lnTo>
                    <a:pt x="1214712" y="35989"/>
                  </a:lnTo>
                  <a:lnTo>
                    <a:pt x="1174546" y="16635"/>
                  </a:lnTo>
                  <a:lnTo>
                    <a:pt x="1128888" y="4318"/>
                  </a:lnTo>
                  <a:lnTo>
                    <a:pt x="1078991" y="0"/>
                  </a:lnTo>
                  <a:lnTo>
                    <a:pt x="755903" y="0"/>
                  </a:lnTo>
                  <a:lnTo>
                    <a:pt x="216407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985263" y="3498594"/>
            <a:ext cx="833755" cy="8502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85090" algn="just">
              <a:lnSpc>
                <a:spcPct val="100299"/>
              </a:lnSpc>
              <a:spcBef>
                <a:spcPts val="90"/>
              </a:spcBef>
            </a:pPr>
            <a:r>
              <a:rPr sz="1800" i="1" spc="85" dirty="0">
                <a:solidFill>
                  <a:srgbClr val="007F00"/>
                </a:solidFill>
                <a:latin typeface="Verdana"/>
                <a:cs typeface="Verdana"/>
              </a:rPr>
              <a:t>Code </a:t>
            </a:r>
            <a:r>
              <a:rPr sz="1800" i="1" spc="120" dirty="0">
                <a:solidFill>
                  <a:srgbClr val="007F00"/>
                </a:solidFill>
                <a:latin typeface="Verdana"/>
                <a:cs typeface="Verdana"/>
              </a:rPr>
              <a:t>to</a:t>
            </a:r>
            <a:r>
              <a:rPr sz="1800" i="1" spc="-20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95" dirty="0">
                <a:solidFill>
                  <a:srgbClr val="007F00"/>
                </a:solidFill>
                <a:latin typeface="Verdana"/>
                <a:cs typeface="Verdana"/>
              </a:rPr>
              <a:t>be </a:t>
            </a:r>
            <a:r>
              <a:rPr sz="1800" i="1" spc="105" dirty="0">
                <a:solidFill>
                  <a:srgbClr val="007F00"/>
                </a:solidFill>
                <a:latin typeface="Verdana"/>
                <a:cs typeface="Verdana"/>
              </a:rPr>
              <a:t>tested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024437" y="2323909"/>
            <a:ext cx="695325" cy="390525"/>
            <a:chOff x="5024437" y="2323909"/>
            <a:chExt cx="695325" cy="390525"/>
          </a:xfrm>
        </p:grpSpPr>
        <p:sp>
          <p:nvSpPr>
            <p:cNvPr id="16" name="object 16"/>
            <p:cNvSpPr/>
            <p:nvPr/>
          </p:nvSpPr>
          <p:spPr>
            <a:xfrm>
              <a:off x="5029200" y="23286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029200" y="23286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029200" y="2328672"/>
            <a:ext cx="685800" cy="38100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27</a:t>
            </a:fld>
            <a:endParaRPr spc="45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414837" y="1519237"/>
            <a:ext cx="1914525" cy="1609725"/>
            <a:chOff x="4414837" y="1519237"/>
            <a:chExt cx="1914525" cy="1609725"/>
          </a:xfrm>
        </p:grpSpPr>
        <p:sp>
          <p:nvSpPr>
            <p:cNvPr id="3" name="object 3"/>
            <p:cNvSpPr/>
            <p:nvPr/>
          </p:nvSpPr>
          <p:spPr>
            <a:xfrm>
              <a:off x="4419600" y="1524000"/>
              <a:ext cx="1905000" cy="1600200"/>
            </a:xfrm>
            <a:custGeom>
              <a:avLst/>
              <a:gdLst/>
              <a:ahLst/>
              <a:cxnLst/>
              <a:rect l="l" t="t" r="r" b="b"/>
              <a:pathLst>
                <a:path w="1905000" h="1600200">
                  <a:moveTo>
                    <a:pt x="1904999" y="800099"/>
                  </a:moveTo>
                  <a:lnTo>
                    <a:pt x="1903589" y="756193"/>
                  </a:lnTo>
                  <a:lnTo>
                    <a:pt x="1899407" y="712906"/>
                  </a:lnTo>
                  <a:lnTo>
                    <a:pt x="1892526" y="670300"/>
                  </a:lnTo>
                  <a:lnTo>
                    <a:pt x="1883018" y="628436"/>
                  </a:lnTo>
                  <a:lnTo>
                    <a:pt x="1870956" y="587374"/>
                  </a:lnTo>
                  <a:lnTo>
                    <a:pt x="1856414" y="547176"/>
                  </a:lnTo>
                  <a:lnTo>
                    <a:pt x="1839464" y="507903"/>
                  </a:lnTo>
                  <a:lnTo>
                    <a:pt x="1820179" y="469615"/>
                  </a:lnTo>
                  <a:lnTo>
                    <a:pt x="1798632" y="432374"/>
                  </a:lnTo>
                  <a:lnTo>
                    <a:pt x="1774895" y="396239"/>
                  </a:lnTo>
                  <a:lnTo>
                    <a:pt x="1749041" y="361274"/>
                  </a:lnTo>
                  <a:lnTo>
                    <a:pt x="1721144" y="327538"/>
                  </a:lnTo>
                  <a:lnTo>
                    <a:pt x="1691276" y="295092"/>
                  </a:lnTo>
                  <a:lnTo>
                    <a:pt x="1659509" y="263997"/>
                  </a:lnTo>
                  <a:lnTo>
                    <a:pt x="1625917" y="234314"/>
                  </a:lnTo>
                  <a:lnTo>
                    <a:pt x="1590572" y="206105"/>
                  </a:lnTo>
                  <a:lnTo>
                    <a:pt x="1553548" y="179430"/>
                  </a:lnTo>
                  <a:lnTo>
                    <a:pt x="1514916" y="154350"/>
                  </a:lnTo>
                  <a:lnTo>
                    <a:pt x="1474751" y="130926"/>
                  </a:lnTo>
                  <a:lnTo>
                    <a:pt x="1433124" y="109219"/>
                  </a:lnTo>
                  <a:lnTo>
                    <a:pt x="1390108" y="89291"/>
                  </a:lnTo>
                  <a:lnTo>
                    <a:pt x="1345777" y="71201"/>
                  </a:lnTo>
                  <a:lnTo>
                    <a:pt x="1300203" y="55011"/>
                  </a:lnTo>
                  <a:lnTo>
                    <a:pt x="1253459" y="40782"/>
                  </a:lnTo>
                  <a:lnTo>
                    <a:pt x="1205618" y="28574"/>
                  </a:lnTo>
                  <a:lnTo>
                    <a:pt x="1156752" y="18450"/>
                  </a:lnTo>
                  <a:lnTo>
                    <a:pt x="1106934" y="10469"/>
                  </a:lnTo>
                  <a:lnTo>
                    <a:pt x="1056238" y="4693"/>
                  </a:lnTo>
                  <a:lnTo>
                    <a:pt x="1004735" y="1183"/>
                  </a:lnTo>
                  <a:lnTo>
                    <a:pt x="952499" y="0"/>
                  </a:lnTo>
                  <a:lnTo>
                    <a:pt x="900264" y="1183"/>
                  </a:lnTo>
                  <a:lnTo>
                    <a:pt x="848761" y="4693"/>
                  </a:lnTo>
                  <a:lnTo>
                    <a:pt x="798065" y="10469"/>
                  </a:lnTo>
                  <a:lnTo>
                    <a:pt x="748247" y="18450"/>
                  </a:lnTo>
                  <a:lnTo>
                    <a:pt x="699381" y="28574"/>
                  </a:lnTo>
                  <a:lnTo>
                    <a:pt x="651540" y="40782"/>
                  </a:lnTo>
                  <a:lnTo>
                    <a:pt x="604796" y="55011"/>
                  </a:lnTo>
                  <a:lnTo>
                    <a:pt x="559222" y="71201"/>
                  </a:lnTo>
                  <a:lnTo>
                    <a:pt x="514891" y="89291"/>
                  </a:lnTo>
                  <a:lnTo>
                    <a:pt x="471875" y="109219"/>
                  </a:lnTo>
                  <a:lnTo>
                    <a:pt x="430248" y="130926"/>
                  </a:lnTo>
                  <a:lnTo>
                    <a:pt x="390083" y="154350"/>
                  </a:lnTo>
                  <a:lnTo>
                    <a:pt x="351451" y="179430"/>
                  </a:lnTo>
                  <a:lnTo>
                    <a:pt x="314427" y="206105"/>
                  </a:lnTo>
                  <a:lnTo>
                    <a:pt x="279082" y="234314"/>
                  </a:lnTo>
                  <a:lnTo>
                    <a:pt x="245490" y="263997"/>
                  </a:lnTo>
                  <a:lnTo>
                    <a:pt x="213723" y="295092"/>
                  </a:lnTo>
                  <a:lnTo>
                    <a:pt x="183855" y="327538"/>
                  </a:lnTo>
                  <a:lnTo>
                    <a:pt x="155957" y="361274"/>
                  </a:lnTo>
                  <a:lnTo>
                    <a:pt x="130104" y="396239"/>
                  </a:lnTo>
                  <a:lnTo>
                    <a:pt x="106367" y="432374"/>
                  </a:lnTo>
                  <a:lnTo>
                    <a:pt x="84820" y="469615"/>
                  </a:lnTo>
                  <a:lnTo>
                    <a:pt x="65535" y="507903"/>
                  </a:lnTo>
                  <a:lnTo>
                    <a:pt x="48585" y="547176"/>
                  </a:lnTo>
                  <a:lnTo>
                    <a:pt x="34043" y="587374"/>
                  </a:lnTo>
                  <a:lnTo>
                    <a:pt x="21981" y="628436"/>
                  </a:lnTo>
                  <a:lnTo>
                    <a:pt x="12473" y="670300"/>
                  </a:lnTo>
                  <a:lnTo>
                    <a:pt x="5592" y="712906"/>
                  </a:lnTo>
                  <a:lnTo>
                    <a:pt x="1410" y="756193"/>
                  </a:lnTo>
                  <a:lnTo>
                    <a:pt x="0" y="800099"/>
                  </a:lnTo>
                  <a:lnTo>
                    <a:pt x="1410" y="844006"/>
                  </a:lnTo>
                  <a:lnTo>
                    <a:pt x="5592" y="887293"/>
                  </a:lnTo>
                  <a:lnTo>
                    <a:pt x="12473" y="929899"/>
                  </a:lnTo>
                  <a:lnTo>
                    <a:pt x="21981" y="971763"/>
                  </a:lnTo>
                  <a:lnTo>
                    <a:pt x="34043" y="1012824"/>
                  </a:lnTo>
                  <a:lnTo>
                    <a:pt x="48585" y="1053023"/>
                  </a:lnTo>
                  <a:lnTo>
                    <a:pt x="65535" y="1092296"/>
                  </a:lnTo>
                  <a:lnTo>
                    <a:pt x="84820" y="1130584"/>
                  </a:lnTo>
                  <a:lnTo>
                    <a:pt x="106367" y="1167825"/>
                  </a:lnTo>
                  <a:lnTo>
                    <a:pt x="130104" y="1203959"/>
                  </a:lnTo>
                  <a:lnTo>
                    <a:pt x="155957" y="1238925"/>
                  </a:lnTo>
                  <a:lnTo>
                    <a:pt x="183855" y="1272661"/>
                  </a:lnTo>
                  <a:lnTo>
                    <a:pt x="213723" y="1305107"/>
                  </a:lnTo>
                  <a:lnTo>
                    <a:pt x="245490" y="1336202"/>
                  </a:lnTo>
                  <a:lnTo>
                    <a:pt x="279082" y="1365884"/>
                  </a:lnTo>
                  <a:lnTo>
                    <a:pt x="314427" y="1394094"/>
                  </a:lnTo>
                  <a:lnTo>
                    <a:pt x="351451" y="1420769"/>
                  </a:lnTo>
                  <a:lnTo>
                    <a:pt x="390083" y="1445849"/>
                  </a:lnTo>
                  <a:lnTo>
                    <a:pt x="430248" y="1469273"/>
                  </a:lnTo>
                  <a:lnTo>
                    <a:pt x="471875" y="1490979"/>
                  </a:lnTo>
                  <a:lnTo>
                    <a:pt x="514891" y="1510908"/>
                  </a:lnTo>
                  <a:lnTo>
                    <a:pt x="559222" y="1528998"/>
                  </a:lnTo>
                  <a:lnTo>
                    <a:pt x="604796" y="1545188"/>
                  </a:lnTo>
                  <a:lnTo>
                    <a:pt x="651540" y="1559417"/>
                  </a:lnTo>
                  <a:lnTo>
                    <a:pt x="699381" y="1571624"/>
                  </a:lnTo>
                  <a:lnTo>
                    <a:pt x="748247" y="1581749"/>
                  </a:lnTo>
                  <a:lnTo>
                    <a:pt x="798065" y="1589730"/>
                  </a:lnTo>
                  <a:lnTo>
                    <a:pt x="848761" y="1595506"/>
                  </a:lnTo>
                  <a:lnTo>
                    <a:pt x="900264" y="1599016"/>
                  </a:lnTo>
                  <a:lnTo>
                    <a:pt x="952499" y="1600199"/>
                  </a:lnTo>
                  <a:lnTo>
                    <a:pt x="1004735" y="1599016"/>
                  </a:lnTo>
                  <a:lnTo>
                    <a:pt x="1056238" y="1595506"/>
                  </a:lnTo>
                  <a:lnTo>
                    <a:pt x="1106934" y="1589730"/>
                  </a:lnTo>
                  <a:lnTo>
                    <a:pt x="1156752" y="1581749"/>
                  </a:lnTo>
                  <a:lnTo>
                    <a:pt x="1205618" y="1571624"/>
                  </a:lnTo>
                  <a:lnTo>
                    <a:pt x="1253459" y="1559417"/>
                  </a:lnTo>
                  <a:lnTo>
                    <a:pt x="1300203" y="1545188"/>
                  </a:lnTo>
                  <a:lnTo>
                    <a:pt x="1345777" y="1528998"/>
                  </a:lnTo>
                  <a:lnTo>
                    <a:pt x="1390108" y="1510908"/>
                  </a:lnTo>
                  <a:lnTo>
                    <a:pt x="1433124" y="1490979"/>
                  </a:lnTo>
                  <a:lnTo>
                    <a:pt x="1474751" y="1469273"/>
                  </a:lnTo>
                  <a:lnTo>
                    <a:pt x="1514916" y="1445849"/>
                  </a:lnTo>
                  <a:lnTo>
                    <a:pt x="1553548" y="1420769"/>
                  </a:lnTo>
                  <a:lnTo>
                    <a:pt x="1590572" y="1394094"/>
                  </a:lnTo>
                  <a:lnTo>
                    <a:pt x="1625917" y="1365884"/>
                  </a:lnTo>
                  <a:lnTo>
                    <a:pt x="1659509" y="1336202"/>
                  </a:lnTo>
                  <a:lnTo>
                    <a:pt x="1691276" y="1305107"/>
                  </a:lnTo>
                  <a:lnTo>
                    <a:pt x="1721144" y="1272661"/>
                  </a:lnTo>
                  <a:lnTo>
                    <a:pt x="1749041" y="1238925"/>
                  </a:lnTo>
                  <a:lnTo>
                    <a:pt x="1774895" y="1203959"/>
                  </a:lnTo>
                  <a:lnTo>
                    <a:pt x="1798632" y="1167825"/>
                  </a:lnTo>
                  <a:lnTo>
                    <a:pt x="1820179" y="1130584"/>
                  </a:lnTo>
                  <a:lnTo>
                    <a:pt x="1839464" y="1092296"/>
                  </a:lnTo>
                  <a:lnTo>
                    <a:pt x="1856414" y="1053023"/>
                  </a:lnTo>
                  <a:lnTo>
                    <a:pt x="1870956" y="1012824"/>
                  </a:lnTo>
                  <a:lnTo>
                    <a:pt x="1883018" y="971763"/>
                  </a:lnTo>
                  <a:lnTo>
                    <a:pt x="1892526" y="929899"/>
                  </a:lnTo>
                  <a:lnTo>
                    <a:pt x="1899407" y="887293"/>
                  </a:lnTo>
                  <a:lnTo>
                    <a:pt x="1903589" y="844006"/>
                  </a:lnTo>
                  <a:lnTo>
                    <a:pt x="1904999" y="8000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419600" y="1524000"/>
              <a:ext cx="1905000" cy="1600200"/>
            </a:xfrm>
            <a:custGeom>
              <a:avLst/>
              <a:gdLst/>
              <a:ahLst/>
              <a:cxnLst/>
              <a:rect l="l" t="t" r="r" b="b"/>
              <a:pathLst>
                <a:path w="1905000" h="1600200">
                  <a:moveTo>
                    <a:pt x="952499" y="0"/>
                  </a:moveTo>
                  <a:lnTo>
                    <a:pt x="900264" y="1183"/>
                  </a:lnTo>
                  <a:lnTo>
                    <a:pt x="848761" y="4693"/>
                  </a:lnTo>
                  <a:lnTo>
                    <a:pt x="798065" y="10469"/>
                  </a:lnTo>
                  <a:lnTo>
                    <a:pt x="748247" y="18450"/>
                  </a:lnTo>
                  <a:lnTo>
                    <a:pt x="699381" y="28574"/>
                  </a:lnTo>
                  <a:lnTo>
                    <a:pt x="651540" y="40782"/>
                  </a:lnTo>
                  <a:lnTo>
                    <a:pt x="604796" y="55011"/>
                  </a:lnTo>
                  <a:lnTo>
                    <a:pt x="559222" y="71201"/>
                  </a:lnTo>
                  <a:lnTo>
                    <a:pt x="514891" y="89291"/>
                  </a:lnTo>
                  <a:lnTo>
                    <a:pt x="471875" y="109219"/>
                  </a:lnTo>
                  <a:lnTo>
                    <a:pt x="430248" y="130926"/>
                  </a:lnTo>
                  <a:lnTo>
                    <a:pt x="390083" y="154350"/>
                  </a:lnTo>
                  <a:lnTo>
                    <a:pt x="351451" y="179430"/>
                  </a:lnTo>
                  <a:lnTo>
                    <a:pt x="314427" y="206105"/>
                  </a:lnTo>
                  <a:lnTo>
                    <a:pt x="279082" y="234314"/>
                  </a:lnTo>
                  <a:lnTo>
                    <a:pt x="245490" y="263997"/>
                  </a:lnTo>
                  <a:lnTo>
                    <a:pt x="213723" y="295092"/>
                  </a:lnTo>
                  <a:lnTo>
                    <a:pt x="183855" y="327538"/>
                  </a:lnTo>
                  <a:lnTo>
                    <a:pt x="155957" y="361274"/>
                  </a:lnTo>
                  <a:lnTo>
                    <a:pt x="130104" y="396239"/>
                  </a:lnTo>
                  <a:lnTo>
                    <a:pt x="106367" y="432374"/>
                  </a:lnTo>
                  <a:lnTo>
                    <a:pt x="84820" y="469615"/>
                  </a:lnTo>
                  <a:lnTo>
                    <a:pt x="65535" y="507903"/>
                  </a:lnTo>
                  <a:lnTo>
                    <a:pt x="48585" y="547176"/>
                  </a:lnTo>
                  <a:lnTo>
                    <a:pt x="34043" y="587374"/>
                  </a:lnTo>
                  <a:lnTo>
                    <a:pt x="21981" y="628436"/>
                  </a:lnTo>
                  <a:lnTo>
                    <a:pt x="12473" y="670300"/>
                  </a:lnTo>
                  <a:lnTo>
                    <a:pt x="5592" y="712906"/>
                  </a:lnTo>
                  <a:lnTo>
                    <a:pt x="1410" y="756193"/>
                  </a:lnTo>
                  <a:lnTo>
                    <a:pt x="0" y="800099"/>
                  </a:lnTo>
                  <a:lnTo>
                    <a:pt x="1410" y="844006"/>
                  </a:lnTo>
                  <a:lnTo>
                    <a:pt x="5592" y="887293"/>
                  </a:lnTo>
                  <a:lnTo>
                    <a:pt x="12473" y="929899"/>
                  </a:lnTo>
                  <a:lnTo>
                    <a:pt x="21981" y="971763"/>
                  </a:lnTo>
                  <a:lnTo>
                    <a:pt x="34043" y="1012824"/>
                  </a:lnTo>
                  <a:lnTo>
                    <a:pt x="48585" y="1053023"/>
                  </a:lnTo>
                  <a:lnTo>
                    <a:pt x="65535" y="1092296"/>
                  </a:lnTo>
                  <a:lnTo>
                    <a:pt x="84820" y="1130584"/>
                  </a:lnTo>
                  <a:lnTo>
                    <a:pt x="106367" y="1167825"/>
                  </a:lnTo>
                  <a:lnTo>
                    <a:pt x="130104" y="1203959"/>
                  </a:lnTo>
                  <a:lnTo>
                    <a:pt x="155957" y="1238925"/>
                  </a:lnTo>
                  <a:lnTo>
                    <a:pt x="183855" y="1272661"/>
                  </a:lnTo>
                  <a:lnTo>
                    <a:pt x="213723" y="1305107"/>
                  </a:lnTo>
                  <a:lnTo>
                    <a:pt x="245490" y="1336202"/>
                  </a:lnTo>
                  <a:lnTo>
                    <a:pt x="279082" y="1365884"/>
                  </a:lnTo>
                  <a:lnTo>
                    <a:pt x="314427" y="1394094"/>
                  </a:lnTo>
                  <a:lnTo>
                    <a:pt x="351451" y="1420769"/>
                  </a:lnTo>
                  <a:lnTo>
                    <a:pt x="390083" y="1445849"/>
                  </a:lnTo>
                  <a:lnTo>
                    <a:pt x="430248" y="1469273"/>
                  </a:lnTo>
                  <a:lnTo>
                    <a:pt x="471875" y="1490979"/>
                  </a:lnTo>
                  <a:lnTo>
                    <a:pt x="514891" y="1510908"/>
                  </a:lnTo>
                  <a:lnTo>
                    <a:pt x="559222" y="1528998"/>
                  </a:lnTo>
                  <a:lnTo>
                    <a:pt x="604796" y="1545188"/>
                  </a:lnTo>
                  <a:lnTo>
                    <a:pt x="651540" y="1559417"/>
                  </a:lnTo>
                  <a:lnTo>
                    <a:pt x="699381" y="1571624"/>
                  </a:lnTo>
                  <a:lnTo>
                    <a:pt x="748247" y="1581749"/>
                  </a:lnTo>
                  <a:lnTo>
                    <a:pt x="798065" y="1589730"/>
                  </a:lnTo>
                  <a:lnTo>
                    <a:pt x="848761" y="1595506"/>
                  </a:lnTo>
                  <a:lnTo>
                    <a:pt x="900264" y="1599016"/>
                  </a:lnTo>
                  <a:lnTo>
                    <a:pt x="952499" y="1600199"/>
                  </a:lnTo>
                  <a:lnTo>
                    <a:pt x="1004735" y="1599016"/>
                  </a:lnTo>
                  <a:lnTo>
                    <a:pt x="1056238" y="1595506"/>
                  </a:lnTo>
                  <a:lnTo>
                    <a:pt x="1106934" y="1589730"/>
                  </a:lnTo>
                  <a:lnTo>
                    <a:pt x="1156752" y="1581749"/>
                  </a:lnTo>
                  <a:lnTo>
                    <a:pt x="1205618" y="1571624"/>
                  </a:lnTo>
                  <a:lnTo>
                    <a:pt x="1253459" y="1559417"/>
                  </a:lnTo>
                  <a:lnTo>
                    <a:pt x="1300203" y="1545188"/>
                  </a:lnTo>
                  <a:lnTo>
                    <a:pt x="1345777" y="1528998"/>
                  </a:lnTo>
                  <a:lnTo>
                    <a:pt x="1390108" y="1510908"/>
                  </a:lnTo>
                  <a:lnTo>
                    <a:pt x="1433124" y="1490979"/>
                  </a:lnTo>
                  <a:lnTo>
                    <a:pt x="1474751" y="1469273"/>
                  </a:lnTo>
                  <a:lnTo>
                    <a:pt x="1514916" y="1445849"/>
                  </a:lnTo>
                  <a:lnTo>
                    <a:pt x="1553548" y="1420769"/>
                  </a:lnTo>
                  <a:lnTo>
                    <a:pt x="1590572" y="1394094"/>
                  </a:lnTo>
                  <a:lnTo>
                    <a:pt x="1625917" y="1365884"/>
                  </a:lnTo>
                  <a:lnTo>
                    <a:pt x="1659509" y="1336202"/>
                  </a:lnTo>
                  <a:lnTo>
                    <a:pt x="1691276" y="1305107"/>
                  </a:lnTo>
                  <a:lnTo>
                    <a:pt x="1721144" y="1272661"/>
                  </a:lnTo>
                  <a:lnTo>
                    <a:pt x="1749041" y="1238925"/>
                  </a:lnTo>
                  <a:lnTo>
                    <a:pt x="1774895" y="1203959"/>
                  </a:lnTo>
                  <a:lnTo>
                    <a:pt x="1798632" y="1167825"/>
                  </a:lnTo>
                  <a:lnTo>
                    <a:pt x="1820179" y="1130584"/>
                  </a:lnTo>
                  <a:lnTo>
                    <a:pt x="1839464" y="1092296"/>
                  </a:lnTo>
                  <a:lnTo>
                    <a:pt x="1856414" y="1053023"/>
                  </a:lnTo>
                  <a:lnTo>
                    <a:pt x="1870956" y="1012824"/>
                  </a:lnTo>
                  <a:lnTo>
                    <a:pt x="1883018" y="971763"/>
                  </a:lnTo>
                  <a:lnTo>
                    <a:pt x="1892526" y="929899"/>
                  </a:lnTo>
                  <a:lnTo>
                    <a:pt x="1899407" y="887293"/>
                  </a:lnTo>
                  <a:lnTo>
                    <a:pt x="1903589" y="844006"/>
                  </a:lnTo>
                  <a:lnTo>
                    <a:pt x="1904999" y="800099"/>
                  </a:lnTo>
                  <a:lnTo>
                    <a:pt x="1903589" y="756193"/>
                  </a:lnTo>
                  <a:lnTo>
                    <a:pt x="1899407" y="712906"/>
                  </a:lnTo>
                  <a:lnTo>
                    <a:pt x="1892526" y="670300"/>
                  </a:lnTo>
                  <a:lnTo>
                    <a:pt x="1883018" y="628436"/>
                  </a:lnTo>
                  <a:lnTo>
                    <a:pt x="1870956" y="587374"/>
                  </a:lnTo>
                  <a:lnTo>
                    <a:pt x="1856414" y="547176"/>
                  </a:lnTo>
                  <a:lnTo>
                    <a:pt x="1839464" y="507903"/>
                  </a:lnTo>
                  <a:lnTo>
                    <a:pt x="1820179" y="469615"/>
                  </a:lnTo>
                  <a:lnTo>
                    <a:pt x="1798632" y="432374"/>
                  </a:lnTo>
                  <a:lnTo>
                    <a:pt x="1774895" y="396239"/>
                  </a:lnTo>
                  <a:lnTo>
                    <a:pt x="1749041" y="361274"/>
                  </a:lnTo>
                  <a:lnTo>
                    <a:pt x="1721144" y="327538"/>
                  </a:lnTo>
                  <a:lnTo>
                    <a:pt x="1691276" y="295092"/>
                  </a:lnTo>
                  <a:lnTo>
                    <a:pt x="1659509" y="263997"/>
                  </a:lnTo>
                  <a:lnTo>
                    <a:pt x="1625917" y="234314"/>
                  </a:lnTo>
                  <a:lnTo>
                    <a:pt x="1590572" y="206105"/>
                  </a:lnTo>
                  <a:lnTo>
                    <a:pt x="1553548" y="179430"/>
                  </a:lnTo>
                  <a:lnTo>
                    <a:pt x="1514916" y="154350"/>
                  </a:lnTo>
                  <a:lnTo>
                    <a:pt x="1474751" y="130926"/>
                  </a:lnTo>
                  <a:lnTo>
                    <a:pt x="1433124" y="109219"/>
                  </a:lnTo>
                  <a:lnTo>
                    <a:pt x="1390108" y="89291"/>
                  </a:lnTo>
                  <a:lnTo>
                    <a:pt x="1345777" y="71201"/>
                  </a:lnTo>
                  <a:lnTo>
                    <a:pt x="1300203" y="55011"/>
                  </a:lnTo>
                  <a:lnTo>
                    <a:pt x="1253459" y="40782"/>
                  </a:lnTo>
                  <a:lnTo>
                    <a:pt x="1205618" y="28574"/>
                  </a:lnTo>
                  <a:lnTo>
                    <a:pt x="1156752" y="18450"/>
                  </a:lnTo>
                  <a:lnTo>
                    <a:pt x="1106934" y="10469"/>
                  </a:lnTo>
                  <a:lnTo>
                    <a:pt x="1056238" y="4693"/>
                  </a:lnTo>
                  <a:lnTo>
                    <a:pt x="1004735" y="1183"/>
                  </a:lnTo>
                  <a:lnTo>
                    <a:pt x="9524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Scaffolding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05400" y="1871472"/>
            <a:ext cx="685800" cy="381000"/>
          </a:xfrm>
          <a:prstGeom prst="rect">
            <a:avLst/>
          </a:prstGeom>
          <a:solidFill>
            <a:srgbClr val="FFCCCC"/>
          </a:solidFill>
          <a:ln w="9524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747837" y="2831401"/>
            <a:ext cx="2823210" cy="1593215"/>
            <a:chOff x="1747837" y="2831401"/>
            <a:chExt cx="2823210" cy="1593215"/>
          </a:xfrm>
        </p:grpSpPr>
        <p:sp>
          <p:nvSpPr>
            <p:cNvPr id="8" name="object 8"/>
            <p:cNvSpPr/>
            <p:nvPr/>
          </p:nvSpPr>
          <p:spPr>
            <a:xfrm>
              <a:off x="1752600" y="2836163"/>
              <a:ext cx="2813685" cy="1583690"/>
            </a:xfrm>
            <a:custGeom>
              <a:avLst/>
              <a:gdLst/>
              <a:ahLst/>
              <a:cxnLst/>
              <a:rect l="l" t="t" r="r" b="b"/>
              <a:pathLst>
                <a:path w="2813685" h="1583689">
                  <a:moveTo>
                    <a:pt x="2813303" y="0"/>
                  </a:moveTo>
                  <a:lnTo>
                    <a:pt x="1295399" y="757427"/>
                  </a:lnTo>
                  <a:lnTo>
                    <a:pt x="1289730" y="719519"/>
                  </a:lnTo>
                  <a:lnTo>
                    <a:pt x="1273557" y="684809"/>
                  </a:lnTo>
                  <a:lnTo>
                    <a:pt x="1248133" y="654258"/>
                  </a:lnTo>
                  <a:lnTo>
                    <a:pt x="1214712" y="628825"/>
                  </a:lnTo>
                  <a:lnTo>
                    <a:pt x="1174546" y="609471"/>
                  </a:lnTo>
                  <a:lnTo>
                    <a:pt x="1128888" y="597154"/>
                  </a:lnTo>
                  <a:lnTo>
                    <a:pt x="1078991" y="592835"/>
                  </a:lnTo>
                  <a:lnTo>
                    <a:pt x="216407" y="592835"/>
                  </a:lnTo>
                  <a:lnTo>
                    <a:pt x="166511" y="597154"/>
                  </a:lnTo>
                  <a:lnTo>
                    <a:pt x="120853" y="609471"/>
                  </a:lnTo>
                  <a:lnTo>
                    <a:pt x="80687" y="628825"/>
                  </a:lnTo>
                  <a:lnTo>
                    <a:pt x="47266" y="654258"/>
                  </a:lnTo>
                  <a:lnTo>
                    <a:pt x="21842" y="684809"/>
                  </a:lnTo>
                  <a:lnTo>
                    <a:pt x="5669" y="719519"/>
                  </a:lnTo>
                  <a:lnTo>
                    <a:pt x="0" y="757427"/>
                  </a:lnTo>
                  <a:lnTo>
                    <a:pt x="0" y="1418843"/>
                  </a:lnTo>
                  <a:lnTo>
                    <a:pt x="21842" y="1490796"/>
                  </a:lnTo>
                  <a:lnTo>
                    <a:pt x="47266" y="1521374"/>
                  </a:lnTo>
                  <a:lnTo>
                    <a:pt x="80687" y="1546966"/>
                  </a:lnTo>
                  <a:lnTo>
                    <a:pt x="120853" y="1566534"/>
                  </a:lnTo>
                  <a:lnTo>
                    <a:pt x="166511" y="1579037"/>
                  </a:lnTo>
                  <a:lnTo>
                    <a:pt x="216407" y="1583435"/>
                  </a:lnTo>
                  <a:lnTo>
                    <a:pt x="1078991" y="1583435"/>
                  </a:lnTo>
                  <a:lnTo>
                    <a:pt x="1128888" y="1579037"/>
                  </a:lnTo>
                  <a:lnTo>
                    <a:pt x="1174546" y="1566534"/>
                  </a:lnTo>
                  <a:lnTo>
                    <a:pt x="1214712" y="1546966"/>
                  </a:lnTo>
                  <a:lnTo>
                    <a:pt x="1248133" y="1521374"/>
                  </a:lnTo>
                  <a:lnTo>
                    <a:pt x="1273557" y="1490796"/>
                  </a:lnTo>
                  <a:lnTo>
                    <a:pt x="1289730" y="1456273"/>
                  </a:lnTo>
                  <a:lnTo>
                    <a:pt x="1295399" y="1418843"/>
                  </a:lnTo>
                  <a:lnTo>
                    <a:pt x="1295399" y="1005839"/>
                  </a:lnTo>
                  <a:lnTo>
                    <a:pt x="2813303" y="0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752600" y="2836163"/>
              <a:ext cx="2813685" cy="1583690"/>
            </a:xfrm>
            <a:custGeom>
              <a:avLst/>
              <a:gdLst/>
              <a:ahLst/>
              <a:cxnLst/>
              <a:rect l="l" t="t" r="r" b="b"/>
              <a:pathLst>
                <a:path w="2813685" h="1583689">
                  <a:moveTo>
                    <a:pt x="216407" y="592835"/>
                  </a:moveTo>
                  <a:lnTo>
                    <a:pt x="166511" y="597154"/>
                  </a:lnTo>
                  <a:lnTo>
                    <a:pt x="120853" y="609471"/>
                  </a:lnTo>
                  <a:lnTo>
                    <a:pt x="80687" y="628825"/>
                  </a:lnTo>
                  <a:lnTo>
                    <a:pt x="47266" y="654258"/>
                  </a:lnTo>
                  <a:lnTo>
                    <a:pt x="21842" y="684809"/>
                  </a:lnTo>
                  <a:lnTo>
                    <a:pt x="5669" y="719519"/>
                  </a:lnTo>
                  <a:lnTo>
                    <a:pt x="0" y="757427"/>
                  </a:lnTo>
                  <a:lnTo>
                    <a:pt x="0" y="1418843"/>
                  </a:lnTo>
                  <a:lnTo>
                    <a:pt x="21842" y="1490796"/>
                  </a:lnTo>
                  <a:lnTo>
                    <a:pt x="47266" y="1521374"/>
                  </a:lnTo>
                  <a:lnTo>
                    <a:pt x="80687" y="1546966"/>
                  </a:lnTo>
                  <a:lnTo>
                    <a:pt x="120853" y="1566534"/>
                  </a:lnTo>
                  <a:lnTo>
                    <a:pt x="166511" y="1579037"/>
                  </a:lnTo>
                  <a:lnTo>
                    <a:pt x="216407" y="1583435"/>
                  </a:lnTo>
                  <a:lnTo>
                    <a:pt x="1078991" y="1583435"/>
                  </a:lnTo>
                  <a:lnTo>
                    <a:pt x="1128888" y="1579037"/>
                  </a:lnTo>
                  <a:lnTo>
                    <a:pt x="1174546" y="1566534"/>
                  </a:lnTo>
                  <a:lnTo>
                    <a:pt x="1214712" y="1546966"/>
                  </a:lnTo>
                  <a:lnTo>
                    <a:pt x="1248133" y="1521374"/>
                  </a:lnTo>
                  <a:lnTo>
                    <a:pt x="1273557" y="1490796"/>
                  </a:lnTo>
                  <a:lnTo>
                    <a:pt x="1289730" y="1456273"/>
                  </a:lnTo>
                  <a:lnTo>
                    <a:pt x="1295399" y="1418843"/>
                  </a:lnTo>
                  <a:lnTo>
                    <a:pt x="1295399" y="1005839"/>
                  </a:lnTo>
                  <a:lnTo>
                    <a:pt x="2813303" y="0"/>
                  </a:lnTo>
                  <a:lnTo>
                    <a:pt x="1295399" y="757427"/>
                  </a:lnTo>
                  <a:lnTo>
                    <a:pt x="1289730" y="719519"/>
                  </a:lnTo>
                  <a:lnTo>
                    <a:pt x="1273557" y="684809"/>
                  </a:lnTo>
                  <a:lnTo>
                    <a:pt x="1248133" y="654258"/>
                  </a:lnTo>
                  <a:lnTo>
                    <a:pt x="1214712" y="628825"/>
                  </a:lnTo>
                  <a:lnTo>
                    <a:pt x="1174546" y="609471"/>
                  </a:lnTo>
                  <a:lnTo>
                    <a:pt x="1128888" y="597154"/>
                  </a:lnTo>
                  <a:lnTo>
                    <a:pt x="1078991" y="592835"/>
                  </a:lnTo>
                  <a:lnTo>
                    <a:pt x="755903" y="592835"/>
                  </a:lnTo>
                  <a:lnTo>
                    <a:pt x="216407" y="592835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985263" y="3498594"/>
            <a:ext cx="833755" cy="8502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85090" algn="just">
              <a:lnSpc>
                <a:spcPct val="100299"/>
              </a:lnSpc>
              <a:spcBef>
                <a:spcPts val="90"/>
              </a:spcBef>
            </a:pPr>
            <a:r>
              <a:rPr sz="1800" i="1" spc="85" dirty="0">
                <a:solidFill>
                  <a:srgbClr val="007F00"/>
                </a:solidFill>
                <a:latin typeface="Verdana"/>
                <a:cs typeface="Verdana"/>
              </a:rPr>
              <a:t>Code </a:t>
            </a:r>
            <a:r>
              <a:rPr sz="1800" i="1" spc="120" dirty="0">
                <a:solidFill>
                  <a:srgbClr val="007F00"/>
                </a:solidFill>
                <a:latin typeface="Verdana"/>
                <a:cs typeface="Verdana"/>
              </a:rPr>
              <a:t>to</a:t>
            </a:r>
            <a:r>
              <a:rPr sz="1800" i="1" spc="-20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95" dirty="0">
                <a:solidFill>
                  <a:srgbClr val="007F00"/>
                </a:solidFill>
                <a:latin typeface="Verdana"/>
                <a:cs typeface="Verdana"/>
              </a:rPr>
              <a:t>be </a:t>
            </a:r>
            <a:r>
              <a:rPr sz="1800" i="1" spc="105" dirty="0">
                <a:solidFill>
                  <a:srgbClr val="007F00"/>
                </a:solidFill>
                <a:latin typeface="Verdana"/>
                <a:cs typeface="Verdana"/>
              </a:rPr>
              <a:t>tested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29200" y="2328672"/>
            <a:ext cx="685800" cy="381000"/>
          </a:xfrm>
          <a:prstGeom prst="rect">
            <a:avLst/>
          </a:prstGeom>
          <a:solidFill>
            <a:srgbClr val="FFCCCC"/>
          </a:solidFill>
          <a:ln w="9524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159817" y="2707957"/>
            <a:ext cx="2074545" cy="1259205"/>
            <a:chOff x="6159817" y="2707957"/>
            <a:chExt cx="2074545" cy="1259205"/>
          </a:xfrm>
        </p:grpSpPr>
        <p:sp>
          <p:nvSpPr>
            <p:cNvPr id="13" name="object 13"/>
            <p:cNvSpPr/>
            <p:nvPr/>
          </p:nvSpPr>
          <p:spPr>
            <a:xfrm>
              <a:off x="6164579" y="2712719"/>
              <a:ext cx="2065020" cy="1249680"/>
            </a:xfrm>
            <a:custGeom>
              <a:avLst/>
              <a:gdLst/>
              <a:ahLst/>
              <a:cxnLst/>
              <a:rect l="l" t="t" r="r" b="b"/>
              <a:pathLst>
                <a:path w="2065020" h="1249679">
                  <a:moveTo>
                    <a:pt x="2065019" y="1173479"/>
                  </a:moveTo>
                  <a:lnTo>
                    <a:pt x="2065019" y="868679"/>
                  </a:lnTo>
                  <a:lnTo>
                    <a:pt x="2053388" y="844369"/>
                  </a:lnTo>
                  <a:lnTo>
                    <a:pt x="2020982" y="823423"/>
                  </a:lnTo>
                  <a:lnTo>
                    <a:pt x="1971531" y="807012"/>
                  </a:lnTo>
                  <a:lnTo>
                    <a:pt x="1908767" y="796308"/>
                  </a:lnTo>
                  <a:lnTo>
                    <a:pt x="1836419" y="792479"/>
                  </a:lnTo>
                  <a:lnTo>
                    <a:pt x="1264919" y="792479"/>
                  </a:lnTo>
                  <a:lnTo>
                    <a:pt x="0" y="0"/>
                  </a:lnTo>
                  <a:lnTo>
                    <a:pt x="922019" y="792479"/>
                  </a:lnTo>
                  <a:lnTo>
                    <a:pt x="849672" y="796308"/>
                  </a:lnTo>
                  <a:lnTo>
                    <a:pt x="786908" y="807012"/>
                  </a:lnTo>
                  <a:lnTo>
                    <a:pt x="737457" y="823423"/>
                  </a:lnTo>
                  <a:lnTo>
                    <a:pt x="705051" y="844369"/>
                  </a:lnTo>
                  <a:lnTo>
                    <a:pt x="693419" y="868679"/>
                  </a:lnTo>
                  <a:lnTo>
                    <a:pt x="693419" y="1173479"/>
                  </a:lnTo>
                  <a:lnTo>
                    <a:pt x="737457" y="1218736"/>
                  </a:lnTo>
                  <a:lnTo>
                    <a:pt x="786908" y="1235147"/>
                  </a:lnTo>
                  <a:lnTo>
                    <a:pt x="849672" y="1245851"/>
                  </a:lnTo>
                  <a:lnTo>
                    <a:pt x="922019" y="1249679"/>
                  </a:lnTo>
                  <a:lnTo>
                    <a:pt x="1836419" y="1249679"/>
                  </a:lnTo>
                  <a:lnTo>
                    <a:pt x="1908767" y="1245851"/>
                  </a:lnTo>
                  <a:lnTo>
                    <a:pt x="1971531" y="1235147"/>
                  </a:lnTo>
                  <a:lnTo>
                    <a:pt x="2020982" y="1218736"/>
                  </a:lnTo>
                  <a:lnTo>
                    <a:pt x="2053388" y="1197790"/>
                  </a:lnTo>
                  <a:lnTo>
                    <a:pt x="2065019" y="1173479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164579" y="2712719"/>
              <a:ext cx="2065020" cy="1249680"/>
            </a:xfrm>
            <a:custGeom>
              <a:avLst/>
              <a:gdLst/>
              <a:ahLst/>
              <a:cxnLst/>
              <a:rect l="l" t="t" r="r" b="b"/>
              <a:pathLst>
                <a:path w="2065020" h="1249679">
                  <a:moveTo>
                    <a:pt x="922019" y="792479"/>
                  </a:moveTo>
                  <a:lnTo>
                    <a:pt x="849672" y="796308"/>
                  </a:lnTo>
                  <a:lnTo>
                    <a:pt x="786908" y="807012"/>
                  </a:lnTo>
                  <a:lnTo>
                    <a:pt x="737457" y="823423"/>
                  </a:lnTo>
                  <a:lnTo>
                    <a:pt x="705051" y="844369"/>
                  </a:lnTo>
                  <a:lnTo>
                    <a:pt x="693419" y="868679"/>
                  </a:lnTo>
                  <a:lnTo>
                    <a:pt x="693419" y="1173479"/>
                  </a:lnTo>
                  <a:lnTo>
                    <a:pt x="737457" y="1218736"/>
                  </a:lnTo>
                  <a:lnTo>
                    <a:pt x="786908" y="1235147"/>
                  </a:lnTo>
                  <a:lnTo>
                    <a:pt x="849672" y="1245851"/>
                  </a:lnTo>
                  <a:lnTo>
                    <a:pt x="922019" y="1249679"/>
                  </a:lnTo>
                  <a:lnTo>
                    <a:pt x="1836419" y="1249679"/>
                  </a:lnTo>
                  <a:lnTo>
                    <a:pt x="1908767" y="1245851"/>
                  </a:lnTo>
                  <a:lnTo>
                    <a:pt x="1971531" y="1235147"/>
                  </a:lnTo>
                  <a:lnTo>
                    <a:pt x="2020982" y="1218736"/>
                  </a:lnTo>
                  <a:lnTo>
                    <a:pt x="2053388" y="1197790"/>
                  </a:lnTo>
                  <a:lnTo>
                    <a:pt x="2065019" y="1173479"/>
                  </a:lnTo>
                  <a:lnTo>
                    <a:pt x="2065019" y="868679"/>
                  </a:lnTo>
                  <a:lnTo>
                    <a:pt x="2020982" y="823423"/>
                  </a:lnTo>
                  <a:lnTo>
                    <a:pt x="1971531" y="807012"/>
                  </a:lnTo>
                  <a:lnTo>
                    <a:pt x="1908767" y="796308"/>
                  </a:lnTo>
                  <a:lnTo>
                    <a:pt x="1836419" y="792479"/>
                  </a:lnTo>
                  <a:lnTo>
                    <a:pt x="1264919" y="792479"/>
                  </a:lnTo>
                  <a:lnTo>
                    <a:pt x="0" y="0"/>
                  </a:lnTo>
                  <a:lnTo>
                    <a:pt x="922019" y="79247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7075420" y="3554982"/>
            <a:ext cx="9378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95" dirty="0">
                <a:solidFill>
                  <a:srgbClr val="007F00"/>
                </a:solidFill>
                <a:latin typeface="Verdana"/>
                <a:cs typeface="Verdana"/>
              </a:rPr>
              <a:t>Cluster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28</a:t>
            </a:fld>
            <a:endParaRPr spc="45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05237" y="1519237"/>
            <a:ext cx="2524125" cy="1609725"/>
            <a:chOff x="3805237" y="1519237"/>
            <a:chExt cx="2524125" cy="1609725"/>
          </a:xfrm>
        </p:grpSpPr>
        <p:sp>
          <p:nvSpPr>
            <p:cNvPr id="3" name="object 3"/>
            <p:cNvSpPr/>
            <p:nvPr/>
          </p:nvSpPr>
          <p:spPr>
            <a:xfrm>
              <a:off x="4419600" y="1524000"/>
              <a:ext cx="1905000" cy="1600200"/>
            </a:xfrm>
            <a:custGeom>
              <a:avLst/>
              <a:gdLst/>
              <a:ahLst/>
              <a:cxnLst/>
              <a:rect l="l" t="t" r="r" b="b"/>
              <a:pathLst>
                <a:path w="1905000" h="1600200">
                  <a:moveTo>
                    <a:pt x="1904999" y="800099"/>
                  </a:moveTo>
                  <a:lnTo>
                    <a:pt x="1903589" y="756193"/>
                  </a:lnTo>
                  <a:lnTo>
                    <a:pt x="1899407" y="712906"/>
                  </a:lnTo>
                  <a:lnTo>
                    <a:pt x="1892526" y="670300"/>
                  </a:lnTo>
                  <a:lnTo>
                    <a:pt x="1883018" y="628436"/>
                  </a:lnTo>
                  <a:lnTo>
                    <a:pt x="1870956" y="587374"/>
                  </a:lnTo>
                  <a:lnTo>
                    <a:pt x="1856414" y="547176"/>
                  </a:lnTo>
                  <a:lnTo>
                    <a:pt x="1839464" y="507903"/>
                  </a:lnTo>
                  <a:lnTo>
                    <a:pt x="1820179" y="469615"/>
                  </a:lnTo>
                  <a:lnTo>
                    <a:pt x="1798632" y="432374"/>
                  </a:lnTo>
                  <a:lnTo>
                    <a:pt x="1774895" y="396239"/>
                  </a:lnTo>
                  <a:lnTo>
                    <a:pt x="1749041" y="361274"/>
                  </a:lnTo>
                  <a:lnTo>
                    <a:pt x="1721144" y="327538"/>
                  </a:lnTo>
                  <a:lnTo>
                    <a:pt x="1691276" y="295092"/>
                  </a:lnTo>
                  <a:lnTo>
                    <a:pt x="1659509" y="263997"/>
                  </a:lnTo>
                  <a:lnTo>
                    <a:pt x="1625917" y="234314"/>
                  </a:lnTo>
                  <a:lnTo>
                    <a:pt x="1590572" y="206105"/>
                  </a:lnTo>
                  <a:lnTo>
                    <a:pt x="1553548" y="179430"/>
                  </a:lnTo>
                  <a:lnTo>
                    <a:pt x="1514916" y="154350"/>
                  </a:lnTo>
                  <a:lnTo>
                    <a:pt x="1474751" y="130926"/>
                  </a:lnTo>
                  <a:lnTo>
                    <a:pt x="1433124" y="109219"/>
                  </a:lnTo>
                  <a:lnTo>
                    <a:pt x="1390108" y="89291"/>
                  </a:lnTo>
                  <a:lnTo>
                    <a:pt x="1345777" y="71201"/>
                  </a:lnTo>
                  <a:lnTo>
                    <a:pt x="1300203" y="55011"/>
                  </a:lnTo>
                  <a:lnTo>
                    <a:pt x="1253459" y="40782"/>
                  </a:lnTo>
                  <a:lnTo>
                    <a:pt x="1205618" y="28574"/>
                  </a:lnTo>
                  <a:lnTo>
                    <a:pt x="1156752" y="18450"/>
                  </a:lnTo>
                  <a:lnTo>
                    <a:pt x="1106934" y="10469"/>
                  </a:lnTo>
                  <a:lnTo>
                    <a:pt x="1056238" y="4693"/>
                  </a:lnTo>
                  <a:lnTo>
                    <a:pt x="1004735" y="1183"/>
                  </a:lnTo>
                  <a:lnTo>
                    <a:pt x="952499" y="0"/>
                  </a:lnTo>
                  <a:lnTo>
                    <a:pt x="900264" y="1183"/>
                  </a:lnTo>
                  <a:lnTo>
                    <a:pt x="848761" y="4693"/>
                  </a:lnTo>
                  <a:lnTo>
                    <a:pt x="798065" y="10469"/>
                  </a:lnTo>
                  <a:lnTo>
                    <a:pt x="748247" y="18450"/>
                  </a:lnTo>
                  <a:lnTo>
                    <a:pt x="699381" y="28574"/>
                  </a:lnTo>
                  <a:lnTo>
                    <a:pt x="651540" y="40782"/>
                  </a:lnTo>
                  <a:lnTo>
                    <a:pt x="604796" y="55011"/>
                  </a:lnTo>
                  <a:lnTo>
                    <a:pt x="559222" y="71201"/>
                  </a:lnTo>
                  <a:lnTo>
                    <a:pt x="514891" y="89291"/>
                  </a:lnTo>
                  <a:lnTo>
                    <a:pt x="471875" y="109219"/>
                  </a:lnTo>
                  <a:lnTo>
                    <a:pt x="430248" y="130926"/>
                  </a:lnTo>
                  <a:lnTo>
                    <a:pt x="390083" y="154350"/>
                  </a:lnTo>
                  <a:lnTo>
                    <a:pt x="351451" y="179430"/>
                  </a:lnTo>
                  <a:lnTo>
                    <a:pt x="314427" y="206105"/>
                  </a:lnTo>
                  <a:lnTo>
                    <a:pt x="279082" y="234314"/>
                  </a:lnTo>
                  <a:lnTo>
                    <a:pt x="245490" y="263997"/>
                  </a:lnTo>
                  <a:lnTo>
                    <a:pt x="213723" y="295092"/>
                  </a:lnTo>
                  <a:lnTo>
                    <a:pt x="183855" y="327538"/>
                  </a:lnTo>
                  <a:lnTo>
                    <a:pt x="155957" y="361274"/>
                  </a:lnTo>
                  <a:lnTo>
                    <a:pt x="130104" y="396239"/>
                  </a:lnTo>
                  <a:lnTo>
                    <a:pt x="106367" y="432374"/>
                  </a:lnTo>
                  <a:lnTo>
                    <a:pt x="84820" y="469615"/>
                  </a:lnTo>
                  <a:lnTo>
                    <a:pt x="65535" y="507903"/>
                  </a:lnTo>
                  <a:lnTo>
                    <a:pt x="48585" y="547176"/>
                  </a:lnTo>
                  <a:lnTo>
                    <a:pt x="34043" y="587374"/>
                  </a:lnTo>
                  <a:lnTo>
                    <a:pt x="21981" y="628436"/>
                  </a:lnTo>
                  <a:lnTo>
                    <a:pt x="12473" y="670300"/>
                  </a:lnTo>
                  <a:lnTo>
                    <a:pt x="5592" y="712906"/>
                  </a:lnTo>
                  <a:lnTo>
                    <a:pt x="1410" y="756193"/>
                  </a:lnTo>
                  <a:lnTo>
                    <a:pt x="0" y="800099"/>
                  </a:lnTo>
                  <a:lnTo>
                    <a:pt x="1410" y="844006"/>
                  </a:lnTo>
                  <a:lnTo>
                    <a:pt x="5592" y="887293"/>
                  </a:lnTo>
                  <a:lnTo>
                    <a:pt x="12473" y="929899"/>
                  </a:lnTo>
                  <a:lnTo>
                    <a:pt x="21981" y="971763"/>
                  </a:lnTo>
                  <a:lnTo>
                    <a:pt x="34043" y="1012824"/>
                  </a:lnTo>
                  <a:lnTo>
                    <a:pt x="48585" y="1053023"/>
                  </a:lnTo>
                  <a:lnTo>
                    <a:pt x="65535" y="1092296"/>
                  </a:lnTo>
                  <a:lnTo>
                    <a:pt x="84820" y="1130584"/>
                  </a:lnTo>
                  <a:lnTo>
                    <a:pt x="106367" y="1167825"/>
                  </a:lnTo>
                  <a:lnTo>
                    <a:pt x="130104" y="1203959"/>
                  </a:lnTo>
                  <a:lnTo>
                    <a:pt x="155957" y="1238925"/>
                  </a:lnTo>
                  <a:lnTo>
                    <a:pt x="183855" y="1272661"/>
                  </a:lnTo>
                  <a:lnTo>
                    <a:pt x="213723" y="1305107"/>
                  </a:lnTo>
                  <a:lnTo>
                    <a:pt x="245490" y="1336202"/>
                  </a:lnTo>
                  <a:lnTo>
                    <a:pt x="279082" y="1365884"/>
                  </a:lnTo>
                  <a:lnTo>
                    <a:pt x="314427" y="1394094"/>
                  </a:lnTo>
                  <a:lnTo>
                    <a:pt x="351451" y="1420769"/>
                  </a:lnTo>
                  <a:lnTo>
                    <a:pt x="390083" y="1445849"/>
                  </a:lnTo>
                  <a:lnTo>
                    <a:pt x="430248" y="1469273"/>
                  </a:lnTo>
                  <a:lnTo>
                    <a:pt x="471875" y="1490979"/>
                  </a:lnTo>
                  <a:lnTo>
                    <a:pt x="514891" y="1510908"/>
                  </a:lnTo>
                  <a:lnTo>
                    <a:pt x="559222" y="1528998"/>
                  </a:lnTo>
                  <a:lnTo>
                    <a:pt x="604796" y="1545188"/>
                  </a:lnTo>
                  <a:lnTo>
                    <a:pt x="651540" y="1559417"/>
                  </a:lnTo>
                  <a:lnTo>
                    <a:pt x="699381" y="1571624"/>
                  </a:lnTo>
                  <a:lnTo>
                    <a:pt x="748247" y="1581749"/>
                  </a:lnTo>
                  <a:lnTo>
                    <a:pt x="798065" y="1589730"/>
                  </a:lnTo>
                  <a:lnTo>
                    <a:pt x="848761" y="1595506"/>
                  </a:lnTo>
                  <a:lnTo>
                    <a:pt x="900264" y="1599016"/>
                  </a:lnTo>
                  <a:lnTo>
                    <a:pt x="952499" y="1600199"/>
                  </a:lnTo>
                  <a:lnTo>
                    <a:pt x="1004735" y="1599016"/>
                  </a:lnTo>
                  <a:lnTo>
                    <a:pt x="1056238" y="1595506"/>
                  </a:lnTo>
                  <a:lnTo>
                    <a:pt x="1106934" y="1589730"/>
                  </a:lnTo>
                  <a:lnTo>
                    <a:pt x="1156752" y="1581749"/>
                  </a:lnTo>
                  <a:lnTo>
                    <a:pt x="1205618" y="1571624"/>
                  </a:lnTo>
                  <a:lnTo>
                    <a:pt x="1253459" y="1559417"/>
                  </a:lnTo>
                  <a:lnTo>
                    <a:pt x="1300203" y="1545188"/>
                  </a:lnTo>
                  <a:lnTo>
                    <a:pt x="1345777" y="1528998"/>
                  </a:lnTo>
                  <a:lnTo>
                    <a:pt x="1390108" y="1510908"/>
                  </a:lnTo>
                  <a:lnTo>
                    <a:pt x="1433124" y="1490979"/>
                  </a:lnTo>
                  <a:lnTo>
                    <a:pt x="1474751" y="1469273"/>
                  </a:lnTo>
                  <a:lnTo>
                    <a:pt x="1514916" y="1445849"/>
                  </a:lnTo>
                  <a:lnTo>
                    <a:pt x="1553548" y="1420769"/>
                  </a:lnTo>
                  <a:lnTo>
                    <a:pt x="1590572" y="1394094"/>
                  </a:lnTo>
                  <a:lnTo>
                    <a:pt x="1625917" y="1365884"/>
                  </a:lnTo>
                  <a:lnTo>
                    <a:pt x="1659509" y="1336202"/>
                  </a:lnTo>
                  <a:lnTo>
                    <a:pt x="1691276" y="1305107"/>
                  </a:lnTo>
                  <a:lnTo>
                    <a:pt x="1721144" y="1272661"/>
                  </a:lnTo>
                  <a:lnTo>
                    <a:pt x="1749041" y="1238925"/>
                  </a:lnTo>
                  <a:lnTo>
                    <a:pt x="1774895" y="1203959"/>
                  </a:lnTo>
                  <a:lnTo>
                    <a:pt x="1798632" y="1167825"/>
                  </a:lnTo>
                  <a:lnTo>
                    <a:pt x="1820179" y="1130584"/>
                  </a:lnTo>
                  <a:lnTo>
                    <a:pt x="1839464" y="1092296"/>
                  </a:lnTo>
                  <a:lnTo>
                    <a:pt x="1856414" y="1053023"/>
                  </a:lnTo>
                  <a:lnTo>
                    <a:pt x="1870956" y="1012824"/>
                  </a:lnTo>
                  <a:lnTo>
                    <a:pt x="1883018" y="971763"/>
                  </a:lnTo>
                  <a:lnTo>
                    <a:pt x="1892526" y="929899"/>
                  </a:lnTo>
                  <a:lnTo>
                    <a:pt x="1899407" y="887293"/>
                  </a:lnTo>
                  <a:lnTo>
                    <a:pt x="1903589" y="844006"/>
                  </a:lnTo>
                  <a:lnTo>
                    <a:pt x="1904999" y="8000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419600" y="1524000"/>
              <a:ext cx="1905000" cy="1600200"/>
            </a:xfrm>
            <a:custGeom>
              <a:avLst/>
              <a:gdLst/>
              <a:ahLst/>
              <a:cxnLst/>
              <a:rect l="l" t="t" r="r" b="b"/>
              <a:pathLst>
                <a:path w="1905000" h="1600200">
                  <a:moveTo>
                    <a:pt x="952499" y="0"/>
                  </a:moveTo>
                  <a:lnTo>
                    <a:pt x="900264" y="1183"/>
                  </a:lnTo>
                  <a:lnTo>
                    <a:pt x="848761" y="4693"/>
                  </a:lnTo>
                  <a:lnTo>
                    <a:pt x="798065" y="10469"/>
                  </a:lnTo>
                  <a:lnTo>
                    <a:pt x="748247" y="18450"/>
                  </a:lnTo>
                  <a:lnTo>
                    <a:pt x="699381" y="28574"/>
                  </a:lnTo>
                  <a:lnTo>
                    <a:pt x="651540" y="40782"/>
                  </a:lnTo>
                  <a:lnTo>
                    <a:pt x="604796" y="55011"/>
                  </a:lnTo>
                  <a:lnTo>
                    <a:pt x="559222" y="71201"/>
                  </a:lnTo>
                  <a:lnTo>
                    <a:pt x="514891" y="89291"/>
                  </a:lnTo>
                  <a:lnTo>
                    <a:pt x="471875" y="109219"/>
                  </a:lnTo>
                  <a:lnTo>
                    <a:pt x="430248" y="130926"/>
                  </a:lnTo>
                  <a:lnTo>
                    <a:pt x="390083" y="154350"/>
                  </a:lnTo>
                  <a:lnTo>
                    <a:pt x="351451" y="179430"/>
                  </a:lnTo>
                  <a:lnTo>
                    <a:pt x="314427" y="206105"/>
                  </a:lnTo>
                  <a:lnTo>
                    <a:pt x="279082" y="234314"/>
                  </a:lnTo>
                  <a:lnTo>
                    <a:pt x="245490" y="263997"/>
                  </a:lnTo>
                  <a:lnTo>
                    <a:pt x="213723" y="295092"/>
                  </a:lnTo>
                  <a:lnTo>
                    <a:pt x="183855" y="327538"/>
                  </a:lnTo>
                  <a:lnTo>
                    <a:pt x="155957" y="361274"/>
                  </a:lnTo>
                  <a:lnTo>
                    <a:pt x="130104" y="396239"/>
                  </a:lnTo>
                  <a:lnTo>
                    <a:pt x="106367" y="432374"/>
                  </a:lnTo>
                  <a:lnTo>
                    <a:pt x="84820" y="469615"/>
                  </a:lnTo>
                  <a:lnTo>
                    <a:pt x="65535" y="507903"/>
                  </a:lnTo>
                  <a:lnTo>
                    <a:pt x="48585" y="547176"/>
                  </a:lnTo>
                  <a:lnTo>
                    <a:pt x="34043" y="587374"/>
                  </a:lnTo>
                  <a:lnTo>
                    <a:pt x="21981" y="628436"/>
                  </a:lnTo>
                  <a:lnTo>
                    <a:pt x="12473" y="670300"/>
                  </a:lnTo>
                  <a:lnTo>
                    <a:pt x="5592" y="712906"/>
                  </a:lnTo>
                  <a:lnTo>
                    <a:pt x="1410" y="756193"/>
                  </a:lnTo>
                  <a:lnTo>
                    <a:pt x="0" y="800099"/>
                  </a:lnTo>
                  <a:lnTo>
                    <a:pt x="1410" y="844006"/>
                  </a:lnTo>
                  <a:lnTo>
                    <a:pt x="5592" y="887293"/>
                  </a:lnTo>
                  <a:lnTo>
                    <a:pt x="12473" y="929899"/>
                  </a:lnTo>
                  <a:lnTo>
                    <a:pt x="21981" y="971763"/>
                  </a:lnTo>
                  <a:lnTo>
                    <a:pt x="34043" y="1012824"/>
                  </a:lnTo>
                  <a:lnTo>
                    <a:pt x="48585" y="1053023"/>
                  </a:lnTo>
                  <a:lnTo>
                    <a:pt x="65535" y="1092296"/>
                  </a:lnTo>
                  <a:lnTo>
                    <a:pt x="84820" y="1130584"/>
                  </a:lnTo>
                  <a:lnTo>
                    <a:pt x="106367" y="1167825"/>
                  </a:lnTo>
                  <a:lnTo>
                    <a:pt x="130104" y="1203959"/>
                  </a:lnTo>
                  <a:lnTo>
                    <a:pt x="155957" y="1238925"/>
                  </a:lnTo>
                  <a:lnTo>
                    <a:pt x="183855" y="1272661"/>
                  </a:lnTo>
                  <a:lnTo>
                    <a:pt x="213723" y="1305107"/>
                  </a:lnTo>
                  <a:lnTo>
                    <a:pt x="245490" y="1336202"/>
                  </a:lnTo>
                  <a:lnTo>
                    <a:pt x="279082" y="1365884"/>
                  </a:lnTo>
                  <a:lnTo>
                    <a:pt x="314427" y="1394094"/>
                  </a:lnTo>
                  <a:lnTo>
                    <a:pt x="351451" y="1420769"/>
                  </a:lnTo>
                  <a:lnTo>
                    <a:pt x="390083" y="1445849"/>
                  </a:lnTo>
                  <a:lnTo>
                    <a:pt x="430248" y="1469273"/>
                  </a:lnTo>
                  <a:lnTo>
                    <a:pt x="471875" y="1490979"/>
                  </a:lnTo>
                  <a:lnTo>
                    <a:pt x="514891" y="1510908"/>
                  </a:lnTo>
                  <a:lnTo>
                    <a:pt x="559222" y="1528998"/>
                  </a:lnTo>
                  <a:lnTo>
                    <a:pt x="604796" y="1545188"/>
                  </a:lnTo>
                  <a:lnTo>
                    <a:pt x="651540" y="1559417"/>
                  </a:lnTo>
                  <a:lnTo>
                    <a:pt x="699381" y="1571624"/>
                  </a:lnTo>
                  <a:lnTo>
                    <a:pt x="748247" y="1581749"/>
                  </a:lnTo>
                  <a:lnTo>
                    <a:pt x="798065" y="1589730"/>
                  </a:lnTo>
                  <a:lnTo>
                    <a:pt x="848761" y="1595506"/>
                  </a:lnTo>
                  <a:lnTo>
                    <a:pt x="900264" y="1599016"/>
                  </a:lnTo>
                  <a:lnTo>
                    <a:pt x="952499" y="1600199"/>
                  </a:lnTo>
                  <a:lnTo>
                    <a:pt x="1004735" y="1599016"/>
                  </a:lnTo>
                  <a:lnTo>
                    <a:pt x="1056238" y="1595506"/>
                  </a:lnTo>
                  <a:lnTo>
                    <a:pt x="1106934" y="1589730"/>
                  </a:lnTo>
                  <a:lnTo>
                    <a:pt x="1156752" y="1581749"/>
                  </a:lnTo>
                  <a:lnTo>
                    <a:pt x="1205618" y="1571624"/>
                  </a:lnTo>
                  <a:lnTo>
                    <a:pt x="1253459" y="1559417"/>
                  </a:lnTo>
                  <a:lnTo>
                    <a:pt x="1300203" y="1545188"/>
                  </a:lnTo>
                  <a:lnTo>
                    <a:pt x="1345777" y="1528998"/>
                  </a:lnTo>
                  <a:lnTo>
                    <a:pt x="1390108" y="1510908"/>
                  </a:lnTo>
                  <a:lnTo>
                    <a:pt x="1433124" y="1490979"/>
                  </a:lnTo>
                  <a:lnTo>
                    <a:pt x="1474751" y="1469273"/>
                  </a:lnTo>
                  <a:lnTo>
                    <a:pt x="1514916" y="1445849"/>
                  </a:lnTo>
                  <a:lnTo>
                    <a:pt x="1553548" y="1420769"/>
                  </a:lnTo>
                  <a:lnTo>
                    <a:pt x="1590572" y="1394094"/>
                  </a:lnTo>
                  <a:lnTo>
                    <a:pt x="1625917" y="1365884"/>
                  </a:lnTo>
                  <a:lnTo>
                    <a:pt x="1659509" y="1336202"/>
                  </a:lnTo>
                  <a:lnTo>
                    <a:pt x="1691276" y="1305107"/>
                  </a:lnTo>
                  <a:lnTo>
                    <a:pt x="1721144" y="1272661"/>
                  </a:lnTo>
                  <a:lnTo>
                    <a:pt x="1749041" y="1238925"/>
                  </a:lnTo>
                  <a:lnTo>
                    <a:pt x="1774895" y="1203959"/>
                  </a:lnTo>
                  <a:lnTo>
                    <a:pt x="1798632" y="1167825"/>
                  </a:lnTo>
                  <a:lnTo>
                    <a:pt x="1820179" y="1130584"/>
                  </a:lnTo>
                  <a:lnTo>
                    <a:pt x="1839464" y="1092296"/>
                  </a:lnTo>
                  <a:lnTo>
                    <a:pt x="1856414" y="1053023"/>
                  </a:lnTo>
                  <a:lnTo>
                    <a:pt x="1870956" y="1012824"/>
                  </a:lnTo>
                  <a:lnTo>
                    <a:pt x="1883018" y="971763"/>
                  </a:lnTo>
                  <a:lnTo>
                    <a:pt x="1892526" y="929899"/>
                  </a:lnTo>
                  <a:lnTo>
                    <a:pt x="1899407" y="887293"/>
                  </a:lnTo>
                  <a:lnTo>
                    <a:pt x="1903589" y="844006"/>
                  </a:lnTo>
                  <a:lnTo>
                    <a:pt x="1904999" y="800099"/>
                  </a:lnTo>
                  <a:lnTo>
                    <a:pt x="1903589" y="756193"/>
                  </a:lnTo>
                  <a:lnTo>
                    <a:pt x="1899407" y="712906"/>
                  </a:lnTo>
                  <a:lnTo>
                    <a:pt x="1892526" y="670300"/>
                  </a:lnTo>
                  <a:lnTo>
                    <a:pt x="1883018" y="628436"/>
                  </a:lnTo>
                  <a:lnTo>
                    <a:pt x="1870956" y="587374"/>
                  </a:lnTo>
                  <a:lnTo>
                    <a:pt x="1856414" y="547176"/>
                  </a:lnTo>
                  <a:lnTo>
                    <a:pt x="1839464" y="507903"/>
                  </a:lnTo>
                  <a:lnTo>
                    <a:pt x="1820179" y="469615"/>
                  </a:lnTo>
                  <a:lnTo>
                    <a:pt x="1798632" y="432374"/>
                  </a:lnTo>
                  <a:lnTo>
                    <a:pt x="1774895" y="396239"/>
                  </a:lnTo>
                  <a:lnTo>
                    <a:pt x="1749041" y="361274"/>
                  </a:lnTo>
                  <a:lnTo>
                    <a:pt x="1721144" y="327538"/>
                  </a:lnTo>
                  <a:lnTo>
                    <a:pt x="1691276" y="295092"/>
                  </a:lnTo>
                  <a:lnTo>
                    <a:pt x="1659509" y="263997"/>
                  </a:lnTo>
                  <a:lnTo>
                    <a:pt x="1625917" y="234314"/>
                  </a:lnTo>
                  <a:lnTo>
                    <a:pt x="1590572" y="206105"/>
                  </a:lnTo>
                  <a:lnTo>
                    <a:pt x="1553548" y="179430"/>
                  </a:lnTo>
                  <a:lnTo>
                    <a:pt x="1514916" y="154350"/>
                  </a:lnTo>
                  <a:lnTo>
                    <a:pt x="1474751" y="130926"/>
                  </a:lnTo>
                  <a:lnTo>
                    <a:pt x="1433124" y="109219"/>
                  </a:lnTo>
                  <a:lnTo>
                    <a:pt x="1390108" y="89291"/>
                  </a:lnTo>
                  <a:lnTo>
                    <a:pt x="1345777" y="71201"/>
                  </a:lnTo>
                  <a:lnTo>
                    <a:pt x="1300203" y="55011"/>
                  </a:lnTo>
                  <a:lnTo>
                    <a:pt x="1253459" y="40782"/>
                  </a:lnTo>
                  <a:lnTo>
                    <a:pt x="1205618" y="28574"/>
                  </a:lnTo>
                  <a:lnTo>
                    <a:pt x="1156752" y="18450"/>
                  </a:lnTo>
                  <a:lnTo>
                    <a:pt x="1106934" y="10469"/>
                  </a:lnTo>
                  <a:lnTo>
                    <a:pt x="1056238" y="4693"/>
                  </a:lnTo>
                  <a:lnTo>
                    <a:pt x="1004735" y="1183"/>
                  </a:lnTo>
                  <a:lnTo>
                    <a:pt x="9524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0" y="2133600"/>
              <a:ext cx="609600" cy="381000"/>
            </a:xfrm>
            <a:custGeom>
              <a:avLst/>
              <a:gdLst/>
              <a:ahLst/>
              <a:cxnLst/>
              <a:rect l="l" t="t" r="r" b="b"/>
              <a:pathLst>
                <a:path w="609600" h="381000">
                  <a:moveTo>
                    <a:pt x="609599" y="380999"/>
                  </a:moveTo>
                  <a:lnTo>
                    <a:pt x="6095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09599" y="380999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10000" y="2133600"/>
              <a:ext cx="609600" cy="381000"/>
            </a:xfrm>
            <a:custGeom>
              <a:avLst/>
              <a:gdLst/>
              <a:ahLst/>
              <a:cxnLst/>
              <a:rect l="l" t="t" r="r" b="b"/>
              <a:pathLst>
                <a:path w="609600" h="381000">
                  <a:moveTo>
                    <a:pt x="0" y="0"/>
                  </a:moveTo>
                  <a:lnTo>
                    <a:pt x="0" y="380999"/>
                  </a:lnTo>
                  <a:lnTo>
                    <a:pt x="609599" y="380999"/>
                  </a:lnTo>
                  <a:lnTo>
                    <a:pt x="609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Scaffolding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10000" y="2133600"/>
            <a:ext cx="609600" cy="38100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585"/>
              </a:spcBef>
            </a:pPr>
            <a:r>
              <a:rPr sz="1200" spc="45" dirty="0">
                <a:latin typeface="Verdana"/>
                <a:cs typeface="Verdana"/>
              </a:rPr>
              <a:t>Stub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05400" y="1871472"/>
            <a:ext cx="685800" cy="381000"/>
          </a:xfrm>
          <a:prstGeom prst="rect">
            <a:avLst/>
          </a:prstGeom>
          <a:solidFill>
            <a:srgbClr val="FFCCCC"/>
          </a:solidFill>
          <a:ln w="9524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6319837" y="2205037"/>
            <a:ext cx="771525" cy="314325"/>
            <a:chOff x="6319837" y="2205037"/>
            <a:chExt cx="771525" cy="314325"/>
          </a:xfrm>
        </p:grpSpPr>
        <p:sp>
          <p:nvSpPr>
            <p:cNvPr id="11" name="object 11"/>
            <p:cNvSpPr/>
            <p:nvPr/>
          </p:nvSpPr>
          <p:spPr>
            <a:xfrm>
              <a:off x="6324600" y="2209800"/>
              <a:ext cx="762000" cy="304800"/>
            </a:xfrm>
            <a:custGeom>
              <a:avLst/>
              <a:gdLst/>
              <a:ahLst/>
              <a:cxnLst/>
              <a:rect l="l" t="t" r="r" b="b"/>
              <a:pathLst>
                <a:path w="762000" h="304800">
                  <a:moveTo>
                    <a:pt x="761999" y="304799"/>
                  </a:moveTo>
                  <a:lnTo>
                    <a:pt x="761999" y="0"/>
                  </a:lnTo>
                  <a:lnTo>
                    <a:pt x="0" y="0"/>
                  </a:lnTo>
                  <a:lnTo>
                    <a:pt x="0" y="304799"/>
                  </a:lnTo>
                  <a:lnTo>
                    <a:pt x="761999" y="304799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24600" y="2209800"/>
              <a:ext cx="762000" cy="304800"/>
            </a:xfrm>
            <a:custGeom>
              <a:avLst/>
              <a:gdLst/>
              <a:ahLst/>
              <a:cxnLst/>
              <a:rect l="l" t="t" r="r" b="b"/>
              <a:pathLst>
                <a:path w="762000" h="304800">
                  <a:moveTo>
                    <a:pt x="0" y="0"/>
                  </a:moveTo>
                  <a:lnTo>
                    <a:pt x="0" y="304799"/>
                  </a:lnTo>
                  <a:lnTo>
                    <a:pt x="761999" y="304799"/>
                  </a:lnTo>
                  <a:lnTo>
                    <a:pt x="7619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6324600" y="2209800"/>
            <a:ext cx="762000" cy="30480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67005">
              <a:lnSpc>
                <a:spcPct val="100000"/>
              </a:lnSpc>
              <a:spcBef>
                <a:spcPts val="345"/>
              </a:spcBef>
            </a:pPr>
            <a:r>
              <a:rPr sz="1200" spc="60" dirty="0">
                <a:latin typeface="Verdana"/>
                <a:cs typeface="Verdana"/>
              </a:rPr>
              <a:t>Driver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159817" y="2707957"/>
            <a:ext cx="2074545" cy="1259205"/>
            <a:chOff x="6159817" y="2707957"/>
            <a:chExt cx="2074545" cy="1259205"/>
          </a:xfrm>
        </p:grpSpPr>
        <p:sp>
          <p:nvSpPr>
            <p:cNvPr id="15" name="object 15"/>
            <p:cNvSpPr/>
            <p:nvPr/>
          </p:nvSpPr>
          <p:spPr>
            <a:xfrm>
              <a:off x="6164579" y="2712719"/>
              <a:ext cx="2065020" cy="1249680"/>
            </a:xfrm>
            <a:custGeom>
              <a:avLst/>
              <a:gdLst/>
              <a:ahLst/>
              <a:cxnLst/>
              <a:rect l="l" t="t" r="r" b="b"/>
              <a:pathLst>
                <a:path w="2065020" h="1249679">
                  <a:moveTo>
                    <a:pt x="2065019" y="1173479"/>
                  </a:moveTo>
                  <a:lnTo>
                    <a:pt x="2065019" y="868679"/>
                  </a:lnTo>
                  <a:lnTo>
                    <a:pt x="2053388" y="844369"/>
                  </a:lnTo>
                  <a:lnTo>
                    <a:pt x="2020982" y="823423"/>
                  </a:lnTo>
                  <a:lnTo>
                    <a:pt x="1971531" y="807012"/>
                  </a:lnTo>
                  <a:lnTo>
                    <a:pt x="1908767" y="796308"/>
                  </a:lnTo>
                  <a:lnTo>
                    <a:pt x="1836419" y="792479"/>
                  </a:lnTo>
                  <a:lnTo>
                    <a:pt x="1264919" y="792479"/>
                  </a:lnTo>
                  <a:lnTo>
                    <a:pt x="0" y="0"/>
                  </a:lnTo>
                  <a:lnTo>
                    <a:pt x="922019" y="792479"/>
                  </a:lnTo>
                  <a:lnTo>
                    <a:pt x="849672" y="796308"/>
                  </a:lnTo>
                  <a:lnTo>
                    <a:pt x="786908" y="807012"/>
                  </a:lnTo>
                  <a:lnTo>
                    <a:pt x="737457" y="823423"/>
                  </a:lnTo>
                  <a:lnTo>
                    <a:pt x="705051" y="844369"/>
                  </a:lnTo>
                  <a:lnTo>
                    <a:pt x="693419" y="868679"/>
                  </a:lnTo>
                  <a:lnTo>
                    <a:pt x="693419" y="1173479"/>
                  </a:lnTo>
                  <a:lnTo>
                    <a:pt x="737457" y="1218736"/>
                  </a:lnTo>
                  <a:lnTo>
                    <a:pt x="786908" y="1235147"/>
                  </a:lnTo>
                  <a:lnTo>
                    <a:pt x="849672" y="1245851"/>
                  </a:lnTo>
                  <a:lnTo>
                    <a:pt x="922019" y="1249679"/>
                  </a:lnTo>
                  <a:lnTo>
                    <a:pt x="1836419" y="1249679"/>
                  </a:lnTo>
                  <a:lnTo>
                    <a:pt x="1908767" y="1245851"/>
                  </a:lnTo>
                  <a:lnTo>
                    <a:pt x="1971531" y="1235147"/>
                  </a:lnTo>
                  <a:lnTo>
                    <a:pt x="2020982" y="1218736"/>
                  </a:lnTo>
                  <a:lnTo>
                    <a:pt x="2053388" y="1197790"/>
                  </a:lnTo>
                  <a:lnTo>
                    <a:pt x="2065019" y="1173479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164579" y="2712719"/>
              <a:ext cx="2065020" cy="1249680"/>
            </a:xfrm>
            <a:custGeom>
              <a:avLst/>
              <a:gdLst/>
              <a:ahLst/>
              <a:cxnLst/>
              <a:rect l="l" t="t" r="r" b="b"/>
              <a:pathLst>
                <a:path w="2065020" h="1249679">
                  <a:moveTo>
                    <a:pt x="922019" y="792479"/>
                  </a:moveTo>
                  <a:lnTo>
                    <a:pt x="849672" y="796308"/>
                  </a:lnTo>
                  <a:lnTo>
                    <a:pt x="786908" y="807012"/>
                  </a:lnTo>
                  <a:lnTo>
                    <a:pt x="737457" y="823423"/>
                  </a:lnTo>
                  <a:lnTo>
                    <a:pt x="705051" y="844369"/>
                  </a:lnTo>
                  <a:lnTo>
                    <a:pt x="693419" y="868679"/>
                  </a:lnTo>
                  <a:lnTo>
                    <a:pt x="693419" y="1173479"/>
                  </a:lnTo>
                  <a:lnTo>
                    <a:pt x="737457" y="1218736"/>
                  </a:lnTo>
                  <a:lnTo>
                    <a:pt x="786908" y="1235147"/>
                  </a:lnTo>
                  <a:lnTo>
                    <a:pt x="849672" y="1245851"/>
                  </a:lnTo>
                  <a:lnTo>
                    <a:pt x="922019" y="1249679"/>
                  </a:lnTo>
                  <a:lnTo>
                    <a:pt x="1836419" y="1249679"/>
                  </a:lnTo>
                  <a:lnTo>
                    <a:pt x="1908767" y="1245851"/>
                  </a:lnTo>
                  <a:lnTo>
                    <a:pt x="1971531" y="1235147"/>
                  </a:lnTo>
                  <a:lnTo>
                    <a:pt x="2020982" y="1218736"/>
                  </a:lnTo>
                  <a:lnTo>
                    <a:pt x="2053388" y="1197790"/>
                  </a:lnTo>
                  <a:lnTo>
                    <a:pt x="2065019" y="1173479"/>
                  </a:lnTo>
                  <a:lnTo>
                    <a:pt x="2065019" y="868679"/>
                  </a:lnTo>
                  <a:lnTo>
                    <a:pt x="2020982" y="823423"/>
                  </a:lnTo>
                  <a:lnTo>
                    <a:pt x="1971531" y="807012"/>
                  </a:lnTo>
                  <a:lnTo>
                    <a:pt x="1908767" y="796308"/>
                  </a:lnTo>
                  <a:lnTo>
                    <a:pt x="1836419" y="792479"/>
                  </a:lnTo>
                  <a:lnTo>
                    <a:pt x="1264919" y="792479"/>
                  </a:lnTo>
                  <a:lnTo>
                    <a:pt x="0" y="0"/>
                  </a:lnTo>
                  <a:lnTo>
                    <a:pt x="922019" y="79247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075420" y="3554982"/>
            <a:ext cx="9378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95" dirty="0">
                <a:solidFill>
                  <a:srgbClr val="007F00"/>
                </a:solidFill>
                <a:latin typeface="Verdana"/>
                <a:cs typeface="Verdana"/>
              </a:rPr>
              <a:t>Cluster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747837" y="2831401"/>
            <a:ext cx="2823210" cy="1593215"/>
            <a:chOff x="1747837" y="2831401"/>
            <a:chExt cx="2823210" cy="1593215"/>
          </a:xfrm>
        </p:grpSpPr>
        <p:sp>
          <p:nvSpPr>
            <p:cNvPr id="19" name="object 19"/>
            <p:cNvSpPr/>
            <p:nvPr/>
          </p:nvSpPr>
          <p:spPr>
            <a:xfrm>
              <a:off x="1752600" y="2836163"/>
              <a:ext cx="2813685" cy="1583690"/>
            </a:xfrm>
            <a:custGeom>
              <a:avLst/>
              <a:gdLst/>
              <a:ahLst/>
              <a:cxnLst/>
              <a:rect l="l" t="t" r="r" b="b"/>
              <a:pathLst>
                <a:path w="2813685" h="1583689">
                  <a:moveTo>
                    <a:pt x="2813303" y="0"/>
                  </a:moveTo>
                  <a:lnTo>
                    <a:pt x="1295399" y="757427"/>
                  </a:lnTo>
                  <a:lnTo>
                    <a:pt x="1289730" y="719519"/>
                  </a:lnTo>
                  <a:lnTo>
                    <a:pt x="1273557" y="684809"/>
                  </a:lnTo>
                  <a:lnTo>
                    <a:pt x="1248133" y="654258"/>
                  </a:lnTo>
                  <a:lnTo>
                    <a:pt x="1214712" y="628825"/>
                  </a:lnTo>
                  <a:lnTo>
                    <a:pt x="1174546" y="609471"/>
                  </a:lnTo>
                  <a:lnTo>
                    <a:pt x="1128888" y="597154"/>
                  </a:lnTo>
                  <a:lnTo>
                    <a:pt x="1078991" y="592835"/>
                  </a:lnTo>
                  <a:lnTo>
                    <a:pt x="216407" y="592835"/>
                  </a:lnTo>
                  <a:lnTo>
                    <a:pt x="166511" y="597154"/>
                  </a:lnTo>
                  <a:lnTo>
                    <a:pt x="120853" y="609471"/>
                  </a:lnTo>
                  <a:lnTo>
                    <a:pt x="80687" y="628825"/>
                  </a:lnTo>
                  <a:lnTo>
                    <a:pt x="47266" y="654258"/>
                  </a:lnTo>
                  <a:lnTo>
                    <a:pt x="21842" y="684809"/>
                  </a:lnTo>
                  <a:lnTo>
                    <a:pt x="5669" y="719519"/>
                  </a:lnTo>
                  <a:lnTo>
                    <a:pt x="0" y="757427"/>
                  </a:lnTo>
                  <a:lnTo>
                    <a:pt x="0" y="1418843"/>
                  </a:lnTo>
                  <a:lnTo>
                    <a:pt x="21842" y="1490796"/>
                  </a:lnTo>
                  <a:lnTo>
                    <a:pt x="47266" y="1521374"/>
                  </a:lnTo>
                  <a:lnTo>
                    <a:pt x="80687" y="1546966"/>
                  </a:lnTo>
                  <a:lnTo>
                    <a:pt x="120853" y="1566534"/>
                  </a:lnTo>
                  <a:lnTo>
                    <a:pt x="166511" y="1579037"/>
                  </a:lnTo>
                  <a:lnTo>
                    <a:pt x="216407" y="1583435"/>
                  </a:lnTo>
                  <a:lnTo>
                    <a:pt x="1078991" y="1583435"/>
                  </a:lnTo>
                  <a:lnTo>
                    <a:pt x="1128888" y="1579037"/>
                  </a:lnTo>
                  <a:lnTo>
                    <a:pt x="1174546" y="1566534"/>
                  </a:lnTo>
                  <a:lnTo>
                    <a:pt x="1214712" y="1546966"/>
                  </a:lnTo>
                  <a:lnTo>
                    <a:pt x="1248133" y="1521374"/>
                  </a:lnTo>
                  <a:lnTo>
                    <a:pt x="1273557" y="1490796"/>
                  </a:lnTo>
                  <a:lnTo>
                    <a:pt x="1289730" y="1456273"/>
                  </a:lnTo>
                  <a:lnTo>
                    <a:pt x="1295399" y="1418843"/>
                  </a:lnTo>
                  <a:lnTo>
                    <a:pt x="1295399" y="1005839"/>
                  </a:lnTo>
                  <a:lnTo>
                    <a:pt x="2813303" y="0"/>
                  </a:lnTo>
                  <a:close/>
                </a:path>
              </a:pathLst>
            </a:custGeom>
            <a:solidFill>
              <a:srgbClr val="FFCC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752600" y="2836163"/>
              <a:ext cx="2813685" cy="1583690"/>
            </a:xfrm>
            <a:custGeom>
              <a:avLst/>
              <a:gdLst/>
              <a:ahLst/>
              <a:cxnLst/>
              <a:rect l="l" t="t" r="r" b="b"/>
              <a:pathLst>
                <a:path w="2813685" h="1583689">
                  <a:moveTo>
                    <a:pt x="216407" y="592835"/>
                  </a:moveTo>
                  <a:lnTo>
                    <a:pt x="166511" y="597154"/>
                  </a:lnTo>
                  <a:lnTo>
                    <a:pt x="120853" y="609471"/>
                  </a:lnTo>
                  <a:lnTo>
                    <a:pt x="80687" y="628825"/>
                  </a:lnTo>
                  <a:lnTo>
                    <a:pt x="47266" y="654258"/>
                  </a:lnTo>
                  <a:lnTo>
                    <a:pt x="21842" y="684809"/>
                  </a:lnTo>
                  <a:lnTo>
                    <a:pt x="5669" y="719519"/>
                  </a:lnTo>
                  <a:lnTo>
                    <a:pt x="0" y="757427"/>
                  </a:lnTo>
                  <a:lnTo>
                    <a:pt x="0" y="1418843"/>
                  </a:lnTo>
                  <a:lnTo>
                    <a:pt x="21842" y="1490796"/>
                  </a:lnTo>
                  <a:lnTo>
                    <a:pt x="47266" y="1521374"/>
                  </a:lnTo>
                  <a:lnTo>
                    <a:pt x="80687" y="1546966"/>
                  </a:lnTo>
                  <a:lnTo>
                    <a:pt x="120853" y="1566534"/>
                  </a:lnTo>
                  <a:lnTo>
                    <a:pt x="166511" y="1579037"/>
                  </a:lnTo>
                  <a:lnTo>
                    <a:pt x="216407" y="1583435"/>
                  </a:lnTo>
                  <a:lnTo>
                    <a:pt x="1078991" y="1583435"/>
                  </a:lnTo>
                  <a:lnTo>
                    <a:pt x="1128888" y="1579037"/>
                  </a:lnTo>
                  <a:lnTo>
                    <a:pt x="1174546" y="1566534"/>
                  </a:lnTo>
                  <a:lnTo>
                    <a:pt x="1214712" y="1546966"/>
                  </a:lnTo>
                  <a:lnTo>
                    <a:pt x="1248133" y="1521374"/>
                  </a:lnTo>
                  <a:lnTo>
                    <a:pt x="1273557" y="1490796"/>
                  </a:lnTo>
                  <a:lnTo>
                    <a:pt x="1289730" y="1456273"/>
                  </a:lnTo>
                  <a:lnTo>
                    <a:pt x="1295399" y="1418843"/>
                  </a:lnTo>
                  <a:lnTo>
                    <a:pt x="1295399" y="1005839"/>
                  </a:lnTo>
                  <a:lnTo>
                    <a:pt x="2813303" y="0"/>
                  </a:lnTo>
                  <a:lnTo>
                    <a:pt x="1295399" y="757427"/>
                  </a:lnTo>
                  <a:lnTo>
                    <a:pt x="1289730" y="719519"/>
                  </a:lnTo>
                  <a:lnTo>
                    <a:pt x="1273557" y="684809"/>
                  </a:lnTo>
                  <a:lnTo>
                    <a:pt x="1248133" y="654258"/>
                  </a:lnTo>
                  <a:lnTo>
                    <a:pt x="1214712" y="628825"/>
                  </a:lnTo>
                  <a:lnTo>
                    <a:pt x="1174546" y="609471"/>
                  </a:lnTo>
                  <a:lnTo>
                    <a:pt x="1128888" y="597154"/>
                  </a:lnTo>
                  <a:lnTo>
                    <a:pt x="1078991" y="592835"/>
                  </a:lnTo>
                  <a:lnTo>
                    <a:pt x="755903" y="592835"/>
                  </a:lnTo>
                  <a:lnTo>
                    <a:pt x="216407" y="592835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985263" y="3498594"/>
            <a:ext cx="833755" cy="8502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85090" algn="just">
              <a:lnSpc>
                <a:spcPct val="100299"/>
              </a:lnSpc>
              <a:spcBef>
                <a:spcPts val="90"/>
              </a:spcBef>
            </a:pPr>
            <a:r>
              <a:rPr sz="1800" i="1" spc="85" dirty="0">
                <a:solidFill>
                  <a:srgbClr val="007F00"/>
                </a:solidFill>
                <a:latin typeface="Verdana"/>
                <a:cs typeface="Verdana"/>
              </a:rPr>
              <a:t>Code </a:t>
            </a:r>
            <a:r>
              <a:rPr sz="1800" i="1" spc="120" dirty="0">
                <a:solidFill>
                  <a:srgbClr val="007F00"/>
                </a:solidFill>
                <a:latin typeface="Verdana"/>
                <a:cs typeface="Verdana"/>
              </a:rPr>
              <a:t>to</a:t>
            </a:r>
            <a:r>
              <a:rPr sz="1800" i="1" spc="-20" dirty="0">
                <a:solidFill>
                  <a:srgbClr val="007F00"/>
                </a:solidFill>
                <a:latin typeface="Verdana"/>
                <a:cs typeface="Verdana"/>
              </a:rPr>
              <a:t> </a:t>
            </a:r>
            <a:r>
              <a:rPr sz="1800" i="1" spc="95" dirty="0">
                <a:solidFill>
                  <a:srgbClr val="007F00"/>
                </a:solidFill>
                <a:latin typeface="Verdana"/>
                <a:cs typeface="Verdana"/>
              </a:rPr>
              <a:t>be </a:t>
            </a:r>
            <a:r>
              <a:rPr sz="1800" i="1" spc="105" dirty="0">
                <a:solidFill>
                  <a:srgbClr val="007F00"/>
                </a:solidFill>
                <a:latin typeface="Verdana"/>
                <a:cs typeface="Verdana"/>
              </a:rPr>
              <a:t>tested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29</a:t>
            </a:fld>
            <a:endParaRPr spc="45" dirty="0"/>
          </a:p>
        </p:txBody>
      </p:sp>
      <p:sp>
        <p:nvSpPr>
          <p:cNvPr id="22" name="object 22"/>
          <p:cNvSpPr txBox="1"/>
          <p:nvPr/>
        </p:nvSpPr>
        <p:spPr>
          <a:xfrm>
            <a:off x="5029200" y="2328672"/>
            <a:ext cx="685800" cy="381000"/>
          </a:xfrm>
          <a:prstGeom prst="rect">
            <a:avLst/>
          </a:prstGeom>
          <a:solidFill>
            <a:srgbClr val="FFCCCC"/>
          </a:solidFill>
          <a:ln w="9524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When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are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you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done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testing?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83995"/>
            <a:ext cx="764413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2345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145" dirty="0">
                <a:solidFill>
                  <a:srgbClr val="0000CC"/>
                </a:solidFill>
                <a:latin typeface="Verdana"/>
                <a:cs typeface="Verdana"/>
              </a:rPr>
              <a:t>Mutation</a:t>
            </a:r>
            <a:r>
              <a:rPr sz="20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125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0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i="1" dirty="0">
                <a:latin typeface="Verdana"/>
                <a:cs typeface="Verdana"/>
              </a:rPr>
              <a:t>Perturb</a:t>
            </a:r>
            <a:r>
              <a:rPr sz="1800" i="1" spc="-4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code</a:t>
            </a:r>
            <a:r>
              <a:rPr sz="1800" i="1" spc="-20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slightly</a:t>
            </a:r>
            <a:r>
              <a:rPr sz="1800" i="1" spc="-3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in</a:t>
            </a:r>
            <a:r>
              <a:rPr sz="1800" i="1" spc="-40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order</a:t>
            </a:r>
            <a:r>
              <a:rPr sz="1800" i="1" spc="-40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to</a:t>
            </a:r>
            <a:r>
              <a:rPr sz="1800" i="1" spc="-3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assess</a:t>
            </a:r>
            <a:r>
              <a:rPr sz="1800" i="1" spc="-30" dirty="0">
                <a:latin typeface="Verdana"/>
                <a:cs typeface="Verdana"/>
              </a:rPr>
              <a:t> </a:t>
            </a:r>
            <a:r>
              <a:rPr sz="1800" i="1" spc="-10" dirty="0">
                <a:latin typeface="Verdana"/>
                <a:cs typeface="Verdana"/>
              </a:rPr>
              <a:t>sensitivity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20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Focus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low-</a:t>
            </a:r>
            <a:r>
              <a:rPr sz="1800" dirty="0">
                <a:latin typeface="Verdana"/>
                <a:cs typeface="Verdana"/>
              </a:rPr>
              <a:t>level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design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decisions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814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spc="-10" dirty="0">
                <a:latin typeface="Verdana"/>
                <a:cs typeface="Verdana"/>
              </a:rPr>
              <a:t>Examples:</a:t>
            </a:r>
            <a:endParaRPr sz="1600">
              <a:latin typeface="Verdana"/>
              <a:cs typeface="Verdana"/>
            </a:endParaRPr>
          </a:p>
          <a:p>
            <a:pPr marL="1218565" lvl="3" indent="-221615">
              <a:lnSpc>
                <a:spcPts val="1825"/>
              </a:lnSpc>
              <a:buClr>
                <a:srgbClr val="000099"/>
              </a:buClr>
              <a:buChar char="•"/>
              <a:tabLst>
                <a:tab pos="1218565" algn="l"/>
                <a:tab pos="2129790" algn="l"/>
              </a:tabLst>
            </a:pPr>
            <a:r>
              <a:rPr sz="1600" spc="-10" dirty="0">
                <a:latin typeface="Verdana"/>
                <a:cs typeface="Verdana"/>
              </a:rPr>
              <a:t>Change</a:t>
            </a:r>
            <a:r>
              <a:rPr sz="1600" dirty="0">
                <a:latin typeface="Verdana"/>
                <a:cs typeface="Verdana"/>
              </a:rPr>
              <a:t>	“&lt;“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“&gt;”</a:t>
            </a:r>
            <a:endParaRPr sz="1600">
              <a:latin typeface="Verdana"/>
              <a:cs typeface="Verdana"/>
            </a:endParaRPr>
          </a:p>
          <a:p>
            <a:pPr marL="1218565" lvl="3" indent="-221615">
              <a:lnSpc>
                <a:spcPts val="1825"/>
              </a:lnSpc>
              <a:buClr>
                <a:srgbClr val="000099"/>
              </a:buClr>
              <a:buChar char="•"/>
              <a:tabLst>
                <a:tab pos="1218565" algn="l"/>
                <a:tab pos="2129790" algn="l"/>
              </a:tabLst>
            </a:pPr>
            <a:r>
              <a:rPr sz="1600" spc="-10" dirty="0">
                <a:latin typeface="Verdana"/>
                <a:cs typeface="Verdana"/>
              </a:rPr>
              <a:t>Change</a:t>
            </a:r>
            <a:r>
              <a:rPr sz="1600" dirty="0">
                <a:latin typeface="Verdana"/>
                <a:cs typeface="Verdana"/>
              </a:rPr>
              <a:t>	“0”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“1”</a:t>
            </a:r>
            <a:endParaRPr sz="1600">
              <a:latin typeface="Verdana"/>
              <a:cs typeface="Verdana"/>
            </a:endParaRPr>
          </a:p>
          <a:p>
            <a:pPr marL="1218565" lvl="3" indent="-221615">
              <a:lnSpc>
                <a:spcPts val="1825"/>
              </a:lnSpc>
              <a:buClr>
                <a:srgbClr val="000099"/>
              </a:buClr>
              <a:buChar char="•"/>
              <a:tabLst>
                <a:tab pos="1218565" algn="l"/>
              </a:tabLst>
            </a:pPr>
            <a:r>
              <a:rPr sz="1600" dirty="0">
                <a:latin typeface="Verdana"/>
                <a:cs typeface="Verdana"/>
              </a:rPr>
              <a:t>Change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“≤“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“&lt;“</a:t>
            </a:r>
            <a:endParaRPr sz="1600">
              <a:latin typeface="Verdana"/>
              <a:cs typeface="Verdana"/>
            </a:endParaRPr>
          </a:p>
          <a:p>
            <a:pPr marL="1218565" lvl="3" indent="-221615">
              <a:lnSpc>
                <a:spcPts val="1825"/>
              </a:lnSpc>
              <a:buClr>
                <a:srgbClr val="000099"/>
              </a:buClr>
              <a:buChar char="•"/>
              <a:tabLst>
                <a:tab pos="1218565" algn="l"/>
              </a:tabLst>
            </a:pPr>
            <a:r>
              <a:rPr sz="1600" dirty="0">
                <a:latin typeface="Verdana"/>
                <a:cs typeface="Verdana"/>
              </a:rPr>
              <a:t>Change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“argv”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“argx”</a:t>
            </a:r>
            <a:endParaRPr sz="1600">
              <a:latin typeface="Verdana"/>
              <a:cs typeface="Verdana"/>
            </a:endParaRPr>
          </a:p>
          <a:p>
            <a:pPr marL="1218565" lvl="3" indent="-221615">
              <a:lnSpc>
                <a:spcPts val="1870"/>
              </a:lnSpc>
              <a:buClr>
                <a:srgbClr val="000099"/>
              </a:buClr>
              <a:buChar char="•"/>
              <a:tabLst>
                <a:tab pos="1218565" algn="l"/>
              </a:tabLst>
            </a:pPr>
            <a:r>
              <a:rPr sz="1600" dirty="0">
                <a:latin typeface="Verdana"/>
                <a:cs typeface="Verdana"/>
              </a:rPr>
              <a:t>Change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“a.append(b)”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“b.append(a)”</a:t>
            </a:r>
            <a:endParaRPr sz="1600">
              <a:latin typeface="Verdana"/>
              <a:cs typeface="Verdana"/>
            </a:endParaRPr>
          </a:p>
          <a:p>
            <a:pPr marL="240665" indent="-227965">
              <a:lnSpc>
                <a:spcPts val="2345"/>
              </a:lnSpc>
              <a:spcBef>
                <a:spcPts val="172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Assess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effectiveness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suite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0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How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many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seeded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defects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found?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8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metric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0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Principle: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%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mutants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not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found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~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%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errors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not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found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814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really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true?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ts val="1825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Depends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how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well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mutants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match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errors</a:t>
            </a:r>
            <a:endParaRPr sz="1600">
              <a:latin typeface="Verdana"/>
              <a:cs typeface="Verdana"/>
            </a:endParaRPr>
          </a:p>
          <a:p>
            <a:pPr marL="1217930" marR="5080" lvl="3" indent="-221615">
              <a:lnSpc>
                <a:spcPts val="1630"/>
              </a:lnSpc>
              <a:spcBef>
                <a:spcPts val="250"/>
              </a:spcBef>
              <a:buClr>
                <a:srgbClr val="000099"/>
              </a:buClr>
              <a:buChar char="•"/>
              <a:tabLst>
                <a:tab pos="1219200" algn="l"/>
              </a:tabLst>
            </a:pPr>
            <a:r>
              <a:rPr sz="1600" dirty="0">
                <a:latin typeface="Verdana"/>
                <a:cs typeface="Verdana"/>
              </a:rPr>
              <a:t>Some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evidence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similarity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(e.g.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errors)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clearly 	imperfect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Techniques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for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1: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Scaffolding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39" y="1000759"/>
            <a:ext cx="5006340" cy="302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3930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Use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“scaffold”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simulate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external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endParaRPr sz="1800">
              <a:latin typeface="Verdana"/>
              <a:cs typeface="Verdana"/>
            </a:endParaRPr>
          </a:p>
          <a:p>
            <a:pPr marL="393065" indent="-380365">
              <a:lnSpc>
                <a:spcPts val="2160"/>
              </a:lnSpc>
              <a:spcBef>
                <a:spcPts val="2160"/>
              </a:spcBef>
              <a:buClr>
                <a:srgbClr val="000099"/>
              </a:buClr>
              <a:buChar char="•"/>
              <a:tabLst>
                <a:tab pos="3930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External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–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scaffold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points</a:t>
            </a:r>
            <a:endParaRPr sz="1800">
              <a:latin typeface="Verdana"/>
              <a:cs typeface="Verdana"/>
            </a:endParaRPr>
          </a:p>
          <a:p>
            <a:pPr marL="693420" lvl="1" indent="-342900">
              <a:lnSpc>
                <a:spcPts val="1920"/>
              </a:lnSpc>
              <a:buClr>
                <a:srgbClr val="000099"/>
              </a:buClr>
              <a:buSzPct val="81250"/>
              <a:buAutoNum type="arabicPeriod"/>
              <a:tabLst>
                <a:tab pos="693420" algn="l"/>
              </a:tabLst>
            </a:pPr>
            <a:r>
              <a:rPr sz="1600" dirty="0">
                <a:latin typeface="Verdana"/>
                <a:cs typeface="Verdana"/>
              </a:rPr>
              <a:t>Client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 marL="693420" lvl="1" indent="-342900">
              <a:lnSpc>
                <a:spcPct val="100000"/>
              </a:lnSpc>
              <a:buClr>
                <a:srgbClr val="000099"/>
              </a:buClr>
              <a:buSzPct val="81250"/>
              <a:buAutoNum type="arabicPeriod"/>
              <a:tabLst>
                <a:tab pos="693420" algn="l"/>
              </a:tabLst>
            </a:pPr>
            <a:r>
              <a:rPr sz="1600" dirty="0">
                <a:latin typeface="Verdana"/>
                <a:cs typeface="Verdana"/>
              </a:rPr>
              <a:t>Underlying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service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600">
              <a:latin typeface="Verdana"/>
              <a:cs typeface="Verdana"/>
            </a:endParaRPr>
          </a:p>
          <a:p>
            <a:pPr marL="321945" indent="-309245">
              <a:lnSpc>
                <a:spcPts val="2150"/>
              </a:lnSpc>
              <a:buAutoNum type="arabicPeriod"/>
              <a:tabLst>
                <a:tab pos="32194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Client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API</a:t>
            </a:r>
            <a:endParaRPr sz="1800">
              <a:latin typeface="Verdana"/>
              <a:cs typeface="Verdana"/>
            </a:endParaRPr>
          </a:p>
          <a:p>
            <a:pPr marL="693420" marR="196850" lvl="1" indent="-34290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693420" algn="l"/>
              </a:tabLst>
            </a:pPr>
            <a:r>
              <a:rPr sz="1600" dirty="0">
                <a:latin typeface="Verdana"/>
                <a:cs typeface="Verdana"/>
              </a:rPr>
              <a:t>Model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software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client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service </a:t>
            </a:r>
            <a:r>
              <a:rPr sz="1600" dirty="0">
                <a:latin typeface="Verdana"/>
                <a:cs typeface="Verdana"/>
              </a:rPr>
              <a:t>being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tested</a:t>
            </a:r>
            <a:endParaRPr sz="1600">
              <a:latin typeface="Verdana"/>
              <a:cs typeface="Verdana"/>
            </a:endParaRPr>
          </a:p>
          <a:p>
            <a:pPr marL="693420" lvl="1" indent="-342900">
              <a:lnSpc>
                <a:spcPts val="1889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3420" algn="l"/>
              </a:tabLst>
            </a:pPr>
            <a:r>
              <a:rPr sz="1600" dirty="0">
                <a:latin typeface="Verdana"/>
                <a:cs typeface="Verdana"/>
              </a:rPr>
              <a:t>Create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95" dirty="0">
                <a:solidFill>
                  <a:srgbClr val="FF0000"/>
                </a:solidFill>
                <a:latin typeface="Verdana"/>
                <a:cs typeface="Verdana"/>
              </a:rPr>
              <a:t>test</a:t>
            </a:r>
            <a:r>
              <a:rPr sz="1600" spc="-2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spc="90" dirty="0">
                <a:solidFill>
                  <a:srgbClr val="FF0000"/>
                </a:solidFill>
                <a:latin typeface="Verdana"/>
                <a:cs typeface="Verdana"/>
              </a:rPr>
              <a:t>driver</a:t>
            </a:r>
            <a:endParaRPr sz="1600">
              <a:latin typeface="Verdana"/>
              <a:cs typeface="Verdana"/>
            </a:endParaRPr>
          </a:p>
          <a:p>
            <a:pPr marL="693420" lvl="1" indent="-342900">
              <a:lnSpc>
                <a:spcPts val="1920"/>
              </a:lnSpc>
              <a:spcBef>
                <a:spcPts val="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693420" algn="l"/>
              </a:tabLst>
            </a:pPr>
            <a:r>
              <a:rPr sz="1600" spc="-10" dirty="0">
                <a:latin typeface="Verdana"/>
                <a:cs typeface="Verdana"/>
              </a:rPr>
              <a:t>Object-</a:t>
            </a:r>
            <a:r>
              <a:rPr sz="1600" dirty="0">
                <a:latin typeface="Verdana"/>
                <a:cs typeface="Verdana"/>
              </a:rPr>
              <a:t>oriented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approach:</a:t>
            </a:r>
            <a:endParaRPr sz="1600">
              <a:latin typeface="Verdana"/>
              <a:cs typeface="Verdana"/>
            </a:endParaRPr>
          </a:p>
          <a:p>
            <a:pPr marL="1068705" lvl="2" indent="-304800">
              <a:lnSpc>
                <a:spcPts val="1680"/>
              </a:lnSpc>
              <a:buClr>
                <a:srgbClr val="000099"/>
              </a:buClr>
              <a:buChar char="•"/>
              <a:tabLst>
                <a:tab pos="1068705" algn="l"/>
              </a:tabLst>
            </a:pPr>
            <a:r>
              <a:rPr sz="1400" dirty="0">
                <a:latin typeface="Verdana"/>
                <a:cs typeface="Verdana"/>
              </a:rPr>
              <a:t>Test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individual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calls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and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sequences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calls</a:t>
            </a:r>
            <a:endParaRPr sz="1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1200" y="1447799"/>
            <a:ext cx="2971800" cy="202234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867400" y="4223003"/>
            <a:ext cx="2731135" cy="821690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0" tIns="57150" rIns="0" bIns="0" rtlCol="0">
            <a:spAutoFit/>
          </a:bodyPr>
          <a:lstStyle/>
          <a:p>
            <a:pPr marL="504190" marR="363220" indent="-135890">
              <a:lnSpc>
                <a:spcPts val="2870"/>
              </a:lnSpc>
              <a:spcBef>
                <a:spcPts val="450"/>
              </a:spcBef>
            </a:pPr>
            <a:r>
              <a:rPr sz="2400" dirty="0">
                <a:latin typeface="Verdana"/>
                <a:cs typeface="Verdana"/>
              </a:rPr>
              <a:t>Testers</a:t>
            </a:r>
            <a:r>
              <a:rPr sz="2400" spc="-5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write </a:t>
            </a:r>
            <a:r>
              <a:rPr sz="2400" dirty="0">
                <a:latin typeface="Verdana"/>
                <a:cs typeface="Verdana"/>
              </a:rPr>
              <a:t>driver</a:t>
            </a:r>
            <a:r>
              <a:rPr sz="2400" spc="-60" dirty="0">
                <a:latin typeface="Verdana"/>
                <a:cs typeface="Verdana"/>
              </a:rPr>
              <a:t> </a:t>
            </a:r>
            <a:r>
              <a:rPr sz="2400" spc="-20" dirty="0">
                <a:latin typeface="Verdana"/>
                <a:cs typeface="Verdana"/>
              </a:rPr>
              <a:t>code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903719" y="5681471"/>
            <a:ext cx="685800" cy="381000"/>
          </a:xfrm>
          <a:custGeom>
            <a:avLst/>
            <a:gdLst/>
            <a:ahLst/>
            <a:cxnLst/>
            <a:rect l="l" t="t" r="r" b="b"/>
            <a:pathLst>
              <a:path w="685800" h="381000">
                <a:moveTo>
                  <a:pt x="0" y="0"/>
                </a:moveTo>
                <a:lnTo>
                  <a:pt x="0" y="380999"/>
                </a:lnTo>
                <a:lnTo>
                  <a:pt x="685799" y="380999"/>
                </a:lnTo>
                <a:lnTo>
                  <a:pt x="685799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903719" y="5715000"/>
            <a:ext cx="685800" cy="326390"/>
          </a:xfrm>
          <a:prstGeom prst="rect">
            <a:avLst/>
          </a:prstGeom>
          <a:solidFill>
            <a:srgbClr val="FFCCCC"/>
          </a:solidFill>
        </p:spPr>
        <p:txBody>
          <a:bodyPr vert="horz" wrap="square" lIns="0" tIns="0" rIns="0" bIns="0" rtlCol="0">
            <a:spAutoFit/>
          </a:bodyPr>
          <a:lstStyle/>
          <a:p>
            <a:pPr marL="104775">
              <a:lnSpc>
                <a:spcPts val="1190"/>
              </a:lnSpc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584757" y="5710237"/>
            <a:ext cx="771525" cy="314325"/>
            <a:chOff x="7584757" y="5710237"/>
            <a:chExt cx="771525" cy="314325"/>
          </a:xfrm>
        </p:grpSpPr>
        <p:sp>
          <p:nvSpPr>
            <p:cNvPr id="9" name="object 9"/>
            <p:cNvSpPr/>
            <p:nvPr/>
          </p:nvSpPr>
          <p:spPr>
            <a:xfrm>
              <a:off x="7589519" y="5715000"/>
              <a:ext cx="762000" cy="304800"/>
            </a:xfrm>
            <a:custGeom>
              <a:avLst/>
              <a:gdLst/>
              <a:ahLst/>
              <a:cxnLst/>
              <a:rect l="l" t="t" r="r" b="b"/>
              <a:pathLst>
                <a:path w="762000" h="304800">
                  <a:moveTo>
                    <a:pt x="761999" y="304799"/>
                  </a:moveTo>
                  <a:lnTo>
                    <a:pt x="761999" y="0"/>
                  </a:lnTo>
                  <a:lnTo>
                    <a:pt x="0" y="0"/>
                  </a:lnTo>
                  <a:lnTo>
                    <a:pt x="0" y="304799"/>
                  </a:lnTo>
                  <a:lnTo>
                    <a:pt x="761999" y="304799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589519" y="5715000"/>
              <a:ext cx="762000" cy="304800"/>
            </a:xfrm>
            <a:custGeom>
              <a:avLst/>
              <a:gdLst/>
              <a:ahLst/>
              <a:cxnLst/>
              <a:rect l="l" t="t" r="r" b="b"/>
              <a:pathLst>
                <a:path w="762000" h="304800">
                  <a:moveTo>
                    <a:pt x="0" y="0"/>
                  </a:moveTo>
                  <a:lnTo>
                    <a:pt x="0" y="304799"/>
                  </a:lnTo>
                  <a:lnTo>
                    <a:pt x="761999" y="304799"/>
                  </a:lnTo>
                  <a:lnTo>
                    <a:pt x="7619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589519" y="5715000"/>
            <a:ext cx="762000" cy="32639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68910">
              <a:lnSpc>
                <a:spcPct val="100000"/>
              </a:lnSpc>
              <a:spcBef>
                <a:spcPts val="345"/>
              </a:spcBef>
            </a:pPr>
            <a:r>
              <a:rPr sz="1200" spc="60" dirty="0">
                <a:latin typeface="Verdana"/>
                <a:cs typeface="Verdana"/>
              </a:rPr>
              <a:t>Driver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3716" y="1848612"/>
            <a:ext cx="640080" cy="847725"/>
          </a:xfrm>
          <a:custGeom>
            <a:avLst/>
            <a:gdLst/>
            <a:ahLst/>
            <a:cxnLst/>
            <a:rect l="l" t="t" r="r" b="b"/>
            <a:pathLst>
              <a:path w="640080" h="847725">
                <a:moveTo>
                  <a:pt x="534014" y="84815"/>
                </a:moveTo>
                <a:lnTo>
                  <a:pt x="527304" y="67056"/>
                </a:lnTo>
                <a:lnTo>
                  <a:pt x="527304" y="47068"/>
                </a:lnTo>
                <a:lnTo>
                  <a:pt x="499872" y="51816"/>
                </a:lnTo>
                <a:lnTo>
                  <a:pt x="460248" y="59436"/>
                </a:lnTo>
                <a:lnTo>
                  <a:pt x="422148" y="67056"/>
                </a:lnTo>
                <a:lnTo>
                  <a:pt x="382524" y="76200"/>
                </a:lnTo>
                <a:lnTo>
                  <a:pt x="309372" y="94488"/>
                </a:lnTo>
                <a:lnTo>
                  <a:pt x="240792" y="115824"/>
                </a:lnTo>
                <a:lnTo>
                  <a:pt x="178308" y="140208"/>
                </a:lnTo>
                <a:lnTo>
                  <a:pt x="121920" y="170688"/>
                </a:lnTo>
                <a:lnTo>
                  <a:pt x="109728" y="179832"/>
                </a:lnTo>
                <a:lnTo>
                  <a:pt x="97536" y="187452"/>
                </a:lnTo>
                <a:lnTo>
                  <a:pt x="86868" y="198120"/>
                </a:lnTo>
                <a:lnTo>
                  <a:pt x="76200" y="207264"/>
                </a:lnTo>
                <a:lnTo>
                  <a:pt x="65532" y="217932"/>
                </a:lnTo>
                <a:lnTo>
                  <a:pt x="56388" y="228600"/>
                </a:lnTo>
                <a:lnTo>
                  <a:pt x="48768" y="239268"/>
                </a:lnTo>
                <a:lnTo>
                  <a:pt x="41148" y="252984"/>
                </a:lnTo>
                <a:lnTo>
                  <a:pt x="33528" y="265176"/>
                </a:lnTo>
                <a:lnTo>
                  <a:pt x="27432" y="280416"/>
                </a:lnTo>
                <a:lnTo>
                  <a:pt x="22860" y="294132"/>
                </a:lnTo>
                <a:lnTo>
                  <a:pt x="16764" y="309372"/>
                </a:lnTo>
                <a:lnTo>
                  <a:pt x="13716" y="324612"/>
                </a:lnTo>
                <a:lnTo>
                  <a:pt x="9144" y="341376"/>
                </a:lnTo>
                <a:lnTo>
                  <a:pt x="4572" y="373380"/>
                </a:lnTo>
                <a:lnTo>
                  <a:pt x="1524" y="406908"/>
                </a:lnTo>
                <a:lnTo>
                  <a:pt x="0" y="441960"/>
                </a:lnTo>
                <a:lnTo>
                  <a:pt x="3048" y="512064"/>
                </a:lnTo>
                <a:lnTo>
                  <a:pt x="12192" y="577596"/>
                </a:lnTo>
                <a:lnTo>
                  <a:pt x="19812" y="609600"/>
                </a:lnTo>
                <a:lnTo>
                  <a:pt x="22860" y="624840"/>
                </a:lnTo>
                <a:lnTo>
                  <a:pt x="27432" y="638556"/>
                </a:lnTo>
                <a:lnTo>
                  <a:pt x="30480" y="652272"/>
                </a:lnTo>
                <a:lnTo>
                  <a:pt x="38100" y="672592"/>
                </a:lnTo>
                <a:lnTo>
                  <a:pt x="38100" y="443484"/>
                </a:lnTo>
                <a:lnTo>
                  <a:pt x="39624" y="411480"/>
                </a:lnTo>
                <a:lnTo>
                  <a:pt x="47244" y="348996"/>
                </a:lnTo>
                <a:lnTo>
                  <a:pt x="57912" y="307848"/>
                </a:lnTo>
                <a:lnTo>
                  <a:pt x="79248" y="262128"/>
                </a:lnTo>
                <a:lnTo>
                  <a:pt x="86868" y="252984"/>
                </a:lnTo>
                <a:lnTo>
                  <a:pt x="92964" y="243840"/>
                </a:lnTo>
                <a:lnTo>
                  <a:pt x="102108" y="234696"/>
                </a:lnTo>
                <a:lnTo>
                  <a:pt x="111252" y="227076"/>
                </a:lnTo>
                <a:lnTo>
                  <a:pt x="120396" y="217932"/>
                </a:lnTo>
                <a:lnTo>
                  <a:pt x="141732" y="202692"/>
                </a:lnTo>
                <a:lnTo>
                  <a:pt x="153924" y="195072"/>
                </a:lnTo>
                <a:lnTo>
                  <a:pt x="166116" y="188976"/>
                </a:lnTo>
                <a:lnTo>
                  <a:pt x="192024" y="175260"/>
                </a:lnTo>
                <a:lnTo>
                  <a:pt x="251460" y="150876"/>
                </a:lnTo>
                <a:lnTo>
                  <a:pt x="318516" y="131064"/>
                </a:lnTo>
                <a:lnTo>
                  <a:pt x="391668" y="112776"/>
                </a:lnTo>
                <a:lnTo>
                  <a:pt x="467868" y="97536"/>
                </a:lnTo>
                <a:lnTo>
                  <a:pt x="527304" y="86106"/>
                </a:lnTo>
                <a:lnTo>
                  <a:pt x="527304" y="67056"/>
                </a:lnTo>
                <a:lnTo>
                  <a:pt x="527551" y="47025"/>
                </a:lnTo>
                <a:lnTo>
                  <a:pt x="527551" y="86058"/>
                </a:lnTo>
                <a:lnTo>
                  <a:pt x="534014" y="84815"/>
                </a:lnTo>
                <a:close/>
              </a:path>
              <a:path w="640080" h="847725">
                <a:moveTo>
                  <a:pt x="264668" y="771144"/>
                </a:moveTo>
                <a:lnTo>
                  <a:pt x="262128" y="771144"/>
                </a:lnTo>
                <a:lnTo>
                  <a:pt x="240792" y="769620"/>
                </a:lnTo>
                <a:lnTo>
                  <a:pt x="201168" y="763524"/>
                </a:lnTo>
                <a:lnTo>
                  <a:pt x="164592" y="752856"/>
                </a:lnTo>
                <a:lnTo>
                  <a:pt x="120396" y="729996"/>
                </a:lnTo>
                <a:lnTo>
                  <a:pt x="83820" y="684276"/>
                </a:lnTo>
                <a:lnTo>
                  <a:pt x="76200" y="664464"/>
                </a:lnTo>
                <a:lnTo>
                  <a:pt x="71628" y="652272"/>
                </a:lnTo>
                <a:lnTo>
                  <a:pt x="67056" y="641604"/>
                </a:lnTo>
                <a:lnTo>
                  <a:pt x="64008" y="627888"/>
                </a:lnTo>
                <a:lnTo>
                  <a:pt x="59436" y="615696"/>
                </a:lnTo>
                <a:lnTo>
                  <a:pt x="56388" y="601980"/>
                </a:lnTo>
                <a:lnTo>
                  <a:pt x="50292" y="571500"/>
                </a:lnTo>
                <a:lnTo>
                  <a:pt x="41148" y="509016"/>
                </a:lnTo>
                <a:lnTo>
                  <a:pt x="38100" y="443484"/>
                </a:lnTo>
                <a:lnTo>
                  <a:pt x="38100" y="672592"/>
                </a:lnTo>
                <a:lnTo>
                  <a:pt x="54864" y="710184"/>
                </a:lnTo>
                <a:lnTo>
                  <a:pt x="79248" y="743712"/>
                </a:lnTo>
                <a:lnTo>
                  <a:pt x="112776" y="769620"/>
                </a:lnTo>
                <a:lnTo>
                  <a:pt x="150876" y="787908"/>
                </a:lnTo>
                <a:lnTo>
                  <a:pt x="192024" y="800100"/>
                </a:lnTo>
                <a:lnTo>
                  <a:pt x="236220" y="807720"/>
                </a:lnTo>
                <a:lnTo>
                  <a:pt x="259080" y="809244"/>
                </a:lnTo>
                <a:lnTo>
                  <a:pt x="264160" y="809244"/>
                </a:lnTo>
                <a:lnTo>
                  <a:pt x="264668" y="771144"/>
                </a:lnTo>
                <a:close/>
              </a:path>
              <a:path w="640080" h="847725">
                <a:moveTo>
                  <a:pt x="283464" y="837834"/>
                </a:moveTo>
                <a:lnTo>
                  <a:pt x="283464" y="809244"/>
                </a:lnTo>
                <a:lnTo>
                  <a:pt x="264160" y="809244"/>
                </a:lnTo>
                <a:lnTo>
                  <a:pt x="263652" y="847344"/>
                </a:lnTo>
                <a:lnTo>
                  <a:pt x="283464" y="837834"/>
                </a:lnTo>
                <a:close/>
              </a:path>
              <a:path w="640080" h="847725">
                <a:moveTo>
                  <a:pt x="283464" y="809244"/>
                </a:moveTo>
                <a:lnTo>
                  <a:pt x="283464" y="771144"/>
                </a:lnTo>
                <a:lnTo>
                  <a:pt x="264668" y="771144"/>
                </a:lnTo>
                <a:lnTo>
                  <a:pt x="264160" y="809244"/>
                </a:lnTo>
                <a:lnTo>
                  <a:pt x="283464" y="809244"/>
                </a:lnTo>
                <a:close/>
              </a:path>
              <a:path w="640080" h="847725">
                <a:moveTo>
                  <a:pt x="377952" y="792480"/>
                </a:moveTo>
                <a:lnTo>
                  <a:pt x="265176" y="733044"/>
                </a:lnTo>
                <a:lnTo>
                  <a:pt x="264668" y="771144"/>
                </a:lnTo>
                <a:lnTo>
                  <a:pt x="283464" y="771144"/>
                </a:lnTo>
                <a:lnTo>
                  <a:pt x="283464" y="837834"/>
                </a:lnTo>
                <a:lnTo>
                  <a:pt x="377952" y="792480"/>
                </a:lnTo>
                <a:close/>
              </a:path>
              <a:path w="640080" h="847725">
                <a:moveTo>
                  <a:pt x="586740" y="74676"/>
                </a:moveTo>
                <a:lnTo>
                  <a:pt x="579120" y="38100"/>
                </a:lnTo>
                <a:lnTo>
                  <a:pt x="527551" y="47025"/>
                </a:lnTo>
                <a:lnTo>
                  <a:pt x="527304" y="67056"/>
                </a:lnTo>
                <a:lnTo>
                  <a:pt x="534014" y="84815"/>
                </a:lnTo>
                <a:lnTo>
                  <a:pt x="586740" y="74676"/>
                </a:lnTo>
                <a:close/>
              </a:path>
              <a:path w="640080" h="847725">
                <a:moveTo>
                  <a:pt x="640080" y="45720"/>
                </a:moveTo>
                <a:lnTo>
                  <a:pt x="631317" y="24860"/>
                </a:lnTo>
                <a:lnTo>
                  <a:pt x="615696" y="9144"/>
                </a:lnTo>
                <a:lnTo>
                  <a:pt x="595503" y="285"/>
                </a:lnTo>
                <a:lnTo>
                  <a:pt x="586740" y="174"/>
                </a:lnTo>
                <a:lnTo>
                  <a:pt x="579120" y="77"/>
                </a:lnTo>
                <a:lnTo>
                  <a:pt x="573024" y="0"/>
                </a:lnTo>
                <a:lnTo>
                  <a:pt x="552164" y="8548"/>
                </a:lnTo>
                <a:lnTo>
                  <a:pt x="536448" y="23812"/>
                </a:lnTo>
                <a:lnTo>
                  <a:pt x="527551" y="44020"/>
                </a:lnTo>
                <a:lnTo>
                  <a:pt x="527551" y="47025"/>
                </a:lnTo>
                <a:lnTo>
                  <a:pt x="579120" y="38100"/>
                </a:lnTo>
                <a:lnTo>
                  <a:pt x="586740" y="74676"/>
                </a:lnTo>
                <a:lnTo>
                  <a:pt x="586740" y="112698"/>
                </a:lnTo>
                <a:lnTo>
                  <a:pt x="592836" y="112776"/>
                </a:lnTo>
                <a:lnTo>
                  <a:pt x="614362" y="104227"/>
                </a:lnTo>
                <a:lnTo>
                  <a:pt x="630174" y="88963"/>
                </a:lnTo>
                <a:lnTo>
                  <a:pt x="639127" y="68841"/>
                </a:lnTo>
                <a:lnTo>
                  <a:pt x="640080" y="45720"/>
                </a:lnTo>
                <a:close/>
              </a:path>
              <a:path w="640080" h="847725">
                <a:moveTo>
                  <a:pt x="586740" y="112698"/>
                </a:moveTo>
                <a:lnTo>
                  <a:pt x="586740" y="74676"/>
                </a:lnTo>
                <a:lnTo>
                  <a:pt x="534014" y="84815"/>
                </a:lnTo>
                <a:lnTo>
                  <a:pt x="570380" y="112490"/>
                </a:lnTo>
                <a:lnTo>
                  <a:pt x="586740" y="112698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30</a:t>
            </a:fld>
            <a:endParaRPr spc="45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Techniques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for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Unit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1: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Scaffolding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39" y="1000759"/>
            <a:ext cx="5273675" cy="293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3930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Use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“scaffold”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simulate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external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endParaRPr sz="1800">
              <a:latin typeface="Verdana"/>
              <a:cs typeface="Verdana"/>
            </a:endParaRPr>
          </a:p>
          <a:p>
            <a:pPr marL="393065" indent="-380365">
              <a:lnSpc>
                <a:spcPts val="2160"/>
              </a:lnSpc>
              <a:spcBef>
                <a:spcPts val="2160"/>
              </a:spcBef>
              <a:buClr>
                <a:srgbClr val="000099"/>
              </a:buClr>
              <a:buChar char="•"/>
              <a:tabLst>
                <a:tab pos="3930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External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–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scaffold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points</a:t>
            </a:r>
            <a:endParaRPr sz="1800">
              <a:latin typeface="Verdana"/>
              <a:cs typeface="Verdana"/>
            </a:endParaRPr>
          </a:p>
          <a:p>
            <a:pPr marL="693420" lvl="1" indent="-342900">
              <a:lnSpc>
                <a:spcPts val="1920"/>
              </a:lnSpc>
              <a:buClr>
                <a:srgbClr val="000099"/>
              </a:buClr>
              <a:buSzPct val="81250"/>
              <a:buAutoNum type="arabicPeriod"/>
              <a:tabLst>
                <a:tab pos="693420" algn="l"/>
              </a:tabLst>
            </a:pPr>
            <a:r>
              <a:rPr sz="1600" dirty="0">
                <a:latin typeface="Verdana"/>
                <a:cs typeface="Verdana"/>
              </a:rPr>
              <a:t>Client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 marL="693420" lvl="1" indent="-342900">
              <a:lnSpc>
                <a:spcPct val="100000"/>
              </a:lnSpc>
              <a:buClr>
                <a:srgbClr val="000099"/>
              </a:buClr>
              <a:buSzPct val="81250"/>
              <a:buAutoNum type="arabicPeriod"/>
              <a:tabLst>
                <a:tab pos="693420" algn="l"/>
              </a:tabLst>
            </a:pPr>
            <a:r>
              <a:rPr sz="1600" dirty="0">
                <a:latin typeface="Verdana"/>
                <a:cs typeface="Verdana"/>
              </a:rPr>
              <a:t>Underlying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service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600">
              <a:latin typeface="Verdana"/>
              <a:cs typeface="Verdana"/>
            </a:endParaRPr>
          </a:p>
          <a:p>
            <a:pPr marL="321945" indent="-309245">
              <a:lnSpc>
                <a:spcPts val="2150"/>
              </a:lnSpc>
              <a:buAutoNum type="arabicPeriod" startAt="2"/>
              <a:tabLst>
                <a:tab pos="32194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Service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endParaRPr sz="1800">
              <a:latin typeface="Verdana"/>
              <a:cs typeface="Verdana"/>
            </a:endParaRPr>
          </a:p>
          <a:p>
            <a:pPr marL="693420" lvl="1" indent="-342900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3420" algn="l"/>
              </a:tabLst>
            </a:pPr>
            <a:r>
              <a:rPr sz="1600" dirty="0">
                <a:latin typeface="Verdana"/>
                <a:cs typeface="Verdana"/>
              </a:rPr>
              <a:t>Underlying</a:t>
            </a:r>
            <a:r>
              <a:rPr sz="1600" spc="-8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services</a:t>
            </a:r>
            <a:endParaRPr sz="1600">
              <a:latin typeface="Verdana"/>
              <a:cs typeface="Verdana"/>
            </a:endParaRPr>
          </a:p>
          <a:p>
            <a:pPr marL="1068705" lvl="2" indent="-304800">
              <a:lnSpc>
                <a:spcPts val="1675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1068705" algn="l"/>
              </a:tabLst>
            </a:pPr>
            <a:r>
              <a:rPr sz="1400" dirty="0">
                <a:latin typeface="Verdana"/>
                <a:cs typeface="Verdana"/>
              </a:rPr>
              <a:t>Communication</a:t>
            </a:r>
            <a:r>
              <a:rPr sz="1400" spc="-8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services</a:t>
            </a:r>
            <a:endParaRPr sz="1400">
              <a:latin typeface="Verdana"/>
              <a:cs typeface="Verdana"/>
            </a:endParaRPr>
          </a:p>
          <a:p>
            <a:pPr marL="1450975" marR="5080" lvl="3" indent="-304800">
              <a:lnSpc>
                <a:spcPts val="1510"/>
              </a:lnSpc>
              <a:spcBef>
                <a:spcPts val="185"/>
              </a:spcBef>
              <a:buClr>
                <a:srgbClr val="000099"/>
              </a:buClr>
              <a:buChar char="•"/>
              <a:tabLst>
                <a:tab pos="1450975" algn="l"/>
              </a:tabLst>
            </a:pPr>
            <a:r>
              <a:rPr sz="1400" dirty="0">
                <a:latin typeface="Verdana"/>
                <a:cs typeface="Verdana"/>
              </a:rPr>
              <a:t>Model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behavior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through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communications interface</a:t>
            </a:r>
            <a:endParaRPr sz="1400">
              <a:latin typeface="Verdana"/>
              <a:cs typeface="Verdana"/>
            </a:endParaRPr>
          </a:p>
          <a:p>
            <a:pPr marL="1450975" lvl="3" indent="-304800">
              <a:lnSpc>
                <a:spcPts val="1660"/>
              </a:lnSpc>
              <a:buClr>
                <a:srgbClr val="000099"/>
              </a:buClr>
              <a:buChar char="•"/>
              <a:tabLst>
                <a:tab pos="1450975" algn="l"/>
              </a:tabLst>
            </a:pPr>
            <a:r>
              <a:rPr sz="1400" dirty="0">
                <a:latin typeface="Verdana"/>
                <a:cs typeface="Verdana"/>
              </a:rPr>
              <a:t>Database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queries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and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transactions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4871" y="3903977"/>
            <a:ext cx="4641850" cy="151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6865" indent="-3041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316865" algn="l"/>
              </a:tabLst>
            </a:pPr>
            <a:r>
              <a:rPr sz="1400" dirty="0">
                <a:latin typeface="Verdana"/>
                <a:cs typeface="Verdana"/>
              </a:rPr>
              <a:t>Network/web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transactions</a:t>
            </a:r>
            <a:endParaRPr sz="1400">
              <a:latin typeface="Verdana"/>
              <a:cs typeface="Verdana"/>
            </a:endParaRPr>
          </a:p>
          <a:p>
            <a:pPr marL="316865" indent="-304165">
              <a:lnSpc>
                <a:spcPct val="100000"/>
              </a:lnSpc>
              <a:buClr>
                <a:srgbClr val="000099"/>
              </a:buClr>
              <a:buChar char="•"/>
              <a:tabLst>
                <a:tab pos="316865" algn="l"/>
              </a:tabLst>
            </a:pPr>
            <a:r>
              <a:rPr sz="1400" dirty="0">
                <a:latin typeface="Verdana"/>
                <a:cs typeface="Verdana"/>
              </a:rPr>
              <a:t>Device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interfaces</a:t>
            </a:r>
            <a:endParaRPr sz="1400">
              <a:latin typeface="Verdana"/>
              <a:cs typeface="Verdana"/>
            </a:endParaRPr>
          </a:p>
          <a:p>
            <a:pPr marL="699770" lvl="1" indent="-304800">
              <a:lnSpc>
                <a:spcPts val="1675"/>
              </a:lnSpc>
              <a:buClr>
                <a:srgbClr val="000099"/>
              </a:buClr>
              <a:buChar char="•"/>
              <a:tabLst>
                <a:tab pos="699770" algn="l"/>
              </a:tabLst>
            </a:pPr>
            <a:r>
              <a:rPr sz="1400" dirty="0">
                <a:latin typeface="Verdana"/>
                <a:cs typeface="Verdana"/>
              </a:rPr>
              <a:t>Simulate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device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behavior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and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failure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modes</a:t>
            </a:r>
            <a:endParaRPr sz="1400">
              <a:latin typeface="Verdana"/>
              <a:cs typeface="Verdana"/>
            </a:endParaRPr>
          </a:p>
          <a:p>
            <a:pPr marL="316865" indent="-304165">
              <a:lnSpc>
                <a:spcPts val="1675"/>
              </a:lnSpc>
              <a:buClr>
                <a:srgbClr val="000099"/>
              </a:buClr>
              <a:buChar char="•"/>
              <a:tabLst>
                <a:tab pos="316865" algn="l"/>
              </a:tabLst>
            </a:pPr>
            <a:r>
              <a:rPr sz="1400" dirty="0">
                <a:latin typeface="Verdana"/>
                <a:cs typeface="Verdana"/>
              </a:rPr>
              <a:t>File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system</a:t>
            </a:r>
            <a:endParaRPr sz="1400">
              <a:latin typeface="Verdana"/>
              <a:cs typeface="Verdana"/>
            </a:endParaRPr>
          </a:p>
          <a:p>
            <a:pPr marL="699770" lvl="1" indent="-304800">
              <a:lnSpc>
                <a:spcPts val="1675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699770" algn="l"/>
              </a:tabLst>
            </a:pPr>
            <a:r>
              <a:rPr sz="1400" dirty="0">
                <a:latin typeface="Verdana"/>
                <a:cs typeface="Verdana"/>
              </a:rPr>
              <a:t>Create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file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data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sets</a:t>
            </a:r>
            <a:endParaRPr sz="1400">
              <a:latin typeface="Verdana"/>
              <a:cs typeface="Verdana"/>
            </a:endParaRPr>
          </a:p>
          <a:p>
            <a:pPr marL="699770" lvl="1" indent="-304800">
              <a:lnSpc>
                <a:spcPts val="1675"/>
              </a:lnSpc>
              <a:buClr>
                <a:srgbClr val="000099"/>
              </a:buClr>
              <a:buChar char="•"/>
              <a:tabLst>
                <a:tab pos="699770" algn="l"/>
              </a:tabLst>
            </a:pPr>
            <a:r>
              <a:rPr sz="1400" dirty="0">
                <a:latin typeface="Verdana"/>
                <a:cs typeface="Verdana"/>
              </a:rPr>
              <a:t>Simulate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file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system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corruption</a:t>
            </a:r>
            <a:endParaRPr sz="1400">
              <a:latin typeface="Verdana"/>
              <a:cs typeface="Verdana"/>
            </a:endParaRPr>
          </a:p>
          <a:p>
            <a:pPr marL="316865" indent="-304165">
              <a:lnSpc>
                <a:spcPct val="100000"/>
              </a:lnSpc>
              <a:buClr>
                <a:srgbClr val="000099"/>
              </a:buClr>
              <a:buFont typeface="Verdana"/>
              <a:buChar char="•"/>
              <a:tabLst>
                <a:tab pos="316865" algn="l"/>
              </a:tabLst>
            </a:pPr>
            <a:r>
              <a:rPr sz="1400" i="1" spc="-25" dirty="0">
                <a:latin typeface="Verdana"/>
                <a:cs typeface="Verdana"/>
              </a:rPr>
              <a:t>Etc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1867" y="5394449"/>
            <a:ext cx="5220970" cy="4832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354965" algn="l"/>
              </a:tabLst>
            </a:pPr>
            <a:r>
              <a:rPr sz="1600" dirty="0">
                <a:latin typeface="Verdana"/>
                <a:cs typeface="Verdana"/>
              </a:rPr>
              <a:t>Create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set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" dirty="0">
                <a:latin typeface="Verdana"/>
                <a:cs typeface="Verdana"/>
              </a:rPr>
              <a:t> </a:t>
            </a:r>
            <a:r>
              <a:rPr sz="1600" spc="105" dirty="0">
                <a:solidFill>
                  <a:srgbClr val="FF0000"/>
                </a:solidFill>
                <a:latin typeface="Verdana"/>
                <a:cs typeface="Verdana"/>
              </a:rPr>
              <a:t>stub</a:t>
            </a:r>
            <a:r>
              <a:rPr sz="1600" spc="-2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services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105" dirty="0">
                <a:solidFill>
                  <a:srgbClr val="FF0000"/>
                </a:solidFill>
                <a:latin typeface="Verdana"/>
                <a:cs typeface="Verdana"/>
              </a:rPr>
              <a:t>mock</a:t>
            </a:r>
            <a:r>
              <a:rPr sz="1600" spc="-1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objects</a:t>
            </a:r>
            <a:endParaRPr sz="1600">
              <a:latin typeface="Verdana"/>
              <a:cs typeface="Verdana"/>
            </a:endParaRPr>
          </a:p>
          <a:p>
            <a:pPr marL="730250" lvl="1" indent="-3048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Font typeface="Verdana"/>
              <a:buChar char="•"/>
              <a:tabLst>
                <a:tab pos="730250" algn="l"/>
              </a:tabLst>
            </a:pPr>
            <a:r>
              <a:rPr sz="1400" i="1" dirty="0">
                <a:latin typeface="Verdana"/>
                <a:cs typeface="Verdana"/>
              </a:rPr>
              <a:t>Minimal</a:t>
            </a:r>
            <a:r>
              <a:rPr sz="1400" i="1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representations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APIs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for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these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services</a:t>
            </a:r>
            <a:endParaRPr sz="1400">
              <a:latin typeface="Verdana"/>
              <a:cs typeface="Verdan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1200" y="1447799"/>
            <a:ext cx="2971800" cy="2022348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6286309" y="5634037"/>
            <a:ext cx="619125" cy="390525"/>
            <a:chOff x="6286309" y="5634037"/>
            <a:chExt cx="619125" cy="390525"/>
          </a:xfrm>
        </p:grpSpPr>
        <p:sp>
          <p:nvSpPr>
            <p:cNvPr id="8" name="object 8"/>
            <p:cNvSpPr/>
            <p:nvPr/>
          </p:nvSpPr>
          <p:spPr>
            <a:xfrm>
              <a:off x="6291071" y="5638800"/>
              <a:ext cx="609600" cy="381000"/>
            </a:xfrm>
            <a:custGeom>
              <a:avLst/>
              <a:gdLst/>
              <a:ahLst/>
              <a:cxnLst/>
              <a:rect l="l" t="t" r="r" b="b"/>
              <a:pathLst>
                <a:path w="609600" h="381000">
                  <a:moveTo>
                    <a:pt x="609599" y="380999"/>
                  </a:moveTo>
                  <a:lnTo>
                    <a:pt x="6095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09599" y="380999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291071" y="5638800"/>
              <a:ext cx="609600" cy="381000"/>
            </a:xfrm>
            <a:custGeom>
              <a:avLst/>
              <a:gdLst/>
              <a:ahLst/>
              <a:cxnLst/>
              <a:rect l="l" t="t" r="r" b="b"/>
              <a:pathLst>
                <a:path w="609600" h="381000">
                  <a:moveTo>
                    <a:pt x="0" y="0"/>
                  </a:moveTo>
                  <a:lnTo>
                    <a:pt x="0" y="380999"/>
                  </a:lnTo>
                  <a:lnTo>
                    <a:pt x="609599" y="380999"/>
                  </a:lnTo>
                  <a:lnTo>
                    <a:pt x="609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384033" y="5700773"/>
            <a:ext cx="4064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45" dirty="0">
                <a:latin typeface="Verdana"/>
                <a:cs typeface="Verdana"/>
              </a:rPr>
              <a:t>Stub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67400" y="4223003"/>
            <a:ext cx="2731135" cy="821690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0" tIns="57150" rIns="0" bIns="0" rtlCol="0">
            <a:spAutoFit/>
          </a:bodyPr>
          <a:lstStyle/>
          <a:p>
            <a:pPr marL="619760" marR="363220" indent="-251460">
              <a:lnSpc>
                <a:spcPts val="2870"/>
              </a:lnSpc>
              <a:spcBef>
                <a:spcPts val="450"/>
              </a:spcBef>
            </a:pPr>
            <a:r>
              <a:rPr sz="2400" dirty="0">
                <a:latin typeface="Verdana"/>
                <a:cs typeface="Verdana"/>
              </a:rPr>
              <a:t>Testers</a:t>
            </a:r>
            <a:r>
              <a:rPr sz="2400" spc="-5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write </a:t>
            </a:r>
            <a:r>
              <a:rPr sz="2400" dirty="0">
                <a:latin typeface="Verdana"/>
                <a:cs typeface="Verdana"/>
              </a:rPr>
              <a:t>stub</a:t>
            </a:r>
            <a:r>
              <a:rPr sz="2400" spc="-50" dirty="0">
                <a:latin typeface="Verdana"/>
                <a:cs typeface="Verdana"/>
              </a:rPr>
              <a:t> </a:t>
            </a:r>
            <a:r>
              <a:rPr sz="2400" spc="-20" dirty="0">
                <a:latin typeface="Verdana"/>
                <a:cs typeface="Verdana"/>
              </a:rPr>
              <a:t>code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3716" y="2127504"/>
            <a:ext cx="640080" cy="570230"/>
          </a:xfrm>
          <a:custGeom>
            <a:avLst/>
            <a:gdLst/>
            <a:ahLst/>
            <a:cxnLst/>
            <a:rect l="l" t="t" r="r" b="b"/>
            <a:pathLst>
              <a:path w="640080" h="570230">
                <a:moveTo>
                  <a:pt x="527742" y="44204"/>
                </a:moveTo>
                <a:lnTo>
                  <a:pt x="422148" y="56388"/>
                </a:lnTo>
                <a:lnTo>
                  <a:pt x="384048" y="60960"/>
                </a:lnTo>
                <a:lnTo>
                  <a:pt x="310896" y="73152"/>
                </a:lnTo>
                <a:lnTo>
                  <a:pt x="242316" y="85344"/>
                </a:lnTo>
                <a:lnTo>
                  <a:pt x="179832" y="102108"/>
                </a:lnTo>
                <a:lnTo>
                  <a:pt x="152400" y="109728"/>
                </a:lnTo>
                <a:lnTo>
                  <a:pt x="138684" y="115824"/>
                </a:lnTo>
                <a:lnTo>
                  <a:pt x="124968" y="120396"/>
                </a:lnTo>
                <a:lnTo>
                  <a:pt x="112776" y="124968"/>
                </a:lnTo>
                <a:lnTo>
                  <a:pt x="79248" y="143256"/>
                </a:lnTo>
                <a:lnTo>
                  <a:pt x="44196" y="170688"/>
                </a:lnTo>
                <a:lnTo>
                  <a:pt x="24384" y="198120"/>
                </a:lnTo>
                <a:lnTo>
                  <a:pt x="18288" y="208788"/>
                </a:lnTo>
                <a:lnTo>
                  <a:pt x="13716" y="219456"/>
                </a:lnTo>
                <a:lnTo>
                  <a:pt x="4572" y="251460"/>
                </a:lnTo>
                <a:lnTo>
                  <a:pt x="1524" y="272796"/>
                </a:lnTo>
                <a:lnTo>
                  <a:pt x="0" y="295656"/>
                </a:lnTo>
                <a:lnTo>
                  <a:pt x="1524" y="318516"/>
                </a:lnTo>
                <a:lnTo>
                  <a:pt x="7620" y="362712"/>
                </a:lnTo>
                <a:lnTo>
                  <a:pt x="19812" y="403860"/>
                </a:lnTo>
                <a:lnTo>
                  <a:pt x="38100" y="441706"/>
                </a:lnTo>
                <a:lnTo>
                  <a:pt x="38100" y="297180"/>
                </a:lnTo>
                <a:lnTo>
                  <a:pt x="39624" y="278892"/>
                </a:lnTo>
                <a:lnTo>
                  <a:pt x="48768" y="233172"/>
                </a:lnTo>
                <a:lnTo>
                  <a:pt x="60960" y="211836"/>
                </a:lnTo>
                <a:lnTo>
                  <a:pt x="65532" y="204216"/>
                </a:lnTo>
                <a:lnTo>
                  <a:pt x="70104" y="198120"/>
                </a:lnTo>
                <a:lnTo>
                  <a:pt x="82296" y="185928"/>
                </a:lnTo>
                <a:lnTo>
                  <a:pt x="89916" y="181356"/>
                </a:lnTo>
                <a:lnTo>
                  <a:pt x="99060" y="175260"/>
                </a:lnTo>
                <a:lnTo>
                  <a:pt x="117348" y="166116"/>
                </a:lnTo>
                <a:lnTo>
                  <a:pt x="128016" y="160020"/>
                </a:lnTo>
                <a:lnTo>
                  <a:pt x="138684" y="155448"/>
                </a:lnTo>
                <a:lnTo>
                  <a:pt x="190500" y="138684"/>
                </a:lnTo>
                <a:lnTo>
                  <a:pt x="249936" y="123444"/>
                </a:lnTo>
                <a:lnTo>
                  <a:pt x="316992" y="111252"/>
                </a:lnTo>
                <a:lnTo>
                  <a:pt x="390144" y="99060"/>
                </a:lnTo>
                <a:lnTo>
                  <a:pt x="466344" y="89916"/>
                </a:lnTo>
                <a:lnTo>
                  <a:pt x="525780" y="83058"/>
                </a:lnTo>
                <a:lnTo>
                  <a:pt x="525780" y="64008"/>
                </a:lnTo>
                <a:lnTo>
                  <a:pt x="527742" y="44204"/>
                </a:lnTo>
                <a:close/>
              </a:path>
              <a:path w="640080" h="570230">
                <a:moveTo>
                  <a:pt x="96012" y="452628"/>
                </a:moveTo>
                <a:lnTo>
                  <a:pt x="70104" y="422148"/>
                </a:lnTo>
                <a:lnTo>
                  <a:pt x="50292" y="373380"/>
                </a:lnTo>
                <a:lnTo>
                  <a:pt x="38100" y="297180"/>
                </a:lnTo>
                <a:lnTo>
                  <a:pt x="38100" y="441706"/>
                </a:lnTo>
                <a:lnTo>
                  <a:pt x="45720" y="455676"/>
                </a:lnTo>
                <a:lnTo>
                  <a:pt x="51816" y="463296"/>
                </a:lnTo>
                <a:lnTo>
                  <a:pt x="56388" y="469392"/>
                </a:lnTo>
                <a:lnTo>
                  <a:pt x="68580" y="480060"/>
                </a:lnTo>
                <a:lnTo>
                  <a:pt x="71628" y="483108"/>
                </a:lnTo>
                <a:lnTo>
                  <a:pt x="83820" y="490728"/>
                </a:lnTo>
                <a:lnTo>
                  <a:pt x="92964" y="496214"/>
                </a:lnTo>
                <a:lnTo>
                  <a:pt x="92964" y="451104"/>
                </a:lnTo>
                <a:lnTo>
                  <a:pt x="96012" y="452628"/>
                </a:lnTo>
                <a:close/>
              </a:path>
              <a:path w="640080" h="570230">
                <a:moveTo>
                  <a:pt x="264668" y="493776"/>
                </a:moveTo>
                <a:lnTo>
                  <a:pt x="219456" y="490728"/>
                </a:lnTo>
                <a:lnTo>
                  <a:pt x="179832" y="484632"/>
                </a:lnTo>
                <a:lnTo>
                  <a:pt x="131064" y="472440"/>
                </a:lnTo>
                <a:lnTo>
                  <a:pt x="92964" y="451104"/>
                </a:lnTo>
                <a:lnTo>
                  <a:pt x="92964" y="496214"/>
                </a:lnTo>
                <a:lnTo>
                  <a:pt x="134112" y="513588"/>
                </a:lnTo>
                <a:lnTo>
                  <a:pt x="172212" y="522732"/>
                </a:lnTo>
                <a:lnTo>
                  <a:pt x="214884" y="528828"/>
                </a:lnTo>
                <a:lnTo>
                  <a:pt x="260604" y="531876"/>
                </a:lnTo>
                <a:lnTo>
                  <a:pt x="264160" y="531876"/>
                </a:lnTo>
                <a:lnTo>
                  <a:pt x="264668" y="493776"/>
                </a:lnTo>
                <a:close/>
              </a:path>
              <a:path w="640080" h="570230">
                <a:moveTo>
                  <a:pt x="283464" y="560202"/>
                </a:moveTo>
                <a:lnTo>
                  <a:pt x="283464" y="531876"/>
                </a:lnTo>
                <a:lnTo>
                  <a:pt x="264160" y="531876"/>
                </a:lnTo>
                <a:lnTo>
                  <a:pt x="263652" y="569976"/>
                </a:lnTo>
                <a:lnTo>
                  <a:pt x="283464" y="560202"/>
                </a:lnTo>
                <a:close/>
              </a:path>
              <a:path w="640080" h="570230">
                <a:moveTo>
                  <a:pt x="283464" y="531876"/>
                </a:moveTo>
                <a:lnTo>
                  <a:pt x="283464" y="493776"/>
                </a:lnTo>
                <a:lnTo>
                  <a:pt x="264668" y="493776"/>
                </a:lnTo>
                <a:lnTo>
                  <a:pt x="264160" y="531876"/>
                </a:lnTo>
                <a:lnTo>
                  <a:pt x="283464" y="531876"/>
                </a:lnTo>
                <a:close/>
              </a:path>
              <a:path w="640080" h="570230">
                <a:moveTo>
                  <a:pt x="377952" y="513588"/>
                </a:moveTo>
                <a:lnTo>
                  <a:pt x="265176" y="455676"/>
                </a:lnTo>
                <a:lnTo>
                  <a:pt x="264668" y="493776"/>
                </a:lnTo>
                <a:lnTo>
                  <a:pt x="283464" y="493776"/>
                </a:lnTo>
                <a:lnTo>
                  <a:pt x="283464" y="560202"/>
                </a:lnTo>
                <a:lnTo>
                  <a:pt x="377952" y="513588"/>
                </a:lnTo>
                <a:close/>
              </a:path>
              <a:path w="640080" h="570230">
                <a:moveTo>
                  <a:pt x="585216" y="76200"/>
                </a:moveTo>
                <a:lnTo>
                  <a:pt x="580644" y="38100"/>
                </a:lnTo>
                <a:lnTo>
                  <a:pt x="528066" y="44166"/>
                </a:lnTo>
                <a:lnTo>
                  <a:pt x="527742" y="44204"/>
                </a:lnTo>
                <a:lnTo>
                  <a:pt x="525780" y="64008"/>
                </a:lnTo>
                <a:lnTo>
                  <a:pt x="532212" y="82315"/>
                </a:lnTo>
                <a:lnTo>
                  <a:pt x="585216" y="76200"/>
                </a:lnTo>
                <a:close/>
              </a:path>
              <a:path w="640080" h="570230">
                <a:moveTo>
                  <a:pt x="532212" y="82315"/>
                </a:moveTo>
                <a:lnTo>
                  <a:pt x="525780" y="64008"/>
                </a:lnTo>
                <a:lnTo>
                  <a:pt x="525780" y="83058"/>
                </a:lnTo>
                <a:lnTo>
                  <a:pt x="532212" y="82315"/>
                </a:lnTo>
                <a:close/>
              </a:path>
              <a:path w="640080" h="570230">
                <a:moveTo>
                  <a:pt x="640080" y="50292"/>
                </a:moveTo>
                <a:lnTo>
                  <a:pt x="633293" y="29146"/>
                </a:lnTo>
                <a:lnTo>
                  <a:pt x="618934" y="12573"/>
                </a:lnTo>
                <a:lnTo>
                  <a:pt x="599146" y="2286"/>
                </a:lnTo>
                <a:lnTo>
                  <a:pt x="576072" y="0"/>
                </a:lnTo>
                <a:lnTo>
                  <a:pt x="554926" y="6786"/>
                </a:lnTo>
                <a:lnTo>
                  <a:pt x="538353" y="21145"/>
                </a:lnTo>
                <a:lnTo>
                  <a:pt x="528066" y="40933"/>
                </a:lnTo>
                <a:lnTo>
                  <a:pt x="527742" y="44204"/>
                </a:lnTo>
                <a:lnTo>
                  <a:pt x="580644" y="38100"/>
                </a:lnTo>
                <a:lnTo>
                  <a:pt x="585216" y="76200"/>
                </a:lnTo>
                <a:lnTo>
                  <a:pt x="585216" y="113842"/>
                </a:lnTo>
                <a:lnTo>
                  <a:pt x="589788" y="114300"/>
                </a:lnTo>
                <a:lnTo>
                  <a:pt x="610933" y="106870"/>
                </a:lnTo>
                <a:lnTo>
                  <a:pt x="627507" y="92583"/>
                </a:lnTo>
                <a:lnTo>
                  <a:pt x="637794" y="73152"/>
                </a:lnTo>
                <a:lnTo>
                  <a:pt x="640080" y="50292"/>
                </a:lnTo>
                <a:close/>
              </a:path>
              <a:path w="640080" h="570230">
                <a:moveTo>
                  <a:pt x="585216" y="113842"/>
                </a:moveTo>
                <a:lnTo>
                  <a:pt x="585216" y="76200"/>
                </a:lnTo>
                <a:lnTo>
                  <a:pt x="533209" y="82200"/>
                </a:lnTo>
                <a:lnTo>
                  <a:pt x="532212" y="82315"/>
                </a:lnTo>
                <a:lnTo>
                  <a:pt x="533209" y="85153"/>
                </a:lnTo>
                <a:lnTo>
                  <a:pt x="547497" y="101727"/>
                </a:lnTo>
                <a:lnTo>
                  <a:pt x="566928" y="112014"/>
                </a:lnTo>
                <a:lnTo>
                  <a:pt x="585216" y="113842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6898957" y="5676709"/>
            <a:ext cx="695325" cy="390525"/>
            <a:chOff x="6898957" y="5676709"/>
            <a:chExt cx="695325" cy="390525"/>
          </a:xfrm>
        </p:grpSpPr>
        <p:sp>
          <p:nvSpPr>
            <p:cNvPr id="14" name="object 14"/>
            <p:cNvSpPr/>
            <p:nvPr/>
          </p:nvSpPr>
          <p:spPr>
            <a:xfrm>
              <a:off x="6903719" y="5681471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903719" y="5681471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7008872" y="5670293"/>
            <a:ext cx="3657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31</a:t>
            </a:fld>
            <a:endParaRPr spc="45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396037" y="1138237"/>
            <a:ext cx="2600325" cy="1000125"/>
            <a:chOff x="6396037" y="1138237"/>
            <a:chExt cx="2600325" cy="1000125"/>
          </a:xfrm>
        </p:grpSpPr>
        <p:sp>
          <p:nvSpPr>
            <p:cNvPr id="3" name="object 3"/>
            <p:cNvSpPr/>
            <p:nvPr/>
          </p:nvSpPr>
          <p:spPr>
            <a:xfrm>
              <a:off x="6400800" y="1143000"/>
              <a:ext cx="2590800" cy="990600"/>
            </a:xfrm>
            <a:custGeom>
              <a:avLst/>
              <a:gdLst/>
              <a:ahLst/>
              <a:cxnLst/>
              <a:rect l="l" t="t" r="r" b="b"/>
              <a:pathLst>
                <a:path w="2590800" h="990600">
                  <a:moveTo>
                    <a:pt x="2590799" y="990599"/>
                  </a:moveTo>
                  <a:lnTo>
                    <a:pt x="2590799" y="0"/>
                  </a:lnTo>
                  <a:lnTo>
                    <a:pt x="0" y="0"/>
                  </a:lnTo>
                  <a:lnTo>
                    <a:pt x="0" y="990599"/>
                  </a:lnTo>
                  <a:lnTo>
                    <a:pt x="2590799" y="990599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400800" y="1143000"/>
              <a:ext cx="2590800" cy="990600"/>
            </a:xfrm>
            <a:custGeom>
              <a:avLst/>
              <a:gdLst/>
              <a:ahLst/>
              <a:cxnLst/>
              <a:rect l="l" t="t" r="r" b="b"/>
              <a:pathLst>
                <a:path w="2590800" h="990600">
                  <a:moveTo>
                    <a:pt x="0" y="0"/>
                  </a:moveTo>
                  <a:lnTo>
                    <a:pt x="0" y="990599"/>
                  </a:lnTo>
                  <a:lnTo>
                    <a:pt x="2590799" y="990599"/>
                  </a:lnTo>
                  <a:lnTo>
                    <a:pt x="2590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Scaffolding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39" y="926083"/>
            <a:ext cx="4174490" cy="665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1600" spc="-10" dirty="0">
                <a:solidFill>
                  <a:srgbClr val="0000CC"/>
                </a:solidFill>
                <a:latin typeface="Verdana"/>
                <a:cs typeface="Verdana"/>
              </a:rPr>
              <a:t>Purposes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680"/>
              </a:lnSpc>
              <a:spcBef>
                <a:spcPts val="5"/>
              </a:spcBef>
              <a:buClr>
                <a:srgbClr val="000099"/>
              </a:buClr>
              <a:buSzPct val="78571"/>
              <a:buFont typeface="Wingdings"/>
              <a:buChar char=""/>
              <a:tabLst>
                <a:tab pos="521970" algn="l"/>
              </a:tabLst>
            </a:pPr>
            <a:r>
              <a:rPr sz="1400" dirty="0">
                <a:latin typeface="Verdana"/>
                <a:cs typeface="Verdana"/>
              </a:rPr>
              <a:t>Catch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bugs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early</a:t>
            </a:r>
            <a:endParaRPr sz="1400">
              <a:latin typeface="Verdana"/>
              <a:cs typeface="Verdana"/>
            </a:endParaRPr>
          </a:p>
          <a:p>
            <a:pPr marL="876300" lvl="2" indent="-178435">
              <a:lnSpc>
                <a:spcPts val="1440"/>
              </a:lnSpc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200" dirty="0">
                <a:latin typeface="Verdana"/>
                <a:cs typeface="Verdana"/>
              </a:rPr>
              <a:t>Before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client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code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or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services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are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available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 indent="-16700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SzPct val="78571"/>
              <a:buFont typeface="Wingdings"/>
              <a:buChar char=""/>
              <a:tabLst>
                <a:tab pos="179705" algn="l"/>
              </a:tabLst>
            </a:pPr>
            <a:r>
              <a:rPr dirty="0"/>
              <a:t>Limit</a:t>
            </a:r>
            <a:r>
              <a:rPr spc="-25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scope</a:t>
            </a:r>
            <a:r>
              <a:rPr spc="-20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spc="-10" dirty="0"/>
              <a:t>debugging</a:t>
            </a:r>
          </a:p>
          <a:p>
            <a:pPr marL="533400" lvl="1" indent="-17843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533400" algn="l"/>
              </a:tabLst>
            </a:pPr>
            <a:r>
              <a:rPr sz="1200" dirty="0">
                <a:latin typeface="Verdana"/>
                <a:cs typeface="Verdana"/>
              </a:rPr>
              <a:t>Localize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errors</a:t>
            </a:r>
            <a:endParaRPr sz="1200">
              <a:latin typeface="Verdana"/>
              <a:cs typeface="Verdana"/>
            </a:endParaRPr>
          </a:p>
          <a:p>
            <a:pPr marL="179705" indent="-167005">
              <a:lnSpc>
                <a:spcPct val="100000"/>
              </a:lnSpc>
              <a:spcBef>
                <a:spcPts val="1445"/>
              </a:spcBef>
              <a:buClr>
                <a:srgbClr val="000099"/>
              </a:buClr>
              <a:buSzPct val="78571"/>
              <a:buFont typeface="Wingdings"/>
              <a:buChar char=""/>
              <a:tabLst>
                <a:tab pos="179705" algn="l"/>
              </a:tabLst>
            </a:pPr>
            <a:r>
              <a:rPr dirty="0"/>
              <a:t>Improve</a:t>
            </a:r>
            <a:r>
              <a:rPr spc="-30" dirty="0"/>
              <a:t> </a:t>
            </a:r>
            <a:r>
              <a:rPr spc="-10" dirty="0"/>
              <a:t>coverage</a:t>
            </a:r>
          </a:p>
          <a:p>
            <a:pPr marL="533400" lvl="1" indent="-178435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533400" algn="l"/>
              </a:tabLst>
            </a:pPr>
            <a:r>
              <a:rPr sz="1200" spc="-10" dirty="0">
                <a:latin typeface="Verdana"/>
                <a:cs typeface="Verdana"/>
              </a:rPr>
              <a:t>System-</a:t>
            </a:r>
            <a:r>
              <a:rPr sz="1200" dirty="0">
                <a:latin typeface="Verdana"/>
                <a:cs typeface="Verdana"/>
              </a:rPr>
              <a:t>level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tests may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only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cover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70%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of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code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[</a:t>
            </a:r>
            <a:r>
              <a:rPr sz="900" spc="-10" dirty="0">
                <a:latin typeface="Verdana"/>
                <a:cs typeface="Verdana"/>
              </a:rPr>
              <a:t>Massol</a:t>
            </a:r>
            <a:r>
              <a:rPr sz="1200" spc="-10" dirty="0">
                <a:latin typeface="Verdana"/>
                <a:cs typeface="Verdana"/>
              </a:rPr>
              <a:t>]</a:t>
            </a:r>
            <a:endParaRPr sz="1200">
              <a:latin typeface="Verdana"/>
              <a:cs typeface="Verdana"/>
            </a:endParaRPr>
          </a:p>
          <a:p>
            <a:pPr marL="533400" lvl="1" indent="-178435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Char char="•"/>
              <a:tabLst>
                <a:tab pos="533400" algn="l"/>
              </a:tabLst>
            </a:pPr>
            <a:r>
              <a:rPr sz="1200" dirty="0">
                <a:latin typeface="Verdana"/>
                <a:cs typeface="Verdana"/>
              </a:rPr>
              <a:t>Simulate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unusual</a:t>
            </a:r>
            <a:r>
              <a:rPr sz="1200" spc="-4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error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conditions</a:t>
            </a:r>
            <a:r>
              <a:rPr sz="1200" spc="-4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–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test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internal</a:t>
            </a:r>
            <a:r>
              <a:rPr sz="1200" spc="-4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robustness</a:t>
            </a:r>
            <a:endParaRPr sz="1200">
              <a:latin typeface="Verdana"/>
              <a:cs typeface="Verdana"/>
            </a:endParaRPr>
          </a:p>
          <a:p>
            <a:pPr marL="179705" indent="-167005">
              <a:lnSpc>
                <a:spcPct val="100000"/>
              </a:lnSpc>
              <a:spcBef>
                <a:spcPts val="1445"/>
              </a:spcBef>
              <a:buClr>
                <a:srgbClr val="000099"/>
              </a:buClr>
              <a:buSzPct val="78571"/>
              <a:buFont typeface="Wingdings"/>
              <a:buChar char=""/>
              <a:tabLst>
                <a:tab pos="179705" algn="l"/>
              </a:tabLst>
            </a:pPr>
            <a:r>
              <a:rPr dirty="0"/>
              <a:t>Validate</a:t>
            </a:r>
            <a:r>
              <a:rPr spc="-75" dirty="0"/>
              <a:t> </a:t>
            </a:r>
            <a:r>
              <a:rPr dirty="0"/>
              <a:t>internal</a:t>
            </a:r>
            <a:r>
              <a:rPr spc="-55" dirty="0"/>
              <a:t> </a:t>
            </a:r>
            <a:r>
              <a:rPr dirty="0"/>
              <a:t>interface/API</a:t>
            </a:r>
            <a:r>
              <a:rPr spc="-55" dirty="0"/>
              <a:t> </a:t>
            </a:r>
            <a:r>
              <a:rPr spc="-10" dirty="0"/>
              <a:t>designs</a:t>
            </a:r>
          </a:p>
          <a:p>
            <a:pPr marL="533400" lvl="1" indent="-178435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533400" algn="l"/>
              </a:tabLst>
            </a:pPr>
            <a:r>
              <a:rPr sz="1200" dirty="0">
                <a:latin typeface="Verdana"/>
                <a:cs typeface="Verdana"/>
              </a:rPr>
              <a:t>Simulate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clients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in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advance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of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their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development</a:t>
            </a:r>
            <a:endParaRPr sz="1200">
              <a:latin typeface="Verdana"/>
              <a:cs typeface="Verdana"/>
            </a:endParaRPr>
          </a:p>
          <a:p>
            <a:pPr marL="533400" lvl="1" indent="-178435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Char char="•"/>
              <a:tabLst>
                <a:tab pos="533400" algn="l"/>
              </a:tabLst>
            </a:pPr>
            <a:r>
              <a:rPr sz="1200" dirty="0">
                <a:latin typeface="Verdana"/>
                <a:cs typeface="Verdana"/>
              </a:rPr>
              <a:t>Simulate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services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in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advance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of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their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development</a:t>
            </a:r>
            <a:endParaRPr sz="1200">
              <a:latin typeface="Verdana"/>
              <a:cs typeface="Verdana"/>
            </a:endParaRPr>
          </a:p>
          <a:p>
            <a:pPr marL="179705" indent="-167005">
              <a:lnSpc>
                <a:spcPct val="100000"/>
              </a:lnSpc>
              <a:spcBef>
                <a:spcPts val="1440"/>
              </a:spcBef>
              <a:buClr>
                <a:srgbClr val="000099"/>
              </a:buClr>
              <a:buSzPct val="78571"/>
              <a:buFont typeface="Wingdings"/>
              <a:buChar char=""/>
              <a:tabLst>
                <a:tab pos="179705" algn="l"/>
              </a:tabLst>
            </a:pPr>
            <a:r>
              <a:rPr dirty="0"/>
              <a:t>Capture</a:t>
            </a:r>
            <a:r>
              <a:rPr spc="-40" dirty="0"/>
              <a:t> </a:t>
            </a:r>
            <a:r>
              <a:rPr dirty="0"/>
              <a:t>developer</a:t>
            </a:r>
            <a:r>
              <a:rPr spc="-30" dirty="0"/>
              <a:t> </a:t>
            </a:r>
            <a:r>
              <a:rPr dirty="0"/>
              <a:t>intent</a:t>
            </a:r>
            <a:r>
              <a:rPr spc="-35" dirty="0"/>
              <a:t> </a:t>
            </a:r>
            <a:r>
              <a:rPr dirty="0"/>
              <a:t>(in</a:t>
            </a:r>
            <a:r>
              <a:rPr spc="-3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absence</a:t>
            </a:r>
            <a:r>
              <a:rPr spc="-3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specification</a:t>
            </a:r>
            <a:r>
              <a:rPr spc="-35" dirty="0"/>
              <a:t> </a:t>
            </a:r>
            <a:r>
              <a:rPr spc="-10" dirty="0"/>
              <a:t>documentation)</a:t>
            </a:r>
          </a:p>
          <a:p>
            <a:pPr marL="533400" lvl="1" indent="-17843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533400" algn="l"/>
              </a:tabLst>
            </a:pPr>
            <a:r>
              <a:rPr sz="1200" dirty="0">
                <a:latin typeface="Verdana"/>
                <a:cs typeface="Verdana"/>
              </a:rPr>
              <a:t>A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test</a:t>
            </a:r>
            <a:r>
              <a:rPr sz="1200" spc="-4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suite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formally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captures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elements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of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design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intent</a:t>
            </a:r>
            <a:endParaRPr sz="1200">
              <a:latin typeface="Verdana"/>
              <a:cs typeface="Verdana"/>
            </a:endParaRPr>
          </a:p>
          <a:p>
            <a:pPr marL="533400" lvl="1" indent="-17843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533400" algn="l"/>
              </a:tabLst>
            </a:pPr>
            <a:r>
              <a:rPr sz="1200" dirty="0">
                <a:latin typeface="Verdana"/>
                <a:cs typeface="Verdana"/>
              </a:rPr>
              <a:t>Developer</a:t>
            </a:r>
            <a:r>
              <a:rPr sz="1200" spc="-5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documentation</a:t>
            </a:r>
            <a:endParaRPr sz="1200">
              <a:latin typeface="Verdana"/>
              <a:cs typeface="Verdana"/>
            </a:endParaRPr>
          </a:p>
          <a:p>
            <a:pPr marL="179705" indent="-167005">
              <a:lnSpc>
                <a:spcPct val="100000"/>
              </a:lnSpc>
              <a:spcBef>
                <a:spcPts val="1445"/>
              </a:spcBef>
              <a:buClr>
                <a:srgbClr val="000099"/>
              </a:buClr>
              <a:buSzPct val="78571"/>
              <a:buFont typeface="Wingdings"/>
              <a:buChar char=""/>
              <a:tabLst>
                <a:tab pos="179705" algn="l"/>
              </a:tabLst>
            </a:pPr>
            <a:r>
              <a:rPr dirty="0"/>
              <a:t>Enable</a:t>
            </a:r>
            <a:r>
              <a:rPr spc="-35" dirty="0"/>
              <a:t> </a:t>
            </a:r>
            <a:r>
              <a:rPr dirty="0"/>
              <a:t>division</a:t>
            </a:r>
            <a:r>
              <a:rPr spc="-3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10" dirty="0"/>
              <a:t>effort</a:t>
            </a:r>
          </a:p>
          <a:p>
            <a:pPr marL="533400" lvl="1" indent="-17843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533400" algn="l"/>
              </a:tabLst>
            </a:pPr>
            <a:r>
              <a:rPr sz="1200" dirty="0">
                <a:latin typeface="Verdana"/>
                <a:cs typeface="Verdana"/>
              </a:rPr>
              <a:t>Separate</a:t>
            </a:r>
            <a:r>
              <a:rPr sz="1200" spc="-4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development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/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testing</a:t>
            </a:r>
            <a:r>
              <a:rPr sz="1200" spc="-4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of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service</a:t>
            </a:r>
            <a:r>
              <a:rPr sz="1200" spc="-4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and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client</a:t>
            </a:r>
            <a:endParaRPr sz="1200">
              <a:latin typeface="Verdana"/>
              <a:cs typeface="Verdana"/>
            </a:endParaRPr>
          </a:p>
          <a:p>
            <a:pPr marL="179705" indent="-167005">
              <a:lnSpc>
                <a:spcPts val="1680"/>
              </a:lnSpc>
              <a:spcBef>
                <a:spcPts val="1455"/>
              </a:spcBef>
              <a:buClr>
                <a:srgbClr val="000099"/>
              </a:buClr>
              <a:buSzPct val="78571"/>
              <a:buFont typeface="Wingdings"/>
              <a:buChar char=""/>
              <a:tabLst>
                <a:tab pos="179705" algn="l"/>
              </a:tabLst>
            </a:pPr>
            <a:r>
              <a:rPr dirty="0"/>
              <a:t>Improve</a:t>
            </a:r>
            <a:r>
              <a:rPr spc="-30" dirty="0"/>
              <a:t> </a:t>
            </a:r>
            <a:r>
              <a:rPr spc="-10" dirty="0"/>
              <a:t>low-</a:t>
            </a:r>
            <a:r>
              <a:rPr dirty="0"/>
              <a:t>level</a:t>
            </a:r>
            <a:r>
              <a:rPr spc="-10" dirty="0"/>
              <a:t> design</a:t>
            </a:r>
          </a:p>
          <a:p>
            <a:pPr marL="533400" lvl="1" indent="-178435">
              <a:lnSpc>
                <a:spcPts val="1440"/>
              </a:lnSpc>
              <a:buClr>
                <a:srgbClr val="000099"/>
              </a:buClr>
              <a:buChar char="•"/>
              <a:tabLst>
                <a:tab pos="533400" algn="l"/>
              </a:tabLst>
            </a:pPr>
            <a:r>
              <a:rPr sz="1200" dirty="0">
                <a:latin typeface="Verdana"/>
                <a:cs typeface="Verdana"/>
              </a:rPr>
              <a:t>Early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attention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to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ability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to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test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–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“testability”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777037" y="1443037"/>
            <a:ext cx="619125" cy="390525"/>
            <a:chOff x="6777037" y="1443037"/>
            <a:chExt cx="619125" cy="390525"/>
          </a:xfrm>
        </p:grpSpPr>
        <p:sp>
          <p:nvSpPr>
            <p:cNvPr id="9" name="object 9"/>
            <p:cNvSpPr/>
            <p:nvPr/>
          </p:nvSpPr>
          <p:spPr>
            <a:xfrm>
              <a:off x="6781800" y="1447800"/>
              <a:ext cx="609600" cy="381000"/>
            </a:xfrm>
            <a:custGeom>
              <a:avLst/>
              <a:gdLst/>
              <a:ahLst/>
              <a:cxnLst/>
              <a:rect l="l" t="t" r="r" b="b"/>
              <a:pathLst>
                <a:path w="609600" h="381000">
                  <a:moveTo>
                    <a:pt x="609599" y="380999"/>
                  </a:moveTo>
                  <a:lnTo>
                    <a:pt x="6095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09599" y="380999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781800" y="1447800"/>
              <a:ext cx="609600" cy="381000"/>
            </a:xfrm>
            <a:custGeom>
              <a:avLst/>
              <a:gdLst/>
              <a:ahLst/>
              <a:cxnLst/>
              <a:rect l="l" t="t" r="r" b="b"/>
              <a:pathLst>
                <a:path w="609600" h="381000">
                  <a:moveTo>
                    <a:pt x="0" y="0"/>
                  </a:moveTo>
                  <a:lnTo>
                    <a:pt x="0" y="380999"/>
                  </a:lnTo>
                  <a:lnTo>
                    <a:pt x="609599" y="380999"/>
                  </a:lnTo>
                  <a:lnTo>
                    <a:pt x="609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873237" y="1509775"/>
            <a:ext cx="4064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45" dirty="0">
                <a:latin typeface="Verdana"/>
                <a:cs typeface="Verdana"/>
              </a:rPr>
              <a:t>Stub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7386637" y="1485709"/>
            <a:ext cx="695325" cy="390525"/>
            <a:chOff x="7386637" y="1485709"/>
            <a:chExt cx="695325" cy="390525"/>
          </a:xfrm>
        </p:grpSpPr>
        <p:sp>
          <p:nvSpPr>
            <p:cNvPr id="13" name="object 13"/>
            <p:cNvSpPr/>
            <p:nvPr/>
          </p:nvSpPr>
          <p:spPr>
            <a:xfrm>
              <a:off x="7391400" y="1490471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391400" y="1490471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7496552" y="1479295"/>
            <a:ext cx="3657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8072437" y="1519237"/>
            <a:ext cx="771525" cy="314325"/>
            <a:chOff x="8072437" y="1519237"/>
            <a:chExt cx="771525" cy="314325"/>
          </a:xfrm>
        </p:grpSpPr>
        <p:sp>
          <p:nvSpPr>
            <p:cNvPr id="17" name="object 17"/>
            <p:cNvSpPr/>
            <p:nvPr/>
          </p:nvSpPr>
          <p:spPr>
            <a:xfrm>
              <a:off x="8077200" y="1524000"/>
              <a:ext cx="762000" cy="304800"/>
            </a:xfrm>
            <a:custGeom>
              <a:avLst/>
              <a:gdLst/>
              <a:ahLst/>
              <a:cxnLst/>
              <a:rect l="l" t="t" r="r" b="b"/>
              <a:pathLst>
                <a:path w="762000" h="304800">
                  <a:moveTo>
                    <a:pt x="761999" y="304799"/>
                  </a:moveTo>
                  <a:lnTo>
                    <a:pt x="761999" y="0"/>
                  </a:lnTo>
                  <a:lnTo>
                    <a:pt x="0" y="0"/>
                  </a:lnTo>
                  <a:lnTo>
                    <a:pt x="0" y="304799"/>
                  </a:lnTo>
                  <a:lnTo>
                    <a:pt x="761999" y="304799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077200" y="1524000"/>
              <a:ext cx="762000" cy="304800"/>
            </a:xfrm>
            <a:custGeom>
              <a:avLst/>
              <a:gdLst/>
              <a:ahLst/>
              <a:cxnLst/>
              <a:rect l="l" t="t" r="r" b="b"/>
              <a:pathLst>
                <a:path w="762000" h="304800">
                  <a:moveTo>
                    <a:pt x="0" y="0"/>
                  </a:moveTo>
                  <a:lnTo>
                    <a:pt x="0" y="304799"/>
                  </a:lnTo>
                  <a:lnTo>
                    <a:pt x="761999" y="304799"/>
                  </a:lnTo>
                  <a:lnTo>
                    <a:pt x="7619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8244836" y="1555495"/>
            <a:ext cx="542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Driver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32</a:t>
            </a:fld>
            <a:endParaRPr spc="45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33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Barriers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to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Scaffolding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6612255" cy="2864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For</a:t>
            </a:r>
            <a:r>
              <a:rPr sz="20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some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applications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scaffolding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difficult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Wide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interface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between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components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Must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replicate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entire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interface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ct val="10000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Automated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tools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help</a:t>
            </a:r>
            <a:endParaRPr sz="16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Font typeface="Verdana"/>
              <a:buChar char="•"/>
            </a:pP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Complex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behavior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exercised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tests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Actual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implementation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simpler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scaffolding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ct val="10000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Scaffolding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worthwhile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here!</a:t>
            </a:r>
            <a:endParaRPr sz="16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buClr>
                <a:srgbClr val="000099"/>
              </a:buClr>
              <a:buFont typeface="Verdana"/>
              <a:buChar char="•"/>
            </a:pP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May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difficult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up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data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structure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tests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principle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-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create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special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constructors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16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8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5" dirty="0">
                <a:solidFill>
                  <a:srgbClr val="A50020"/>
                </a:solidFill>
                <a:latin typeface="Verdana"/>
                <a:cs typeface="Verdana"/>
              </a:rPr>
              <a:t>Big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50" dirty="0">
                <a:solidFill>
                  <a:srgbClr val="A50020"/>
                </a:solidFill>
                <a:latin typeface="Verdana"/>
                <a:cs typeface="Verdana"/>
              </a:rPr>
              <a:t>Questions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914400"/>
            <a:ext cx="7315200" cy="5562600"/>
          </a:xfrm>
          <a:custGeom>
            <a:avLst/>
            <a:gdLst/>
            <a:ahLst/>
            <a:cxnLst/>
            <a:rect l="l" t="t" r="r" b="b"/>
            <a:pathLst>
              <a:path w="7315200" h="5562600">
                <a:moveTo>
                  <a:pt x="0" y="0"/>
                </a:moveTo>
                <a:lnTo>
                  <a:pt x="0" y="5562599"/>
                </a:lnTo>
                <a:lnTo>
                  <a:pt x="7315199" y="5562599"/>
                </a:lnTo>
                <a:lnTo>
                  <a:pt x="7315199" y="0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6751" y="1116583"/>
            <a:ext cx="6189980" cy="5270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ts val="1960"/>
              </a:lnSpc>
              <a:spcBef>
                <a:spcPts val="1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is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2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standard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test?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Specification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behavior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attributes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4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select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set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good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(black-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Structural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(white-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assess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our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suites?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Coverage,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Mutation,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Capture/Recapture…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19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effective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testing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practices?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Levels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unit,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integration,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system…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4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Effective</a:t>
            </a:r>
            <a:r>
              <a:rPr sz="1600" spc="-6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testing</a:t>
            </a:r>
            <a:r>
              <a:rPr sz="1600" spc="-5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Verdana"/>
                <a:cs typeface="Verdana"/>
              </a:rPr>
              <a:t>practices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How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lifecycle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metrics?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91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the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limits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indent="-342900">
              <a:lnSpc>
                <a:spcPts val="1550"/>
              </a:lnSpc>
              <a:buClr>
                <a:srgbClr val="000099"/>
              </a:buClr>
              <a:buSzPct val="81250"/>
              <a:buChar char="•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complementary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approaches?</a:t>
            </a:r>
            <a:endParaRPr sz="1600">
              <a:latin typeface="Verdana"/>
              <a:cs typeface="Verdana"/>
            </a:endParaRPr>
          </a:p>
          <a:p>
            <a:pPr marL="1002665" lvl="1" indent="-304800">
              <a:lnSpc>
                <a:spcPts val="133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spc="-10" dirty="0">
                <a:latin typeface="Verdana"/>
                <a:cs typeface="Verdana"/>
              </a:rPr>
              <a:t>Inspections</a:t>
            </a:r>
            <a:endParaRPr sz="1400">
              <a:latin typeface="Verdana"/>
              <a:cs typeface="Verdana"/>
            </a:endParaRPr>
          </a:p>
          <a:p>
            <a:pPr marL="1002665" lvl="1" indent="-304800">
              <a:lnSpc>
                <a:spcPts val="150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dirty="0">
                <a:latin typeface="Verdana"/>
                <a:cs typeface="Verdana"/>
              </a:rPr>
              <a:t>Static</a:t>
            </a:r>
            <a:r>
              <a:rPr sz="1400" i="1" spc="-3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and</a:t>
            </a:r>
            <a:r>
              <a:rPr sz="1400" i="1" spc="-4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dynamic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i="1" spc="-10" dirty="0">
                <a:latin typeface="Verdana"/>
                <a:cs typeface="Verdana"/>
              </a:rPr>
              <a:t>analysis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34</a:t>
            </a:fld>
            <a:endParaRPr spc="45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5c.</a:t>
            </a:r>
            <a:r>
              <a:rPr sz="2400" b="0" spc="-9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Integration/System</a:t>
            </a:r>
            <a:r>
              <a:rPr sz="2400" b="0" spc="-8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6664959" cy="5092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49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Do</a:t>
            </a:r>
            <a:r>
              <a:rPr sz="2000" spc="-7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incremental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integration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Test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several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modules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together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Still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need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scaffolding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modules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not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under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test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Avoid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“big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bang”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integrations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Going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directly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from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unit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whole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program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tests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Likely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have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many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big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Hard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identify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which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component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causes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each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15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interactions</a:t>
            </a:r>
            <a:r>
              <a:rPr sz="20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between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modules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Ultimately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leads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end-to-</a:t>
            </a:r>
            <a:r>
              <a:rPr sz="1800" dirty="0">
                <a:latin typeface="Verdana"/>
                <a:cs typeface="Verdana"/>
              </a:rPr>
              <a:t>end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system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test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21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Used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focused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tests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Set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up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subsystem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test</a:t>
            </a:r>
            <a:endParaRPr sz="1800">
              <a:latin typeface="Verdana"/>
              <a:cs typeface="Verdana"/>
            </a:endParaRPr>
          </a:p>
          <a:p>
            <a:pPr marL="522605" marR="2990215" lvl="1" indent="-167640">
              <a:lnSpc>
                <a:spcPts val="1960"/>
              </a:lnSpc>
              <a:spcBef>
                <a:spcPts val="229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Test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specific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subsystem-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or </a:t>
            </a:r>
            <a:r>
              <a:rPr sz="1800" spc="-10" dirty="0">
                <a:latin typeface="Verdana"/>
                <a:cs typeface="Verdana"/>
              </a:rPr>
              <a:t>system-</a:t>
            </a:r>
            <a:r>
              <a:rPr sz="1800" dirty="0">
                <a:latin typeface="Verdana"/>
                <a:cs typeface="Verdana"/>
              </a:rPr>
              <a:t>level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features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87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no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“random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input”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sequence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2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Verify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expected</a:t>
            </a:r>
            <a:r>
              <a:rPr sz="1800" spc="-7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output</a:t>
            </a:r>
            <a:endParaRPr sz="18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05400" y="4343400"/>
            <a:ext cx="3809999" cy="233324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35</a:t>
            </a:fld>
            <a:endParaRPr spc="45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5c.</a:t>
            </a:r>
            <a:r>
              <a:rPr sz="2400" b="0" spc="-7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Frequent</a:t>
            </a:r>
            <a:r>
              <a:rPr sz="2400" b="0" spc="-7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(Nightly)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Builds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966075" cy="444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35623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Build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release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large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project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every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night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Catches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integration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problems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where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change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“breaks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build”</a:t>
            </a:r>
            <a:endParaRPr sz="1800">
              <a:latin typeface="Verdana"/>
              <a:cs typeface="Verdana"/>
            </a:endParaRPr>
          </a:p>
          <a:p>
            <a:pPr marL="875030" marR="123189" lvl="2" indent="-177165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600" dirty="0">
                <a:latin typeface="Verdana"/>
                <a:cs typeface="Verdana"/>
              </a:rPr>
              <a:t>Breaking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build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BIG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deal—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result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midnight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calls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the 	</a:t>
            </a:r>
            <a:r>
              <a:rPr sz="1600" dirty="0">
                <a:latin typeface="Verdana"/>
                <a:cs typeface="Verdana"/>
              </a:rPr>
              <a:t>responsible</a:t>
            </a:r>
            <a:r>
              <a:rPr sz="1600" spc="-9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engineer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4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Use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automation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Upfront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cost,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amortized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benefit</a:t>
            </a:r>
            <a:endParaRPr sz="1600">
              <a:latin typeface="Verdana"/>
              <a:cs typeface="Verdana"/>
            </a:endParaRPr>
          </a:p>
          <a:p>
            <a:pPr marL="875030" marR="3430270" lvl="2" indent="-177165">
              <a:lnSpc>
                <a:spcPts val="1739"/>
              </a:lnSpc>
              <a:spcBef>
                <a:spcPts val="220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600" dirty="0">
                <a:latin typeface="Verdana"/>
                <a:cs typeface="Verdana"/>
              </a:rPr>
              <a:t>Not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automated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50" dirty="0">
                <a:latin typeface="Verdana"/>
                <a:cs typeface="Verdana"/>
              </a:rPr>
              <a:t>– 	</a:t>
            </a:r>
            <a:r>
              <a:rPr sz="1600" dirty="0">
                <a:latin typeface="Verdana"/>
                <a:cs typeface="Verdana"/>
              </a:rPr>
              <a:t>manually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others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600">
              <a:latin typeface="Verdana"/>
              <a:cs typeface="Verdana"/>
            </a:endParaRPr>
          </a:p>
          <a:p>
            <a:pPr marL="240665" marR="3782695" indent="-228600">
              <a:lnSpc>
                <a:spcPts val="216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Run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simplified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“smoke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test”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on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build</a:t>
            </a:r>
            <a:endParaRPr sz="2000">
              <a:latin typeface="Verdana"/>
              <a:cs typeface="Verdana"/>
            </a:endParaRPr>
          </a:p>
          <a:p>
            <a:pPr marL="522605" marR="4163695" lvl="1" indent="-167640">
              <a:lnSpc>
                <a:spcPts val="1939"/>
              </a:lnSpc>
              <a:spcBef>
                <a:spcPts val="2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basic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functionality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and </a:t>
            </a:r>
            <a:r>
              <a:rPr sz="1800" spc="-10" dirty="0">
                <a:latin typeface="Verdana"/>
                <a:cs typeface="Verdana"/>
              </a:rPr>
              <a:t>stability</a:t>
            </a:r>
            <a:endParaRPr sz="1800">
              <a:latin typeface="Verdana"/>
              <a:cs typeface="Verdana"/>
            </a:endParaRPr>
          </a:p>
          <a:p>
            <a:pPr marL="522605" marR="4239895" lvl="1" indent="-167640">
              <a:lnSpc>
                <a:spcPts val="1960"/>
              </a:lnSpc>
              <a:spcBef>
                <a:spcPts val="204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Often: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run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programmers </a:t>
            </a:r>
            <a:r>
              <a:rPr sz="1800" dirty="0">
                <a:latin typeface="Verdana"/>
                <a:cs typeface="Verdana"/>
              </a:rPr>
              <a:t>before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check-</a:t>
            </a:r>
            <a:r>
              <a:rPr sz="1800" spc="-25" dirty="0">
                <a:latin typeface="Verdana"/>
                <a:cs typeface="Verdana"/>
              </a:rPr>
              <a:t>in</a:t>
            </a:r>
            <a:endParaRPr sz="1800">
              <a:latin typeface="Verdana"/>
              <a:cs typeface="Verdana"/>
            </a:endParaRPr>
          </a:p>
          <a:p>
            <a:pPr marL="522605" marR="3983354" lvl="1" indent="-167640">
              <a:lnSpc>
                <a:spcPts val="1939"/>
              </a:lnSpc>
              <a:spcBef>
                <a:spcPts val="2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Provides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rough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guidance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prior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full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integration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testing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153596" y="2562796"/>
            <a:ext cx="3866515" cy="3820795"/>
            <a:chOff x="5153596" y="2562796"/>
            <a:chExt cx="3866515" cy="382079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81599" y="2590800"/>
              <a:ext cx="3809999" cy="376427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167883" y="2577083"/>
              <a:ext cx="3837940" cy="3792220"/>
            </a:xfrm>
            <a:custGeom>
              <a:avLst/>
              <a:gdLst/>
              <a:ahLst/>
              <a:cxnLst/>
              <a:rect l="l" t="t" r="r" b="b"/>
              <a:pathLst>
                <a:path w="3837940" h="3792220">
                  <a:moveTo>
                    <a:pt x="0" y="0"/>
                  </a:moveTo>
                  <a:lnTo>
                    <a:pt x="0" y="3791711"/>
                  </a:lnTo>
                  <a:lnTo>
                    <a:pt x="3837431" y="3791711"/>
                  </a:lnTo>
                  <a:lnTo>
                    <a:pt x="3837431" y="0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65FF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36</a:t>
            </a:fld>
            <a:endParaRPr spc="45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Practices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–Regressions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6694170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5623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Use</a:t>
            </a:r>
            <a:r>
              <a:rPr sz="20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regression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tests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Regression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tests: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run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every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time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system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changes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21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Goal: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catch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new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bugs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introduced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by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changes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Check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ensure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fixed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bugs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stay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fixed</a:t>
            </a:r>
            <a:endParaRPr sz="1800">
              <a:latin typeface="Verdana"/>
              <a:cs typeface="Verdana"/>
            </a:endParaRPr>
          </a:p>
          <a:p>
            <a:pPr marL="177165" marR="980440" lvl="2" indent="-177165" algn="r">
              <a:lnSpc>
                <a:spcPts val="1910"/>
              </a:lnSpc>
              <a:buClr>
                <a:srgbClr val="000099"/>
              </a:buClr>
              <a:buChar char="•"/>
              <a:tabLst>
                <a:tab pos="177165" algn="l"/>
              </a:tabLst>
            </a:pPr>
            <a:r>
              <a:rPr sz="1600" dirty="0">
                <a:latin typeface="Verdana"/>
                <a:cs typeface="Verdana"/>
              </a:rPr>
              <a:t>New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fixes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often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introduce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new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issues/bugs</a:t>
            </a:r>
            <a:endParaRPr sz="1600">
              <a:latin typeface="Verdana"/>
              <a:cs typeface="Verdana"/>
            </a:endParaRPr>
          </a:p>
          <a:p>
            <a:pPr marL="167005" marR="991869" lvl="1" indent="-167005" algn="r">
              <a:lnSpc>
                <a:spcPct val="100000"/>
              </a:lnSpc>
              <a:spcBef>
                <a:spcPts val="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167005" algn="l"/>
              </a:tabLst>
            </a:pPr>
            <a:r>
              <a:rPr sz="1800" dirty="0">
                <a:latin typeface="Verdana"/>
                <a:cs typeface="Verdana"/>
              </a:rPr>
              <a:t>Incrementally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add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new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functionality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572196" y="3096196"/>
            <a:ext cx="7295515" cy="3407410"/>
            <a:chOff x="1572196" y="3096196"/>
            <a:chExt cx="7295515" cy="34074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0200" y="3124199"/>
              <a:ext cx="7239000" cy="335127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586483" y="3110483"/>
              <a:ext cx="7266940" cy="3378835"/>
            </a:xfrm>
            <a:custGeom>
              <a:avLst/>
              <a:gdLst/>
              <a:ahLst/>
              <a:cxnLst/>
              <a:rect l="l" t="t" r="r" b="b"/>
              <a:pathLst>
                <a:path w="7266940" h="3378835">
                  <a:moveTo>
                    <a:pt x="0" y="0"/>
                  </a:moveTo>
                  <a:lnTo>
                    <a:pt x="0" y="3378707"/>
                  </a:lnTo>
                  <a:lnTo>
                    <a:pt x="7266431" y="3378707"/>
                  </a:lnTo>
                  <a:lnTo>
                    <a:pt x="7266431" y="0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65FF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191000" y="3925823"/>
              <a:ext cx="4572000" cy="457200"/>
            </a:xfrm>
            <a:custGeom>
              <a:avLst/>
              <a:gdLst/>
              <a:ahLst/>
              <a:cxnLst/>
              <a:rect l="l" t="t" r="r" b="b"/>
              <a:pathLst>
                <a:path w="4572000" h="457200">
                  <a:moveTo>
                    <a:pt x="76199" y="0"/>
                  </a:moveTo>
                  <a:lnTo>
                    <a:pt x="46291" y="5905"/>
                  </a:lnTo>
                  <a:lnTo>
                    <a:pt x="22097" y="22097"/>
                  </a:lnTo>
                  <a:lnTo>
                    <a:pt x="5905" y="46291"/>
                  </a:lnTo>
                  <a:lnTo>
                    <a:pt x="0" y="76199"/>
                  </a:lnTo>
                  <a:lnTo>
                    <a:pt x="0" y="380999"/>
                  </a:lnTo>
                  <a:lnTo>
                    <a:pt x="5905" y="410908"/>
                  </a:lnTo>
                  <a:lnTo>
                    <a:pt x="22097" y="435101"/>
                  </a:lnTo>
                  <a:lnTo>
                    <a:pt x="46291" y="451294"/>
                  </a:lnTo>
                  <a:lnTo>
                    <a:pt x="76199" y="457199"/>
                  </a:lnTo>
                  <a:lnTo>
                    <a:pt x="4495799" y="457199"/>
                  </a:lnTo>
                  <a:lnTo>
                    <a:pt x="4525708" y="451294"/>
                  </a:lnTo>
                  <a:lnTo>
                    <a:pt x="4549901" y="435101"/>
                  </a:lnTo>
                  <a:lnTo>
                    <a:pt x="4566094" y="410908"/>
                  </a:lnTo>
                  <a:lnTo>
                    <a:pt x="4571999" y="380999"/>
                  </a:lnTo>
                  <a:lnTo>
                    <a:pt x="4571999" y="76199"/>
                  </a:lnTo>
                  <a:lnTo>
                    <a:pt x="4566094" y="46291"/>
                  </a:lnTo>
                  <a:lnTo>
                    <a:pt x="4549901" y="22097"/>
                  </a:lnTo>
                  <a:lnTo>
                    <a:pt x="4525708" y="5905"/>
                  </a:lnTo>
                  <a:lnTo>
                    <a:pt x="4495799" y="0"/>
                  </a:lnTo>
                  <a:lnTo>
                    <a:pt x="76199" y="0"/>
                  </a:lnTo>
                  <a:close/>
                </a:path>
              </a:pathLst>
            </a:custGeom>
            <a:ln w="28574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37</a:t>
            </a:fld>
            <a:endParaRPr spc="45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38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Practices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Acceptance,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Release,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Integrity</a:t>
            </a:r>
            <a:r>
              <a:rPr sz="2400"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6918959" cy="4756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35623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Acceptance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tests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(by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customer)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Tests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used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by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customer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evaluate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quality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system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Typically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subject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up-</a:t>
            </a:r>
            <a:r>
              <a:rPr sz="1800" dirty="0">
                <a:latin typeface="Verdana"/>
                <a:cs typeface="Verdana"/>
              </a:rPr>
              <a:t>front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negotiation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135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356235" indent="-343535">
              <a:lnSpc>
                <a:spcPts val="2400"/>
              </a:lnSpc>
              <a:buAutoNum type="arabicPeriod" startAt="4"/>
              <a:tabLst>
                <a:tab pos="35623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Release</a:t>
            </a:r>
            <a:r>
              <a:rPr sz="2000" spc="-7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(by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provider,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vendor)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Test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release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CD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Before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manufacturing!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2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Includes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configuration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tests,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virus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scan,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etc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Carry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out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entire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install-</a:t>
            </a:r>
            <a:r>
              <a:rPr sz="1800" spc="-20" dirty="0">
                <a:latin typeface="Verdana"/>
                <a:cs typeface="Verdana"/>
              </a:rPr>
              <a:t>and-</a:t>
            </a:r>
            <a:r>
              <a:rPr sz="1800" dirty="0">
                <a:latin typeface="Verdana"/>
                <a:cs typeface="Verdana"/>
              </a:rPr>
              <a:t>run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use</a:t>
            </a:r>
            <a:r>
              <a:rPr sz="1800" spc="-20" dirty="0">
                <a:latin typeface="Verdana"/>
                <a:cs typeface="Verdana"/>
              </a:rPr>
              <a:t> case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145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356235" indent="-343535">
              <a:lnSpc>
                <a:spcPts val="2400"/>
              </a:lnSpc>
              <a:buAutoNum type="arabicPeriod" startAt="4"/>
              <a:tabLst>
                <a:tab pos="35623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Integrity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(by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vendor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or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third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party)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Independent</a:t>
            </a:r>
            <a:r>
              <a:rPr sz="1800" spc="-8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evaluation</a:t>
            </a:r>
            <a:r>
              <a:rPr sz="1800" spc="-8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before</a:t>
            </a:r>
            <a:r>
              <a:rPr sz="1800" spc="-9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release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Validate</a:t>
            </a:r>
            <a:r>
              <a:rPr sz="1800" spc="-7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quality-</a:t>
            </a:r>
            <a:r>
              <a:rPr sz="1800" dirty="0">
                <a:latin typeface="Verdana"/>
                <a:cs typeface="Verdana"/>
              </a:rPr>
              <a:t>related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claims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Anticipate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product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reviews,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consumer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complaints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Not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really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focused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bug-</a:t>
            </a:r>
            <a:r>
              <a:rPr sz="1800" spc="-10" dirty="0">
                <a:latin typeface="Verdana"/>
                <a:cs typeface="Verdana"/>
              </a:rPr>
              <a:t>finding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Practices:</a:t>
            </a:r>
            <a:r>
              <a:rPr sz="2400" b="0" spc="-8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Reporting</a:t>
            </a:r>
            <a:r>
              <a:rPr sz="2400" b="0" spc="-8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Defects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5466715" cy="4267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AutoNum type="arabicPeriod" startAt="7"/>
              <a:tabLst>
                <a:tab pos="3549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Develop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good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defect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reporting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practices</a:t>
            </a:r>
            <a:endParaRPr sz="2000">
              <a:latin typeface="Verdana"/>
              <a:cs typeface="Verdana"/>
            </a:endParaRPr>
          </a:p>
          <a:p>
            <a:pPr marL="227965" marR="2566035" lvl="1" indent="-227965" algn="r">
              <a:lnSpc>
                <a:spcPct val="100000"/>
              </a:lnSpc>
              <a:spcBef>
                <a:spcPts val="2400"/>
              </a:spcBef>
              <a:buClr>
                <a:srgbClr val="000099"/>
              </a:buClr>
              <a:buChar char="•"/>
              <a:tabLst>
                <a:tab pos="2279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Reproducible</a:t>
            </a:r>
            <a:r>
              <a:rPr sz="2000" spc="-8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defects</a:t>
            </a:r>
            <a:endParaRPr sz="2000">
              <a:latin typeface="Verdana"/>
              <a:cs typeface="Verdana"/>
            </a:endParaRPr>
          </a:p>
          <a:p>
            <a:pPr marL="167005" marR="2549525" lvl="2" indent="-167005" algn="r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167005" algn="l"/>
              </a:tabLst>
            </a:pPr>
            <a:r>
              <a:rPr sz="1800" dirty="0">
                <a:latin typeface="Verdana"/>
                <a:cs typeface="Verdana"/>
              </a:rPr>
              <a:t>Easier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find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fix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21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Easier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validate</a:t>
            </a:r>
            <a:endParaRPr sz="1800">
              <a:latin typeface="Verdana"/>
              <a:cs typeface="Verdana"/>
            </a:endParaRPr>
          </a:p>
          <a:p>
            <a:pPr marL="875030" lvl="3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spc="-10" dirty="0">
                <a:latin typeface="Verdana"/>
                <a:cs typeface="Verdana"/>
              </a:rPr>
              <a:t>Built-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regression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Increased</a:t>
            </a:r>
            <a:r>
              <a:rPr sz="1800" spc="-8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confidence</a:t>
            </a:r>
            <a:endParaRPr sz="1800">
              <a:latin typeface="Verdana"/>
              <a:cs typeface="Verdana"/>
            </a:endParaRPr>
          </a:p>
          <a:p>
            <a:pPr marL="240665" lvl="1" indent="-227965">
              <a:lnSpc>
                <a:spcPts val="2400"/>
              </a:lnSpc>
              <a:spcBef>
                <a:spcPts val="217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Simple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general</a:t>
            </a:r>
            <a:endParaRPr sz="2000">
              <a:latin typeface="Verdana"/>
              <a:cs typeface="Verdana"/>
            </a:endParaRPr>
          </a:p>
          <a:p>
            <a:pPr marL="521970" lvl="2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More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value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doing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fix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Helps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root-</a:t>
            </a:r>
            <a:r>
              <a:rPr sz="1800" dirty="0">
                <a:latin typeface="Verdana"/>
                <a:cs typeface="Verdana"/>
              </a:rPr>
              <a:t>cause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analysis</a:t>
            </a:r>
            <a:endParaRPr sz="1800">
              <a:latin typeface="Verdana"/>
              <a:cs typeface="Verdana"/>
            </a:endParaRPr>
          </a:p>
          <a:p>
            <a:pPr marL="240665" lvl="1" indent="-227965">
              <a:lnSpc>
                <a:spcPct val="100000"/>
              </a:lnSpc>
              <a:spcBef>
                <a:spcPts val="21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Non-antagonistic</a:t>
            </a:r>
            <a:endParaRPr sz="2000">
              <a:latin typeface="Verdana"/>
              <a:cs typeface="Verdana"/>
            </a:endParaRPr>
          </a:p>
          <a:p>
            <a:pPr marL="521970" lvl="2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State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problem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Don't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blame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096130" y="2038730"/>
            <a:ext cx="4914265" cy="4466590"/>
            <a:chOff x="4096130" y="2038730"/>
            <a:chExt cx="4914265" cy="446659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14800" y="2057400"/>
              <a:ext cx="4876799" cy="442874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105655" y="2048255"/>
              <a:ext cx="4895215" cy="4447540"/>
            </a:xfrm>
            <a:custGeom>
              <a:avLst/>
              <a:gdLst/>
              <a:ahLst/>
              <a:cxnLst/>
              <a:rect l="l" t="t" r="r" b="b"/>
              <a:pathLst>
                <a:path w="4895215" h="4447540">
                  <a:moveTo>
                    <a:pt x="0" y="0"/>
                  </a:moveTo>
                  <a:lnTo>
                    <a:pt x="0" y="4447031"/>
                  </a:lnTo>
                  <a:lnTo>
                    <a:pt x="4895087" y="4447031"/>
                  </a:lnTo>
                  <a:lnTo>
                    <a:pt x="4895087" y="0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65FF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39</a:t>
            </a:fld>
            <a:endParaRPr spc="4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When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are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you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done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inspecting?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6375"/>
            <a:ext cx="8462645" cy="5171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06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Capture/Recapture assessment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Most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applicable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assessing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inspections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Measure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overlap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found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different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inspectors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Use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overlap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estimate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number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found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060"/>
              </a:lnSpc>
              <a:spcBef>
                <a:spcPts val="15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Example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7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Inspector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finds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n1=10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defects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Inspector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finds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n2=8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defects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m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=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5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found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both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50" dirty="0">
                <a:latin typeface="Verdana"/>
                <a:cs typeface="Verdana"/>
              </a:rPr>
              <a:t>B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(unknown)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number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software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055"/>
              </a:lnSpc>
              <a:spcBef>
                <a:spcPts val="152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Lincoln-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Petersen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analysis</a:t>
            </a:r>
            <a:r>
              <a:rPr sz="1800" spc="-8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0000CC"/>
                </a:solidFill>
                <a:latin typeface="Verdana"/>
                <a:cs typeface="Verdana"/>
              </a:rPr>
              <a:t>[source:</a:t>
            </a:r>
            <a:r>
              <a:rPr sz="1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0000CC"/>
                </a:solidFill>
                <a:latin typeface="Verdana"/>
                <a:cs typeface="Verdana"/>
              </a:rPr>
              <a:t>Wikipedia]</a:t>
            </a:r>
            <a:endParaRPr sz="1000">
              <a:latin typeface="Verdana"/>
              <a:cs typeface="Verdana"/>
            </a:endParaRPr>
          </a:p>
          <a:p>
            <a:pPr marL="521970" lvl="1" indent="-167005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Consider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just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10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(total)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found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50" dirty="0">
                <a:latin typeface="Verdana"/>
                <a:cs typeface="Verdana"/>
              </a:rPr>
              <a:t>A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Inspector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found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5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these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10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defects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Therefore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probability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inspector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finds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given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5/10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50%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So,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inspector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should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have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found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50%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software,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so</a:t>
            </a:r>
            <a:endParaRPr sz="1600">
              <a:latin typeface="Verdana"/>
              <a:cs typeface="Verdana"/>
            </a:endParaRPr>
          </a:p>
          <a:p>
            <a:pPr marR="229870" algn="ctr">
              <a:lnSpc>
                <a:spcPct val="100000"/>
              </a:lnSpc>
              <a:spcBef>
                <a:spcPts val="1295"/>
              </a:spcBef>
            </a:pPr>
            <a:r>
              <a:rPr sz="1600" spc="140" dirty="0">
                <a:solidFill>
                  <a:srgbClr val="3232CC"/>
                </a:solidFill>
                <a:latin typeface="Verdana"/>
                <a:cs typeface="Verdana"/>
              </a:rPr>
              <a:t>N</a:t>
            </a:r>
            <a:r>
              <a:rPr sz="1600" spc="-25" dirty="0">
                <a:solidFill>
                  <a:srgbClr val="3232CC"/>
                </a:solidFill>
                <a:latin typeface="Verdana"/>
                <a:cs typeface="Verdana"/>
              </a:rPr>
              <a:t> </a:t>
            </a:r>
            <a:r>
              <a:rPr sz="1600" spc="65" dirty="0">
                <a:solidFill>
                  <a:srgbClr val="3232CC"/>
                </a:solidFill>
                <a:latin typeface="Verdana"/>
                <a:cs typeface="Verdana"/>
              </a:rPr>
              <a:t>=</a:t>
            </a:r>
            <a:r>
              <a:rPr sz="1600" spc="-20" dirty="0">
                <a:solidFill>
                  <a:srgbClr val="3232CC"/>
                </a:solidFill>
                <a:latin typeface="Verdana"/>
                <a:cs typeface="Verdana"/>
              </a:rPr>
              <a:t> </a:t>
            </a:r>
            <a:r>
              <a:rPr sz="1600" spc="120" dirty="0">
                <a:solidFill>
                  <a:srgbClr val="3232CC"/>
                </a:solidFill>
                <a:latin typeface="Verdana"/>
                <a:cs typeface="Verdana"/>
              </a:rPr>
              <a:t>n1</a:t>
            </a:r>
            <a:r>
              <a:rPr sz="1600" spc="-20" dirty="0">
                <a:solidFill>
                  <a:srgbClr val="3232CC"/>
                </a:solidFill>
                <a:latin typeface="Verdana"/>
                <a:cs typeface="Verdana"/>
              </a:rPr>
              <a:t> </a:t>
            </a:r>
            <a:r>
              <a:rPr sz="1600" spc="120" dirty="0">
                <a:solidFill>
                  <a:srgbClr val="3232CC"/>
                </a:solidFill>
                <a:latin typeface="Verdana"/>
                <a:cs typeface="Verdana"/>
              </a:rPr>
              <a:t>*</a:t>
            </a:r>
            <a:r>
              <a:rPr sz="1600" spc="-15" dirty="0">
                <a:solidFill>
                  <a:srgbClr val="3232CC"/>
                </a:solidFill>
                <a:latin typeface="Verdana"/>
                <a:cs typeface="Verdana"/>
              </a:rPr>
              <a:t> </a:t>
            </a:r>
            <a:r>
              <a:rPr sz="1600" spc="120" dirty="0">
                <a:solidFill>
                  <a:srgbClr val="3232CC"/>
                </a:solidFill>
                <a:latin typeface="Verdana"/>
                <a:cs typeface="Verdana"/>
              </a:rPr>
              <a:t>n2</a:t>
            </a:r>
            <a:r>
              <a:rPr sz="1600" spc="-20" dirty="0">
                <a:solidFill>
                  <a:srgbClr val="3232CC"/>
                </a:solidFill>
                <a:latin typeface="Verdana"/>
                <a:cs typeface="Verdana"/>
              </a:rPr>
              <a:t> </a:t>
            </a:r>
            <a:r>
              <a:rPr sz="1600" spc="375" dirty="0">
                <a:solidFill>
                  <a:srgbClr val="3232CC"/>
                </a:solidFill>
                <a:latin typeface="Verdana"/>
                <a:cs typeface="Verdana"/>
              </a:rPr>
              <a:t>/</a:t>
            </a:r>
            <a:r>
              <a:rPr sz="1600" spc="-10" dirty="0">
                <a:solidFill>
                  <a:srgbClr val="3232CC"/>
                </a:solidFill>
                <a:latin typeface="Verdana"/>
                <a:cs typeface="Verdana"/>
              </a:rPr>
              <a:t> </a:t>
            </a:r>
            <a:r>
              <a:rPr sz="1600" spc="125" dirty="0">
                <a:solidFill>
                  <a:srgbClr val="3232CC"/>
                </a:solidFill>
                <a:latin typeface="Verdana"/>
                <a:cs typeface="Verdana"/>
              </a:rPr>
              <a:t>m</a:t>
            </a:r>
            <a:r>
              <a:rPr sz="1600" spc="-20" dirty="0">
                <a:solidFill>
                  <a:srgbClr val="3232CC"/>
                </a:solidFill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= 10</a:t>
            </a:r>
            <a:r>
              <a:rPr sz="1600" spc="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*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8 /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5</a:t>
            </a:r>
            <a:r>
              <a:rPr sz="1600" spc="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=</a:t>
            </a:r>
            <a:r>
              <a:rPr sz="1600" spc="-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16</a:t>
            </a:r>
            <a:r>
              <a:rPr sz="1600" spc="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defects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055"/>
              </a:lnSpc>
              <a:spcBef>
                <a:spcPts val="151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Assumptions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All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equally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find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All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inspectors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equally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effective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finding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defects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Are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these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realistic?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Practices: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Social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Issues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6375"/>
            <a:ext cx="7098030" cy="3997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1945" indent="-309245">
              <a:lnSpc>
                <a:spcPct val="100000"/>
              </a:lnSpc>
              <a:spcBef>
                <a:spcPts val="100"/>
              </a:spcBef>
              <a:buAutoNum type="arabicPeriod" startAt="8"/>
              <a:tabLst>
                <a:tab pos="32194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Respect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social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1800">
              <a:latin typeface="Verdana"/>
              <a:cs typeface="Verdana"/>
            </a:endParaRPr>
          </a:p>
          <a:p>
            <a:pPr marL="241300" lvl="1" indent="-228600">
              <a:lnSpc>
                <a:spcPct val="100000"/>
              </a:lnSpc>
              <a:spcBef>
                <a:spcPts val="1714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There</a:t>
            </a:r>
            <a:r>
              <a:rPr sz="18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are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differences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between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developer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18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tester</a:t>
            </a:r>
            <a:r>
              <a:rPr sz="1800" spc="-7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culture</a:t>
            </a:r>
            <a:endParaRPr sz="1800">
              <a:latin typeface="Verdana"/>
              <a:cs typeface="Verdana"/>
            </a:endParaRPr>
          </a:p>
          <a:p>
            <a:pPr marL="241300" lvl="1" indent="-228600">
              <a:lnSpc>
                <a:spcPct val="100000"/>
              </a:lnSpc>
              <a:spcBef>
                <a:spcPts val="1714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Acknowledge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testers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often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deliver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bad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news</a:t>
            </a:r>
            <a:endParaRPr sz="1800">
              <a:latin typeface="Verdana"/>
              <a:cs typeface="Verdana"/>
            </a:endParaRPr>
          </a:p>
          <a:p>
            <a:pPr marL="241300" lvl="1" indent="-228600">
              <a:lnSpc>
                <a:spcPts val="2055"/>
              </a:lnSpc>
              <a:spcBef>
                <a:spcPts val="1714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Avoid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using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defects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performance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evaluations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real?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Bad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will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within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team</a:t>
            </a:r>
            <a:endParaRPr sz="1600">
              <a:latin typeface="Verdana"/>
              <a:cs typeface="Verdana"/>
            </a:endParaRPr>
          </a:p>
          <a:p>
            <a:pPr marL="240665" marR="3637279" lvl="1" indent="-228600">
              <a:lnSpc>
                <a:spcPct val="80000"/>
              </a:lnSpc>
              <a:spcBef>
                <a:spcPts val="193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Work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hard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detect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defects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before</a:t>
            </a:r>
            <a:r>
              <a:rPr sz="1800" spc="-7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integration</a:t>
            </a:r>
            <a:r>
              <a:rPr sz="1800" spc="-7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1800">
              <a:latin typeface="Verdana"/>
              <a:cs typeface="Verdana"/>
            </a:endParaRPr>
          </a:p>
          <a:p>
            <a:pPr marL="522605" marR="3779520" lvl="2" indent="-167640">
              <a:lnSpc>
                <a:spcPts val="1540"/>
              </a:lnSpc>
              <a:spcBef>
                <a:spcPts val="1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Easier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narrow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scope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and </a:t>
            </a:r>
            <a:r>
              <a:rPr sz="1600" spc="-10" dirty="0">
                <a:latin typeface="Verdana"/>
                <a:cs typeface="Verdana"/>
              </a:rPr>
              <a:t>responsibility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ts val="17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Less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adversarial</a:t>
            </a:r>
            <a:endParaRPr sz="1600">
              <a:latin typeface="Verdana"/>
              <a:cs typeface="Verdana"/>
            </a:endParaRPr>
          </a:p>
          <a:p>
            <a:pPr marL="241300" lvl="1" indent="-228600">
              <a:lnSpc>
                <a:spcPct val="100000"/>
              </a:lnSpc>
              <a:spcBef>
                <a:spcPts val="150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vs.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defects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019550" y="2791396"/>
            <a:ext cx="5000625" cy="3919854"/>
            <a:chOff x="4019550" y="2791396"/>
            <a:chExt cx="5000625" cy="3919854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14800" y="2819399"/>
              <a:ext cx="4876799" cy="386334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101084" y="2805683"/>
              <a:ext cx="4904740" cy="3891279"/>
            </a:xfrm>
            <a:custGeom>
              <a:avLst/>
              <a:gdLst/>
              <a:ahLst/>
              <a:cxnLst/>
              <a:rect l="l" t="t" r="r" b="b"/>
              <a:pathLst>
                <a:path w="4904740" h="3891279">
                  <a:moveTo>
                    <a:pt x="0" y="0"/>
                  </a:moveTo>
                  <a:lnTo>
                    <a:pt x="0" y="3890771"/>
                  </a:lnTo>
                  <a:lnTo>
                    <a:pt x="4904231" y="3890771"/>
                  </a:lnTo>
                  <a:lnTo>
                    <a:pt x="4904231" y="0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65FF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038600" y="4143755"/>
              <a:ext cx="4876800" cy="2333625"/>
            </a:xfrm>
            <a:custGeom>
              <a:avLst/>
              <a:gdLst/>
              <a:ahLst/>
              <a:cxnLst/>
              <a:rect l="l" t="t" r="r" b="b"/>
              <a:pathLst>
                <a:path w="4876800" h="2333625">
                  <a:moveTo>
                    <a:pt x="59435" y="0"/>
                  </a:moveTo>
                  <a:lnTo>
                    <a:pt x="48958" y="1881"/>
                  </a:lnTo>
                  <a:lnTo>
                    <a:pt x="40766" y="7048"/>
                  </a:lnTo>
                  <a:lnTo>
                    <a:pt x="35432" y="14787"/>
                  </a:lnTo>
                  <a:lnTo>
                    <a:pt x="33527" y="24383"/>
                  </a:lnTo>
                  <a:lnTo>
                    <a:pt x="33527" y="126491"/>
                  </a:lnTo>
                  <a:lnTo>
                    <a:pt x="35432" y="136326"/>
                  </a:lnTo>
                  <a:lnTo>
                    <a:pt x="40766" y="144589"/>
                  </a:lnTo>
                  <a:lnTo>
                    <a:pt x="48958" y="150280"/>
                  </a:lnTo>
                  <a:lnTo>
                    <a:pt x="59435" y="152399"/>
                  </a:lnTo>
                  <a:lnTo>
                    <a:pt x="4198619" y="152399"/>
                  </a:lnTo>
                  <a:lnTo>
                    <a:pt x="4208454" y="150280"/>
                  </a:lnTo>
                  <a:lnTo>
                    <a:pt x="4216717" y="144589"/>
                  </a:lnTo>
                  <a:lnTo>
                    <a:pt x="4222408" y="136326"/>
                  </a:lnTo>
                  <a:lnTo>
                    <a:pt x="4224527" y="126491"/>
                  </a:lnTo>
                  <a:lnTo>
                    <a:pt x="4224527" y="24383"/>
                  </a:lnTo>
                  <a:lnTo>
                    <a:pt x="4222408" y="14787"/>
                  </a:lnTo>
                  <a:lnTo>
                    <a:pt x="4216717" y="7048"/>
                  </a:lnTo>
                  <a:lnTo>
                    <a:pt x="4208454" y="1881"/>
                  </a:lnTo>
                  <a:lnTo>
                    <a:pt x="4198619" y="0"/>
                  </a:lnTo>
                  <a:lnTo>
                    <a:pt x="59435" y="0"/>
                  </a:lnTo>
                  <a:close/>
                </a:path>
                <a:path w="4876800" h="2333625">
                  <a:moveTo>
                    <a:pt x="25907" y="2180843"/>
                  </a:moveTo>
                  <a:lnTo>
                    <a:pt x="15430" y="2182748"/>
                  </a:lnTo>
                  <a:lnTo>
                    <a:pt x="7238" y="2188082"/>
                  </a:lnTo>
                  <a:lnTo>
                    <a:pt x="1904" y="2196274"/>
                  </a:lnTo>
                  <a:lnTo>
                    <a:pt x="0" y="2206751"/>
                  </a:lnTo>
                  <a:lnTo>
                    <a:pt x="0" y="2307335"/>
                  </a:lnTo>
                  <a:lnTo>
                    <a:pt x="1904" y="2317813"/>
                  </a:lnTo>
                  <a:lnTo>
                    <a:pt x="7238" y="2326004"/>
                  </a:lnTo>
                  <a:lnTo>
                    <a:pt x="15430" y="2331338"/>
                  </a:lnTo>
                  <a:lnTo>
                    <a:pt x="25907" y="2333243"/>
                  </a:lnTo>
                  <a:lnTo>
                    <a:pt x="4850891" y="2333243"/>
                  </a:lnTo>
                  <a:lnTo>
                    <a:pt x="4861369" y="2331338"/>
                  </a:lnTo>
                  <a:lnTo>
                    <a:pt x="4869560" y="2326004"/>
                  </a:lnTo>
                  <a:lnTo>
                    <a:pt x="4874894" y="2317813"/>
                  </a:lnTo>
                  <a:lnTo>
                    <a:pt x="4876799" y="2307335"/>
                  </a:lnTo>
                  <a:lnTo>
                    <a:pt x="4876799" y="2206751"/>
                  </a:lnTo>
                  <a:lnTo>
                    <a:pt x="4874894" y="2196274"/>
                  </a:lnTo>
                  <a:lnTo>
                    <a:pt x="4869560" y="2188082"/>
                  </a:lnTo>
                  <a:lnTo>
                    <a:pt x="4861369" y="2182748"/>
                  </a:lnTo>
                  <a:lnTo>
                    <a:pt x="4850891" y="2180843"/>
                  </a:lnTo>
                  <a:lnTo>
                    <a:pt x="25907" y="2180843"/>
                  </a:lnTo>
                  <a:close/>
                </a:path>
              </a:pathLst>
            </a:custGeom>
            <a:ln w="38099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40</a:t>
            </a:fld>
            <a:endParaRPr spc="45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41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Practices: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Root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cause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analysis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1000759"/>
            <a:ext cx="7230109" cy="4084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1945" indent="-309245">
              <a:lnSpc>
                <a:spcPct val="100000"/>
              </a:lnSpc>
              <a:spcBef>
                <a:spcPts val="100"/>
              </a:spcBef>
              <a:buAutoNum type="arabicPeriod" startAt="9"/>
              <a:tabLst>
                <a:tab pos="32194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How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defect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analysis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help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prevent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later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defects?</a:t>
            </a:r>
            <a:endParaRPr sz="1800">
              <a:latin typeface="Verdana"/>
              <a:cs typeface="Verdana"/>
            </a:endParaRPr>
          </a:p>
          <a:p>
            <a:pPr marL="241300" lvl="1" indent="-228600">
              <a:lnSpc>
                <a:spcPts val="2160"/>
              </a:lnSpc>
              <a:spcBef>
                <a:spcPts val="216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Identify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“root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causes”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frequent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defect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types,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locations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9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Requirements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specifications?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  <a:tab pos="2016760" algn="l"/>
                <a:tab pos="2964815" algn="l"/>
                <a:tab pos="4476750" algn="l"/>
              </a:tabLst>
            </a:pPr>
            <a:r>
              <a:rPr sz="1600" spc="-10" dirty="0">
                <a:latin typeface="Verdana"/>
                <a:cs typeface="Verdana"/>
              </a:rPr>
              <a:t>Architecture?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10" dirty="0">
                <a:latin typeface="Verdana"/>
                <a:cs typeface="Verdana"/>
              </a:rPr>
              <a:t>Design?</a:t>
            </a:r>
            <a:r>
              <a:rPr sz="1600" dirty="0">
                <a:latin typeface="Verdana"/>
                <a:cs typeface="Verdana"/>
              </a:rPr>
              <a:t>	Coding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style?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10" dirty="0">
                <a:latin typeface="Verdana"/>
                <a:cs typeface="Verdana"/>
              </a:rPr>
              <a:t>Inspection?</a:t>
            </a:r>
            <a:endParaRPr sz="16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229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lvl="1" indent="-228600">
              <a:lnSpc>
                <a:spcPts val="216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Try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find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all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paths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problem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9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If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common,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higher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priority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Each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provides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more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info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likely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cause</a:t>
            </a:r>
            <a:endParaRPr sz="16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lvl="1" indent="-228600">
              <a:lnSpc>
                <a:spcPts val="215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Try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find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related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bugs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Helps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identify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underlying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root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cause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defect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ts val="1920"/>
              </a:lnSpc>
              <a:spcBef>
                <a:spcPts val="1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Can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use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get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simpler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problem</a:t>
            </a:r>
            <a:endParaRPr sz="1600">
              <a:latin typeface="Verdana"/>
              <a:cs typeface="Verdana"/>
            </a:endParaRPr>
          </a:p>
          <a:p>
            <a:pPr marL="874394" lvl="3" indent="-176530">
              <a:lnSpc>
                <a:spcPts val="168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This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can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mean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easier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5" dirty="0">
                <a:latin typeface="Verdana"/>
                <a:cs typeface="Verdana"/>
              </a:rPr>
              <a:t> fix</a:t>
            </a:r>
            <a:endParaRPr sz="1400">
              <a:latin typeface="Verdana"/>
              <a:cs typeface="Verdana"/>
            </a:endParaRPr>
          </a:p>
          <a:p>
            <a:pPr marL="241300" lvl="1" indent="-228600">
              <a:lnSpc>
                <a:spcPct val="100000"/>
              </a:lnSpc>
              <a:spcBef>
                <a:spcPts val="169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Identify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most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serious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consequences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defect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16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8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5" dirty="0">
                <a:solidFill>
                  <a:srgbClr val="A50020"/>
                </a:solidFill>
                <a:latin typeface="Verdana"/>
                <a:cs typeface="Verdana"/>
              </a:rPr>
              <a:t>Big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50" dirty="0">
                <a:solidFill>
                  <a:srgbClr val="A50020"/>
                </a:solidFill>
                <a:latin typeface="Verdana"/>
                <a:cs typeface="Verdana"/>
              </a:rPr>
              <a:t>Questions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914400"/>
            <a:ext cx="7315200" cy="5562600"/>
          </a:xfrm>
          <a:custGeom>
            <a:avLst/>
            <a:gdLst/>
            <a:ahLst/>
            <a:cxnLst/>
            <a:rect l="l" t="t" r="r" b="b"/>
            <a:pathLst>
              <a:path w="7315200" h="5562600">
                <a:moveTo>
                  <a:pt x="0" y="0"/>
                </a:moveTo>
                <a:lnTo>
                  <a:pt x="0" y="5562599"/>
                </a:lnTo>
                <a:lnTo>
                  <a:pt x="7315199" y="5562599"/>
                </a:lnTo>
                <a:lnTo>
                  <a:pt x="7315199" y="0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6751" y="1116583"/>
            <a:ext cx="6189980" cy="5270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ts val="1960"/>
              </a:lnSpc>
              <a:spcBef>
                <a:spcPts val="1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is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2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standard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test?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Specification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behavior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attributes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4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select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set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good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(black-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Structural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(white-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assess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our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suites?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Coverage,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Mutation,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Capture/Recapture…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19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effective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testing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practices?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Levels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unit,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integration,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system…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4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Effective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practices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How</a:t>
            </a:r>
            <a:r>
              <a:rPr sz="1600" spc="-4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does</a:t>
            </a:r>
            <a:r>
              <a:rPr sz="1600" spc="-4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testing</a:t>
            </a:r>
            <a:r>
              <a:rPr sz="1600" spc="-4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integrate</a:t>
            </a:r>
            <a:r>
              <a:rPr sz="1600" spc="-4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into</a:t>
            </a:r>
            <a:r>
              <a:rPr sz="1600" spc="-4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lifecycle</a:t>
            </a:r>
            <a:r>
              <a:rPr sz="1600" spc="-4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and</a:t>
            </a:r>
            <a:r>
              <a:rPr sz="1600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Verdana"/>
                <a:cs typeface="Verdana"/>
              </a:rPr>
              <a:t>metrics?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91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the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limits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indent="-342900">
              <a:lnSpc>
                <a:spcPts val="1550"/>
              </a:lnSpc>
              <a:buClr>
                <a:srgbClr val="000099"/>
              </a:buClr>
              <a:buSzPct val="81250"/>
              <a:buChar char="•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complementary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approaches?</a:t>
            </a:r>
            <a:endParaRPr sz="1600">
              <a:latin typeface="Verdana"/>
              <a:cs typeface="Verdana"/>
            </a:endParaRPr>
          </a:p>
          <a:p>
            <a:pPr marL="1002665" lvl="1" indent="-304800">
              <a:lnSpc>
                <a:spcPts val="133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spc="-10" dirty="0">
                <a:latin typeface="Verdana"/>
                <a:cs typeface="Verdana"/>
              </a:rPr>
              <a:t>Inspections</a:t>
            </a:r>
            <a:endParaRPr sz="1400">
              <a:latin typeface="Verdana"/>
              <a:cs typeface="Verdana"/>
            </a:endParaRPr>
          </a:p>
          <a:p>
            <a:pPr marL="1002665" lvl="1" indent="-304800">
              <a:lnSpc>
                <a:spcPts val="150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dirty="0">
                <a:latin typeface="Verdana"/>
                <a:cs typeface="Verdana"/>
              </a:rPr>
              <a:t>Static</a:t>
            </a:r>
            <a:r>
              <a:rPr sz="1400" i="1" spc="-3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and</a:t>
            </a:r>
            <a:r>
              <a:rPr sz="1400" i="1" spc="-4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dynamic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i="1" spc="-10" dirty="0">
                <a:latin typeface="Verdana"/>
                <a:cs typeface="Verdana"/>
              </a:rPr>
              <a:t>analysis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42</a:t>
            </a:fld>
            <a:endParaRPr spc="45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43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5d.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Lifecycle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Issues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1000759"/>
            <a:ext cx="7479030" cy="545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should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addressed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every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lifecycle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phase</a:t>
            </a:r>
            <a:endParaRPr sz="1800">
              <a:latin typeface="Verdana"/>
              <a:cs typeface="Verdana"/>
            </a:endParaRPr>
          </a:p>
          <a:p>
            <a:pPr marL="393065" lvl="1" indent="-380365">
              <a:lnSpc>
                <a:spcPts val="2160"/>
              </a:lnSpc>
              <a:spcBef>
                <a:spcPts val="2160"/>
              </a:spcBef>
              <a:buClr>
                <a:srgbClr val="000099"/>
              </a:buClr>
              <a:buChar char="•"/>
              <a:tabLst>
                <a:tab pos="3930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Initial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negotiation</a:t>
            </a:r>
            <a:endParaRPr sz="1800">
              <a:latin typeface="Verdana"/>
              <a:cs typeface="Verdana"/>
            </a:endParaRPr>
          </a:p>
          <a:p>
            <a:pPr marL="697865" lvl="2" indent="-342900">
              <a:lnSpc>
                <a:spcPts val="19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Acceptance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evaluation: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evidence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evaluation</a:t>
            </a:r>
            <a:endParaRPr sz="1600">
              <a:latin typeface="Verdana"/>
              <a:cs typeface="Verdana"/>
            </a:endParaRPr>
          </a:p>
          <a:p>
            <a:pPr marL="697865" lvl="2" indent="-342900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Extent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nature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specifications</a:t>
            </a:r>
            <a:endParaRPr sz="16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lvl="1" indent="-380365">
              <a:lnSpc>
                <a:spcPts val="2150"/>
              </a:lnSpc>
              <a:buClr>
                <a:srgbClr val="000099"/>
              </a:buClr>
              <a:buChar char="•"/>
              <a:tabLst>
                <a:tab pos="393065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Requirements</a:t>
            </a:r>
            <a:endParaRPr sz="1800">
              <a:latin typeface="Verdana"/>
              <a:cs typeface="Verdana"/>
            </a:endParaRPr>
          </a:p>
          <a:p>
            <a:pPr marL="697865" lvl="2" indent="-342900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Opportunities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early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validation</a:t>
            </a:r>
            <a:endParaRPr sz="1600">
              <a:latin typeface="Verdana"/>
              <a:cs typeface="Verdana"/>
            </a:endParaRPr>
          </a:p>
          <a:p>
            <a:pPr marL="697865" lvl="2" indent="-342900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Opportunities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specification-</a:t>
            </a:r>
            <a:r>
              <a:rPr sz="1600" dirty="0">
                <a:latin typeface="Verdana"/>
                <a:cs typeface="Verdana"/>
              </a:rPr>
              <a:t>level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analysis</a:t>
            </a:r>
            <a:endParaRPr sz="1600">
              <a:latin typeface="Verdana"/>
              <a:cs typeface="Verdana"/>
            </a:endParaRPr>
          </a:p>
          <a:p>
            <a:pPr marL="697865" lvl="2" indent="-342900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Which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requirements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testable: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non-functional</a:t>
            </a:r>
            <a:endParaRPr sz="1600">
              <a:latin typeface="Verdana"/>
              <a:cs typeface="Verdana"/>
            </a:endParaRPr>
          </a:p>
          <a:p>
            <a:pPr marL="393065" lvl="1" indent="-380365">
              <a:lnSpc>
                <a:spcPts val="2160"/>
              </a:lnSpc>
              <a:spcBef>
                <a:spcPts val="1935"/>
              </a:spcBef>
              <a:buClr>
                <a:srgbClr val="000099"/>
              </a:buClr>
              <a:buChar char="•"/>
              <a:tabLst>
                <a:tab pos="393065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Design</a:t>
            </a:r>
            <a:endParaRPr sz="1800">
              <a:latin typeface="Verdana"/>
              <a:cs typeface="Verdana"/>
            </a:endParaRPr>
          </a:p>
          <a:p>
            <a:pPr marL="697865" lvl="2" indent="-342900">
              <a:lnSpc>
                <a:spcPts val="19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inspection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analysis</a:t>
            </a:r>
            <a:endParaRPr sz="1600">
              <a:latin typeface="Verdana"/>
              <a:cs typeface="Verdana"/>
            </a:endParaRPr>
          </a:p>
          <a:p>
            <a:pPr marL="697865" lvl="2" indent="-342900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Designing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testability</a:t>
            </a:r>
            <a:endParaRPr sz="1600">
              <a:latin typeface="Verdana"/>
              <a:cs typeface="Verdana"/>
            </a:endParaRPr>
          </a:p>
          <a:p>
            <a:pPr marL="1002665" lvl="3" indent="-304800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1002665" algn="l"/>
              </a:tabLst>
            </a:pPr>
            <a:r>
              <a:rPr sz="1400" dirty="0">
                <a:latin typeface="Verdana"/>
                <a:cs typeface="Verdana"/>
              </a:rPr>
              <a:t>Interface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definitions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facilitate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unit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testing</a:t>
            </a:r>
            <a:endParaRPr sz="1400">
              <a:latin typeface="Verdana"/>
              <a:cs typeface="Verdana"/>
            </a:endParaRPr>
          </a:p>
          <a:p>
            <a:pPr lvl="3">
              <a:lnSpc>
                <a:spcPct val="100000"/>
              </a:lnSpc>
              <a:spcBef>
                <a:spcPts val="235"/>
              </a:spcBef>
              <a:buClr>
                <a:srgbClr val="000099"/>
              </a:buClr>
              <a:buFont typeface="Verdana"/>
              <a:buChar char="•"/>
            </a:pPr>
            <a:endParaRPr sz="1400">
              <a:latin typeface="Verdana"/>
              <a:cs typeface="Verdana"/>
            </a:endParaRPr>
          </a:p>
          <a:p>
            <a:pPr marL="393065" lvl="1" indent="-380365">
              <a:lnSpc>
                <a:spcPts val="2150"/>
              </a:lnSpc>
              <a:buClr>
                <a:srgbClr val="000099"/>
              </a:buClr>
              <a:buChar char="•"/>
              <a:tabLst>
                <a:tab pos="3930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Follow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both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top-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down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bottom-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up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unit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approaches</a:t>
            </a:r>
            <a:endParaRPr sz="1800">
              <a:latin typeface="Verdana"/>
              <a:cs typeface="Verdana"/>
            </a:endParaRPr>
          </a:p>
          <a:p>
            <a:pPr marL="697865" lvl="2" indent="-342900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spc="-10" dirty="0">
                <a:latin typeface="Verdana"/>
                <a:cs typeface="Verdana"/>
              </a:rPr>
              <a:t>Top-</a:t>
            </a:r>
            <a:r>
              <a:rPr sz="1600" dirty="0">
                <a:latin typeface="Verdana"/>
                <a:cs typeface="Verdana"/>
              </a:rPr>
              <a:t>down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1002665" lvl="3" indent="-304800">
              <a:lnSpc>
                <a:spcPts val="1675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1002665" algn="l"/>
              </a:tabLst>
            </a:pPr>
            <a:r>
              <a:rPr sz="1400" dirty="0">
                <a:latin typeface="Verdana"/>
                <a:cs typeface="Verdana"/>
              </a:rPr>
              <a:t>Test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full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system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with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stubs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(for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undeveloped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code).</a:t>
            </a:r>
            <a:endParaRPr sz="1400">
              <a:latin typeface="Verdana"/>
              <a:cs typeface="Verdana"/>
            </a:endParaRPr>
          </a:p>
          <a:p>
            <a:pPr marL="1002665" lvl="3" indent="-304800">
              <a:lnSpc>
                <a:spcPts val="1675"/>
              </a:lnSpc>
              <a:buClr>
                <a:srgbClr val="000099"/>
              </a:buClr>
              <a:buChar char="•"/>
              <a:tabLst>
                <a:tab pos="1002665" algn="l"/>
              </a:tabLst>
            </a:pPr>
            <a:r>
              <a:rPr sz="1400" dirty="0">
                <a:latin typeface="Verdana"/>
                <a:cs typeface="Verdana"/>
              </a:rPr>
              <a:t>Tests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design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(structural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architecture),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when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it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exists.</a:t>
            </a:r>
            <a:endParaRPr sz="1400">
              <a:latin typeface="Verdana"/>
              <a:cs typeface="Verdana"/>
            </a:endParaRPr>
          </a:p>
          <a:p>
            <a:pPr marL="697865" lvl="2" indent="-342900">
              <a:lnSpc>
                <a:spcPts val="1920"/>
              </a:lnSpc>
              <a:spcBef>
                <a:spcPts val="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spc="-10" dirty="0">
                <a:latin typeface="Verdana"/>
                <a:cs typeface="Verdana"/>
              </a:rPr>
              <a:t>Bottom-</a:t>
            </a:r>
            <a:r>
              <a:rPr sz="1600" dirty="0">
                <a:latin typeface="Verdana"/>
                <a:cs typeface="Verdana"/>
              </a:rPr>
              <a:t>up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1002665" lvl="3" indent="-304800">
              <a:lnSpc>
                <a:spcPts val="1680"/>
              </a:lnSpc>
              <a:buClr>
                <a:srgbClr val="000099"/>
              </a:buClr>
              <a:buChar char="•"/>
              <a:tabLst>
                <a:tab pos="1002665" algn="l"/>
              </a:tabLst>
            </a:pPr>
            <a:r>
              <a:rPr sz="1400" dirty="0">
                <a:latin typeface="Verdana"/>
                <a:cs typeface="Verdana"/>
              </a:rPr>
              <a:t>Units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Wingdings"/>
                <a:cs typeface="Wingdings"/>
              </a:rPr>
              <a:t>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Verdana"/>
                <a:cs typeface="Verdana"/>
              </a:rPr>
              <a:t>Integrated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modules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Wingdings"/>
                <a:cs typeface="Wingdings"/>
              </a:rPr>
              <a:t>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Verdana"/>
                <a:cs typeface="Verdana"/>
              </a:rPr>
              <a:t>system</a:t>
            </a:r>
            <a:endParaRPr sz="1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44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Lifecycle</a:t>
            </a:r>
            <a:r>
              <a:rPr sz="2400" b="0" spc="-8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issues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350759" cy="4848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235" indent="-343535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35623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Favor</a:t>
            </a:r>
            <a:r>
              <a:rPr sz="2000" spc="-7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unit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over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integration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system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2000">
              <a:latin typeface="Verdana"/>
              <a:cs typeface="Verdana"/>
            </a:endParaRPr>
          </a:p>
          <a:p>
            <a:pPr marL="240665" lvl="1" indent="-227965">
              <a:lnSpc>
                <a:spcPct val="100000"/>
              </a:lnSpc>
              <a:spcBef>
                <a:spcPts val="24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Unit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tests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find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defects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earlier</a:t>
            </a:r>
            <a:endParaRPr sz="2000">
              <a:latin typeface="Verdana"/>
              <a:cs typeface="Verdana"/>
            </a:endParaRPr>
          </a:p>
          <a:p>
            <a:pPr marL="521970" lvl="2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Earlier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means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less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cost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less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risk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2150"/>
              </a:lnSpc>
              <a:spcBef>
                <a:spcPts val="216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During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design,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make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API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specifications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specific</a:t>
            </a:r>
            <a:endParaRPr sz="1800">
              <a:latin typeface="Verdana"/>
              <a:cs typeface="Verdana"/>
            </a:endParaRPr>
          </a:p>
          <a:p>
            <a:pPr marL="875030" lvl="3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Missing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inconsistent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interface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(API)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specifications</a:t>
            </a:r>
            <a:endParaRPr sz="1600">
              <a:latin typeface="Verdana"/>
              <a:cs typeface="Verdana"/>
            </a:endParaRPr>
          </a:p>
          <a:p>
            <a:pPr marL="875030" lvl="3" indent="-17716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Missing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representation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invariants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key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data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structures</a:t>
            </a:r>
            <a:endParaRPr sz="1600">
              <a:latin typeface="Verdana"/>
              <a:cs typeface="Verdana"/>
            </a:endParaRPr>
          </a:p>
          <a:p>
            <a:pPr marL="875030" lvl="3" indent="-177165">
              <a:lnSpc>
                <a:spcPct val="10000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unstated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assumptions?</a:t>
            </a:r>
            <a:endParaRPr sz="1600">
              <a:latin typeface="Verdana"/>
              <a:cs typeface="Verdana"/>
            </a:endParaRPr>
          </a:p>
          <a:p>
            <a:pPr marL="1218565" lvl="4" indent="-221615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Char char="•"/>
              <a:tabLst>
                <a:tab pos="1218565" algn="l"/>
              </a:tabLst>
            </a:pPr>
            <a:r>
              <a:rPr sz="1600" dirty="0">
                <a:latin typeface="Verdana"/>
                <a:cs typeface="Verdana"/>
              </a:rPr>
              <a:t>Null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refs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ok?</a:t>
            </a:r>
            <a:endParaRPr sz="1600">
              <a:latin typeface="Verdana"/>
              <a:cs typeface="Verdana"/>
            </a:endParaRPr>
          </a:p>
          <a:p>
            <a:pPr marL="1218565" lvl="4" indent="-221615">
              <a:lnSpc>
                <a:spcPct val="100000"/>
              </a:lnSpc>
              <a:buClr>
                <a:srgbClr val="000099"/>
              </a:buClr>
              <a:buChar char="•"/>
              <a:tabLst>
                <a:tab pos="1218565" algn="l"/>
              </a:tabLst>
            </a:pPr>
            <a:r>
              <a:rPr sz="1600" dirty="0">
                <a:latin typeface="Verdana"/>
                <a:cs typeface="Verdana"/>
              </a:rPr>
              <a:t>Pass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out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exception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ok?</a:t>
            </a:r>
            <a:endParaRPr sz="1600">
              <a:latin typeface="Verdana"/>
              <a:cs typeface="Verdana"/>
            </a:endParaRPr>
          </a:p>
          <a:p>
            <a:pPr marL="1218565" lvl="4" indent="-22161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1218565" algn="l"/>
              </a:tabLst>
            </a:pPr>
            <a:r>
              <a:rPr sz="1600" dirty="0">
                <a:latin typeface="Verdana"/>
                <a:cs typeface="Verdana"/>
              </a:rPr>
              <a:t>Integrity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check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responsibility?</a:t>
            </a:r>
            <a:endParaRPr sz="1600">
              <a:latin typeface="Verdana"/>
              <a:cs typeface="Verdana"/>
            </a:endParaRPr>
          </a:p>
          <a:p>
            <a:pPr marL="1218565" lvl="4" indent="-221615">
              <a:lnSpc>
                <a:spcPct val="100000"/>
              </a:lnSpc>
              <a:buClr>
                <a:srgbClr val="000099"/>
              </a:buClr>
              <a:buChar char="•"/>
              <a:tabLst>
                <a:tab pos="1218565" algn="l"/>
              </a:tabLst>
            </a:pPr>
            <a:r>
              <a:rPr sz="1600" dirty="0">
                <a:latin typeface="Verdana"/>
                <a:cs typeface="Verdana"/>
              </a:rPr>
              <a:t>Thread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creation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ok?</a:t>
            </a:r>
            <a:endParaRPr sz="1600">
              <a:latin typeface="Verdana"/>
              <a:cs typeface="Verdana"/>
            </a:endParaRPr>
          </a:p>
          <a:p>
            <a:pPr marL="240665" lvl="1" indent="-227965">
              <a:lnSpc>
                <a:spcPct val="100000"/>
              </a:lnSpc>
              <a:spcBef>
                <a:spcPts val="1939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Over-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reliance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on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system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risky</a:t>
            </a:r>
            <a:endParaRPr sz="2000">
              <a:latin typeface="Verdana"/>
              <a:cs typeface="Verdana"/>
            </a:endParaRPr>
          </a:p>
          <a:p>
            <a:pPr marL="521970" lvl="2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Possibility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finger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pointing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within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team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Difficulty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mapping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issues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back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responsible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developers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Root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cause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analysis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becomes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blame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analysis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Plan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7839" y="971803"/>
            <a:ext cx="7747634" cy="5198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 indent="-343535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93700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Create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QA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plan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 document</a:t>
            </a:r>
            <a:endParaRPr sz="2000">
              <a:latin typeface="Verdana"/>
              <a:cs typeface="Verdana"/>
            </a:endParaRPr>
          </a:p>
          <a:p>
            <a:pPr marL="278130" lvl="1" indent="-227965">
              <a:lnSpc>
                <a:spcPct val="100000"/>
              </a:lnSpc>
              <a:spcBef>
                <a:spcPts val="1920"/>
              </a:spcBef>
              <a:buClr>
                <a:srgbClr val="000099"/>
              </a:buClr>
              <a:buChar char="•"/>
              <a:tabLst>
                <a:tab pos="278130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Which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quality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techniques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are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used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for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what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purposes</a:t>
            </a:r>
            <a:endParaRPr sz="2000">
              <a:latin typeface="Verdana"/>
              <a:cs typeface="Verdana"/>
            </a:endParaRPr>
          </a:p>
          <a:p>
            <a:pPr marL="278130" lvl="1" indent="-227965">
              <a:lnSpc>
                <a:spcPts val="2290"/>
              </a:lnSpc>
              <a:spcBef>
                <a:spcPts val="1920"/>
              </a:spcBef>
              <a:buClr>
                <a:srgbClr val="000099"/>
              </a:buClr>
              <a:buChar char="•"/>
              <a:tabLst>
                <a:tab pos="278130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Overall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system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strategy</a:t>
            </a:r>
            <a:endParaRPr sz="2000">
              <a:latin typeface="Verdana"/>
              <a:cs typeface="Verdana"/>
            </a:endParaRPr>
          </a:p>
          <a:p>
            <a:pPr marL="560070" lvl="2" indent="-167005">
              <a:lnSpc>
                <a:spcPts val="19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60070" algn="l"/>
              </a:tabLst>
            </a:pPr>
            <a:r>
              <a:rPr sz="1800" dirty="0">
                <a:latin typeface="Verdana"/>
                <a:cs typeface="Verdana"/>
              </a:rPr>
              <a:t>Goals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testing</a:t>
            </a:r>
            <a:endParaRPr sz="1800">
              <a:latin typeface="Verdana"/>
              <a:cs typeface="Verdana"/>
            </a:endParaRPr>
          </a:p>
          <a:p>
            <a:pPr marL="913130" lvl="3" indent="-177165">
              <a:lnSpc>
                <a:spcPts val="1720"/>
              </a:lnSpc>
              <a:buClr>
                <a:srgbClr val="000099"/>
              </a:buClr>
              <a:buChar char="•"/>
              <a:tabLst>
                <a:tab pos="913130" algn="l"/>
              </a:tabLst>
            </a:pP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targets</a:t>
            </a:r>
            <a:endParaRPr sz="1600">
              <a:latin typeface="Verdana"/>
              <a:cs typeface="Verdana"/>
            </a:endParaRPr>
          </a:p>
          <a:p>
            <a:pPr marL="913130" lvl="3" indent="-177165">
              <a:lnSpc>
                <a:spcPts val="1710"/>
              </a:lnSpc>
              <a:buClr>
                <a:srgbClr val="000099"/>
              </a:buClr>
              <a:buChar char="•"/>
              <a:tabLst>
                <a:tab pos="913130" algn="l"/>
              </a:tabLst>
            </a:pPr>
            <a:r>
              <a:rPr sz="1600" dirty="0">
                <a:latin typeface="Verdana"/>
                <a:cs typeface="Verdana"/>
              </a:rPr>
              <a:t>Measurements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measurement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goals</a:t>
            </a:r>
            <a:endParaRPr sz="1600">
              <a:latin typeface="Verdana"/>
              <a:cs typeface="Verdana"/>
            </a:endParaRPr>
          </a:p>
          <a:p>
            <a:pPr marL="560070" lvl="2" indent="-167005">
              <a:lnSpc>
                <a:spcPts val="195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60070" algn="l"/>
              </a:tabLst>
            </a:pPr>
            <a:r>
              <a:rPr sz="1800" dirty="0">
                <a:latin typeface="Verdana"/>
                <a:cs typeface="Verdana"/>
              </a:rPr>
              <a:t>What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tested/what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not</a:t>
            </a:r>
            <a:endParaRPr sz="1800">
              <a:latin typeface="Verdana"/>
              <a:cs typeface="Verdana"/>
            </a:endParaRPr>
          </a:p>
          <a:p>
            <a:pPr marL="913130" lvl="3" indent="-177165">
              <a:lnSpc>
                <a:spcPts val="1710"/>
              </a:lnSpc>
              <a:buClr>
                <a:srgbClr val="000099"/>
              </a:buClr>
              <a:buChar char="•"/>
              <a:tabLst>
                <a:tab pos="913130" algn="l"/>
              </a:tabLst>
            </a:pPr>
            <a:r>
              <a:rPr sz="1600" dirty="0">
                <a:latin typeface="Verdana"/>
                <a:cs typeface="Verdana"/>
              </a:rPr>
              <a:t>Don’t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forget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attributes!</a:t>
            </a:r>
            <a:endParaRPr sz="1600">
              <a:latin typeface="Verdana"/>
              <a:cs typeface="Verdana"/>
            </a:endParaRPr>
          </a:p>
          <a:p>
            <a:pPr marL="560070" lvl="2" indent="-167005">
              <a:lnSpc>
                <a:spcPts val="19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60070" algn="l"/>
              </a:tabLst>
            </a:pPr>
            <a:r>
              <a:rPr sz="1800" dirty="0">
                <a:latin typeface="Verdana"/>
                <a:cs typeface="Verdana"/>
              </a:rPr>
              <a:t>Schedule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priorities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testing</a:t>
            </a:r>
            <a:endParaRPr sz="1800">
              <a:latin typeface="Verdana"/>
              <a:cs typeface="Verdana"/>
            </a:endParaRPr>
          </a:p>
          <a:p>
            <a:pPr marL="913130" lvl="3" indent="-177165">
              <a:lnSpc>
                <a:spcPts val="1710"/>
              </a:lnSpc>
              <a:buClr>
                <a:srgbClr val="000099"/>
              </a:buClr>
              <a:buChar char="•"/>
              <a:tabLst>
                <a:tab pos="913130" algn="l"/>
              </a:tabLst>
            </a:pPr>
            <a:r>
              <a:rPr sz="1600" dirty="0">
                <a:latin typeface="Verdana"/>
                <a:cs typeface="Verdana"/>
              </a:rPr>
              <a:t>Based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hazards,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costs,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risks,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etc.</a:t>
            </a:r>
            <a:endParaRPr sz="1600">
              <a:latin typeface="Verdana"/>
              <a:cs typeface="Verdana"/>
            </a:endParaRPr>
          </a:p>
          <a:p>
            <a:pPr marL="560705" marR="3225800" lvl="2" indent="-167640">
              <a:lnSpc>
                <a:spcPct val="80000"/>
              </a:lnSpc>
              <a:spcBef>
                <a:spcPts val="32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60705" algn="l"/>
              </a:tabLst>
            </a:pPr>
            <a:r>
              <a:rPr sz="1800" dirty="0">
                <a:latin typeface="Verdana"/>
                <a:cs typeface="Verdana"/>
              </a:rPr>
              <a:t>Organization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roles: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division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of </a:t>
            </a:r>
            <a:r>
              <a:rPr sz="1800" dirty="0">
                <a:latin typeface="Verdana"/>
                <a:cs typeface="Verdana"/>
              </a:rPr>
              <a:t>labor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expertise</a:t>
            </a:r>
            <a:endParaRPr sz="1800">
              <a:latin typeface="Verdana"/>
              <a:cs typeface="Verdana"/>
            </a:endParaRPr>
          </a:p>
          <a:p>
            <a:pPr marL="560705" marR="3780790" lvl="2" indent="-167640">
              <a:lnSpc>
                <a:spcPct val="79400"/>
              </a:lnSpc>
              <a:spcBef>
                <a:spcPts val="229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60705" algn="l"/>
              </a:tabLst>
            </a:pPr>
            <a:r>
              <a:rPr sz="1800" dirty="0">
                <a:latin typeface="Verdana"/>
                <a:cs typeface="Verdana"/>
              </a:rPr>
              <a:t>Criteria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completeness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and </a:t>
            </a:r>
            <a:r>
              <a:rPr sz="1800" spc="-10" dirty="0">
                <a:latin typeface="Verdana"/>
                <a:cs typeface="Verdana"/>
              </a:rPr>
              <a:t>deliverables</a:t>
            </a:r>
            <a:endParaRPr sz="1800">
              <a:latin typeface="Verdana"/>
              <a:cs typeface="Verdana"/>
            </a:endParaRPr>
          </a:p>
          <a:p>
            <a:pPr marL="278765" lvl="1" indent="-227965">
              <a:lnSpc>
                <a:spcPts val="2285"/>
              </a:lnSpc>
              <a:spcBef>
                <a:spcPts val="1710"/>
              </a:spcBef>
              <a:buClr>
                <a:srgbClr val="000099"/>
              </a:buClr>
              <a:buChar char="•"/>
              <a:tabLst>
                <a:tab pos="2787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Make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decisions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regarding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when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unit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test</a:t>
            </a:r>
            <a:endParaRPr sz="2000">
              <a:latin typeface="Verdana"/>
              <a:cs typeface="Verdana"/>
            </a:endParaRPr>
          </a:p>
          <a:p>
            <a:pPr marL="560070" lvl="2" indent="-167005">
              <a:lnSpc>
                <a:spcPts val="194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60070" algn="l"/>
              </a:tabLst>
            </a:pPr>
            <a:r>
              <a:rPr sz="1800" dirty="0">
                <a:latin typeface="Verdana"/>
                <a:cs typeface="Verdana"/>
              </a:rPr>
              <a:t>There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differing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views</a:t>
            </a:r>
            <a:endParaRPr sz="1800">
              <a:latin typeface="Verdana"/>
              <a:cs typeface="Verdana"/>
            </a:endParaRPr>
          </a:p>
          <a:p>
            <a:pPr marL="913130" lvl="3" indent="-177165">
              <a:lnSpc>
                <a:spcPts val="1325"/>
              </a:lnSpc>
              <a:buClr>
                <a:srgbClr val="000099"/>
              </a:buClr>
              <a:buChar char="•"/>
              <a:tabLst>
                <a:tab pos="913130" algn="l"/>
                <a:tab pos="3907154" algn="l"/>
              </a:tabLst>
            </a:pPr>
            <a:r>
              <a:rPr sz="1600" spc="95" dirty="0">
                <a:latin typeface="Verdana"/>
                <a:cs typeface="Verdana"/>
              </a:rPr>
              <a:t>CleanRoom: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Defer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testing.</a:t>
            </a:r>
            <a:r>
              <a:rPr sz="1600" dirty="0">
                <a:latin typeface="Verdana"/>
                <a:cs typeface="Verdana"/>
              </a:rPr>
              <a:t>	Use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separate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team</a:t>
            </a:r>
            <a:endParaRPr sz="1600">
              <a:latin typeface="Verdana"/>
              <a:cs typeface="Verdana"/>
            </a:endParaRPr>
          </a:p>
          <a:p>
            <a:pPr marL="535305">
              <a:lnSpc>
                <a:spcPts val="2385"/>
              </a:lnSpc>
            </a:pPr>
            <a:r>
              <a:rPr sz="3600" spc="-247" baseline="-28935" dirty="0">
                <a:latin typeface="Wingdings"/>
                <a:cs typeface="Wingdings"/>
              </a:rPr>
              <a:t></a:t>
            </a:r>
            <a:r>
              <a:rPr sz="1600" spc="-165" dirty="0">
                <a:solidFill>
                  <a:srgbClr val="000099"/>
                </a:solidFill>
                <a:latin typeface="Verdana"/>
                <a:cs typeface="Verdana"/>
              </a:rPr>
              <a:t>•</a:t>
            </a:r>
            <a:r>
              <a:rPr sz="1600" spc="-35" dirty="0">
                <a:solidFill>
                  <a:srgbClr val="000099"/>
                </a:solidFill>
                <a:latin typeface="Verdana"/>
                <a:cs typeface="Verdana"/>
              </a:rPr>
              <a:t> </a:t>
            </a:r>
            <a:r>
              <a:rPr sz="1600" spc="85" dirty="0">
                <a:latin typeface="Verdana"/>
                <a:cs typeface="Verdana"/>
              </a:rPr>
              <a:t>Agile: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early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possible,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even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before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code,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team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458395" y="1953196"/>
            <a:ext cx="3700145" cy="3180715"/>
            <a:chOff x="5458395" y="1953196"/>
            <a:chExt cx="3700145" cy="318071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59472" y="2074926"/>
              <a:ext cx="3484527" cy="299923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472683" y="1967483"/>
              <a:ext cx="3671570" cy="3152140"/>
            </a:xfrm>
            <a:custGeom>
              <a:avLst/>
              <a:gdLst/>
              <a:ahLst/>
              <a:cxnLst/>
              <a:rect l="l" t="t" r="r" b="b"/>
              <a:pathLst>
                <a:path w="3671570" h="3152140">
                  <a:moveTo>
                    <a:pt x="3671315" y="0"/>
                  </a:moveTo>
                  <a:lnTo>
                    <a:pt x="0" y="0"/>
                  </a:lnTo>
                  <a:lnTo>
                    <a:pt x="0" y="3151631"/>
                  </a:lnTo>
                  <a:lnTo>
                    <a:pt x="3671315" y="3151631"/>
                  </a:lnTo>
                </a:path>
              </a:pathLst>
            </a:custGeom>
            <a:ln w="28574">
              <a:solidFill>
                <a:srgbClr val="65FF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45</a:t>
            </a:fld>
            <a:endParaRPr spc="45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46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Strategy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Statement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1803"/>
            <a:ext cx="7977505" cy="5254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2285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Examples:</a:t>
            </a:r>
            <a:endParaRPr sz="2000">
              <a:latin typeface="Verdana"/>
              <a:cs typeface="Verdana"/>
            </a:endParaRPr>
          </a:p>
          <a:p>
            <a:pPr marL="522605" marR="175895" lvl="1" indent="-167640">
              <a:lnSpc>
                <a:spcPct val="79800"/>
              </a:lnSpc>
              <a:spcBef>
                <a:spcPts val="3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  <a:tab pos="6425565" algn="l"/>
              </a:tabLst>
            </a:pPr>
            <a:r>
              <a:rPr sz="1800" dirty="0">
                <a:latin typeface="Verdana"/>
                <a:cs typeface="Verdana"/>
              </a:rPr>
              <a:t>We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release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product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friendly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users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after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brief </a:t>
            </a:r>
            <a:r>
              <a:rPr sz="1800" dirty="0">
                <a:latin typeface="Verdana"/>
                <a:cs typeface="Verdana"/>
              </a:rPr>
              <a:t>internal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review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find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truly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glaring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problems.</a:t>
            </a:r>
            <a:r>
              <a:rPr sz="1800" dirty="0">
                <a:latin typeface="Verdana"/>
                <a:cs typeface="Verdana"/>
              </a:rPr>
              <a:t>	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friendly </a:t>
            </a:r>
            <a:r>
              <a:rPr sz="1800" dirty="0">
                <a:latin typeface="Verdana"/>
                <a:cs typeface="Verdana"/>
              </a:rPr>
              <a:t>users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put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product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service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tell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about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any </a:t>
            </a:r>
            <a:r>
              <a:rPr sz="1800" dirty="0">
                <a:latin typeface="Verdana"/>
                <a:cs typeface="Verdana"/>
              </a:rPr>
              <a:t>changes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they’d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like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make.</a:t>
            </a:r>
            <a:endParaRPr sz="1800">
              <a:latin typeface="Verdana"/>
              <a:cs typeface="Verdana"/>
            </a:endParaRPr>
          </a:p>
          <a:p>
            <a:pPr marL="522605" marR="31115" lvl="1" indent="-167640">
              <a:lnSpc>
                <a:spcPct val="79900"/>
              </a:lnSpc>
              <a:spcBef>
                <a:spcPts val="215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  <a:tab pos="2682875" algn="l"/>
                <a:tab pos="5452745" algn="l"/>
              </a:tabLst>
            </a:pPr>
            <a:r>
              <a:rPr sz="1800" dirty="0">
                <a:latin typeface="Verdana"/>
                <a:cs typeface="Verdana"/>
              </a:rPr>
              <a:t>We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define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cases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form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sequences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user </a:t>
            </a:r>
            <a:r>
              <a:rPr sz="1800" dirty="0">
                <a:latin typeface="Verdana"/>
                <a:cs typeface="Verdana"/>
              </a:rPr>
              <a:t>interactions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with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product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that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represent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…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ways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we </a:t>
            </a:r>
            <a:r>
              <a:rPr sz="1800" dirty="0">
                <a:latin typeface="Verdana"/>
                <a:cs typeface="Verdana"/>
              </a:rPr>
              <a:t>expect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normal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people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product.</a:t>
            </a:r>
            <a:r>
              <a:rPr sz="1800" dirty="0">
                <a:latin typeface="Verdana"/>
                <a:cs typeface="Verdana"/>
              </a:rPr>
              <a:t>	We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augment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that </a:t>
            </a:r>
            <a:r>
              <a:rPr sz="1800" dirty="0">
                <a:latin typeface="Verdana"/>
                <a:cs typeface="Verdana"/>
              </a:rPr>
              <a:t>with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stress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abnormal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(invalid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data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and </a:t>
            </a:r>
            <a:r>
              <a:rPr sz="1800" dirty="0">
                <a:latin typeface="Verdana"/>
                <a:cs typeface="Verdana"/>
              </a:rPr>
              <a:t>error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conditions).</a:t>
            </a:r>
            <a:r>
              <a:rPr sz="1800" dirty="0">
                <a:latin typeface="Verdana"/>
                <a:cs typeface="Verdana"/>
              </a:rPr>
              <a:t>	Our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top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priority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finding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fundamental </a:t>
            </a:r>
            <a:r>
              <a:rPr sz="1800" dirty="0">
                <a:latin typeface="Verdana"/>
                <a:cs typeface="Verdana"/>
              </a:rPr>
              <a:t>deviations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from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specified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behavior,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but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also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use </a:t>
            </a:r>
            <a:r>
              <a:rPr sz="1800" dirty="0">
                <a:latin typeface="Verdana"/>
                <a:cs typeface="Verdana"/>
              </a:rPr>
              <a:t>exploratory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identify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ways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which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this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program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might </a:t>
            </a:r>
            <a:r>
              <a:rPr sz="1800" dirty="0">
                <a:latin typeface="Verdana"/>
                <a:cs typeface="Verdana"/>
              </a:rPr>
              <a:t>violate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user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expectations.</a:t>
            </a:r>
            <a:endParaRPr sz="1800">
              <a:latin typeface="Verdana"/>
              <a:cs typeface="Verdana"/>
            </a:endParaRPr>
          </a:p>
          <a:p>
            <a:pPr marL="522605" marR="5080" lvl="1" indent="-167640">
              <a:lnSpc>
                <a:spcPct val="79900"/>
              </a:lnSpc>
              <a:spcBef>
                <a:spcPts val="213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  <a:tab pos="1609725" algn="l"/>
                <a:tab pos="5745480" algn="l"/>
              </a:tabLst>
            </a:pPr>
            <a:r>
              <a:rPr sz="1800" dirty="0">
                <a:latin typeface="Verdana"/>
                <a:cs typeface="Verdana"/>
              </a:rPr>
              <a:t>We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perform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parallel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exploratory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automated </a:t>
            </a:r>
            <a:r>
              <a:rPr sz="1800" dirty="0">
                <a:latin typeface="Verdana"/>
                <a:cs typeface="Verdana"/>
              </a:rPr>
              <a:t>regression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development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execution.</a:t>
            </a:r>
            <a:r>
              <a:rPr sz="1800" dirty="0">
                <a:latin typeface="Verdana"/>
                <a:cs typeface="Verdana"/>
              </a:rPr>
              <a:t>	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exploratory 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focus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validating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basic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(capability </a:t>
            </a:r>
            <a:r>
              <a:rPr sz="1800" dirty="0">
                <a:latin typeface="Verdana"/>
                <a:cs typeface="Verdana"/>
              </a:rPr>
              <a:t>testing)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provide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early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warning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system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major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functional failures.</a:t>
            </a:r>
            <a:r>
              <a:rPr sz="1800" dirty="0">
                <a:latin typeface="Verdana"/>
                <a:cs typeface="Verdana"/>
              </a:rPr>
              <a:t>	We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also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pursue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high-</a:t>
            </a:r>
            <a:r>
              <a:rPr sz="1800" dirty="0">
                <a:latin typeface="Verdana"/>
                <a:cs typeface="Verdana"/>
              </a:rPr>
              <a:t>volume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random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where </a:t>
            </a:r>
            <a:r>
              <a:rPr sz="1800" dirty="0">
                <a:latin typeface="Verdana"/>
                <a:cs typeface="Verdana"/>
              </a:rPr>
              <a:t>possible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code.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775"/>
              </a:spcBef>
            </a:pPr>
            <a:r>
              <a:rPr sz="1200" dirty="0">
                <a:solidFill>
                  <a:srgbClr val="0000CC"/>
                </a:solidFill>
                <a:latin typeface="Verdana"/>
                <a:cs typeface="Verdana"/>
              </a:rPr>
              <a:t>[adapted</a:t>
            </a:r>
            <a:r>
              <a:rPr sz="12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0000CC"/>
                </a:solidFill>
                <a:latin typeface="Verdana"/>
                <a:cs typeface="Verdana"/>
              </a:rPr>
              <a:t>from</a:t>
            </a:r>
            <a:r>
              <a:rPr sz="12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0000CC"/>
                </a:solidFill>
                <a:latin typeface="Verdana"/>
                <a:cs typeface="Verdana"/>
              </a:rPr>
              <a:t>Kaner,</a:t>
            </a:r>
            <a:r>
              <a:rPr sz="12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0000CC"/>
                </a:solidFill>
                <a:latin typeface="Verdana"/>
                <a:cs typeface="Verdana"/>
              </a:rPr>
              <a:t>Bach,</a:t>
            </a:r>
            <a:r>
              <a:rPr sz="12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0000CC"/>
                </a:solidFill>
                <a:latin typeface="Verdana"/>
                <a:cs typeface="Verdana"/>
              </a:rPr>
              <a:t>Pettichord,</a:t>
            </a:r>
            <a:r>
              <a:rPr sz="12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0000CC"/>
                </a:solidFill>
                <a:latin typeface="Verdana"/>
                <a:cs typeface="Verdana"/>
              </a:rPr>
              <a:t>Lessons</a:t>
            </a:r>
            <a:r>
              <a:rPr sz="12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0000CC"/>
                </a:solidFill>
                <a:latin typeface="Verdana"/>
                <a:cs typeface="Verdana"/>
              </a:rPr>
              <a:t>Learned</a:t>
            </a:r>
            <a:r>
              <a:rPr sz="12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0000CC"/>
                </a:solidFill>
                <a:latin typeface="Verdana"/>
                <a:cs typeface="Verdana"/>
              </a:rPr>
              <a:t>in</a:t>
            </a:r>
            <a:r>
              <a:rPr sz="12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0000CC"/>
                </a:solidFill>
                <a:latin typeface="Verdana"/>
                <a:cs typeface="Verdana"/>
              </a:rPr>
              <a:t>Software</a:t>
            </a:r>
            <a:r>
              <a:rPr sz="12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20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r>
              <a:rPr sz="12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200" spc="-50" dirty="0">
                <a:solidFill>
                  <a:srgbClr val="0000CC"/>
                </a:solidFill>
                <a:latin typeface="Verdana"/>
                <a:cs typeface="Verdana"/>
              </a:rPr>
              <a:t>]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47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Why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Produce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Plan?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53515"/>
            <a:ext cx="7246620" cy="5067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1945" indent="-309245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32194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Ensure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plan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addresses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needs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stakeholders</a:t>
            </a:r>
            <a:endParaRPr sz="1800">
              <a:latin typeface="Verdana"/>
              <a:cs typeface="Verdana"/>
            </a:endParaRPr>
          </a:p>
          <a:p>
            <a:pPr marL="241300" lvl="1" indent="-228600">
              <a:lnSpc>
                <a:spcPts val="1960"/>
              </a:lnSpc>
              <a:spcBef>
                <a:spcPts val="129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Customer: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may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required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product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5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Customer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requirements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operations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support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ts val="155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spc="-10" dirty="0">
                <a:latin typeface="Verdana"/>
                <a:cs typeface="Verdana"/>
              </a:rPr>
              <a:t>Examples</a:t>
            </a:r>
            <a:endParaRPr sz="1600">
              <a:latin typeface="Verdana"/>
              <a:cs typeface="Verdana"/>
            </a:endParaRPr>
          </a:p>
          <a:p>
            <a:pPr marL="874394" lvl="3" indent="-176530">
              <a:lnSpc>
                <a:spcPts val="133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Government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systems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integration</a:t>
            </a:r>
            <a:endParaRPr sz="1400">
              <a:latin typeface="Verdana"/>
              <a:cs typeface="Verdana"/>
            </a:endParaRPr>
          </a:p>
          <a:p>
            <a:pPr marL="874394" lvl="3" indent="-176530">
              <a:lnSpc>
                <a:spcPts val="151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spc="-10" dirty="0">
                <a:latin typeface="Verdana"/>
                <a:cs typeface="Verdana"/>
              </a:rPr>
              <a:t>Safety-</a:t>
            </a:r>
            <a:r>
              <a:rPr sz="1400" dirty="0">
                <a:latin typeface="Verdana"/>
                <a:cs typeface="Verdana"/>
              </a:rPr>
              <a:t>critical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certification: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avionics,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health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devices,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etc.</a:t>
            </a:r>
            <a:endParaRPr sz="1400">
              <a:latin typeface="Verdana"/>
              <a:cs typeface="Verdana"/>
            </a:endParaRPr>
          </a:p>
          <a:p>
            <a:pPr marL="241300" lvl="1" indent="-228600">
              <a:lnSpc>
                <a:spcPts val="1964"/>
              </a:lnSpc>
              <a:spcBef>
                <a:spcPts val="130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separate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organization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may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implement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part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plan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7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“IV&amp;V”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Independent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verification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validation</a:t>
            </a:r>
            <a:endParaRPr sz="1600">
              <a:latin typeface="Verdana"/>
              <a:cs typeface="Verdana"/>
            </a:endParaRPr>
          </a:p>
          <a:p>
            <a:pPr marL="241300" lvl="1" indent="-228600">
              <a:lnSpc>
                <a:spcPts val="1964"/>
              </a:lnSpc>
              <a:spcBef>
                <a:spcPts val="110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May</a:t>
            </a:r>
            <a:r>
              <a:rPr sz="18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benefit</a:t>
            </a:r>
            <a:r>
              <a:rPr sz="18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development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team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55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Set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priorities</a:t>
            </a:r>
            <a:endParaRPr sz="1600">
              <a:latin typeface="Verdana"/>
              <a:cs typeface="Verdana"/>
            </a:endParaRPr>
          </a:p>
          <a:p>
            <a:pPr marL="874394" lvl="3" indent="-176530">
              <a:lnSpc>
                <a:spcPts val="150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Use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planning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process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identify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areas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hazard,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risk,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cost</a:t>
            </a:r>
            <a:endParaRPr sz="1400">
              <a:latin typeface="Verdana"/>
              <a:cs typeface="Verdana"/>
            </a:endParaRPr>
          </a:p>
          <a:p>
            <a:pPr marL="241300" lvl="1" indent="-228600">
              <a:lnSpc>
                <a:spcPts val="1960"/>
              </a:lnSpc>
              <a:spcBef>
                <a:spcPts val="112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Additional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benefits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–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plan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team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product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54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quality</a:t>
            </a:r>
            <a:endParaRPr sz="1600">
              <a:latin typeface="Verdana"/>
              <a:cs typeface="Verdana"/>
            </a:endParaRPr>
          </a:p>
          <a:p>
            <a:pPr marL="874394" lvl="3" indent="-176530">
              <a:lnSpc>
                <a:spcPts val="133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Improve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coverage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via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list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features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and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quality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attributes</a:t>
            </a:r>
            <a:endParaRPr sz="1400">
              <a:latin typeface="Verdana"/>
              <a:cs typeface="Verdana"/>
            </a:endParaRPr>
          </a:p>
          <a:p>
            <a:pPr marL="874394" lvl="3" indent="-176530">
              <a:lnSpc>
                <a:spcPts val="134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Analysis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program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(e.g.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boundary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values)</a:t>
            </a:r>
            <a:endParaRPr sz="1400">
              <a:latin typeface="Verdana"/>
              <a:cs typeface="Verdana"/>
            </a:endParaRPr>
          </a:p>
          <a:p>
            <a:pPr marL="874394" lvl="3" indent="-176530">
              <a:lnSpc>
                <a:spcPts val="132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Avoid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repetition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and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check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completeness</a:t>
            </a:r>
            <a:endParaRPr sz="1400">
              <a:latin typeface="Verdana"/>
              <a:cs typeface="Verdana"/>
            </a:endParaRPr>
          </a:p>
          <a:p>
            <a:pPr marL="521970" lvl="2" indent="-167005">
              <a:lnSpc>
                <a:spcPts val="156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spc="-10" dirty="0">
                <a:latin typeface="Verdana"/>
                <a:cs typeface="Verdana"/>
              </a:rPr>
              <a:t>Communication</a:t>
            </a:r>
            <a:endParaRPr sz="1600">
              <a:latin typeface="Verdana"/>
              <a:cs typeface="Verdana"/>
            </a:endParaRPr>
          </a:p>
          <a:p>
            <a:pPr marL="874394" lvl="3" indent="-176530">
              <a:lnSpc>
                <a:spcPts val="133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Get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feedback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on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strategy</a:t>
            </a:r>
            <a:endParaRPr sz="1400">
              <a:latin typeface="Verdana"/>
              <a:cs typeface="Verdana"/>
            </a:endParaRPr>
          </a:p>
          <a:p>
            <a:pPr marL="874394" lvl="3" indent="-176530">
              <a:lnSpc>
                <a:spcPts val="132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Agree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on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cost,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quality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with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management</a:t>
            </a:r>
            <a:endParaRPr sz="1400">
              <a:latin typeface="Verdana"/>
              <a:cs typeface="Verdana"/>
            </a:endParaRPr>
          </a:p>
          <a:p>
            <a:pPr marL="521970" lvl="2" indent="-167005">
              <a:lnSpc>
                <a:spcPts val="156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spc="-10" dirty="0">
                <a:latin typeface="Verdana"/>
                <a:cs typeface="Verdana"/>
              </a:rPr>
              <a:t>Organization</a:t>
            </a:r>
            <a:endParaRPr sz="1600">
              <a:latin typeface="Verdana"/>
              <a:cs typeface="Verdana"/>
            </a:endParaRPr>
          </a:p>
          <a:p>
            <a:pPr marL="874394" lvl="3" indent="-176530">
              <a:lnSpc>
                <a:spcPts val="133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Division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labor</a:t>
            </a:r>
            <a:endParaRPr sz="1400">
              <a:latin typeface="Verdana"/>
              <a:cs typeface="Verdana"/>
            </a:endParaRPr>
          </a:p>
          <a:p>
            <a:pPr marL="874394" lvl="3" indent="-176530">
              <a:lnSpc>
                <a:spcPts val="150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Measurement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progress</a:t>
            </a:r>
            <a:endParaRPr sz="1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6907" y="228599"/>
            <a:ext cx="8280400" cy="533400"/>
          </a:xfrm>
          <a:custGeom>
            <a:avLst/>
            <a:gdLst/>
            <a:ahLst/>
            <a:cxnLst/>
            <a:rect l="l" t="t" r="r" b="b"/>
            <a:pathLst>
              <a:path w="8280400" h="533400">
                <a:moveTo>
                  <a:pt x="8279891" y="533399"/>
                </a:moveTo>
                <a:lnTo>
                  <a:pt x="8279891" y="0"/>
                </a:lnTo>
                <a:lnTo>
                  <a:pt x="0" y="0"/>
                </a:lnTo>
                <a:lnTo>
                  <a:pt x="0" y="533399"/>
                </a:lnTo>
                <a:lnTo>
                  <a:pt x="8279891" y="533399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5647" y="336295"/>
            <a:ext cx="24250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Defect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Tracking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39" y="953515"/>
            <a:ext cx="5803900" cy="5077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1945" indent="-309245">
              <a:lnSpc>
                <a:spcPct val="100000"/>
              </a:lnSpc>
              <a:spcBef>
                <a:spcPts val="100"/>
              </a:spcBef>
              <a:buAutoNum type="arabicPeriod" startAt="5"/>
              <a:tabLst>
                <a:tab pos="32194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Track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defects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241300" lvl="1" indent="-228600">
              <a:lnSpc>
                <a:spcPts val="1960"/>
              </a:lnSpc>
              <a:spcBef>
                <a:spcPts val="129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Issue: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Bug,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feature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request,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or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query</a:t>
            </a:r>
            <a:endParaRPr sz="1800">
              <a:latin typeface="Verdana"/>
              <a:cs typeface="Verdana"/>
            </a:endParaRPr>
          </a:p>
          <a:p>
            <a:pPr marL="522605" marR="5080" lvl="2" indent="-167640">
              <a:lnSpc>
                <a:spcPct val="70000"/>
              </a:lnSpc>
              <a:spcBef>
                <a:spcPts val="3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know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which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these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until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analysis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done, </a:t>
            </a:r>
            <a:r>
              <a:rPr sz="1600" dirty="0">
                <a:latin typeface="Verdana"/>
                <a:cs typeface="Verdana"/>
              </a:rPr>
              <a:t>so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track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same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database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(Issuezilla)</a:t>
            </a:r>
            <a:endParaRPr sz="1600">
              <a:latin typeface="Verdana"/>
              <a:cs typeface="Verdana"/>
            </a:endParaRPr>
          </a:p>
          <a:p>
            <a:pPr marL="241300" lvl="1" indent="-228600">
              <a:lnSpc>
                <a:spcPts val="1960"/>
              </a:lnSpc>
              <a:spcBef>
                <a:spcPts val="131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Provides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basis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for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measurement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5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Defects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reported: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which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lifecycle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phase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Defects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repaired: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time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lag,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difficulty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Defect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categorization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Root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cause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analysis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(more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difficult!)</a:t>
            </a:r>
            <a:endParaRPr sz="1600">
              <a:latin typeface="Verdana"/>
              <a:cs typeface="Verdana"/>
            </a:endParaRPr>
          </a:p>
          <a:p>
            <a:pPr marL="241300" lvl="1" indent="-228600">
              <a:lnSpc>
                <a:spcPts val="1960"/>
              </a:lnSpc>
              <a:spcBef>
                <a:spcPts val="112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Provides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basis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for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division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effort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Track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diagnosis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repair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ts val="17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Assign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roles,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track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team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involvement</a:t>
            </a:r>
            <a:endParaRPr sz="1600">
              <a:latin typeface="Verdana"/>
              <a:cs typeface="Verdana"/>
            </a:endParaRPr>
          </a:p>
          <a:p>
            <a:pPr marL="241300" lvl="1" indent="-228600">
              <a:lnSpc>
                <a:spcPts val="1964"/>
              </a:lnSpc>
              <a:spcBef>
                <a:spcPts val="111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Facilitates</a:t>
            </a:r>
            <a:r>
              <a:rPr sz="1800" spc="-9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communication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Organized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record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each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issue</a:t>
            </a:r>
            <a:endParaRPr sz="1600">
              <a:latin typeface="Verdana"/>
              <a:cs typeface="Verdana"/>
            </a:endParaRPr>
          </a:p>
          <a:p>
            <a:pPr marL="521970" lvl="2" indent="-167005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Ensures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problems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forgotten</a:t>
            </a:r>
            <a:endParaRPr sz="1600">
              <a:latin typeface="Verdana"/>
              <a:cs typeface="Verdana"/>
            </a:endParaRPr>
          </a:p>
          <a:p>
            <a:pPr marL="241300" lvl="1" indent="-228600">
              <a:lnSpc>
                <a:spcPts val="1960"/>
              </a:lnSpc>
              <a:spcBef>
                <a:spcPts val="112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Provides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some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accountability</a:t>
            </a:r>
            <a:endParaRPr sz="1800">
              <a:latin typeface="Verdana"/>
              <a:cs typeface="Verdana"/>
            </a:endParaRPr>
          </a:p>
          <a:p>
            <a:pPr marL="521970" lvl="2" indent="-167005">
              <a:lnSpc>
                <a:spcPts val="154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Can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identify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fix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problems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process</a:t>
            </a:r>
            <a:endParaRPr sz="1600">
              <a:latin typeface="Verdana"/>
              <a:cs typeface="Verdana"/>
            </a:endParaRPr>
          </a:p>
          <a:p>
            <a:pPr marL="874394" lvl="3" indent="-176530">
              <a:lnSpc>
                <a:spcPts val="133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Not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enough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detail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reports</a:t>
            </a:r>
            <a:endParaRPr sz="1400">
              <a:latin typeface="Verdana"/>
              <a:cs typeface="Verdana"/>
            </a:endParaRPr>
          </a:p>
          <a:p>
            <a:pPr marL="874394" lvl="3" indent="-176530">
              <a:lnSpc>
                <a:spcPts val="132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Not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rapid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enough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response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bug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reports</a:t>
            </a:r>
            <a:endParaRPr sz="1400">
              <a:latin typeface="Verdana"/>
              <a:cs typeface="Verdana"/>
            </a:endParaRPr>
          </a:p>
          <a:p>
            <a:pPr marL="521970" lvl="2" indent="-167005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Should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used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evaluation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382195" y="-14287"/>
            <a:ext cx="3776345" cy="6604634"/>
            <a:chOff x="5382195" y="-14287"/>
            <a:chExt cx="3776345" cy="6604634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55366" y="2773414"/>
              <a:ext cx="3688633" cy="369828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396483" y="2729483"/>
              <a:ext cx="3747770" cy="3846829"/>
            </a:xfrm>
            <a:custGeom>
              <a:avLst/>
              <a:gdLst/>
              <a:ahLst/>
              <a:cxnLst/>
              <a:rect l="l" t="t" r="r" b="b"/>
              <a:pathLst>
                <a:path w="3747770" h="3846829">
                  <a:moveTo>
                    <a:pt x="3747515" y="0"/>
                  </a:moveTo>
                  <a:lnTo>
                    <a:pt x="0" y="0"/>
                  </a:lnTo>
                  <a:lnTo>
                    <a:pt x="0" y="3846575"/>
                  </a:lnTo>
                  <a:lnTo>
                    <a:pt x="3747515" y="3846575"/>
                  </a:lnTo>
                </a:path>
              </a:pathLst>
            </a:custGeom>
            <a:ln w="28574">
              <a:solidFill>
                <a:srgbClr val="65FF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00799" y="0"/>
              <a:ext cx="2743200" cy="304799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6387083" y="0"/>
              <a:ext cx="2757170" cy="3061970"/>
            </a:xfrm>
            <a:custGeom>
              <a:avLst/>
              <a:gdLst/>
              <a:ahLst/>
              <a:cxnLst/>
              <a:rect l="l" t="t" r="r" b="b"/>
              <a:pathLst>
                <a:path w="2757170" h="3061970">
                  <a:moveTo>
                    <a:pt x="0" y="0"/>
                  </a:moveTo>
                  <a:lnTo>
                    <a:pt x="0" y="3061715"/>
                  </a:lnTo>
                  <a:lnTo>
                    <a:pt x="2756915" y="3061715"/>
                  </a:lnTo>
                </a:path>
              </a:pathLst>
            </a:custGeom>
            <a:ln w="28574">
              <a:solidFill>
                <a:srgbClr val="65FF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48</a:t>
            </a:fld>
            <a:endParaRPr spc="45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16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8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5" dirty="0">
                <a:solidFill>
                  <a:srgbClr val="A50020"/>
                </a:solidFill>
                <a:latin typeface="Verdana"/>
                <a:cs typeface="Verdana"/>
              </a:rPr>
              <a:t>Big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50" dirty="0">
                <a:solidFill>
                  <a:srgbClr val="A50020"/>
                </a:solidFill>
                <a:latin typeface="Verdana"/>
                <a:cs typeface="Verdana"/>
              </a:rPr>
              <a:t>Questions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914400"/>
            <a:ext cx="7315200" cy="5562600"/>
          </a:xfrm>
          <a:custGeom>
            <a:avLst/>
            <a:gdLst/>
            <a:ahLst/>
            <a:cxnLst/>
            <a:rect l="l" t="t" r="r" b="b"/>
            <a:pathLst>
              <a:path w="7315200" h="5562600">
                <a:moveTo>
                  <a:pt x="0" y="0"/>
                </a:moveTo>
                <a:lnTo>
                  <a:pt x="0" y="5562599"/>
                </a:lnTo>
                <a:lnTo>
                  <a:pt x="7315199" y="5562599"/>
                </a:lnTo>
                <a:lnTo>
                  <a:pt x="7315199" y="0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6751" y="1116583"/>
            <a:ext cx="6189980" cy="5244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ts val="1960"/>
              </a:lnSpc>
              <a:spcBef>
                <a:spcPts val="1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is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2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standard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test?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Specification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behavior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attributes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4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select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set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good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(black-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Structural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(white-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assess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our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suites?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Coverage,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Mutation,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Capture/Recapture…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19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effective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testing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practices?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Levels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unit,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integration,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system…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4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How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lifecycle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metrics?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the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limits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indent="-342900">
              <a:lnSpc>
                <a:spcPts val="1550"/>
              </a:lnSpc>
              <a:buClr>
                <a:srgbClr val="000099"/>
              </a:buClr>
              <a:buSzPct val="81250"/>
              <a:buChar char="•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complementary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approaches?</a:t>
            </a:r>
            <a:endParaRPr sz="1600">
              <a:latin typeface="Verdana"/>
              <a:cs typeface="Verdana"/>
            </a:endParaRPr>
          </a:p>
          <a:p>
            <a:pPr marL="1002665" lvl="1" indent="-304800">
              <a:lnSpc>
                <a:spcPts val="133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spc="-10" dirty="0">
                <a:latin typeface="Verdana"/>
                <a:cs typeface="Verdana"/>
              </a:rPr>
              <a:t>Inspections</a:t>
            </a:r>
            <a:endParaRPr sz="1400">
              <a:latin typeface="Verdana"/>
              <a:cs typeface="Verdana"/>
            </a:endParaRPr>
          </a:p>
          <a:p>
            <a:pPr marL="1002665" lvl="1" indent="-304800">
              <a:lnSpc>
                <a:spcPts val="150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dirty="0">
                <a:latin typeface="Verdana"/>
                <a:cs typeface="Verdana"/>
              </a:rPr>
              <a:t>Static</a:t>
            </a:r>
            <a:r>
              <a:rPr sz="1400" i="1" spc="-3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and</a:t>
            </a:r>
            <a:r>
              <a:rPr sz="1400" i="1" spc="-4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dynamic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i="1" spc="-10" dirty="0">
                <a:latin typeface="Verdana"/>
                <a:cs typeface="Verdana"/>
              </a:rPr>
              <a:t>analysis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49</a:t>
            </a:fld>
            <a:endParaRPr spc="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5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When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are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you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done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testing?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7" y="1305559"/>
            <a:ext cx="3542029" cy="155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15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Most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common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Run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out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time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money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60"/>
              </a:lnSpc>
              <a:spcBef>
                <a:spcPts val="1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Ultimately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judgment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call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Resources</a:t>
            </a:r>
            <a:r>
              <a:rPr sz="1600" spc="-8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available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Schedule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pressures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Available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estimates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quality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50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6.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What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are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limits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of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testing?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139" y="993139"/>
            <a:ext cx="6030595" cy="2210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665" indent="-227965">
              <a:lnSpc>
                <a:spcPts val="1870"/>
              </a:lnSpc>
              <a:spcBef>
                <a:spcPts val="9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1600" spc="125" dirty="0">
                <a:solidFill>
                  <a:srgbClr val="0000CC"/>
                </a:solidFill>
                <a:latin typeface="Verdana"/>
                <a:cs typeface="Verdana"/>
              </a:rPr>
              <a:t>What</a:t>
            </a:r>
            <a:r>
              <a:rPr sz="1600" spc="-1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600" spc="170" dirty="0">
                <a:solidFill>
                  <a:srgbClr val="0000CC"/>
                </a:solidFill>
                <a:latin typeface="Verdana"/>
                <a:cs typeface="Verdana"/>
              </a:rPr>
              <a:t>we</a:t>
            </a:r>
            <a:r>
              <a:rPr sz="1600" spc="-1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600" spc="105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1600" spc="1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600" spc="75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600"/>
              </a:lnSpc>
              <a:buClr>
                <a:srgbClr val="000099"/>
              </a:buClr>
              <a:buSzPct val="78571"/>
              <a:buFont typeface="Wingdings"/>
              <a:buChar char=""/>
              <a:tabLst>
                <a:tab pos="521970" algn="l"/>
              </a:tabLst>
            </a:pPr>
            <a:r>
              <a:rPr sz="1400" dirty="0">
                <a:latin typeface="Verdana"/>
                <a:cs typeface="Verdana"/>
              </a:rPr>
              <a:t>Attributes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that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can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directly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evaluated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externally</a:t>
            </a:r>
            <a:endParaRPr sz="1400">
              <a:latin typeface="Verdana"/>
              <a:cs typeface="Verdana"/>
            </a:endParaRPr>
          </a:p>
          <a:p>
            <a:pPr marL="876300" lvl="2" indent="-178435">
              <a:lnSpc>
                <a:spcPts val="1370"/>
              </a:lnSpc>
              <a:buClr>
                <a:srgbClr val="000099"/>
              </a:buClr>
              <a:buFont typeface="Verdana"/>
              <a:buChar char="•"/>
              <a:tabLst>
                <a:tab pos="876300" algn="l"/>
              </a:tabLst>
            </a:pPr>
            <a:r>
              <a:rPr sz="1200" i="1" spc="-10" dirty="0">
                <a:latin typeface="Verdana"/>
                <a:cs typeface="Verdana"/>
              </a:rPr>
              <a:t>Examples</a:t>
            </a:r>
            <a:endParaRPr sz="1200">
              <a:latin typeface="Verdana"/>
              <a:cs typeface="Verdana"/>
            </a:endParaRPr>
          </a:p>
          <a:p>
            <a:pPr marL="1219200" lvl="3" indent="-222250">
              <a:lnSpc>
                <a:spcPts val="1405"/>
              </a:lnSpc>
              <a:buClr>
                <a:srgbClr val="000099"/>
              </a:buClr>
              <a:buChar char="•"/>
              <a:tabLst>
                <a:tab pos="1219200" algn="l"/>
              </a:tabLst>
            </a:pPr>
            <a:r>
              <a:rPr sz="1200" spc="80" dirty="0">
                <a:latin typeface="Verdana"/>
                <a:cs typeface="Verdana"/>
              </a:rPr>
              <a:t>Functional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properties: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result</a:t>
            </a:r>
            <a:r>
              <a:rPr sz="1200" spc="-1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values,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GUI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manifestations,</a:t>
            </a:r>
            <a:r>
              <a:rPr sz="1200" spc="-20" dirty="0">
                <a:latin typeface="Verdana"/>
                <a:cs typeface="Verdana"/>
              </a:rPr>
              <a:t> etc.</a:t>
            </a:r>
            <a:endParaRPr sz="1200">
              <a:latin typeface="Verdana"/>
              <a:cs typeface="Verdana"/>
            </a:endParaRPr>
          </a:p>
          <a:p>
            <a:pPr marL="521970" lvl="1" indent="-167005">
              <a:lnSpc>
                <a:spcPts val="1650"/>
              </a:lnSpc>
              <a:spcBef>
                <a:spcPts val="1285"/>
              </a:spcBef>
              <a:buClr>
                <a:srgbClr val="000099"/>
              </a:buClr>
              <a:buSzPct val="78571"/>
              <a:buFont typeface="Wingdings"/>
              <a:buChar char=""/>
              <a:tabLst>
                <a:tab pos="521970" algn="l"/>
              </a:tabLst>
            </a:pPr>
            <a:r>
              <a:rPr sz="1400" dirty="0">
                <a:latin typeface="Verdana"/>
                <a:cs typeface="Verdana"/>
              </a:rPr>
              <a:t>Attributes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relating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resource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use</a:t>
            </a:r>
            <a:endParaRPr sz="1400">
              <a:latin typeface="Verdana"/>
              <a:cs typeface="Verdana"/>
            </a:endParaRPr>
          </a:p>
          <a:p>
            <a:pPr marL="1219200" lvl="2" indent="-222250">
              <a:lnSpc>
                <a:spcPts val="1370"/>
              </a:lnSpc>
              <a:buClr>
                <a:srgbClr val="000099"/>
              </a:buClr>
              <a:buChar char="•"/>
              <a:tabLst>
                <a:tab pos="1219200" algn="l"/>
              </a:tabLst>
            </a:pPr>
            <a:r>
              <a:rPr sz="1200" dirty="0">
                <a:latin typeface="Verdana"/>
                <a:cs typeface="Verdana"/>
              </a:rPr>
              <a:t>Many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well-</a:t>
            </a:r>
            <a:r>
              <a:rPr sz="1200" dirty="0">
                <a:latin typeface="Verdana"/>
                <a:cs typeface="Verdana"/>
              </a:rPr>
              <a:t>distributed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spc="80" dirty="0">
                <a:latin typeface="Verdana"/>
                <a:cs typeface="Verdana"/>
              </a:rPr>
              <a:t>performance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properties</a:t>
            </a:r>
            <a:endParaRPr sz="1200">
              <a:latin typeface="Verdana"/>
              <a:cs typeface="Verdana"/>
            </a:endParaRPr>
          </a:p>
          <a:p>
            <a:pPr marL="1219200" lvl="2" indent="-222250">
              <a:lnSpc>
                <a:spcPts val="1405"/>
              </a:lnSpc>
              <a:buClr>
                <a:srgbClr val="000099"/>
              </a:buClr>
              <a:buChar char="•"/>
              <a:tabLst>
                <a:tab pos="1219200" algn="l"/>
              </a:tabLst>
            </a:pPr>
            <a:r>
              <a:rPr sz="1200" dirty="0">
                <a:latin typeface="Verdana"/>
                <a:cs typeface="Verdana"/>
              </a:rPr>
              <a:t>Storage</a:t>
            </a:r>
            <a:r>
              <a:rPr sz="1200" spc="-55" dirty="0">
                <a:latin typeface="Verdana"/>
                <a:cs typeface="Verdana"/>
              </a:rPr>
              <a:t> </a:t>
            </a:r>
            <a:r>
              <a:rPr sz="1200" spc="-25" dirty="0">
                <a:latin typeface="Verdana"/>
                <a:cs typeface="Verdana"/>
              </a:rPr>
              <a:t>use</a:t>
            </a:r>
            <a:endParaRPr sz="12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280"/>
              </a:spcBef>
              <a:buClr>
                <a:srgbClr val="000099"/>
              </a:buClr>
              <a:buFont typeface="Verdana"/>
              <a:buChar char="•"/>
            </a:pPr>
            <a:endParaRPr sz="1200">
              <a:latin typeface="Verdana"/>
              <a:cs typeface="Verdana"/>
            </a:endParaRPr>
          </a:p>
          <a:p>
            <a:pPr marL="240665" indent="-227965">
              <a:lnSpc>
                <a:spcPts val="1875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1600" spc="125" dirty="0">
                <a:solidFill>
                  <a:srgbClr val="0000CC"/>
                </a:solidFill>
                <a:latin typeface="Verdana"/>
                <a:cs typeface="Verdana"/>
              </a:rPr>
              <a:t>What</a:t>
            </a:r>
            <a:r>
              <a:rPr sz="1600" spc="-1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600" spc="105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16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600" spc="105" dirty="0">
                <a:solidFill>
                  <a:srgbClr val="0000CC"/>
                </a:solidFill>
                <a:latin typeface="Verdana"/>
                <a:cs typeface="Verdana"/>
              </a:rPr>
              <a:t>difficult</a:t>
            </a:r>
            <a:r>
              <a:rPr sz="1600" spc="-1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600" spc="105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1600" spc="-1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600" spc="80" dirty="0">
                <a:solidFill>
                  <a:srgbClr val="0000CC"/>
                </a:solidFill>
                <a:latin typeface="Verdana"/>
                <a:cs typeface="Verdana"/>
              </a:rPr>
              <a:t>test?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635"/>
              </a:lnSpc>
              <a:buClr>
                <a:srgbClr val="000099"/>
              </a:buClr>
              <a:buSzPct val="78571"/>
              <a:buFont typeface="Wingdings"/>
              <a:buChar char=""/>
              <a:tabLst>
                <a:tab pos="521970" algn="l"/>
              </a:tabLst>
            </a:pPr>
            <a:r>
              <a:rPr sz="1400" dirty="0">
                <a:latin typeface="Verdana"/>
                <a:cs typeface="Verdana"/>
              </a:rPr>
              <a:t>Attributes</a:t>
            </a:r>
            <a:r>
              <a:rPr sz="1400" spc="-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that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spc="90" dirty="0">
                <a:latin typeface="Verdana"/>
                <a:cs typeface="Verdana"/>
              </a:rPr>
              <a:t>cannot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spc="90" dirty="0">
                <a:latin typeface="Verdana"/>
                <a:cs typeface="Verdana"/>
              </a:rPr>
              <a:t>easily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90" dirty="0">
                <a:latin typeface="Verdana"/>
                <a:cs typeface="Verdana"/>
              </a:rPr>
              <a:t>be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90" dirty="0">
                <a:latin typeface="Verdana"/>
                <a:cs typeface="Verdana"/>
              </a:rPr>
              <a:t>measured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75" dirty="0">
                <a:latin typeface="Verdana"/>
                <a:cs typeface="Verdana"/>
              </a:rPr>
              <a:t>externally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3167886"/>
            <a:ext cx="3338195" cy="1082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135" indent="-178435">
              <a:lnSpc>
                <a:spcPts val="141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191135" algn="l"/>
              </a:tabLst>
            </a:pPr>
            <a:r>
              <a:rPr sz="1200" dirty="0">
                <a:latin typeface="Verdana"/>
                <a:cs typeface="Verdana"/>
              </a:rPr>
              <a:t>Is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design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evolvable?</a:t>
            </a:r>
            <a:endParaRPr sz="1200">
              <a:latin typeface="Verdana"/>
              <a:cs typeface="Verdana"/>
            </a:endParaRPr>
          </a:p>
          <a:p>
            <a:pPr marL="191135" indent="-178435">
              <a:lnSpc>
                <a:spcPts val="1375"/>
              </a:lnSpc>
              <a:buClr>
                <a:srgbClr val="000099"/>
              </a:buClr>
              <a:buChar char="•"/>
              <a:tabLst>
                <a:tab pos="191135" algn="l"/>
              </a:tabLst>
            </a:pPr>
            <a:r>
              <a:rPr sz="1200" dirty="0">
                <a:latin typeface="Verdana"/>
                <a:cs typeface="Verdana"/>
              </a:rPr>
              <a:t>Is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design</a:t>
            </a:r>
            <a:r>
              <a:rPr sz="1200" spc="-10" dirty="0">
                <a:latin typeface="Verdana"/>
                <a:cs typeface="Verdana"/>
              </a:rPr>
              <a:t> secure?</a:t>
            </a:r>
            <a:endParaRPr sz="1200">
              <a:latin typeface="Verdana"/>
              <a:cs typeface="Verdana"/>
            </a:endParaRPr>
          </a:p>
          <a:p>
            <a:pPr marL="191135" indent="-178435">
              <a:lnSpc>
                <a:spcPts val="1375"/>
              </a:lnSpc>
              <a:buClr>
                <a:srgbClr val="000099"/>
              </a:buClr>
              <a:buChar char="•"/>
              <a:tabLst>
                <a:tab pos="191135" algn="l"/>
              </a:tabLst>
            </a:pPr>
            <a:r>
              <a:rPr sz="1200" dirty="0">
                <a:latin typeface="Verdana"/>
                <a:cs typeface="Verdana"/>
              </a:rPr>
              <a:t>Is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design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technically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sound?</a:t>
            </a:r>
            <a:endParaRPr sz="1200">
              <a:latin typeface="Verdana"/>
              <a:cs typeface="Verdana"/>
            </a:endParaRPr>
          </a:p>
          <a:p>
            <a:pPr marL="191135" indent="-178435">
              <a:lnSpc>
                <a:spcPts val="1380"/>
              </a:lnSpc>
              <a:buClr>
                <a:srgbClr val="000099"/>
              </a:buClr>
              <a:buChar char="•"/>
              <a:tabLst>
                <a:tab pos="191135" algn="l"/>
              </a:tabLst>
            </a:pPr>
            <a:r>
              <a:rPr sz="1200" dirty="0">
                <a:latin typeface="Verdana"/>
                <a:cs typeface="Verdana"/>
              </a:rPr>
              <a:t>Does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the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code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conform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to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design?</a:t>
            </a:r>
            <a:endParaRPr sz="1200">
              <a:latin typeface="Verdana"/>
              <a:cs typeface="Verdana"/>
            </a:endParaRPr>
          </a:p>
          <a:p>
            <a:pPr marL="191135" indent="-178435">
              <a:lnSpc>
                <a:spcPts val="1375"/>
              </a:lnSpc>
              <a:buClr>
                <a:srgbClr val="000099"/>
              </a:buClr>
              <a:buChar char="•"/>
              <a:tabLst>
                <a:tab pos="191135" algn="l"/>
              </a:tabLst>
            </a:pPr>
            <a:r>
              <a:rPr sz="1200" dirty="0">
                <a:latin typeface="Verdana"/>
                <a:cs typeface="Verdana"/>
              </a:rPr>
              <a:t>Where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are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the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performance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bottlenecks?</a:t>
            </a:r>
            <a:endParaRPr sz="1200">
              <a:latin typeface="Verdana"/>
              <a:cs typeface="Verdana"/>
            </a:endParaRPr>
          </a:p>
          <a:p>
            <a:pPr marL="191135" indent="-178435">
              <a:lnSpc>
                <a:spcPts val="1405"/>
              </a:lnSpc>
              <a:buClr>
                <a:srgbClr val="000099"/>
              </a:buClr>
              <a:buChar char="•"/>
              <a:tabLst>
                <a:tab pos="191135" algn="l"/>
              </a:tabLst>
            </a:pPr>
            <a:r>
              <a:rPr sz="1200" dirty="0">
                <a:latin typeface="Verdana"/>
                <a:cs typeface="Verdana"/>
              </a:rPr>
              <a:t>Does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the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design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meet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the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user’s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needs?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3447" y="3167886"/>
            <a:ext cx="3629660" cy="108204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1310640" indent="-635">
              <a:lnSpc>
                <a:spcPct val="95400"/>
              </a:lnSpc>
              <a:spcBef>
                <a:spcPts val="165"/>
              </a:spcBef>
            </a:pPr>
            <a:r>
              <a:rPr sz="1200" dirty="0">
                <a:latin typeface="Verdana"/>
                <a:cs typeface="Verdana"/>
              </a:rPr>
              <a:t>Design</a:t>
            </a:r>
            <a:r>
              <a:rPr sz="1200" spc="-4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Structure</a:t>
            </a:r>
            <a:r>
              <a:rPr sz="1200" spc="-4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Matrices </a:t>
            </a:r>
            <a:r>
              <a:rPr sz="1200" dirty="0">
                <a:latin typeface="Verdana"/>
                <a:cs typeface="Verdana"/>
              </a:rPr>
              <a:t>Secure</a:t>
            </a:r>
            <a:r>
              <a:rPr sz="1200" spc="-6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Development</a:t>
            </a:r>
            <a:r>
              <a:rPr sz="1200" spc="-6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Lifecycle </a:t>
            </a:r>
            <a:r>
              <a:rPr sz="1200" dirty="0">
                <a:latin typeface="Verdana"/>
                <a:cs typeface="Verdana"/>
              </a:rPr>
              <a:t>Alloy;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see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also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Models</a:t>
            </a:r>
            <a:endParaRPr sz="1200">
              <a:latin typeface="Verdana"/>
              <a:cs typeface="Verdana"/>
            </a:endParaRPr>
          </a:p>
          <a:p>
            <a:pPr marL="13335" marR="5080" indent="-635">
              <a:lnSpc>
                <a:spcPts val="1380"/>
              </a:lnSpc>
              <a:spcBef>
                <a:spcPts val="35"/>
              </a:spcBef>
            </a:pPr>
            <a:r>
              <a:rPr sz="1200" dirty="0">
                <a:latin typeface="Verdana"/>
                <a:cs typeface="Verdana"/>
              </a:rPr>
              <a:t>ArchJava;</a:t>
            </a:r>
            <a:r>
              <a:rPr sz="1200" spc="-6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Reflexion</a:t>
            </a:r>
            <a:r>
              <a:rPr sz="1200" spc="-4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models;</a:t>
            </a:r>
            <a:r>
              <a:rPr sz="1200" spc="-6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Framework</a:t>
            </a:r>
            <a:r>
              <a:rPr sz="1200" spc="-5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usage </a:t>
            </a:r>
            <a:r>
              <a:rPr sz="1200" dirty="0">
                <a:latin typeface="Verdana"/>
                <a:cs typeface="Verdana"/>
              </a:rPr>
              <a:t>Performance</a:t>
            </a:r>
            <a:r>
              <a:rPr sz="1200" spc="-6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analysis</a:t>
            </a:r>
            <a:endParaRPr sz="1200">
              <a:latin typeface="Verdana"/>
              <a:cs typeface="Verdana"/>
            </a:endParaRPr>
          </a:p>
          <a:p>
            <a:pPr marL="13335">
              <a:lnSpc>
                <a:spcPts val="1330"/>
              </a:lnSpc>
            </a:pPr>
            <a:r>
              <a:rPr sz="1200" dirty="0">
                <a:latin typeface="Verdana"/>
                <a:cs typeface="Verdana"/>
              </a:rPr>
              <a:t>Usability</a:t>
            </a:r>
            <a:r>
              <a:rPr sz="1200" spc="-6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analysis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4039" y="4387086"/>
            <a:ext cx="6323965" cy="992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 indent="-167005">
              <a:lnSpc>
                <a:spcPts val="1650"/>
              </a:lnSpc>
              <a:spcBef>
                <a:spcPts val="100"/>
              </a:spcBef>
              <a:buClr>
                <a:srgbClr val="000099"/>
              </a:buClr>
              <a:buSzPct val="78571"/>
              <a:buFont typeface="Wingdings"/>
              <a:buChar char=""/>
              <a:tabLst>
                <a:tab pos="179705" algn="l"/>
              </a:tabLst>
            </a:pPr>
            <a:r>
              <a:rPr sz="1400" dirty="0">
                <a:latin typeface="Verdana"/>
                <a:cs typeface="Verdana"/>
              </a:rPr>
              <a:t>Attributes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for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which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spc="90" dirty="0">
                <a:latin typeface="Verdana"/>
                <a:cs typeface="Verdana"/>
              </a:rPr>
              <a:t>tests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90" dirty="0">
                <a:latin typeface="Verdana"/>
                <a:cs typeface="Verdana"/>
              </a:rPr>
              <a:t>are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80" dirty="0">
                <a:latin typeface="Verdana"/>
                <a:cs typeface="Verdana"/>
              </a:rPr>
              <a:t>nondeterministic</a:t>
            </a:r>
            <a:endParaRPr sz="1400">
              <a:latin typeface="Verdana"/>
              <a:cs typeface="Verdana"/>
            </a:endParaRPr>
          </a:p>
          <a:p>
            <a:pPr marL="533400" lvl="1" indent="-178435">
              <a:lnSpc>
                <a:spcPts val="1370"/>
              </a:lnSpc>
              <a:buClr>
                <a:srgbClr val="000099"/>
              </a:buClr>
              <a:buChar char="•"/>
              <a:tabLst>
                <a:tab pos="533400" algn="l"/>
                <a:tab pos="4241800" algn="l"/>
              </a:tabLst>
            </a:pPr>
            <a:r>
              <a:rPr sz="1200" dirty="0">
                <a:latin typeface="Verdana"/>
                <a:cs typeface="Verdana"/>
              </a:rPr>
              <a:t>Real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time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constraints</a:t>
            </a:r>
            <a:r>
              <a:rPr sz="1200" dirty="0">
                <a:latin typeface="Verdana"/>
                <a:cs typeface="Verdana"/>
              </a:rPr>
              <a:t>	Rate</a:t>
            </a:r>
            <a:r>
              <a:rPr sz="1200" spc="-4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monotonic</a:t>
            </a:r>
            <a:r>
              <a:rPr sz="1200" spc="-5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scheduling</a:t>
            </a:r>
            <a:endParaRPr sz="1200">
              <a:latin typeface="Verdana"/>
              <a:cs typeface="Verdana"/>
            </a:endParaRPr>
          </a:p>
          <a:p>
            <a:pPr marL="533400" lvl="1" indent="-178435">
              <a:lnSpc>
                <a:spcPts val="1405"/>
              </a:lnSpc>
              <a:buClr>
                <a:srgbClr val="000099"/>
              </a:buClr>
              <a:buChar char="•"/>
              <a:tabLst>
                <a:tab pos="533400" algn="l"/>
                <a:tab pos="4241165" algn="l"/>
              </a:tabLst>
            </a:pPr>
            <a:r>
              <a:rPr sz="1200" dirty="0">
                <a:latin typeface="Verdana"/>
                <a:cs typeface="Verdana"/>
              </a:rPr>
              <a:t>Race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conditions</a:t>
            </a:r>
            <a:r>
              <a:rPr sz="1200" dirty="0">
                <a:latin typeface="Verdana"/>
                <a:cs typeface="Verdana"/>
              </a:rPr>
              <a:t>	Analysis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of</a:t>
            </a:r>
            <a:r>
              <a:rPr sz="1200" spc="-4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locking</a:t>
            </a:r>
            <a:endParaRPr sz="12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000099"/>
              </a:buClr>
              <a:buFont typeface="Verdana"/>
              <a:buChar char="•"/>
            </a:pPr>
            <a:endParaRPr sz="1200">
              <a:latin typeface="Verdana"/>
              <a:cs typeface="Verdana"/>
            </a:endParaRPr>
          </a:p>
          <a:p>
            <a:pPr marL="179705" indent="-167005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SzPct val="78571"/>
              <a:buFont typeface="Wingdings"/>
              <a:buChar char=""/>
              <a:tabLst>
                <a:tab pos="179705" algn="l"/>
              </a:tabLst>
            </a:pPr>
            <a:r>
              <a:rPr sz="1400" dirty="0">
                <a:latin typeface="Verdana"/>
                <a:cs typeface="Verdana"/>
              </a:rPr>
              <a:t>Attributes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relating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90" dirty="0">
                <a:latin typeface="Verdana"/>
                <a:cs typeface="Verdana"/>
              </a:rPr>
              <a:t>absence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100" dirty="0">
                <a:latin typeface="Verdana"/>
                <a:cs typeface="Verdana"/>
              </a:rPr>
              <a:t>of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spc="100" dirty="0">
                <a:latin typeface="Verdana"/>
                <a:cs typeface="Verdana"/>
              </a:rPr>
              <a:t>a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80" dirty="0">
                <a:latin typeface="Verdana"/>
                <a:cs typeface="Verdana"/>
              </a:rPr>
              <a:t>property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6939" y="5344157"/>
            <a:ext cx="2359660" cy="732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135" indent="-178435">
              <a:lnSpc>
                <a:spcPts val="141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191135" algn="l"/>
              </a:tabLst>
            </a:pPr>
            <a:r>
              <a:rPr sz="1200" dirty="0">
                <a:latin typeface="Verdana"/>
                <a:cs typeface="Verdana"/>
              </a:rPr>
              <a:t>Absence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of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security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exploits</a:t>
            </a:r>
            <a:endParaRPr sz="1200">
              <a:latin typeface="Verdana"/>
              <a:cs typeface="Verdana"/>
            </a:endParaRPr>
          </a:p>
          <a:p>
            <a:pPr marL="191135" indent="-178435">
              <a:lnSpc>
                <a:spcPts val="1380"/>
              </a:lnSpc>
              <a:buClr>
                <a:srgbClr val="000099"/>
              </a:buClr>
              <a:buChar char="•"/>
              <a:tabLst>
                <a:tab pos="191135" algn="l"/>
              </a:tabLst>
            </a:pPr>
            <a:r>
              <a:rPr sz="1200" dirty="0">
                <a:latin typeface="Verdana"/>
                <a:cs typeface="Verdana"/>
              </a:rPr>
              <a:t>Absence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of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memory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spc="-20" dirty="0">
                <a:latin typeface="Verdana"/>
                <a:cs typeface="Verdana"/>
              </a:rPr>
              <a:t>leaks</a:t>
            </a:r>
            <a:endParaRPr sz="1200">
              <a:latin typeface="Verdana"/>
              <a:cs typeface="Verdana"/>
            </a:endParaRPr>
          </a:p>
          <a:p>
            <a:pPr marL="191135" indent="-178435">
              <a:lnSpc>
                <a:spcPts val="1375"/>
              </a:lnSpc>
              <a:buClr>
                <a:srgbClr val="000099"/>
              </a:buClr>
              <a:buChar char="•"/>
              <a:tabLst>
                <a:tab pos="191135" algn="l"/>
              </a:tabLst>
            </a:pPr>
            <a:r>
              <a:rPr sz="1200" dirty="0">
                <a:latin typeface="Verdana"/>
                <a:cs typeface="Verdana"/>
              </a:rPr>
              <a:t>Absence</a:t>
            </a:r>
            <a:r>
              <a:rPr sz="1200" spc="-4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of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functional</a:t>
            </a:r>
            <a:r>
              <a:rPr sz="1200" spc="-5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errors</a:t>
            </a:r>
            <a:endParaRPr sz="1200">
              <a:latin typeface="Verdana"/>
              <a:cs typeface="Verdana"/>
            </a:endParaRPr>
          </a:p>
          <a:p>
            <a:pPr marL="191135" indent="-178435">
              <a:lnSpc>
                <a:spcPts val="1405"/>
              </a:lnSpc>
              <a:buClr>
                <a:srgbClr val="000099"/>
              </a:buClr>
              <a:buChar char="•"/>
              <a:tabLst>
                <a:tab pos="191135" algn="l"/>
              </a:tabLst>
            </a:pPr>
            <a:r>
              <a:rPr sz="1200" dirty="0">
                <a:latin typeface="Verdana"/>
                <a:cs typeface="Verdana"/>
              </a:rPr>
              <a:t>Absence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of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non-termination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03611" y="5344157"/>
            <a:ext cx="3277235" cy="73279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indent="-635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Verdana"/>
                <a:cs typeface="Verdana"/>
              </a:rPr>
              <a:t>Microsoft’s</a:t>
            </a:r>
            <a:r>
              <a:rPr sz="1200" spc="-6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Standard</a:t>
            </a:r>
            <a:r>
              <a:rPr sz="1200" spc="-55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Annotation</a:t>
            </a:r>
            <a:r>
              <a:rPr sz="1200" spc="-6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Language </a:t>
            </a:r>
            <a:r>
              <a:rPr sz="1200" dirty="0">
                <a:latin typeface="Verdana"/>
                <a:cs typeface="Verdana"/>
              </a:rPr>
              <a:t>Cyclone,</a:t>
            </a:r>
            <a:r>
              <a:rPr sz="1200" spc="-5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Purify</a:t>
            </a:r>
            <a:endParaRPr sz="1200">
              <a:latin typeface="Verdana"/>
              <a:cs typeface="Verdana"/>
            </a:endParaRPr>
          </a:p>
          <a:p>
            <a:pPr marL="12700" marR="1672589">
              <a:lnSpc>
                <a:spcPts val="1370"/>
              </a:lnSpc>
              <a:spcBef>
                <a:spcPts val="5"/>
              </a:spcBef>
            </a:pPr>
            <a:r>
              <a:rPr sz="1200" dirty="0">
                <a:latin typeface="Verdana"/>
                <a:cs typeface="Verdana"/>
              </a:rPr>
              <a:t>Hoare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Logic </a:t>
            </a:r>
            <a:r>
              <a:rPr sz="1200" dirty="0">
                <a:latin typeface="Verdana"/>
                <a:cs typeface="Verdana"/>
              </a:rPr>
              <a:t>Termination</a:t>
            </a:r>
            <a:r>
              <a:rPr sz="1200" spc="-7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analysis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51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Assurance</a:t>
            </a:r>
            <a:r>
              <a:rPr sz="2400" b="0" spc="-7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beyond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Inspection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88567"/>
            <a:ext cx="7407909" cy="5482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105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Formal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verification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8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Hoare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Logic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verification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correctness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8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ESC/Java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-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automated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verification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10"/>
              </a:lnSpc>
              <a:spcBef>
                <a:spcPts val="172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Static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analysis: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provable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correctness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8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Reflexion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models,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ArchJava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conformance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design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Fluid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concurrency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analysis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race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conditions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Plural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API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usage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analysis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Type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systems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eliminate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mechanical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Standard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Annotation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Language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eliminate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buffer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overflows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7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Cyclone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memory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usage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05"/>
              </a:lnSpc>
              <a:spcBef>
                <a:spcPts val="173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Dynamic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analysis: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run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time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properties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814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Performance</a:t>
            </a:r>
            <a:r>
              <a:rPr sz="1600" spc="-8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analysis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Purify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memory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usage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Eraser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concurrency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analysis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race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conditions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7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generation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selection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lower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cost,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extend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range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05"/>
              </a:lnSpc>
              <a:spcBef>
                <a:spcPts val="173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Analysis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Across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Software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Lifecycle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814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Security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Development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Lifecycle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architectural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analysis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security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Matrices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evolvability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analysis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Alloy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systematically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exploring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model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design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7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Process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analysis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prediction,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schedule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analysis,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50" dirty="0">
                <a:latin typeface="Verdana"/>
                <a:cs typeface="Verdana"/>
              </a:rPr>
              <a:t>…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52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Questions?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16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8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5" dirty="0">
                <a:solidFill>
                  <a:srgbClr val="A50020"/>
                </a:solidFill>
                <a:latin typeface="Verdana"/>
                <a:cs typeface="Verdana"/>
              </a:rPr>
              <a:t>Big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50" dirty="0">
                <a:solidFill>
                  <a:srgbClr val="A50020"/>
                </a:solidFill>
                <a:latin typeface="Verdana"/>
                <a:cs typeface="Verdana"/>
              </a:rPr>
              <a:t>Questions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914400"/>
            <a:ext cx="7315200" cy="5562600"/>
          </a:xfrm>
          <a:custGeom>
            <a:avLst/>
            <a:gdLst/>
            <a:ahLst/>
            <a:cxnLst/>
            <a:rect l="l" t="t" r="r" b="b"/>
            <a:pathLst>
              <a:path w="7315200" h="5562600">
                <a:moveTo>
                  <a:pt x="0" y="0"/>
                </a:moveTo>
                <a:lnTo>
                  <a:pt x="0" y="5562599"/>
                </a:lnTo>
                <a:lnTo>
                  <a:pt x="7315199" y="5562599"/>
                </a:lnTo>
                <a:lnTo>
                  <a:pt x="7315199" y="0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6751" y="1116583"/>
            <a:ext cx="6189980" cy="5270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ts val="1960"/>
              </a:lnSpc>
              <a:spcBef>
                <a:spcPts val="1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is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2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standard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test?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Specification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behavior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attributes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4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select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set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good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(black-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Structural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(white-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assess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our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suites?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Coverage,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Mutation,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Capture/Recapture…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19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effective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testing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practices?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Levels</a:t>
            </a:r>
            <a:r>
              <a:rPr sz="1600" spc="-5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of</a:t>
            </a:r>
            <a:r>
              <a:rPr sz="1600" spc="-5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structure:</a:t>
            </a:r>
            <a:r>
              <a:rPr sz="1600" spc="-4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unit,</a:t>
            </a:r>
            <a:r>
              <a:rPr sz="1600" spc="-4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FF0000"/>
                </a:solidFill>
                <a:latin typeface="Verdana"/>
                <a:cs typeface="Verdana"/>
              </a:rPr>
              <a:t>integration,</a:t>
            </a:r>
            <a:r>
              <a:rPr sz="1600" spc="-4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Verdana"/>
                <a:cs typeface="Verdana"/>
              </a:rPr>
              <a:t>system…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4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Effective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practices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How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lifecycle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metrics?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91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the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limits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indent="-342900">
              <a:lnSpc>
                <a:spcPts val="1550"/>
              </a:lnSpc>
              <a:buClr>
                <a:srgbClr val="000099"/>
              </a:buClr>
              <a:buSzPct val="81250"/>
              <a:buChar char="•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complementary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approaches?</a:t>
            </a:r>
            <a:endParaRPr sz="1600">
              <a:latin typeface="Verdana"/>
              <a:cs typeface="Verdana"/>
            </a:endParaRPr>
          </a:p>
          <a:p>
            <a:pPr marL="1002665" lvl="1" indent="-304800">
              <a:lnSpc>
                <a:spcPts val="133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spc="-10" dirty="0">
                <a:latin typeface="Verdana"/>
                <a:cs typeface="Verdana"/>
              </a:rPr>
              <a:t>Inspections</a:t>
            </a:r>
            <a:endParaRPr sz="1400">
              <a:latin typeface="Verdana"/>
              <a:cs typeface="Verdana"/>
            </a:endParaRPr>
          </a:p>
          <a:p>
            <a:pPr marL="1002665" lvl="1" indent="-304800">
              <a:lnSpc>
                <a:spcPts val="150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dirty="0">
                <a:latin typeface="Verdana"/>
                <a:cs typeface="Verdana"/>
              </a:rPr>
              <a:t>Static</a:t>
            </a:r>
            <a:r>
              <a:rPr sz="1400" i="1" spc="-3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and</a:t>
            </a:r>
            <a:r>
              <a:rPr sz="1400" i="1" spc="-4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dynamic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i="1" spc="-10" dirty="0">
                <a:latin typeface="Verdana"/>
                <a:cs typeface="Verdana"/>
              </a:rPr>
              <a:t>analysis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6</a:t>
            </a:fld>
            <a:endParaRPr spc="4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5.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What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do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we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Focus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of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Concern</a:t>
            </a:r>
            <a:endParaRPr sz="2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00037" y="909637"/>
            <a:ext cx="7323455" cy="4123054"/>
            <a:chOff x="300037" y="909637"/>
            <a:chExt cx="7323455" cy="412305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0037" y="909637"/>
              <a:ext cx="7323200" cy="41228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743199" y="1371600"/>
              <a:ext cx="3276600" cy="2667000"/>
            </a:xfrm>
            <a:custGeom>
              <a:avLst/>
              <a:gdLst/>
              <a:ahLst/>
              <a:cxnLst/>
              <a:rect l="l" t="t" r="r" b="b"/>
              <a:pathLst>
                <a:path w="3276600" h="2667000">
                  <a:moveTo>
                    <a:pt x="3276599" y="2666999"/>
                  </a:moveTo>
                  <a:lnTo>
                    <a:pt x="3276599" y="0"/>
                  </a:lnTo>
                  <a:lnTo>
                    <a:pt x="0" y="0"/>
                  </a:lnTo>
                  <a:lnTo>
                    <a:pt x="0" y="2666999"/>
                  </a:lnTo>
                  <a:lnTo>
                    <a:pt x="3276599" y="2666999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743199" y="1371600"/>
              <a:ext cx="3276600" cy="2667000"/>
            </a:xfrm>
            <a:custGeom>
              <a:avLst/>
              <a:gdLst/>
              <a:ahLst/>
              <a:cxnLst/>
              <a:rect l="l" t="t" r="r" b="b"/>
              <a:pathLst>
                <a:path w="3276600" h="2667000">
                  <a:moveTo>
                    <a:pt x="0" y="0"/>
                  </a:moveTo>
                  <a:lnTo>
                    <a:pt x="0" y="2666999"/>
                  </a:lnTo>
                  <a:lnTo>
                    <a:pt x="3276599" y="2666999"/>
                  </a:lnTo>
                  <a:lnTo>
                    <a:pt x="3276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206499" y="2255010"/>
            <a:ext cx="12655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70" dirty="0">
                <a:latin typeface="Verdana"/>
                <a:cs typeface="Verdana"/>
              </a:rPr>
              <a:t>Context</a:t>
            </a:r>
            <a:r>
              <a:rPr sz="1200" spc="-10" dirty="0">
                <a:latin typeface="Verdana"/>
                <a:cs typeface="Verdana"/>
              </a:rPr>
              <a:t> </a:t>
            </a:r>
            <a:r>
              <a:rPr sz="1200" spc="85" dirty="0">
                <a:latin typeface="Verdana"/>
                <a:cs typeface="Verdana"/>
              </a:rPr>
              <a:t>of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spc="60" dirty="0">
                <a:latin typeface="Verdana"/>
                <a:cs typeface="Verdana"/>
              </a:rPr>
              <a:t>use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195637" y="1721929"/>
            <a:ext cx="1000125" cy="1661795"/>
            <a:chOff x="3195637" y="1721929"/>
            <a:chExt cx="1000125" cy="1661795"/>
          </a:xfrm>
        </p:grpSpPr>
        <p:sp>
          <p:nvSpPr>
            <p:cNvPr id="9" name="object 9"/>
            <p:cNvSpPr/>
            <p:nvPr/>
          </p:nvSpPr>
          <p:spPr>
            <a:xfrm>
              <a:off x="3200400" y="1726691"/>
              <a:ext cx="962025" cy="1652270"/>
            </a:xfrm>
            <a:custGeom>
              <a:avLst/>
              <a:gdLst/>
              <a:ahLst/>
              <a:cxnLst/>
              <a:rect l="l" t="t" r="r" b="b"/>
              <a:pathLst>
                <a:path w="962025" h="1652270">
                  <a:moveTo>
                    <a:pt x="0" y="1652015"/>
                  </a:moveTo>
                  <a:lnTo>
                    <a:pt x="962024" y="1652015"/>
                  </a:lnTo>
                  <a:lnTo>
                    <a:pt x="962024" y="0"/>
                  </a:lnTo>
                  <a:lnTo>
                    <a:pt x="0" y="0"/>
                  </a:lnTo>
                  <a:lnTo>
                    <a:pt x="0" y="1652015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200400" y="1726691"/>
              <a:ext cx="990600" cy="1652270"/>
            </a:xfrm>
            <a:custGeom>
              <a:avLst/>
              <a:gdLst/>
              <a:ahLst/>
              <a:cxnLst/>
              <a:rect l="l" t="t" r="r" b="b"/>
              <a:pathLst>
                <a:path w="990600" h="1652270">
                  <a:moveTo>
                    <a:pt x="0" y="0"/>
                  </a:moveTo>
                  <a:lnTo>
                    <a:pt x="0" y="1652015"/>
                  </a:lnTo>
                  <a:lnTo>
                    <a:pt x="990599" y="1652015"/>
                  </a:lnTo>
                  <a:lnTo>
                    <a:pt x="990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202938" y="2546094"/>
            <a:ext cx="9594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Subsystem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186237" y="1721929"/>
            <a:ext cx="1609725" cy="1661795"/>
            <a:chOff x="4186237" y="1721929"/>
            <a:chExt cx="1609725" cy="1661795"/>
          </a:xfrm>
        </p:grpSpPr>
        <p:sp>
          <p:nvSpPr>
            <p:cNvPr id="13" name="object 13"/>
            <p:cNvSpPr/>
            <p:nvPr/>
          </p:nvSpPr>
          <p:spPr>
            <a:xfrm>
              <a:off x="4221098" y="1726691"/>
              <a:ext cx="1570355" cy="1652270"/>
            </a:xfrm>
            <a:custGeom>
              <a:avLst/>
              <a:gdLst/>
              <a:ahLst/>
              <a:cxnLst/>
              <a:rect l="l" t="t" r="r" b="b"/>
              <a:pathLst>
                <a:path w="1570354" h="1652270">
                  <a:moveTo>
                    <a:pt x="0" y="1652015"/>
                  </a:moveTo>
                  <a:lnTo>
                    <a:pt x="1570100" y="1652015"/>
                  </a:lnTo>
                  <a:lnTo>
                    <a:pt x="1570100" y="0"/>
                  </a:lnTo>
                  <a:lnTo>
                    <a:pt x="0" y="0"/>
                  </a:lnTo>
                  <a:lnTo>
                    <a:pt x="0" y="1652015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191000" y="1726691"/>
              <a:ext cx="1600200" cy="1652270"/>
            </a:xfrm>
            <a:custGeom>
              <a:avLst/>
              <a:gdLst/>
              <a:ahLst/>
              <a:cxnLst/>
              <a:rect l="l" t="t" r="r" b="b"/>
              <a:pathLst>
                <a:path w="1600200" h="1652270">
                  <a:moveTo>
                    <a:pt x="0" y="0"/>
                  </a:moveTo>
                  <a:lnTo>
                    <a:pt x="0" y="1652015"/>
                  </a:lnTo>
                  <a:lnTo>
                    <a:pt x="1600199" y="1652015"/>
                  </a:lnTo>
                  <a:lnTo>
                    <a:pt x="1600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498337" y="2655822"/>
            <a:ext cx="9594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Subsystem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657600" y="1668589"/>
            <a:ext cx="1175385" cy="1230630"/>
            <a:chOff x="3657600" y="1668589"/>
            <a:chExt cx="1175385" cy="1230630"/>
          </a:xfrm>
        </p:grpSpPr>
        <p:sp>
          <p:nvSpPr>
            <p:cNvPr id="17" name="object 17"/>
            <p:cNvSpPr/>
            <p:nvPr/>
          </p:nvSpPr>
          <p:spPr>
            <a:xfrm>
              <a:off x="4191761" y="1698116"/>
              <a:ext cx="0" cy="1171575"/>
            </a:xfrm>
            <a:custGeom>
              <a:avLst/>
              <a:gdLst/>
              <a:ahLst/>
              <a:cxnLst/>
              <a:rect l="l" t="t" r="r" b="b"/>
              <a:pathLst>
                <a:path h="1171575">
                  <a:moveTo>
                    <a:pt x="0" y="673226"/>
                  </a:moveTo>
                  <a:lnTo>
                    <a:pt x="0" y="1171574"/>
                  </a:lnTo>
                </a:path>
                <a:path h="1171575">
                  <a:moveTo>
                    <a:pt x="0" y="0"/>
                  </a:moveTo>
                  <a:lnTo>
                    <a:pt x="0" y="389762"/>
                  </a:lnTo>
                </a:path>
              </a:pathLst>
            </a:custGeom>
            <a:ln w="58673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657600" y="2087879"/>
              <a:ext cx="1175385" cy="283845"/>
            </a:xfrm>
            <a:custGeom>
              <a:avLst/>
              <a:gdLst/>
              <a:ahLst/>
              <a:cxnLst/>
              <a:rect l="l" t="t" r="r" b="b"/>
              <a:pathLst>
                <a:path w="1175385" h="283844">
                  <a:moveTo>
                    <a:pt x="1175003" y="283463"/>
                  </a:moveTo>
                  <a:lnTo>
                    <a:pt x="1175003" y="0"/>
                  </a:lnTo>
                  <a:lnTo>
                    <a:pt x="0" y="0"/>
                  </a:lnTo>
                  <a:lnTo>
                    <a:pt x="0" y="283463"/>
                  </a:lnTo>
                  <a:lnTo>
                    <a:pt x="1175003" y="283463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657600" y="2087879"/>
            <a:ext cx="1175385" cy="283845"/>
          </a:xfrm>
          <a:prstGeom prst="rect">
            <a:avLst/>
          </a:prstGeom>
          <a:ln w="9524">
            <a:solidFill>
              <a:srgbClr val="CC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80"/>
              </a:spcBef>
            </a:pPr>
            <a:r>
              <a:rPr sz="1200" spc="75" dirty="0">
                <a:solidFill>
                  <a:srgbClr val="CC0000"/>
                </a:solidFill>
                <a:latin typeface="Verdana"/>
                <a:cs typeface="Verdana"/>
              </a:rPr>
              <a:t>Integration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393245" y="2864929"/>
            <a:ext cx="631825" cy="518795"/>
            <a:chOff x="5393245" y="2864929"/>
            <a:chExt cx="631825" cy="518795"/>
          </a:xfrm>
        </p:grpSpPr>
        <p:sp>
          <p:nvSpPr>
            <p:cNvPr id="21" name="object 21"/>
            <p:cNvSpPr/>
            <p:nvPr/>
          </p:nvSpPr>
          <p:spPr>
            <a:xfrm>
              <a:off x="5398007" y="2869691"/>
              <a:ext cx="622300" cy="509270"/>
            </a:xfrm>
            <a:custGeom>
              <a:avLst/>
              <a:gdLst/>
              <a:ahLst/>
              <a:cxnLst/>
              <a:rect l="l" t="t" r="r" b="b"/>
              <a:pathLst>
                <a:path w="622300" h="509270">
                  <a:moveTo>
                    <a:pt x="621791" y="509015"/>
                  </a:moveTo>
                  <a:lnTo>
                    <a:pt x="621791" y="0"/>
                  </a:lnTo>
                  <a:lnTo>
                    <a:pt x="0" y="0"/>
                  </a:lnTo>
                  <a:lnTo>
                    <a:pt x="0" y="509015"/>
                  </a:lnTo>
                  <a:lnTo>
                    <a:pt x="621791" y="509015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398007" y="2869691"/>
              <a:ext cx="622300" cy="509270"/>
            </a:xfrm>
            <a:custGeom>
              <a:avLst/>
              <a:gdLst/>
              <a:ahLst/>
              <a:cxnLst/>
              <a:rect l="l" t="t" r="r" b="b"/>
              <a:pathLst>
                <a:path w="622300" h="509270">
                  <a:moveTo>
                    <a:pt x="0" y="0"/>
                  </a:moveTo>
                  <a:lnTo>
                    <a:pt x="0" y="509015"/>
                  </a:lnTo>
                  <a:lnTo>
                    <a:pt x="621791" y="509015"/>
                  </a:lnTo>
                  <a:lnTo>
                    <a:pt x="621791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5412737" y="2960622"/>
            <a:ext cx="6134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Sensor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451413" y="3043237"/>
            <a:ext cx="811530" cy="1000125"/>
            <a:chOff x="4451413" y="3043237"/>
            <a:chExt cx="811530" cy="1000125"/>
          </a:xfrm>
        </p:grpSpPr>
        <p:sp>
          <p:nvSpPr>
            <p:cNvPr id="25" name="object 25"/>
            <p:cNvSpPr/>
            <p:nvPr/>
          </p:nvSpPr>
          <p:spPr>
            <a:xfrm>
              <a:off x="4456176" y="3048000"/>
              <a:ext cx="802005" cy="990600"/>
            </a:xfrm>
            <a:custGeom>
              <a:avLst/>
              <a:gdLst/>
              <a:ahLst/>
              <a:cxnLst/>
              <a:rect l="l" t="t" r="r" b="b"/>
              <a:pathLst>
                <a:path w="802004" h="990600">
                  <a:moveTo>
                    <a:pt x="801623" y="990599"/>
                  </a:moveTo>
                  <a:lnTo>
                    <a:pt x="801623" y="0"/>
                  </a:lnTo>
                  <a:lnTo>
                    <a:pt x="0" y="0"/>
                  </a:lnTo>
                  <a:lnTo>
                    <a:pt x="0" y="990599"/>
                  </a:lnTo>
                  <a:lnTo>
                    <a:pt x="801623" y="990599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456176" y="3048000"/>
              <a:ext cx="802005" cy="990600"/>
            </a:xfrm>
            <a:custGeom>
              <a:avLst/>
              <a:gdLst/>
              <a:ahLst/>
              <a:cxnLst/>
              <a:rect l="l" t="t" r="r" b="b"/>
              <a:pathLst>
                <a:path w="802004" h="990600">
                  <a:moveTo>
                    <a:pt x="0" y="0"/>
                  </a:moveTo>
                  <a:lnTo>
                    <a:pt x="0" y="990599"/>
                  </a:lnTo>
                  <a:lnTo>
                    <a:pt x="801623" y="990599"/>
                  </a:lnTo>
                  <a:lnTo>
                    <a:pt x="801623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456176" y="3048000"/>
            <a:ext cx="802005" cy="330835"/>
          </a:xfrm>
          <a:prstGeom prst="rect">
            <a:avLst/>
          </a:prstGeom>
          <a:solidFill>
            <a:srgbClr val="CCCCFF"/>
          </a:solidFill>
          <a:ln w="9524">
            <a:solidFill>
              <a:srgbClr val="000000"/>
            </a:solidFill>
          </a:ln>
        </p:spPr>
        <p:txBody>
          <a:bodyPr vert="horz" wrap="square" lIns="0" tIns="74295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585"/>
              </a:spcBef>
            </a:pPr>
            <a:r>
              <a:rPr sz="1200" spc="70" dirty="0">
                <a:latin typeface="Verdana"/>
                <a:cs typeface="Verdana"/>
              </a:rPr>
              <a:t>Affector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3729037" y="2864929"/>
            <a:ext cx="619125" cy="1178560"/>
            <a:chOff x="3729037" y="2864929"/>
            <a:chExt cx="619125" cy="1178560"/>
          </a:xfrm>
        </p:grpSpPr>
        <p:sp>
          <p:nvSpPr>
            <p:cNvPr id="29" name="object 29"/>
            <p:cNvSpPr/>
            <p:nvPr/>
          </p:nvSpPr>
          <p:spPr>
            <a:xfrm>
              <a:off x="3733800" y="2869691"/>
              <a:ext cx="609600" cy="1169035"/>
            </a:xfrm>
            <a:custGeom>
              <a:avLst/>
              <a:gdLst/>
              <a:ahLst/>
              <a:cxnLst/>
              <a:rect l="l" t="t" r="r" b="b"/>
              <a:pathLst>
                <a:path w="609600" h="1169035">
                  <a:moveTo>
                    <a:pt x="609599" y="1168907"/>
                  </a:moveTo>
                  <a:lnTo>
                    <a:pt x="609599" y="0"/>
                  </a:lnTo>
                  <a:lnTo>
                    <a:pt x="0" y="0"/>
                  </a:lnTo>
                  <a:lnTo>
                    <a:pt x="0" y="1168907"/>
                  </a:lnTo>
                  <a:lnTo>
                    <a:pt x="609599" y="1168907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733800" y="2869691"/>
              <a:ext cx="609600" cy="1169035"/>
            </a:xfrm>
            <a:custGeom>
              <a:avLst/>
              <a:gdLst/>
              <a:ahLst/>
              <a:cxnLst/>
              <a:rect l="l" t="t" r="r" b="b"/>
              <a:pathLst>
                <a:path w="609600" h="1169035">
                  <a:moveTo>
                    <a:pt x="0" y="0"/>
                  </a:moveTo>
                  <a:lnTo>
                    <a:pt x="0" y="1168907"/>
                  </a:lnTo>
                  <a:lnTo>
                    <a:pt x="609599" y="1168907"/>
                  </a:lnTo>
                  <a:lnTo>
                    <a:pt x="609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3733800" y="2869691"/>
            <a:ext cx="622300" cy="509270"/>
          </a:xfrm>
          <a:prstGeom prst="rect">
            <a:avLst/>
          </a:prstGeom>
          <a:solidFill>
            <a:srgbClr val="CCCCFF"/>
          </a:solidFill>
          <a:ln w="9524">
            <a:solidFill>
              <a:srgbClr val="000000"/>
            </a:solidFill>
          </a:ln>
        </p:spPr>
        <p:txBody>
          <a:bodyPr vert="horz" wrap="square" lIns="0" tIns="103505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815"/>
              </a:spcBef>
            </a:pPr>
            <a:r>
              <a:rPr sz="1200" spc="60" dirty="0">
                <a:latin typeface="Verdana"/>
                <a:cs typeface="Verdana"/>
              </a:rPr>
              <a:t>Sensor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5100637" y="1866709"/>
            <a:ext cx="695325" cy="390525"/>
            <a:chOff x="5100637" y="1866709"/>
            <a:chExt cx="695325" cy="390525"/>
          </a:xfrm>
        </p:grpSpPr>
        <p:sp>
          <p:nvSpPr>
            <p:cNvPr id="33" name="object 33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5105400" y="1871472"/>
            <a:ext cx="685800" cy="279400"/>
          </a:xfrm>
          <a:prstGeom prst="rect">
            <a:avLst/>
          </a:prstGeom>
          <a:solidFill>
            <a:srgbClr val="CCCCFF"/>
          </a:solidFill>
          <a:ln w="9524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7</a:t>
            </a:fld>
            <a:endParaRPr spc="45" dirty="0"/>
          </a:p>
        </p:txBody>
      </p:sp>
      <p:sp>
        <p:nvSpPr>
          <p:cNvPr id="36" name="object 36"/>
          <p:cNvSpPr txBox="1"/>
          <p:nvPr/>
        </p:nvSpPr>
        <p:spPr>
          <a:xfrm>
            <a:off x="5105400" y="2150363"/>
            <a:ext cx="685800" cy="304800"/>
          </a:xfrm>
          <a:prstGeom prst="rect">
            <a:avLst/>
          </a:prstGeom>
          <a:solidFill>
            <a:srgbClr val="CCCCFF"/>
          </a:solidFill>
          <a:ln w="9524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898141" y="3612894"/>
            <a:ext cx="6553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55" dirty="0">
                <a:latin typeface="Verdana"/>
                <a:cs typeface="Verdana"/>
              </a:rPr>
              <a:t>System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105400" y="4826507"/>
            <a:ext cx="3792220" cy="1803400"/>
          </a:xfrm>
          <a:prstGeom prst="rect">
            <a:avLst/>
          </a:prstGeom>
          <a:solidFill>
            <a:srgbClr val="FFCCCC"/>
          </a:solidFill>
        </p:spPr>
        <p:txBody>
          <a:bodyPr vert="horz" wrap="square" lIns="0" tIns="4318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40"/>
              </a:spcBef>
            </a:pPr>
            <a:r>
              <a:rPr sz="1600" spc="100" dirty="0">
                <a:solidFill>
                  <a:srgbClr val="CC0000"/>
                </a:solidFill>
                <a:latin typeface="Verdana"/>
                <a:cs typeface="Verdana"/>
              </a:rPr>
              <a:t>Examples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110" dirty="0">
                <a:solidFill>
                  <a:srgbClr val="CC0000"/>
                </a:solidFill>
                <a:latin typeface="Verdana"/>
                <a:cs typeface="Verdana"/>
              </a:rPr>
              <a:t>of</a:t>
            </a:r>
            <a:r>
              <a:rPr sz="1600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100" dirty="0">
                <a:solidFill>
                  <a:srgbClr val="CC0000"/>
                </a:solidFill>
                <a:latin typeface="Verdana"/>
                <a:cs typeface="Verdana"/>
              </a:rPr>
              <a:t>systems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105" dirty="0">
                <a:solidFill>
                  <a:srgbClr val="CC0000"/>
                </a:solidFill>
                <a:latin typeface="Verdana"/>
                <a:cs typeface="Verdana"/>
              </a:rPr>
              <a:t>in</a:t>
            </a:r>
            <a:r>
              <a:rPr sz="160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95" dirty="0">
                <a:solidFill>
                  <a:srgbClr val="CC0000"/>
                </a:solidFill>
                <a:latin typeface="Verdana"/>
                <a:cs typeface="Verdana"/>
              </a:rPr>
              <a:t>context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spcBef>
                <a:spcPts val="15"/>
              </a:spcBef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Mars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rover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Cell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phone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spcBef>
                <a:spcPts val="10"/>
              </a:spcBef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Clothes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washing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machine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Point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sale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system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Telecom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switch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spcBef>
                <a:spcPts val="15"/>
              </a:spcBef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Software</a:t>
            </a:r>
            <a:r>
              <a:rPr sz="1600" spc="-8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development</a:t>
            </a:r>
            <a:r>
              <a:rPr sz="1600" spc="-8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tool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Focus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of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Concern</a:t>
            </a:r>
            <a:endParaRPr sz="2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00037" y="909637"/>
            <a:ext cx="7323455" cy="4123054"/>
            <a:chOff x="300037" y="909637"/>
            <a:chExt cx="7323455" cy="412305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0037" y="909637"/>
              <a:ext cx="7323200" cy="41228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743199" y="1371600"/>
              <a:ext cx="3276600" cy="2667000"/>
            </a:xfrm>
            <a:custGeom>
              <a:avLst/>
              <a:gdLst/>
              <a:ahLst/>
              <a:cxnLst/>
              <a:rect l="l" t="t" r="r" b="b"/>
              <a:pathLst>
                <a:path w="3276600" h="2667000">
                  <a:moveTo>
                    <a:pt x="3276599" y="2666999"/>
                  </a:moveTo>
                  <a:lnTo>
                    <a:pt x="3276599" y="0"/>
                  </a:lnTo>
                  <a:lnTo>
                    <a:pt x="0" y="0"/>
                  </a:lnTo>
                  <a:lnTo>
                    <a:pt x="0" y="2666999"/>
                  </a:lnTo>
                  <a:lnTo>
                    <a:pt x="3276599" y="2666999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743199" y="1371600"/>
              <a:ext cx="3276600" cy="2667000"/>
            </a:xfrm>
            <a:custGeom>
              <a:avLst/>
              <a:gdLst/>
              <a:ahLst/>
              <a:cxnLst/>
              <a:rect l="l" t="t" r="r" b="b"/>
              <a:pathLst>
                <a:path w="3276600" h="2667000">
                  <a:moveTo>
                    <a:pt x="0" y="0"/>
                  </a:moveTo>
                  <a:lnTo>
                    <a:pt x="0" y="2666999"/>
                  </a:lnTo>
                  <a:lnTo>
                    <a:pt x="3276599" y="2666999"/>
                  </a:lnTo>
                  <a:lnTo>
                    <a:pt x="3276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206499" y="2255010"/>
            <a:ext cx="12655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70" dirty="0">
                <a:latin typeface="Verdana"/>
                <a:cs typeface="Verdana"/>
              </a:rPr>
              <a:t>Context</a:t>
            </a:r>
            <a:r>
              <a:rPr sz="1200" spc="-10" dirty="0">
                <a:latin typeface="Verdana"/>
                <a:cs typeface="Verdana"/>
              </a:rPr>
              <a:t> </a:t>
            </a:r>
            <a:r>
              <a:rPr sz="1200" spc="85" dirty="0">
                <a:latin typeface="Verdana"/>
                <a:cs typeface="Verdana"/>
              </a:rPr>
              <a:t>of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spc="60" dirty="0">
                <a:latin typeface="Verdana"/>
                <a:cs typeface="Verdana"/>
              </a:rPr>
              <a:t>use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195637" y="1721929"/>
            <a:ext cx="1000125" cy="1661795"/>
            <a:chOff x="3195637" y="1721929"/>
            <a:chExt cx="1000125" cy="1661795"/>
          </a:xfrm>
        </p:grpSpPr>
        <p:sp>
          <p:nvSpPr>
            <p:cNvPr id="9" name="object 9"/>
            <p:cNvSpPr/>
            <p:nvPr/>
          </p:nvSpPr>
          <p:spPr>
            <a:xfrm>
              <a:off x="3200400" y="1726691"/>
              <a:ext cx="962025" cy="1652270"/>
            </a:xfrm>
            <a:custGeom>
              <a:avLst/>
              <a:gdLst/>
              <a:ahLst/>
              <a:cxnLst/>
              <a:rect l="l" t="t" r="r" b="b"/>
              <a:pathLst>
                <a:path w="962025" h="1652270">
                  <a:moveTo>
                    <a:pt x="0" y="1652015"/>
                  </a:moveTo>
                  <a:lnTo>
                    <a:pt x="962024" y="1652015"/>
                  </a:lnTo>
                  <a:lnTo>
                    <a:pt x="962024" y="0"/>
                  </a:lnTo>
                  <a:lnTo>
                    <a:pt x="0" y="0"/>
                  </a:lnTo>
                  <a:lnTo>
                    <a:pt x="0" y="1652015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200400" y="1726691"/>
              <a:ext cx="990600" cy="1652270"/>
            </a:xfrm>
            <a:custGeom>
              <a:avLst/>
              <a:gdLst/>
              <a:ahLst/>
              <a:cxnLst/>
              <a:rect l="l" t="t" r="r" b="b"/>
              <a:pathLst>
                <a:path w="990600" h="1652270">
                  <a:moveTo>
                    <a:pt x="0" y="0"/>
                  </a:moveTo>
                  <a:lnTo>
                    <a:pt x="0" y="1652015"/>
                  </a:lnTo>
                  <a:lnTo>
                    <a:pt x="990599" y="1652015"/>
                  </a:lnTo>
                  <a:lnTo>
                    <a:pt x="990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202938" y="2546094"/>
            <a:ext cx="9594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Subsystem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186237" y="1721929"/>
            <a:ext cx="1609725" cy="1661795"/>
            <a:chOff x="4186237" y="1721929"/>
            <a:chExt cx="1609725" cy="1661795"/>
          </a:xfrm>
        </p:grpSpPr>
        <p:sp>
          <p:nvSpPr>
            <p:cNvPr id="13" name="object 13"/>
            <p:cNvSpPr/>
            <p:nvPr/>
          </p:nvSpPr>
          <p:spPr>
            <a:xfrm>
              <a:off x="4221098" y="1726691"/>
              <a:ext cx="1570355" cy="1652270"/>
            </a:xfrm>
            <a:custGeom>
              <a:avLst/>
              <a:gdLst/>
              <a:ahLst/>
              <a:cxnLst/>
              <a:rect l="l" t="t" r="r" b="b"/>
              <a:pathLst>
                <a:path w="1570354" h="1652270">
                  <a:moveTo>
                    <a:pt x="0" y="1652015"/>
                  </a:moveTo>
                  <a:lnTo>
                    <a:pt x="1570100" y="1652015"/>
                  </a:lnTo>
                  <a:lnTo>
                    <a:pt x="1570100" y="0"/>
                  </a:lnTo>
                  <a:lnTo>
                    <a:pt x="0" y="0"/>
                  </a:lnTo>
                  <a:lnTo>
                    <a:pt x="0" y="1652015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191000" y="1726691"/>
              <a:ext cx="1600200" cy="1652270"/>
            </a:xfrm>
            <a:custGeom>
              <a:avLst/>
              <a:gdLst/>
              <a:ahLst/>
              <a:cxnLst/>
              <a:rect l="l" t="t" r="r" b="b"/>
              <a:pathLst>
                <a:path w="1600200" h="1652270">
                  <a:moveTo>
                    <a:pt x="0" y="0"/>
                  </a:moveTo>
                  <a:lnTo>
                    <a:pt x="0" y="1652015"/>
                  </a:lnTo>
                  <a:lnTo>
                    <a:pt x="1600199" y="1652015"/>
                  </a:lnTo>
                  <a:lnTo>
                    <a:pt x="1600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498337" y="2655822"/>
            <a:ext cx="9594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Subsystem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657600" y="1668589"/>
            <a:ext cx="1175385" cy="1230630"/>
            <a:chOff x="3657600" y="1668589"/>
            <a:chExt cx="1175385" cy="1230630"/>
          </a:xfrm>
        </p:grpSpPr>
        <p:sp>
          <p:nvSpPr>
            <p:cNvPr id="17" name="object 17"/>
            <p:cNvSpPr/>
            <p:nvPr/>
          </p:nvSpPr>
          <p:spPr>
            <a:xfrm>
              <a:off x="4191761" y="1698116"/>
              <a:ext cx="0" cy="1171575"/>
            </a:xfrm>
            <a:custGeom>
              <a:avLst/>
              <a:gdLst/>
              <a:ahLst/>
              <a:cxnLst/>
              <a:rect l="l" t="t" r="r" b="b"/>
              <a:pathLst>
                <a:path h="1171575">
                  <a:moveTo>
                    <a:pt x="0" y="673226"/>
                  </a:moveTo>
                  <a:lnTo>
                    <a:pt x="0" y="1171574"/>
                  </a:lnTo>
                </a:path>
                <a:path h="1171575">
                  <a:moveTo>
                    <a:pt x="0" y="0"/>
                  </a:moveTo>
                  <a:lnTo>
                    <a:pt x="0" y="389762"/>
                  </a:lnTo>
                </a:path>
              </a:pathLst>
            </a:custGeom>
            <a:ln w="58673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657600" y="2087879"/>
              <a:ext cx="1175385" cy="283845"/>
            </a:xfrm>
            <a:custGeom>
              <a:avLst/>
              <a:gdLst/>
              <a:ahLst/>
              <a:cxnLst/>
              <a:rect l="l" t="t" r="r" b="b"/>
              <a:pathLst>
                <a:path w="1175385" h="283844">
                  <a:moveTo>
                    <a:pt x="1175003" y="283463"/>
                  </a:moveTo>
                  <a:lnTo>
                    <a:pt x="1175003" y="0"/>
                  </a:lnTo>
                  <a:lnTo>
                    <a:pt x="0" y="0"/>
                  </a:lnTo>
                  <a:lnTo>
                    <a:pt x="0" y="283463"/>
                  </a:lnTo>
                  <a:lnTo>
                    <a:pt x="1175003" y="283463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657600" y="2087879"/>
            <a:ext cx="1175385" cy="283845"/>
          </a:xfrm>
          <a:prstGeom prst="rect">
            <a:avLst/>
          </a:prstGeom>
          <a:ln w="9524">
            <a:solidFill>
              <a:srgbClr val="CC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80"/>
              </a:spcBef>
            </a:pPr>
            <a:r>
              <a:rPr sz="1200" spc="75" dirty="0">
                <a:solidFill>
                  <a:srgbClr val="CC0000"/>
                </a:solidFill>
                <a:latin typeface="Verdana"/>
                <a:cs typeface="Verdana"/>
              </a:rPr>
              <a:t>Integration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393245" y="2864929"/>
            <a:ext cx="631825" cy="518795"/>
            <a:chOff x="5393245" y="2864929"/>
            <a:chExt cx="631825" cy="518795"/>
          </a:xfrm>
        </p:grpSpPr>
        <p:sp>
          <p:nvSpPr>
            <p:cNvPr id="21" name="object 21"/>
            <p:cNvSpPr/>
            <p:nvPr/>
          </p:nvSpPr>
          <p:spPr>
            <a:xfrm>
              <a:off x="5398007" y="2869691"/>
              <a:ext cx="622300" cy="509270"/>
            </a:xfrm>
            <a:custGeom>
              <a:avLst/>
              <a:gdLst/>
              <a:ahLst/>
              <a:cxnLst/>
              <a:rect l="l" t="t" r="r" b="b"/>
              <a:pathLst>
                <a:path w="622300" h="509270">
                  <a:moveTo>
                    <a:pt x="621791" y="509015"/>
                  </a:moveTo>
                  <a:lnTo>
                    <a:pt x="621791" y="0"/>
                  </a:lnTo>
                  <a:lnTo>
                    <a:pt x="0" y="0"/>
                  </a:lnTo>
                  <a:lnTo>
                    <a:pt x="0" y="509015"/>
                  </a:lnTo>
                  <a:lnTo>
                    <a:pt x="621791" y="509015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398007" y="2869691"/>
              <a:ext cx="622300" cy="509270"/>
            </a:xfrm>
            <a:custGeom>
              <a:avLst/>
              <a:gdLst/>
              <a:ahLst/>
              <a:cxnLst/>
              <a:rect l="l" t="t" r="r" b="b"/>
              <a:pathLst>
                <a:path w="622300" h="509270">
                  <a:moveTo>
                    <a:pt x="0" y="0"/>
                  </a:moveTo>
                  <a:lnTo>
                    <a:pt x="0" y="509015"/>
                  </a:lnTo>
                  <a:lnTo>
                    <a:pt x="621791" y="509015"/>
                  </a:lnTo>
                  <a:lnTo>
                    <a:pt x="621791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5412737" y="2960622"/>
            <a:ext cx="6134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latin typeface="Verdana"/>
                <a:cs typeface="Verdana"/>
              </a:rPr>
              <a:t>Sensor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451413" y="3043237"/>
            <a:ext cx="811530" cy="1000125"/>
            <a:chOff x="4451413" y="3043237"/>
            <a:chExt cx="811530" cy="1000125"/>
          </a:xfrm>
        </p:grpSpPr>
        <p:sp>
          <p:nvSpPr>
            <p:cNvPr id="25" name="object 25"/>
            <p:cNvSpPr/>
            <p:nvPr/>
          </p:nvSpPr>
          <p:spPr>
            <a:xfrm>
              <a:off x="4456176" y="3048000"/>
              <a:ext cx="802005" cy="990600"/>
            </a:xfrm>
            <a:custGeom>
              <a:avLst/>
              <a:gdLst/>
              <a:ahLst/>
              <a:cxnLst/>
              <a:rect l="l" t="t" r="r" b="b"/>
              <a:pathLst>
                <a:path w="802004" h="990600">
                  <a:moveTo>
                    <a:pt x="801623" y="990599"/>
                  </a:moveTo>
                  <a:lnTo>
                    <a:pt x="801623" y="0"/>
                  </a:lnTo>
                  <a:lnTo>
                    <a:pt x="0" y="0"/>
                  </a:lnTo>
                  <a:lnTo>
                    <a:pt x="0" y="990599"/>
                  </a:lnTo>
                  <a:lnTo>
                    <a:pt x="801623" y="990599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456176" y="3048000"/>
              <a:ext cx="802005" cy="990600"/>
            </a:xfrm>
            <a:custGeom>
              <a:avLst/>
              <a:gdLst/>
              <a:ahLst/>
              <a:cxnLst/>
              <a:rect l="l" t="t" r="r" b="b"/>
              <a:pathLst>
                <a:path w="802004" h="990600">
                  <a:moveTo>
                    <a:pt x="0" y="0"/>
                  </a:moveTo>
                  <a:lnTo>
                    <a:pt x="0" y="990599"/>
                  </a:lnTo>
                  <a:lnTo>
                    <a:pt x="801623" y="990599"/>
                  </a:lnTo>
                  <a:lnTo>
                    <a:pt x="801623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456176" y="3048000"/>
            <a:ext cx="802005" cy="330835"/>
          </a:xfrm>
          <a:prstGeom prst="rect">
            <a:avLst/>
          </a:prstGeom>
          <a:solidFill>
            <a:srgbClr val="CCCCFF"/>
          </a:solidFill>
          <a:ln w="9524">
            <a:solidFill>
              <a:srgbClr val="000000"/>
            </a:solidFill>
          </a:ln>
        </p:spPr>
        <p:txBody>
          <a:bodyPr vert="horz" wrap="square" lIns="0" tIns="74295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585"/>
              </a:spcBef>
            </a:pPr>
            <a:r>
              <a:rPr sz="1200" spc="70" dirty="0">
                <a:latin typeface="Verdana"/>
                <a:cs typeface="Verdana"/>
              </a:rPr>
              <a:t>Affector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3729037" y="2864929"/>
            <a:ext cx="619125" cy="1178560"/>
            <a:chOff x="3729037" y="2864929"/>
            <a:chExt cx="619125" cy="1178560"/>
          </a:xfrm>
        </p:grpSpPr>
        <p:sp>
          <p:nvSpPr>
            <p:cNvPr id="29" name="object 29"/>
            <p:cNvSpPr/>
            <p:nvPr/>
          </p:nvSpPr>
          <p:spPr>
            <a:xfrm>
              <a:off x="3733800" y="2869691"/>
              <a:ext cx="609600" cy="1169035"/>
            </a:xfrm>
            <a:custGeom>
              <a:avLst/>
              <a:gdLst/>
              <a:ahLst/>
              <a:cxnLst/>
              <a:rect l="l" t="t" r="r" b="b"/>
              <a:pathLst>
                <a:path w="609600" h="1169035">
                  <a:moveTo>
                    <a:pt x="609599" y="1168907"/>
                  </a:moveTo>
                  <a:lnTo>
                    <a:pt x="609599" y="0"/>
                  </a:lnTo>
                  <a:lnTo>
                    <a:pt x="0" y="0"/>
                  </a:lnTo>
                  <a:lnTo>
                    <a:pt x="0" y="1168907"/>
                  </a:lnTo>
                  <a:lnTo>
                    <a:pt x="609599" y="1168907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733800" y="2869691"/>
              <a:ext cx="609600" cy="1169035"/>
            </a:xfrm>
            <a:custGeom>
              <a:avLst/>
              <a:gdLst/>
              <a:ahLst/>
              <a:cxnLst/>
              <a:rect l="l" t="t" r="r" b="b"/>
              <a:pathLst>
                <a:path w="609600" h="1169035">
                  <a:moveTo>
                    <a:pt x="0" y="0"/>
                  </a:moveTo>
                  <a:lnTo>
                    <a:pt x="0" y="1168907"/>
                  </a:lnTo>
                  <a:lnTo>
                    <a:pt x="609599" y="1168907"/>
                  </a:lnTo>
                  <a:lnTo>
                    <a:pt x="609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3733800" y="2869691"/>
            <a:ext cx="622300" cy="509270"/>
          </a:xfrm>
          <a:prstGeom prst="rect">
            <a:avLst/>
          </a:prstGeom>
          <a:solidFill>
            <a:srgbClr val="CCCCFF"/>
          </a:solidFill>
          <a:ln w="9524">
            <a:solidFill>
              <a:srgbClr val="000000"/>
            </a:solidFill>
          </a:ln>
        </p:spPr>
        <p:txBody>
          <a:bodyPr vert="horz" wrap="square" lIns="0" tIns="103505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815"/>
              </a:spcBef>
            </a:pPr>
            <a:r>
              <a:rPr sz="1200" spc="60" dirty="0">
                <a:latin typeface="Verdana"/>
                <a:cs typeface="Verdana"/>
              </a:rPr>
              <a:t>Sensor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5100637" y="1866709"/>
            <a:ext cx="695325" cy="390525"/>
            <a:chOff x="5100637" y="1866709"/>
            <a:chExt cx="695325" cy="390525"/>
          </a:xfrm>
        </p:grpSpPr>
        <p:sp>
          <p:nvSpPr>
            <p:cNvPr id="33" name="object 33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5105400" y="1871472"/>
            <a:ext cx="685800" cy="279400"/>
          </a:xfrm>
          <a:prstGeom prst="rect">
            <a:avLst/>
          </a:prstGeom>
          <a:solidFill>
            <a:srgbClr val="FFCCCC"/>
          </a:solidFill>
          <a:ln w="9524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8</a:t>
            </a:fld>
            <a:endParaRPr spc="45" dirty="0"/>
          </a:p>
        </p:txBody>
      </p:sp>
      <p:sp>
        <p:nvSpPr>
          <p:cNvPr id="36" name="object 36"/>
          <p:cNvSpPr txBox="1"/>
          <p:nvPr/>
        </p:nvSpPr>
        <p:spPr>
          <a:xfrm>
            <a:off x="5105400" y="2150363"/>
            <a:ext cx="685800" cy="304800"/>
          </a:xfrm>
          <a:prstGeom prst="rect">
            <a:avLst/>
          </a:prstGeom>
          <a:solidFill>
            <a:srgbClr val="FFCCCC"/>
          </a:solidFill>
          <a:ln w="9524">
            <a:solidFill>
              <a:srgbClr val="000000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898138" y="3612894"/>
            <a:ext cx="6553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55" dirty="0">
                <a:latin typeface="Verdana"/>
                <a:cs typeface="Verdana"/>
              </a:rPr>
              <a:t>System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105400" y="4826507"/>
            <a:ext cx="3505200" cy="1559560"/>
          </a:xfrm>
          <a:prstGeom prst="rect">
            <a:avLst/>
          </a:prstGeom>
          <a:solidFill>
            <a:srgbClr val="FFCCCC"/>
          </a:solidFill>
        </p:spPr>
        <p:txBody>
          <a:bodyPr vert="horz" wrap="square" lIns="0" tIns="4318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40"/>
              </a:spcBef>
            </a:pPr>
            <a:r>
              <a:rPr sz="1600" spc="100" dirty="0">
                <a:solidFill>
                  <a:srgbClr val="CC0000"/>
                </a:solidFill>
                <a:latin typeface="Verdana"/>
                <a:cs typeface="Verdana"/>
              </a:rPr>
              <a:t>Levels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114" dirty="0">
                <a:solidFill>
                  <a:srgbClr val="CC0000"/>
                </a:solidFill>
                <a:latin typeface="Verdana"/>
                <a:cs typeface="Verdana"/>
              </a:rPr>
              <a:t>of</a:t>
            </a:r>
            <a:r>
              <a:rPr sz="160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95" dirty="0">
                <a:solidFill>
                  <a:srgbClr val="CC0000"/>
                </a:solidFill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spcBef>
                <a:spcPts val="15"/>
              </a:spcBef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User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field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Focus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of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Concern</a:t>
            </a:r>
            <a:endParaRPr sz="2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38437" y="1366837"/>
            <a:ext cx="3286125" cy="2676525"/>
            <a:chOff x="2738437" y="1366837"/>
            <a:chExt cx="3286125" cy="2676525"/>
          </a:xfrm>
        </p:grpSpPr>
        <p:sp>
          <p:nvSpPr>
            <p:cNvPr id="4" name="object 4"/>
            <p:cNvSpPr/>
            <p:nvPr/>
          </p:nvSpPr>
          <p:spPr>
            <a:xfrm>
              <a:off x="2743200" y="1371600"/>
              <a:ext cx="3276600" cy="2667000"/>
            </a:xfrm>
            <a:custGeom>
              <a:avLst/>
              <a:gdLst/>
              <a:ahLst/>
              <a:cxnLst/>
              <a:rect l="l" t="t" r="r" b="b"/>
              <a:pathLst>
                <a:path w="3276600" h="2667000">
                  <a:moveTo>
                    <a:pt x="3276599" y="2666999"/>
                  </a:moveTo>
                  <a:lnTo>
                    <a:pt x="3276599" y="0"/>
                  </a:lnTo>
                  <a:lnTo>
                    <a:pt x="0" y="0"/>
                  </a:lnTo>
                  <a:lnTo>
                    <a:pt x="0" y="2666999"/>
                  </a:lnTo>
                  <a:lnTo>
                    <a:pt x="3276599" y="2666999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43200" y="1371600"/>
              <a:ext cx="3276600" cy="2667000"/>
            </a:xfrm>
            <a:custGeom>
              <a:avLst/>
              <a:gdLst/>
              <a:ahLst/>
              <a:cxnLst/>
              <a:rect l="l" t="t" r="r" b="b"/>
              <a:pathLst>
                <a:path w="3276600" h="2667000">
                  <a:moveTo>
                    <a:pt x="0" y="0"/>
                  </a:moveTo>
                  <a:lnTo>
                    <a:pt x="0" y="2666999"/>
                  </a:lnTo>
                  <a:lnTo>
                    <a:pt x="3276599" y="2666999"/>
                  </a:lnTo>
                  <a:lnTo>
                    <a:pt x="3276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200400" y="1726691"/>
              <a:ext cx="962025" cy="1652270"/>
            </a:xfrm>
            <a:custGeom>
              <a:avLst/>
              <a:gdLst/>
              <a:ahLst/>
              <a:cxnLst/>
              <a:rect l="l" t="t" r="r" b="b"/>
              <a:pathLst>
                <a:path w="962025" h="1652270">
                  <a:moveTo>
                    <a:pt x="0" y="1652015"/>
                  </a:moveTo>
                  <a:lnTo>
                    <a:pt x="962024" y="1652015"/>
                  </a:lnTo>
                  <a:lnTo>
                    <a:pt x="962024" y="0"/>
                  </a:lnTo>
                  <a:lnTo>
                    <a:pt x="0" y="0"/>
                  </a:lnTo>
                  <a:lnTo>
                    <a:pt x="0" y="1652015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200400" y="1726691"/>
              <a:ext cx="990600" cy="1652270"/>
            </a:xfrm>
            <a:custGeom>
              <a:avLst/>
              <a:gdLst/>
              <a:ahLst/>
              <a:cxnLst/>
              <a:rect l="l" t="t" r="r" b="b"/>
              <a:pathLst>
                <a:path w="990600" h="1652270">
                  <a:moveTo>
                    <a:pt x="0" y="0"/>
                  </a:moveTo>
                  <a:lnTo>
                    <a:pt x="0" y="1652015"/>
                  </a:lnTo>
                  <a:lnTo>
                    <a:pt x="990599" y="1652015"/>
                  </a:lnTo>
                  <a:lnTo>
                    <a:pt x="990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221098" y="1726691"/>
              <a:ext cx="1570355" cy="1652270"/>
            </a:xfrm>
            <a:custGeom>
              <a:avLst/>
              <a:gdLst/>
              <a:ahLst/>
              <a:cxnLst/>
              <a:rect l="l" t="t" r="r" b="b"/>
              <a:pathLst>
                <a:path w="1570354" h="1652270">
                  <a:moveTo>
                    <a:pt x="0" y="1652015"/>
                  </a:moveTo>
                  <a:lnTo>
                    <a:pt x="1570100" y="1652015"/>
                  </a:lnTo>
                  <a:lnTo>
                    <a:pt x="1570100" y="0"/>
                  </a:lnTo>
                  <a:lnTo>
                    <a:pt x="0" y="0"/>
                  </a:lnTo>
                  <a:lnTo>
                    <a:pt x="0" y="1652015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191000" y="1726691"/>
              <a:ext cx="1600200" cy="1652270"/>
            </a:xfrm>
            <a:custGeom>
              <a:avLst/>
              <a:gdLst/>
              <a:ahLst/>
              <a:cxnLst/>
              <a:rect l="l" t="t" r="r" b="b"/>
              <a:pathLst>
                <a:path w="1600200" h="1652270">
                  <a:moveTo>
                    <a:pt x="0" y="0"/>
                  </a:moveTo>
                  <a:lnTo>
                    <a:pt x="0" y="1652015"/>
                  </a:lnTo>
                  <a:lnTo>
                    <a:pt x="1600199" y="1652015"/>
                  </a:lnTo>
                  <a:lnTo>
                    <a:pt x="1600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91761" y="1698116"/>
              <a:ext cx="0" cy="1171575"/>
            </a:xfrm>
            <a:custGeom>
              <a:avLst/>
              <a:gdLst/>
              <a:ahLst/>
              <a:cxnLst/>
              <a:rect l="l" t="t" r="r" b="b"/>
              <a:pathLst>
                <a:path h="1171575">
                  <a:moveTo>
                    <a:pt x="0" y="673226"/>
                  </a:moveTo>
                  <a:lnTo>
                    <a:pt x="0" y="1171574"/>
                  </a:lnTo>
                </a:path>
                <a:path h="1171575">
                  <a:moveTo>
                    <a:pt x="0" y="0"/>
                  </a:moveTo>
                  <a:lnTo>
                    <a:pt x="0" y="389762"/>
                  </a:lnTo>
                </a:path>
              </a:pathLst>
            </a:custGeom>
            <a:ln w="58673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657600" y="2087879"/>
              <a:ext cx="1175385" cy="283845"/>
            </a:xfrm>
            <a:custGeom>
              <a:avLst/>
              <a:gdLst/>
              <a:ahLst/>
              <a:cxnLst/>
              <a:rect l="l" t="t" r="r" b="b"/>
              <a:pathLst>
                <a:path w="1175385" h="283844">
                  <a:moveTo>
                    <a:pt x="1175003" y="283463"/>
                  </a:moveTo>
                  <a:lnTo>
                    <a:pt x="1175003" y="0"/>
                  </a:lnTo>
                  <a:lnTo>
                    <a:pt x="0" y="0"/>
                  </a:lnTo>
                  <a:lnTo>
                    <a:pt x="0" y="283463"/>
                  </a:lnTo>
                  <a:lnTo>
                    <a:pt x="1175003" y="283463"/>
                  </a:lnTo>
                  <a:close/>
                </a:path>
              </a:pathLst>
            </a:custGeom>
            <a:solidFill>
              <a:srgbClr val="659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657600" y="2087879"/>
              <a:ext cx="1175385" cy="283845"/>
            </a:xfrm>
            <a:custGeom>
              <a:avLst/>
              <a:gdLst/>
              <a:ahLst/>
              <a:cxnLst/>
              <a:rect l="l" t="t" r="r" b="b"/>
              <a:pathLst>
                <a:path w="1175385" h="283844">
                  <a:moveTo>
                    <a:pt x="0" y="0"/>
                  </a:moveTo>
                  <a:lnTo>
                    <a:pt x="0" y="283463"/>
                  </a:lnTo>
                  <a:lnTo>
                    <a:pt x="1175003" y="283463"/>
                  </a:lnTo>
                  <a:lnTo>
                    <a:pt x="1175003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755134" y="2123946"/>
            <a:ext cx="9969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75" dirty="0">
                <a:solidFill>
                  <a:srgbClr val="CC0000"/>
                </a:solidFill>
                <a:latin typeface="Verdana"/>
                <a:cs typeface="Verdana"/>
              </a:rPr>
              <a:t>Integration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729037" y="1866709"/>
            <a:ext cx="2295525" cy="2176780"/>
            <a:chOff x="3729037" y="1866709"/>
            <a:chExt cx="2295525" cy="2176780"/>
          </a:xfrm>
        </p:grpSpPr>
        <p:sp>
          <p:nvSpPr>
            <p:cNvPr id="15" name="object 15"/>
            <p:cNvSpPr/>
            <p:nvPr/>
          </p:nvSpPr>
          <p:spPr>
            <a:xfrm>
              <a:off x="5398007" y="2869691"/>
              <a:ext cx="622300" cy="509270"/>
            </a:xfrm>
            <a:custGeom>
              <a:avLst/>
              <a:gdLst/>
              <a:ahLst/>
              <a:cxnLst/>
              <a:rect l="l" t="t" r="r" b="b"/>
              <a:pathLst>
                <a:path w="622300" h="509270">
                  <a:moveTo>
                    <a:pt x="621791" y="509015"/>
                  </a:moveTo>
                  <a:lnTo>
                    <a:pt x="621791" y="0"/>
                  </a:lnTo>
                  <a:lnTo>
                    <a:pt x="0" y="0"/>
                  </a:lnTo>
                  <a:lnTo>
                    <a:pt x="0" y="509015"/>
                  </a:lnTo>
                  <a:lnTo>
                    <a:pt x="621791" y="509015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398007" y="2869691"/>
              <a:ext cx="622300" cy="509270"/>
            </a:xfrm>
            <a:custGeom>
              <a:avLst/>
              <a:gdLst/>
              <a:ahLst/>
              <a:cxnLst/>
              <a:rect l="l" t="t" r="r" b="b"/>
              <a:pathLst>
                <a:path w="622300" h="509270">
                  <a:moveTo>
                    <a:pt x="0" y="0"/>
                  </a:moveTo>
                  <a:lnTo>
                    <a:pt x="0" y="509015"/>
                  </a:lnTo>
                  <a:lnTo>
                    <a:pt x="621791" y="509015"/>
                  </a:lnTo>
                  <a:lnTo>
                    <a:pt x="621791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456175" y="3048000"/>
              <a:ext cx="802005" cy="990600"/>
            </a:xfrm>
            <a:custGeom>
              <a:avLst/>
              <a:gdLst/>
              <a:ahLst/>
              <a:cxnLst/>
              <a:rect l="l" t="t" r="r" b="b"/>
              <a:pathLst>
                <a:path w="802004" h="990600">
                  <a:moveTo>
                    <a:pt x="801623" y="990599"/>
                  </a:moveTo>
                  <a:lnTo>
                    <a:pt x="801623" y="0"/>
                  </a:lnTo>
                  <a:lnTo>
                    <a:pt x="0" y="0"/>
                  </a:lnTo>
                  <a:lnTo>
                    <a:pt x="0" y="990599"/>
                  </a:lnTo>
                  <a:lnTo>
                    <a:pt x="801623" y="990599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456175" y="3048000"/>
              <a:ext cx="802005" cy="990600"/>
            </a:xfrm>
            <a:custGeom>
              <a:avLst/>
              <a:gdLst/>
              <a:ahLst/>
              <a:cxnLst/>
              <a:rect l="l" t="t" r="r" b="b"/>
              <a:pathLst>
                <a:path w="802004" h="990600">
                  <a:moveTo>
                    <a:pt x="0" y="0"/>
                  </a:moveTo>
                  <a:lnTo>
                    <a:pt x="0" y="990599"/>
                  </a:lnTo>
                  <a:lnTo>
                    <a:pt x="801623" y="990599"/>
                  </a:lnTo>
                  <a:lnTo>
                    <a:pt x="801623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733800" y="2869691"/>
              <a:ext cx="609600" cy="1169035"/>
            </a:xfrm>
            <a:custGeom>
              <a:avLst/>
              <a:gdLst/>
              <a:ahLst/>
              <a:cxnLst/>
              <a:rect l="l" t="t" r="r" b="b"/>
              <a:pathLst>
                <a:path w="609600" h="1169035">
                  <a:moveTo>
                    <a:pt x="609599" y="1168907"/>
                  </a:moveTo>
                  <a:lnTo>
                    <a:pt x="609599" y="0"/>
                  </a:lnTo>
                  <a:lnTo>
                    <a:pt x="0" y="0"/>
                  </a:lnTo>
                  <a:lnTo>
                    <a:pt x="0" y="1168907"/>
                  </a:lnTo>
                  <a:lnTo>
                    <a:pt x="609599" y="1168907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733800" y="2869691"/>
              <a:ext cx="609600" cy="1169035"/>
            </a:xfrm>
            <a:custGeom>
              <a:avLst/>
              <a:gdLst/>
              <a:ahLst/>
              <a:cxnLst/>
              <a:rect l="l" t="t" r="r" b="b"/>
              <a:pathLst>
                <a:path w="609600" h="1169035">
                  <a:moveTo>
                    <a:pt x="0" y="0"/>
                  </a:moveTo>
                  <a:lnTo>
                    <a:pt x="0" y="1168907"/>
                  </a:lnTo>
                  <a:lnTo>
                    <a:pt x="609599" y="1168907"/>
                  </a:lnTo>
                  <a:lnTo>
                    <a:pt x="6095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685799" y="3809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685799" y="3809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105400" y="1871472"/>
              <a:ext cx="685800" cy="381000"/>
            </a:xfrm>
            <a:custGeom>
              <a:avLst/>
              <a:gdLst/>
              <a:ahLst/>
              <a:cxnLst/>
              <a:rect l="l" t="t" r="r" b="b"/>
              <a:pathLst>
                <a:path w="685800" h="381000">
                  <a:moveTo>
                    <a:pt x="0" y="0"/>
                  </a:moveTo>
                  <a:lnTo>
                    <a:pt x="0" y="380999"/>
                  </a:lnTo>
                  <a:lnTo>
                    <a:pt x="685799" y="3809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105400" y="2150363"/>
              <a:ext cx="685800" cy="304800"/>
            </a:xfrm>
            <a:custGeom>
              <a:avLst/>
              <a:gdLst/>
              <a:ahLst/>
              <a:cxnLst/>
              <a:rect l="l" t="t" r="r" b="b"/>
              <a:pathLst>
                <a:path w="685800" h="304800">
                  <a:moveTo>
                    <a:pt x="685799" y="304799"/>
                  </a:moveTo>
                  <a:lnTo>
                    <a:pt x="685799" y="0"/>
                  </a:lnTo>
                  <a:lnTo>
                    <a:pt x="0" y="0"/>
                  </a:lnTo>
                  <a:lnTo>
                    <a:pt x="0" y="304799"/>
                  </a:lnTo>
                  <a:lnTo>
                    <a:pt x="685799" y="304799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105400" y="2150363"/>
              <a:ext cx="685800" cy="304800"/>
            </a:xfrm>
            <a:custGeom>
              <a:avLst/>
              <a:gdLst/>
              <a:ahLst/>
              <a:cxnLst/>
              <a:rect l="l" t="t" r="r" b="b"/>
              <a:pathLst>
                <a:path w="685800" h="304800">
                  <a:moveTo>
                    <a:pt x="0" y="0"/>
                  </a:moveTo>
                  <a:lnTo>
                    <a:pt x="0" y="304799"/>
                  </a:lnTo>
                  <a:lnTo>
                    <a:pt x="685799" y="304799"/>
                  </a:lnTo>
                  <a:lnTo>
                    <a:pt x="6857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5210553" y="1764283"/>
            <a:ext cx="365760" cy="583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52500"/>
              </a:lnSpc>
              <a:spcBef>
                <a:spcPts val="100"/>
              </a:spcBef>
            </a:pPr>
            <a:r>
              <a:rPr sz="1200" spc="60" dirty="0">
                <a:solidFill>
                  <a:srgbClr val="CC0000"/>
                </a:solidFill>
                <a:latin typeface="Verdana"/>
                <a:cs typeface="Verdana"/>
              </a:rPr>
              <a:t>Unit Unit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9</a:t>
            </a:fld>
            <a:endParaRPr spc="45" dirty="0"/>
          </a:p>
        </p:txBody>
      </p:sp>
      <p:sp>
        <p:nvSpPr>
          <p:cNvPr id="26" name="object 26"/>
          <p:cNvSpPr txBox="1"/>
          <p:nvPr/>
        </p:nvSpPr>
        <p:spPr>
          <a:xfrm>
            <a:off x="2898138" y="2546094"/>
            <a:ext cx="3166110" cy="1275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6865">
              <a:lnSpc>
                <a:spcPct val="100000"/>
              </a:lnSpc>
              <a:spcBef>
                <a:spcPts val="100"/>
              </a:spcBef>
              <a:tabLst>
                <a:tab pos="1612265" algn="l"/>
              </a:tabLst>
            </a:pPr>
            <a:r>
              <a:rPr sz="1200" spc="60" dirty="0">
                <a:latin typeface="Verdana"/>
                <a:cs typeface="Verdana"/>
              </a:rPr>
              <a:t>Subsystem</a:t>
            </a:r>
            <a:r>
              <a:rPr sz="1200" dirty="0">
                <a:latin typeface="Verdana"/>
                <a:cs typeface="Verdana"/>
              </a:rPr>
              <a:t>	</a:t>
            </a:r>
            <a:r>
              <a:rPr sz="1800" spc="89" baseline="-39351" dirty="0">
                <a:latin typeface="Verdana"/>
                <a:cs typeface="Verdana"/>
              </a:rPr>
              <a:t>Subsystem</a:t>
            </a:r>
            <a:endParaRPr sz="1800" baseline="-39351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200">
              <a:latin typeface="Verdana"/>
              <a:cs typeface="Verdana"/>
            </a:endParaRPr>
          </a:p>
          <a:p>
            <a:pPr marL="1612265" marR="43180" indent="-748665">
              <a:lnSpc>
                <a:spcPts val="1180"/>
              </a:lnSpc>
              <a:tabLst>
                <a:tab pos="2526665" algn="l"/>
              </a:tabLst>
            </a:pPr>
            <a:r>
              <a:rPr sz="1200" spc="60" dirty="0">
                <a:latin typeface="Verdana"/>
                <a:cs typeface="Verdana"/>
              </a:rPr>
              <a:t>Sensor</a:t>
            </a:r>
            <a:r>
              <a:rPr sz="1200" dirty="0">
                <a:latin typeface="Verdana"/>
                <a:cs typeface="Verdana"/>
              </a:rPr>
              <a:t>		</a:t>
            </a:r>
            <a:r>
              <a:rPr sz="1200" spc="60" dirty="0">
                <a:latin typeface="Verdana"/>
                <a:cs typeface="Verdana"/>
              </a:rPr>
              <a:t>Sensor </a:t>
            </a:r>
            <a:r>
              <a:rPr sz="1200" spc="70" dirty="0">
                <a:latin typeface="Verdana"/>
                <a:cs typeface="Verdana"/>
              </a:rPr>
              <a:t>Affector</a:t>
            </a:r>
            <a:endParaRPr sz="1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60"/>
              </a:spcBef>
            </a:pP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spc="55" dirty="0">
                <a:latin typeface="Verdana"/>
                <a:cs typeface="Verdana"/>
              </a:rPr>
              <a:t>System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105400" y="4826507"/>
            <a:ext cx="3505200" cy="1559560"/>
          </a:xfrm>
          <a:prstGeom prst="rect">
            <a:avLst/>
          </a:prstGeom>
          <a:solidFill>
            <a:srgbClr val="FFCCCC"/>
          </a:solidFill>
        </p:spPr>
        <p:txBody>
          <a:bodyPr vert="horz" wrap="square" lIns="0" tIns="4318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40"/>
              </a:spcBef>
            </a:pPr>
            <a:r>
              <a:rPr sz="1600" spc="100" dirty="0">
                <a:solidFill>
                  <a:srgbClr val="CC0000"/>
                </a:solidFill>
                <a:latin typeface="Verdana"/>
                <a:cs typeface="Verdana"/>
              </a:rPr>
              <a:t>Levels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114" dirty="0">
                <a:solidFill>
                  <a:srgbClr val="CC0000"/>
                </a:solidFill>
                <a:latin typeface="Verdana"/>
                <a:cs typeface="Verdana"/>
              </a:rPr>
              <a:t>of</a:t>
            </a:r>
            <a:r>
              <a:rPr sz="160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95" dirty="0">
                <a:solidFill>
                  <a:srgbClr val="CC0000"/>
                </a:solidFill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spcBef>
                <a:spcPts val="15"/>
              </a:spcBef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User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field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266700" indent="-175895">
              <a:lnSpc>
                <a:spcPct val="100000"/>
              </a:lnSpc>
              <a:buChar char="•"/>
              <a:tabLst>
                <a:tab pos="266700" algn="l"/>
              </a:tabLst>
            </a:pPr>
            <a:r>
              <a:rPr sz="1600" dirty="0">
                <a:latin typeface="Verdana"/>
                <a:cs typeface="Verdana"/>
              </a:rPr>
              <a:t>System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3337</Words>
  <Application>Microsoft Office PowerPoint</Application>
  <PresentationFormat>全屏显示(4:3)</PresentationFormat>
  <Paragraphs>812</Paragraphs>
  <Slides>52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52</vt:i4>
      </vt:variant>
    </vt:vector>
  </HeadingPairs>
  <TitlesOfParts>
    <vt:vector size="58" baseType="lpstr">
      <vt:lpstr>Arial</vt:lpstr>
      <vt:lpstr>Courier New</vt:lpstr>
      <vt:lpstr>Times New Roman</vt:lpstr>
      <vt:lpstr>Verdana</vt:lpstr>
      <vt:lpstr>Wingdings</vt:lpstr>
      <vt:lpstr>Office Theme</vt:lpstr>
      <vt:lpstr>Testing – The Big Questions</vt:lpstr>
      <vt:lpstr>When are you done testing?</vt:lpstr>
      <vt:lpstr>When are you done testing?</vt:lpstr>
      <vt:lpstr>When are you done inspecting?</vt:lpstr>
      <vt:lpstr>When are you done testing?</vt:lpstr>
      <vt:lpstr>Testing – The Big Questions</vt:lpstr>
      <vt:lpstr>5. What do we test – the Focus of Concern</vt:lpstr>
      <vt:lpstr>The Focus of Concern</vt:lpstr>
      <vt:lpstr>The Focus of Concern</vt:lpstr>
      <vt:lpstr>The Focus of Concern</vt:lpstr>
      <vt:lpstr>The Focus of Concern</vt:lpstr>
      <vt:lpstr>The Focus of Concern</vt:lpstr>
      <vt:lpstr>Unit Tests</vt:lpstr>
      <vt:lpstr>Test-Driven Development</vt:lpstr>
      <vt:lpstr>Potential Benefits of Unit Tests</vt:lpstr>
      <vt:lpstr>Testing Harnesses</vt:lpstr>
      <vt:lpstr>JUnit: A Java Unit Testing Harness</vt:lpstr>
      <vt:lpstr>A JUnit Test Case</vt:lpstr>
      <vt:lpstr>Helpful JUnit Assert Statements</vt:lpstr>
      <vt:lpstr>Other Helpful JUnit Features</vt:lpstr>
      <vt:lpstr>C Unit Testing Frameworks</vt:lpstr>
      <vt:lpstr>Testing – The Big Questions</vt:lpstr>
      <vt:lpstr>Unit Test and Scaffolding</vt:lpstr>
      <vt:lpstr>Unit Test and Scaffolding</vt:lpstr>
      <vt:lpstr>Unit Test and Scaffolding</vt:lpstr>
      <vt:lpstr>Unit Test and Scaffolding</vt:lpstr>
      <vt:lpstr>Unit Test and Scaffolding</vt:lpstr>
      <vt:lpstr>Unit Test and Scaffolding</vt:lpstr>
      <vt:lpstr>Unit Test and Scaffolding</vt:lpstr>
      <vt:lpstr>Techniques for Unit Testing 1: Scaffolding</vt:lpstr>
      <vt:lpstr>Techniques for Unit Testing 1: Scaffolding</vt:lpstr>
      <vt:lpstr>Scaffolding</vt:lpstr>
      <vt:lpstr>Barriers to Scaffolding</vt:lpstr>
      <vt:lpstr>Testing – The Big Questions</vt:lpstr>
      <vt:lpstr>5c. Integration/System Testing</vt:lpstr>
      <vt:lpstr>5c. Frequent (Nightly) Builds</vt:lpstr>
      <vt:lpstr>Practices –Regressions</vt:lpstr>
      <vt:lpstr>Practices – Acceptance, Release, Integrity Tests</vt:lpstr>
      <vt:lpstr>Practices: Reporting Defects</vt:lpstr>
      <vt:lpstr>Practices: Social Issues</vt:lpstr>
      <vt:lpstr>Practices: Root cause analysis</vt:lpstr>
      <vt:lpstr>Testing – The Big Questions</vt:lpstr>
      <vt:lpstr>5d. Testing and Lifecycle Issues</vt:lpstr>
      <vt:lpstr>Lifecycle issues</vt:lpstr>
      <vt:lpstr>Test Plan</vt:lpstr>
      <vt:lpstr>Test Strategy Statement</vt:lpstr>
      <vt:lpstr>Why Produce a Test Plan?</vt:lpstr>
      <vt:lpstr>Defect Tracking</vt:lpstr>
      <vt:lpstr>Testing – The Big Questions</vt:lpstr>
      <vt:lpstr>6. What are the limits of testing?</vt:lpstr>
      <vt:lpstr>Assurance beyond Testing and Inspection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- 7-testing.ppt</dc:title>
  <dc:creator>aldrich</dc:creator>
  <cp:lastModifiedBy>chenbo</cp:lastModifiedBy>
  <cp:revision>1</cp:revision>
  <dcterms:created xsi:type="dcterms:W3CDTF">2025-07-06T21:52:26Z</dcterms:created>
  <dcterms:modified xsi:type="dcterms:W3CDTF">2025-07-06T22:01:16Z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2009-02-02T00:00:00Z</vt:filetime>
  </property>
  <property fmtid="{D5CDD505-2E9C-101B-9397-08002B2CF9AE}" pid="3" name="Creator">
    <vt:lpwstr>AFPL Ghostscript 8.54 PDF Writer</vt:lpwstr>
  </property>
  <property fmtid="{D5CDD505-2E9C-101B-9397-08002B2CF9AE}" pid="4" name="LastSaved">
    <vt:filetime>2025-07-06T00:00:00Z</vt:filetime>
  </property>
  <property fmtid="{D5CDD505-2E9C-101B-9397-08002B2CF9AE}" pid="5" name="Producer">
    <vt:lpwstr>3-Heights(TM) PDF Security Shell 4.8.25.2 (http://www.pdf-tools.com)</vt:lpwstr>
  </property>
</Properties>
</file>