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307" r:id="rId3"/>
    <p:sldId id="286" r:id="rId4"/>
    <p:sldId id="315" r:id="rId5"/>
    <p:sldId id="316" r:id="rId6"/>
    <p:sldId id="317" r:id="rId7"/>
    <p:sldId id="318" r:id="rId8"/>
    <p:sldId id="319" r:id="rId9"/>
    <p:sldId id="320" r:id="rId10"/>
    <p:sldId id="323" r:id="rId11"/>
    <p:sldId id="295" r:id="rId12"/>
    <p:sldId id="296" r:id="rId13"/>
    <p:sldId id="297" r:id="rId14"/>
    <p:sldId id="298" r:id="rId15"/>
    <p:sldId id="299" r:id="rId16"/>
    <p:sldId id="324" r:id="rId17"/>
    <p:sldId id="287" r:id="rId18"/>
    <p:sldId id="291" r:id="rId19"/>
    <p:sldId id="292" r:id="rId20"/>
    <p:sldId id="288" r:id="rId21"/>
    <p:sldId id="326" r:id="rId22"/>
    <p:sldId id="289" r:id="rId23"/>
    <p:sldId id="321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3" autoAdjust="0"/>
  </p:normalViewPr>
  <p:slideViewPr>
    <p:cSldViewPr>
      <p:cViewPr varScale="1">
        <p:scale>
          <a:sx n="85" d="100"/>
          <a:sy n="85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>
        <c:manualLayout>
          <c:xMode val="edge"/>
          <c:yMode val="edge"/>
          <c:x val="0.28985426970734601"/>
          <c:y val="8.37725038985275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ULPBench Scores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Sheet1!$A$2:$A$8</c:f>
              <c:strCache>
                <c:ptCount val="7"/>
                <c:pt idx="0">
                  <c:v>COMP D</c:v>
                </c:pt>
                <c:pt idx="1">
                  <c:v>COMP C</c:v>
                </c:pt>
                <c:pt idx="2">
                  <c:v>COMP B</c:v>
                </c:pt>
                <c:pt idx="3">
                  <c:v>MSP430FR59 (TI)</c:v>
                </c:pt>
                <c:pt idx="4">
                  <c:v>COMP A</c:v>
                </c:pt>
                <c:pt idx="5">
                  <c:v>CC2640 (TI)</c:v>
                </c:pt>
                <c:pt idx="6">
                  <c:v>MSP432 (TI)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69</c:v>
                </c:pt>
                <c:pt idx="1">
                  <c:v>72</c:v>
                </c:pt>
                <c:pt idx="2">
                  <c:v>80</c:v>
                </c:pt>
                <c:pt idx="3">
                  <c:v>119</c:v>
                </c:pt>
                <c:pt idx="4">
                  <c:v>123.5</c:v>
                </c:pt>
                <c:pt idx="5">
                  <c:v>140.19999999999999</c:v>
                </c:pt>
                <c:pt idx="6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56672"/>
        <c:axId val="105263168"/>
      </c:barChart>
      <c:catAx>
        <c:axId val="10515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zh-CN"/>
          </a:p>
        </c:txPr>
        <c:crossAx val="105263168"/>
        <c:crosses val="autoZero"/>
        <c:auto val="1"/>
        <c:lblAlgn val="ctr"/>
        <c:lblOffset val="50"/>
        <c:noMultiLvlLbl val="0"/>
      </c:catAx>
      <c:valAx>
        <c:axId val="105263168"/>
        <c:scaling>
          <c:orientation val="minMax"/>
          <c:max val="1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zh-CN"/>
          </a:p>
        </c:txPr>
        <c:crossAx val="105156672"/>
        <c:crosses val="autoZero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81-F4E7-4F28-AEDB-6B7A0C65821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3C508-E2E3-4843-A8BC-3C0C0DA8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26" indent="-168226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80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0381" indent="-28038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DFDB-9B32-43F6-ABDF-DFA88329A27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7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DFDB-9B32-43F6-ABDF-DFA88329A27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43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DFDB-9B32-43F6-ABDF-DFA88329A27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4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FED4D0-D76E-4680-8746-30EC32875308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5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3E4-87BC-46DA-9D60-0DF16D1D346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29" indent="-16822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4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29" indent="-16822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4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29" indent="-16822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9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8229" indent="-168229">
              <a:lnSpc>
                <a:spcPct val="90000"/>
              </a:lnSpc>
              <a:spcAft>
                <a:spcPts val="589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62148" name="Slide Number Placeholder 3"/>
          <p:cNvSpPr txBox="1">
            <a:spLocks noGrp="1"/>
          </p:cNvSpPr>
          <p:nvPr/>
        </p:nvSpPr>
        <p:spPr bwMode="auto">
          <a:xfrm>
            <a:off x="3886200" y="8686803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42" tIns="45271" rIns="90542" bIns="45271" anchor="b"/>
          <a:lstStyle/>
          <a:p>
            <a:pPr algn="r"/>
            <a:fld id="{A6B0C07B-CDF1-4A35-BBB3-62DFCDDC0A6C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/>
              <a:t>4</a:t>
            </a:fld>
            <a:endParaRPr lang="en-US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62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7222">
              <a:defRPr/>
            </a:pPr>
            <a:endParaRPr lang="en-US" dirty="0" smtClean="0">
              <a:solidFill>
                <a:srgbClr val="117788"/>
              </a:solidFill>
              <a:latin typeface="HelveticaNeueLT Std Lt"/>
            </a:endParaRPr>
          </a:p>
          <a:p>
            <a:pPr defTabSz="897222">
              <a:defRPr/>
            </a:pPr>
            <a:endParaRPr lang="en-US" dirty="0">
              <a:solidFill>
                <a:srgbClr val="117788"/>
              </a:solidFill>
              <a:latin typeface="HelveticaNeueLT Std 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FED4D0-D76E-4680-8746-30EC32875308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7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9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29" indent="-168229" defTabSz="897222">
              <a:buFont typeface="Arial" panose="020B0604020202020204" pitchFamily="34" charset="0"/>
              <a:buChar char="•"/>
              <a:defRPr/>
            </a:pPr>
            <a:endParaRPr lang="en-US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 defTabSz="897301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E34B-13A1-41CB-A856-D3649C7F7A6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4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22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747D-E559-4B43-82BC-44947B8DD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0381" indent="-28038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DFDB-9B32-43F6-ABDF-DFA88329A27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9604A-19C4-4AF6-AA81-05EB8D8D2B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8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3FC3-BBB5-47C7-8EA6-371A1A0846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4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A349-F434-46BD-BA4C-E46AC81252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1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56FE-4BD7-4295-B654-EC92FA20B4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9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3B12-C1D1-4C59-8A13-010C56227B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4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B973-FFEF-4F57-9EA6-A1E2242F7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0013"/>
            <a:ext cx="84582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95645"/>
            <a:ext cx="4157663" cy="532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923925"/>
            <a:ext cx="4157662" cy="258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660775"/>
            <a:ext cx="4157662" cy="258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14675" y="6038850"/>
            <a:ext cx="2895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993F-1F84-42BA-ABC1-3A9E2E265D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7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6597196"/>
            <a:ext cx="2133600" cy="206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314325" y="6126348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TI Confidential – Maximum Restrictions</a:t>
            </a:r>
          </a:p>
        </p:txBody>
      </p:sp>
    </p:spTree>
    <p:extLst>
      <p:ext uri="{BB962C8B-B14F-4D97-AF65-F5344CB8AC3E}">
        <p14:creationId xmlns:p14="http://schemas.microsoft.com/office/powerpoint/2010/main" val="41582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67A6-FF93-45BF-92FF-617E698BD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314325" y="6126348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TI Confidential – Maximum Restrictions</a:t>
            </a:r>
          </a:p>
        </p:txBody>
      </p:sp>
    </p:spTree>
    <p:extLst>
      <p:ext uri="{BB962C8B-B14F-4D97-AF65-F5344CB8AC3E}">
        <p14:creationId xmlns:p14="http://schemas.microsoft.com/office/powerpoint/2010/main" val="153795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2CEE-849B-447A-A57F-231C4D1B0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314325" y="6126348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TI Confidential – Maximum Restrictions</a:t>
            </a:r>
          </a:p>
        </p:txBody>
      </p:sp>
    </p:spTree>
    <p:extLst>
      <p:ext uri="{BB962C8B-B14F-4D97-AF65-F5344CB8AC3E}">
        <p14:creationId xmlns:p14="http://schemas.microsoft.com/office/powerpoint/2010/main" val="20428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4213D-8A06-461C-B059-7E7CAE7C1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314325" y="6126348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TI Confidential – Maximum Restrictions</a:t>
            </a:r>
          </a:p>
        </p:txBody>
      </p:sp>
    </p:spTree>
    <p:extLst>
      <p:ext uri="{BB962C8B-B14F-4D97-AF65-F5344CB8AC3E}">
        <p14:creationId xmlns:p14="http://schemas.microsoft.com/office/powerpoint/2010/main" val="143238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04E7-5B2B-424E-8C9A-E82FEE0E3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6145" y="64230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8107-5CA9-4F03-822C-2B1B9F99C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1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BC7F-7FE6-44C0-ACEC-6B088F155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26AC-4F6F-46D1-93BA-2967704CE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7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1B75-F355-4A22-8086-B489220CC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7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03C5A-39FF-48FD-985F-33BA16D11B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560388" y="-820738"/>
            <a:ext cx="8815388" cy="466725"/>
            <a:chOff x="-7620" y="6323077"/>
            <a:chExt cx="8814816" cy="466344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7620" y="6324664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496888" y="-817563"/>
            <a:ext cx="87407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Text Box 31"/>
          <p:cNvSpPr txBox="1">
            <a:spLocks noChangeArrowheads="1"/>
          </p:cNvSpPr>
          <p:nvPr/>
        </p:nvSpPr>
        <p:spPr bwMode="auto">
          <a:xfrm>
            <a:off x="314325" y="6126348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TI Confidential – Maximum Restrictions</a:t>
            </a:r>
          </a:p>
        </p:txBody>
      </p:sp>
    </p:spTree>
    <p:extLst>
      <p:ext uri="{BB962C8B-B14F-4D97-AF65-F5344CB8AC3E}">
        <p14:creationId xmlns:p14="http://schemas.microsoft.com/office/powerpoint/2010/main" val="37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1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pdf/slaa65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tore.ti.com/msp-exp432p401r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4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ev.ti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msp432" TargetMode="External"/><Relationship Id="rId2" Type="http://schemas.openxmlformats.org/officeDocument/2006/relationships/hyperlink" Target="https://store.ti.com/msp-exp432p401r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2e.ti.com/support/microcontrollers/msp430/f/166/t/41103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eembc.org/ulpben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943101"/>
            <a:ext cx="8894618" cy="1470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 smtClean="0"/>
              <a:t>Introducing 32-bit MSP432™ microcontrollers: </a:t>
            </a:r>
            <a:br>
              <a:rPr lang="en-US" sz="3000" dirty="0" smtClean="0"/>
            </a:br>
            <a:r>
              <a:rPr lang="en-US" sz="3000" b="0" dirty="0" smtClean="0">
                <a:solidFill>
                  <a:schemeClr val="bg1">
                    <a:lumMod val="50000"/>
                  </a:schemeClr>
                </a:solidFill>
              </a:rPr>
              <a:t>Low-power at its best; performance at its core</a:t>
            </a:r>
            <a:endParaRPr lang="en-US" sz="3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1498" y="4191000"/>
            <a:ext cx="8458200" cy="1708543"/>
          </a:xfrm>
        </p:spPr>
        <p:txBody>
          <a:bodyPr/>
          <a:lstStyle/>
          <a:p>
            <a:endParaRPr lang="en-US" sz="18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228601" y="1127650"/>
            <a:ext cx="2030913" cy="3241829"/>
          </a:xfrm>
          <a:prstGeom prst="rect">
            <a:avLst/>
          </a:prstGeom>
          <a:solidFill>
            <a:schemeClr val="accent3">
              <a:alpha val="99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38055" y="1127651"/>
            <a:ext cx="2009647" cy="3241828"/>
          </a:xfrm>
          <a:prstGeom prst="rect">
            <a:avLst/>
          </a:prstGeom>
          <a:solidFill>
            <a:schemeClr val="accent5">
              <a:alpha val="99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38610" y="1127651"/>
            <a:ext cx="3651365" cy="3241828"/>
          </a:xfrm>
          <a:prstGeom prst="rect">
            <a:avLst/>
          </a:prstGeom>
          <a:solidFill>
            <a:schemeClr val="accent6">
              <a:alpha val="99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722220" cy="814388"/>
          </a:xfrm>
        </p:spPr>
        <p:txBody>
          <a:bodyPr/>
          <a:lstStyle/>
          <a:p>
            <a:r>
              <a:rPr lang="en-US" sz="2000" dirty="0"/>
              <a:t>MAKE NO COMPROMISES WITH MSP432™ MCUs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610" y="1131113"/>
            <a:ext cx="3651366" cy="684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MSP432™ MCUs </a:t>
            </a:r>
            <a:r>
              <a:rPr lang="en-US" sz="1800" dirty="0" smtClean="0">
                <a:solidFill>
                  <a:schemeClr val="bg1"/>
                </a:solidFill>
              </a:rPr>
              <a:t>–                  Get Cortex-M4F performance with similar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power as an M0+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245" y="3360546"/>
            <a:ext cx="886649" cy="77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410" y="1342615"/>
            <a:ext cx="1649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 thought </a:t>
            </a:r>
            <a:r>
              <a:rPr lang="en-US" dirty="0" smtClean="0">
                <a:solidFill>
                  <a:schemeClr val="bg1"/>
                </a:solidFill>
              </a:rPr>
              <a:t>a Cortex®-M0</a:t>
            </a: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solution was the only option to </a:t>
            </a:r>
            <a:r>
              <a:rPr lang="en-US" dirty="0">
                <a:solidFill>
                  <a:schemeClr val="bg1"/>
                </a:solidFill>
              </a:rPr>
              <a:t>stay within your power </a:t>
            </a:r>
            <a:r>
              <a:rPr lang="en-US" dirty="0" smtClean="0">
                <a:solidFill>
                  <a:schemeClr val="bg1"/>
                </a:solidFill>
              </a:rPr>
              <a:t>budget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300" y="1342615"/>
            <a:ext cx="150666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But you </a:t>
            </a:r>
            <a:r>
              <a:rPr lang="en-US" dirty="0">
                <a:solidFill>
                  <a:schemeClr val="bg1"/>
                </a:solidFill>
              </a:rPr>
              <a:t>need more performance than an M0</a:t>
            </a: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need to </a:t>
            </a:r>
            <a:r>
              <a:rPr lang="en-US" dirty="0">
                <a:solidFill>
                  <a:schemeClr val="bg1"/>
                </a:solidFill>
              </a:rPr>
              <a:t>future-proof your product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6388" y="2065251"/>
            <a:ext cx="3035808" cy="18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75678" y="3237585"/>
            <a:ext cx="977228" cy="965709"/>
            <a:chOff x="6642100" y="4097078"/>
            <a:chExt cx="977228" cy="9657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3619" y="4097078"/>
              <a:ext cx="965709" cy="9657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642100" y="4098686"/>
              <a:ext cx="772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MSP432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en-US" sz="1200" b="1" dirty="0" smtClean="0">
                  <a:solidFill>
                    <a:schemeClr val="bg1"/>
                  </a:solidFill>
                </a:rPr>
                <a:t>MCUs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Up Arrow 20"/>
          <p:cNvSpPr/>
          <p:nvPr/>
        </p:nvSpPr>
        <p:spPr>
          <a:xfrm rot="10800000">
            <a:off x="6627224" y="4311812"/>
            <a:ext cx="474133" cy="40152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1" y="4877002"/>
            <a:ext cx="8461373" cy="1583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>
                <a:solidFill>
                  <a:schemeClr val="accent3"/>
                </a:solidFill>
              </a:rPr>
              <a:t>No longer low-power OR </a:t>
            </a:r>
            <a:r>
              <a:rPr lang="en-US" sz="1600" kern="0" dirty="0" smtClean="0">
                <a:solidFill>
                  <a:schemeClr val="accent3"/>
                </a:solidFill>
              </a:rPr>
              <a:t>performance; </a:t>
            </a:r>
            <a:r>
              <a:rPr lang="en-US" sz="1600" kern="0" dirty="0">
                <a:solidFill>
                  <a:schemeClr val="accent3"/>
                </a:solidFill>
              </a:rPr>
              <a:t>developers can now have ultra-low-power AND </a:t>
            </a:r>
            <a:r>
              <a:rPr lang="en-US" sz="1600" kern="0" dirty="0" smtClean="0">
                <a:solidFill>
                  <a:schemeClr val="accent3"/>
                </a:solidFill>
              </a:rPr>
              <a:t>performance</a:t>
            </a:r>
            <a:endParaRPr lang="en-US" sz="1600" kern="0" dirty="0">
              <a:solidFill>
                <a:schemeClr val="accent3"/>
              </a:solidFill>
            </a:endParaRPr>
          </a:p>
          <a:p>
            <a:r>
              <a:rPr lang="en-US" sz="1600" kern="0" dirty="0" smtClean="0">
                <a:solidFill>
                  <a:schemeClr val="accent3"/>
                </a:solidFill>
              </a:rPr>
              <a:t>Less power per function means longer battery life</a:t>
            </a:r>
          </a:p>
          <a:p>
            <a:r>
              <a:rPr lang="en-US" sz="1600" kern="0" dirty="0" smtClean="0">
                <a:solidFill>
                  <a:schemeClr val="accent3"/>
                </a:solidFill>
              </a:rPr>
              <a:t>Developers can pack in more functionality without sacrificing the existing user experience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1" y="4747842"/>
            <a:ext cx="846137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 rot="5400000">
            <a:off x="2237758" y="2703241"/>
            <a:ext cx="385567" cy="9064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4634607" y="2703236"/>
            <a:ext cx="385567" cy="9064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DA812F-8479-4F37-8662-4BBFDADD96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604E7-5B2B-424E-8C9A-E82FEE0E3D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5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285" name="Rectangle 284"/>
          <p:cNvSpPr/>
          <p:nvPr/>
        </p:nvSpPr>
        <p:spPr>
          <a:xfrm>
            <a:off x="387211" y="3505200"/>
            <a:ext cx="599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WHY MSP432 MCUs?</a:t>
            </a:r>
          </a:p>
        </p:txBody>
      </p:sp>
      <p:sp>
        <p:nvSpPr>
          <p:cNvPr id="123" name="Content Placeholder 10"/>
          <p:cNvSpPr txBox="1">
            <a:spLocks/>
          </p:cNvSpPr>
          <p:nvPr/>
        </p:nvSpPr>
        <p:spPr bwMode="auto">
          <a:xfrm>
            <a:off x="418954" y="3908769"/>
            <a:ext cx="2312964" cy="1342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Intelligent, fast sensing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cs typeface="Arial" charset="0"/>
              </a:rPr>
              <a:t>M</a:t>
            </a: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otion sensing, proximity, </a:t>
            </a:r>
            <a:br>
              <a:rPr lang="en-US" sz="1200" kern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fingerprint scan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cs typeface="Arial" charset="0"/>
              </a:rPr>
              <a:t>Signature </a:t>
            </a: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analysis 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Fast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processing from multiple serial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interfaces</a:t>
            </a:r>
          </a:p>
        </p:txBody>
      </p:sp>
      <p:sp>
        <p:nvSpPr>
          <p:cNvPr id="124" name="Content Placeholder 10"/>
          <p:cNvSpPr txBox="1">
            <a:spLocks/>
          </p:cNvSpPr>
          <p:nvPr/>
        </p:nvSpPr>
        <p:spPr bwMode="auto">
          <a:xfrm>
            <a:off x="6104158" y="3892430"/>
            <a:ext cx="2618932" cy="1332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Touch capability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High-performance, low-power analog enables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touch capability </a:t>
            </a:r>
            <a:endParaRPr lang="en-US" sz="11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Large amount of flash</a:t>
            </a:r>
            <a:endParaRPr lang="en-US" sz="1400" kern="0" dirty="0" smtClean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Runs a large variety of wireless connectivity stacks</a:t>
            </a: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7" name="Content Placeholder 10"/>
          <p:cNvSpPr txBox="1">
            <a:spLocks/>
          </p:cNvSpPr>
          <p:nvPr/>
        </p:nvSpPr>
        <p:spPr bwMode="auto">
          <a:xfrm>
            <a:off x="2969712" y="3913922"/>
            <a:ext cx="2774007" cy="139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Ultra-low power 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Keeps system power low while collecting /</a:t>
            </a:r>
            <a:r>
              <a:rPr lang="en-US" sz="1200" dirty="0" smtClean="0">
                <a:solidFill>
                  <a:srgbClr val="000000"/>
                </a:solidFill>
              </a:rPr>
              <a:t> processing </a:t>
            </a:r>
            <a:r>
              <a:rPr lang="en-US" sz="1200" dirty="0">
                <a:solidFill>
                  <a:srgbClr val="000000"/>
                </a:solidFill>
              </a:rPr>
              <a:t>sensor </a:t>
            </a:r>
            <a:r>
              <a:rPr lang="en-US" sz="1200" dirty="0" smtClean="0">
                <a:solidFill>
                  <a:srgbClr val="000000"/>
                </a:solidFill>
              </a:rPr>
              <a:t>data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IP </a:t>
            </a:r>
            <a:r>
              <a:rPr lang="en-US" sz="1400" kern="0" dirty="0">
                <a:solidFill>
                  <a:srgbClr val="000000"/>
                </a:solidFill>
                <a:cs typeface="Arial" charset="0"/>
              </a:rPr>
              <a:t>(code) </a:t>
            </a: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Protection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Preserves and secures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customer’s unique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code and algorithms</a:t>
            </a:r>
            <a:endParaRPr lang="en-US" sz="1100" kern="0" dirty="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464261" y="3704508"/>
            <a:ext cx="32985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85459" y="6588443"/>
            <a:ext cx="2133600" cy="206375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9" name="Content Placeholder 10"/>
          <p:cNvSpPr>
            <a:spLocks noGrp="1"/>
          </p:cNvSpPr>
          <p:nvPr>
            <p:ph idx="1"/>
          </p:nvPr>
        </p:nvSpPr>
        <p:spPr>
          <a:xfrm>
            <a:off x="418954" y="1468605"/>
            <a:ext cx="4844615" cy="1397544"/>
          </a:xfrm>
        </p:spPr>
        <p:txBody>
          <a:bodyPr/>
          <a:lstStyle/>
          <a:p>
            <a:pPr marL="0" indent="0">
              <a:lnSpc>
                <a:spcPct val="180000"/>
              </a:lnSpc>
              <a:spcBef>
                <a:spcPct val="0"/>
              </a:spcBef>
              <a:buNone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ustomers want to increase product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capability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with more sensors, and display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data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in real time,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without sacrificing the portability enabled by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ultra-low-power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operation</a:t>
            </a:r>
          </a:p>
          <a:p>
            <a:pPr marL="0" indent="0">
              <a:lnSpc>
                <a:spcPct val="180000"/>
              </a:lnSpc>
              <a:spcBef>
                <a:spcPct val="0"/>
              </a:spcBef>
              <a:buNone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" name="Title 9"/>
          <p:cNvSpPr>
            <a:spLocks noGrp="1"/>
          </p:cNvSpPr>
          <p:nvPr>
            <p:ph type="title"/>
          </p:nvPr>
        </p:nvSpPr>
        <p:spPr>
          <a:xfrm>
            <a:off x="190005" y="147045"/>
            <a:ext cx="8953995" cy="814388"/>
          </a:xfrm>
        </p:spPr>
        <p:txBody>
          <a:bodyPr/>
          <a:lstStyle/>
          <a:p>
            <a:r>
              <a:rPr lang="en-US" sz="2000" dirty="0" smtClean="0"/>
              <a:t>MSP432™ MCUs: OPTIMIZED FOR INDUSTRIAL</a:t>
            </a:r>
            <a:endParaRPr lang="en-US" sz="20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97" y="1063649"/>
            <a:ext cx="2429203" cy="2477649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60" name="Straight Connector 59"/>
          <p:cNvCxnSpPr/>
          <p:nvPr/>
        </p:nvCxnSpPr>
        <p:spPr>
          <a:xfrm>
            <a:off x="381000" y="5275270"/>
            <a:ext cx="8343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65461" y="864277"/>
            <a:ext cx="3955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INDUSTRIAL SECURITY PANEL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223424" y="5384532"/>
            <a:ext cx="727725" cy="6630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99723" y="5404297"/>
            <a:ext cx="751426" cy="719722"/>
            <a:chOff x="6179078" y="5450322"/>
            <a:chExt cx="751426" cy="719722"/>
          </a:xfrm>
        </p:grpSpPr>
        <p:sp>
          <p:nvSpPr>
            <p:cNvPr id="66" name="Rounded Rectangle 65"/>
            <p:cNvSpPr/>
            <p:nvPr/>
          </p:nvSpPr>
          <p:spPr>
            <a:xfrm>
              <a:off x="6280700" y="5513890"/>
              <a:ext cx="571460" cy="512088"/>
            </a:xfrm>
            <a:prstGeom prst="roundRect">
              <a:avLst>
                <a:gd name="adj" fmla="val 748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79078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85772" y="5932375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20546" y="5936738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28677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359516" y="5587898"/>
              <a:ext cx="206042" cy="175512"/>
              <a:chOff x="6359516" y="5587898"/>
              <a:chExt cx="206042" cy="17551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359516" y="5587898"/>
                <a:ext cx="206042" cy="175512"/>
              </a:xfrm>
              <a:prstGeom prst="roundRect">
                <a:avLst>
                  <a:gd name="adj" fmla="val 728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6363730" y="5642919"/>
                <a:ext cx="201827" cy="82378"/>
              </a:xfrm>
              <a:custGeom>
                <a:avLst/>
                <a:gdLst>
                  <a:gd name="connsiteX0" fmla="*/ 0 w 201827"/>
                  <a:gd name="connsiteY0" fmla="*/ 82378 h 82378"/>
                  <a:gd name="connsiteX1" fmla="*/ 32951 w 201827"/>
                  <a:gd name="connsiteY1" fmla="*/ 28832 h 82378"/>
                  <a:gd name="connsiteX2" fmla="*/ 61784 w 201827"/>
                  <a:gd name="connsiteY2" fmla="*/ 61784 h 82378"/>
                  <a:gd name="connsiteX3" fmla="*/ 107092 w 201827"/>
                  <a:gd name="connsiteY3" fmla="*/ 0 h 82378"/>
                  <a:gd name="connsiteX4" fmla="*/ 144162 w 201827"/>
                  <a:gd name="connsiteY4" fmla="*/ 49427 h 82378"/>
                  <a:gd name="connsiteX5" fmla="*/ 160638 w 201827"/>
                  <a:gd name="connsiteY5" fmla="*/ 24713 h 82378"/>
                  <a:gd name="connsiteX6" fmla="*/ 201827 w 201827"/>
                  <a:gd name="connsiteY6" fmla="*/ 24713 h 8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27" h="82378">
                    <a:moveTo>
                      <a:pt x="0" y="82378"/>
                    </a:moveTo>
                    <a:lnTo>
                      <a:pt x="32951" y="28832"/>
                    </a:lnTo>
                    <a:lnTo>
                      <a:pt x="61784" y="61784"/>
                    </a:lnTo>
                    <a:lnTo>
                      <a:pt x="107092" y="0"/>
                    </a:lnTo>
                    <a:lnTo>
                      <a:pt x="144162" y="49427"/>
                    </a:lnTo>
                    <a:lnTo>
                      <a:pt x="160638" y="24713"/>
                    </a:lnTo>
                    <a:lnTo>
                      <a:pt x="201827" y="24713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272083" y="5769934"/>
              <a:ext cx="201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431610" y="5852983"/>
              <a:ext cx="33864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427273" y="5927286"/>
              <a:ext cx="33990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78791" y="5460542"/>
            <a:ext cx="392279" cy="47820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381000" y="5473969"/>
            <a:ext cx="517525" cy="517525"/>
            <a:chOff x="612574" y="5450322"/>
            <a:chExt cx="517525" cy="517525"/>
          </a:xfrm>
        </p:grpSpPr>
        <p:sp>
          <p:nvSpPr>
            <p:cNvPr id="79" name="Oval 78"/>
            <p:cNvSpPr/>
            <p:nvPr/>
          </p:nvSpPr>
          <p:spPr>
            <a:xfrm>
              <a:off x="645667" y="5487777"/>
              <a:ext cx="448961" cy="4489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574" y="5450322"/>
              <a:ext cx="5175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728461" y="5764647"/>
              <a:ext cx="288925" cy="25400"/>
            </a:xfrm>
            <a:custGeom>
              <a:avLst/>
              <a:gdLst>
                <a:gd name="T0" fmla="*/ 182 w 182"/>
                <a:gd name="T1" fmla="*/ 0 h 16"/>
                <a:gd name="T2" fmla="*/ 0 w 182"/>
                <a:gd name="T3" fmla="*/ 0 h 16"/>
                <a:gd name="T4" fmla="*/ 0 w 182"/>
                <a:gd name="T5" fmla="*/ 16 h 16"/>
                <a:gd name="T6" fmla="*/ 2 w 182"/>
                <a:gd name="T7" fmla="*/ 16 h 16"/>
                <a:gd name="T8" fmla="*/ 2 w 182"/>
                <a:gd name="T9" fmla="*/ 12 h 16"/>
                <a:gd name="T10" fmla="*/ 5 w 182"/>
                <a:gd name="T11" fmla="*/ 12 h 16"/>
                <a:gd name="T12" fmla="*/ 5 w 182"/>
                <a:gd name="T13" fmla="*/ 16 h 16"/>
                <a:gd name="T14" fmla="*/ 15 w 182"/>
                <a:gd name="T15" fmla="*/ 16 h 16"/>
                <a:gd name="T16" fmla="*/ 15 w 182"/>
                <a:gd name="T17" fmla="*/ 4 h 16"/>
                <a:gd name="T18" fmla="*/ 19 w 182"/>
                <a:gd name="T19" fmla="*/ 4 h 16"/>
                <a:gd name="T20" fmla="*/ 19 w 182"/>
                <a:gd name="T21" fmla="*/ 16 h 16"/>
                <a:gd name="T22" fmla="*/ 30 w 182"/>
                <a:gd name="T23" fmla="*/ 16 h 16"/>
                <a:gd name="T24" fmla="*/ 30 w 182"/>
                <a:gd name="T25" fmla="*/ 12 h 16"/>
                <a:gd name="T26" fmla="*/ 33 w 182"/>
                <a:gd name="T27" fmla="*/ 12 h 16"/>
                <a:gd name="T28" fmla="*/ 33 w 182"/>
                <a:gd name="T29" fmla="*/ 16 h 16"/>
                <a:gd name="T30" fmla="*/ 46 w 182"/>
                <a:gd name="T31" fmla="*/ 16 h 16"/>
                <a:gd name="T32" fmla="*/ 46 w 182"/>
                <a:gd name="T33" fmla="*/ 12 h 16"/>
                <a:gd name="T34" fmla="*/ 49 w 182"/>
                <a:gd name="T35" fmla="*/ 12 h 16"/>
                <a:gd name="T36" fmla="*/ 49 w 182"/>
                <a:gd name="T37" fmla="*/ 16 h 16"/>
                <a:gd name="T38" fmla="*/ 61 w 182"/>
                <a:gd name="T39" fmla="*/ 16 h 16"/>
                <a:gd name="T40" fmla="*/ 61 w 182"/>
                <a:gd name="T41" fmla="*/ 4 h 16"/>
                <a:gd name="T42" fmla="*/ 66 w 182"/>
                <a:gd name="T43" fmla="*/ 4 h 16"/>
                <a:gd name="T44" fmla="*/ 66 w 182"/>
                <a:gd name="T45" fmla="*/ 16 h 16"/>
                <a:gd name="T46" fmla="*/ 77 w 182"/>
                <a:gd name="T47" fmla="*/ 16 h 16"/>
                <a:gd name="T48" fmla="*/ 77 w 182"/>
                <a:gd name="T49" fmla="*/ 12 h 16"/>
                <a:gd name="T50" fmla="*/ 79 w 182"/>
                <a:gd name="T51" fmla="*/ 12 h 16"/>
                <a:gd name="T52" fmla="*/ 79 w 182"/>
                <a:gd name="T53" fmla="*/ 16 h 16"/>
                <a:gd name="T54" fmla="*/ 93 w 182"/>
                <a:gd name="T55" fmla="*/ 16 h 16"/>
                <a:gd name="T56" fmla="*/ 93 w 182"/>
                <a:gd name="T57" fmla="*/ 12 h 16"/>
                <a:gd name="T58" fmla="*/ 96 w 182"/>
                <a:gd name="T59" fmla="*/ 12 h 16"/>
                <a:gd name="T60" fmla="*/ 96 w 182"/>
                <a:gd name="T61" fmla="*/ 16 h 16"/>
                <a:gd name="T62" fmla="*/ 109 w 182"/>
                <a:gd name="T63" fmla="*/ 16 h 16"/>
                <a:gd name="T64" fmla="*/ 109 w 182"/>
                <a:gd name="T65" fmla="*/ 4 h 16"/>
                <a:gd name="T66" fmla="*/ 113 w 182"/>
                <a:gd name="T67" fmla="*/ 4 h 16"/>
                <a:gd name="T68" fmla="*/ 113 w 182"/>
                <a:gd name="T69" fmla="*/ 16 h 16"/>
                <a:gd name="T70" fmla="*/ 125 w 182"/>
                <a:gd name="T71" fmla="*/ 16 h 16"/>
                <a:gd name="T72" fmla="*/ 125 w 182"/>
                <a:gd name="T73" fmla="*/ 12 h 16"/>
                <a:gd name="T74" fmla="*/ 128 w 182"/>
                <a:gd name="T75" fmla="*/ 12 h 16"/>
                <a:gd name="T76" fmla="*/ 128 w 182"/>
                <a:gd name="T77" fmla="*/ 16 h 16"/>
                <a:gd name="T78" fmla="*/ 141 w 182"/>
                <a:gd name="T79" fmla="*/ 16 h 16"/>
                <a:gd name="T80" fmla="*/ 141 w 182"/>
                <a:gd name="T81" fmla="*/ 12 h 16"/>
                <a:gd name="T82" fmla="*/ 144 w 182"/>
                <a:gd name="T83" fmla="*/ 12 h 16"/>
                <a:gd name="T84" fmla="*/ 144 w 182"/>
                <a:gd name="T85" fmla="*/ 16 h 16"/>
                <a:gd name="T86" fmla="*/ 156 w 182"/>
                <a:gd name="T87" fmla="*/ 16 h 16"/>
                <a:gd name="T88" fmla="*/ 156 w 182"/>
                <a:gd name="T89" fmla="*/ 4 h 16"/>
                <a:gd name="T90" fmla="*/ 160 w 182"/>
                <a:gd name="T91" fmla="*/ 4 h 16"/>
                <a:gd name="T92" fmla="*/ 160 w 182"/>
                <a:gd name="T93" fmla="*/ 16 h 16"/>
                <a:gd name="T94" fmla="*/ 172 w 182"/>
                <a:gd name="T95" fmla="*/ 16 h 16"/>
                <a:gd name="T96" fmla="*/ 172 w 182"/>
                <a:gd name="T97" fmla="*/ 13 h 16"/>
                <a:gd name="T98" fmla="*/ 175 w 182"/>
                <a:gd name="T99" fmla="*/ 13 h 16"/>
                <a:gd name="T100" fmla="*/ 175 w 182"/>
                <a:gd name="T101" fmla="*/ 16 h 16"/>
                <a:gd name="T102" fmla="*/ 182 w 182"/>
                <a:gd name="T103" fmla="*/ 16 h 16"/>
                <a:gd name="T104" fmla="*/ 182 w 182"/>
                <a:gd name="T10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15" y="1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49" y="16"/>
                  </a:lnTo>
                  <a:lnTo>
                    <a:pt x="61" y="16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66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79" y="16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96" y="16"/>
                  </a:lnTo>
                  <a:lnTo>
                    <a:pt x="109" y="16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16"/>
                  </a:lnTo>
                  <a:lnTo>
                    <a:pt x="125" y="16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41" y="16"/>
                  </a:lnTo>
                  <a:lnTo>
                    <a:pt x="141" y="12"/>
                  </a:lnTo>
                  <a:lnTo>
                    <a:pt x="144" y="12"/>
                  </a:lnTo>
                  <a:lnTo>
                    <a:pt x="144" y="16"/>
                  </a:lnTo>
                  <a:lnTo>
                    <a:pt x="156" y="16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16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5" y="13"/>
                  </a:lnTo>
                  <a:lnTo>
                    <a:pt x="175" y="16"/>
                  </a:lnTo>
                  <a:lnTo>
                    <a:pt x="182" y="1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2" name="Freeform 7"/>
            <p:cNvSpPr>
              <a:spLocks noEditPoints="1"/>
            </p:cNvSpPr>
            <p:nvPr/>
          </p:nvSpPr>
          <p:spPr bwMode="auto">
            <a:xfrm>
              <a:off x="728461" y="5612247"/>
              <a:ext cx="47625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1 w 51"/>
                <a:gd name="T11" fmla="*/ 24 h 99"/>
                <a:gd name="T12" fmla="*/ 15 w 51"/>
                <a:gd name="T13" fmla="*/ 23 h 99"/>
                <a:gd name="T14" fmla="*/ 19 w 51"/>
                <a:gd name="T15" fmla="*/ 21 h 99"/>
                <a:gd name="T16" fmla="*/ 24 w 51"/>
                <a:gd name="T17" fmla="*/ 21 h 99"/>
                <a:gd name="T18" fmla="*/ 30 w 51"/>
                <a:gd name="T19" fmla="*/ 22 h 99"/>
                <a:gd name="T20" fmla="*/ 36 w 51"/>
                <a:gd name="T21" fmla="*/ 24 h 99"/>
                <a:gd name="T22" fmla="*/ 39 w 51"/>
                <a:gd name="T23" fmla="*/ 29 h 99"/>
                <a:gd name="T24" fmla="*/ 40 w 51"/>
                <a:gd name="T25" fmla="*/ 34 h 99"/>
                <a:gd name="T26" fmla="*/ 39 w 51"/>
                <a:gd name="T27" fmla="*/ 39 h 99"/>
                <a:gd name="T28" fmla="*/ 37 w 51"/>
                <a:gd name="T29" fmla="*/ 43 h 99"/>
                <a:gd name="T30" fmla="*/ 33 w 51"/>
                <a:gd name="T31" fmla="*/ 46 h 99"/>
                <a:gd name="T32" fmla="*/ 28 w 51"/>
                <a:gd name="T33" fmla="*/ 49 h 99"/>
                <a:gd name="T34" fmla="*/ 24 w 51"/>
                <a:gd name="T35" fmla="*/ 52 h 99"/>
                <a:gd name="T36" fmla="*/ 21 w 51"/>
                <a:gd name="T37" fmla="*/ 54 h 99"/>
                <a:gd name="T38" fmla="*/ 19 w 51"/>
                <a:gd name="T39" fmla="*/ 57 h 99"/>
                <a:gd name="T40" fmla="*/ 18 w 51"/>
                <a:gd name="T41" fmla="*/ 60 h 99"/>
                <a:gd name="T42" fmla="*/ 41 w 51"/>
                <a:gd name="T43" fmla="*/ 60 h 99"/>
                <a:gd name="T44" fmla="*/ 41 w 51"/>
                <a:gd name="T45" fmla="*/ 68 h 99"/>
                <a:gd name="T46" fmla="*/ 8 w 51"/>
                <a:gd name="T47" fmla="*/ 68 h 99"/>
                <a:gd name="T48" fmla="*/ 8 w 51"/>
                <a:gd name="T49" fmla="*/ 63 h 99"/>
                <a:gd name="T50" fmla="*/ 9 w 51"/>
                <a:gd name="T51" fmla="*/ 57 h 99"/>
                <a:gd name="T52" fmla="*/ 12 w 51"/>
                <a:gd name="T53" fmla="*/ 52 h 99"/>
                <a:gd name="T54" fmla="*/ 16 w 51"/>
                <a:gd name="T55" fmla="*/ 48 h 99"/>
                <a:gd name="T56" fmla="*/ 22 w 51"/>
                <a:gd name="T57" fmla="*/ 43 h 99"/>
                <a:gd name="T58" fmla="*/ 26 w 51"/>
                <a:gd name="T59" fmla="*/ 41 h 99"/>
                <a:gd name="T60" fmla="*/ 28 w 51"/>
                <a:gd name="T61" fmla="*/ 39 h 99"/>
                <a:gd name="T62" fmla="*/ 30 w 51"/>
                <a:gd name="T63" fmla="*/ 37 h 99"/>
                <a:gd name="T64" fmla="*/ 30 w 51"/>
                <a:gd name="T65" fmla="*/ 34 h 99"/>
                <a:gd name="T66" fmla="*/ 29 w 51"/>
                <a:gd name="T67" fmla="*/ 32 h 99"/>
                <a:gd name="T68" fmla="*/ 28 w 51"/>
                <a:gd name="T69" fmla="*/ 30 h 99"/>
                <a:gd name="T70" fmla="*/ 26 w 51"/>
                <a:gd name="T71" fmla="*/ 29 h 99"/>
                <a:gd name="T72" fmla="*/ 23 w 51"/>
                <a:gd name="T73" fmla="*/ 29 h 99"/>
                <a:gd name="T74" fmla="*/ 19 w 51"/>
                <a:gd name="T75" fmla="*/ 29 h 99"/>
                <a:gd name="T76" fmla="*/ 16 w 51"/>
                <a:gd name="T77" fmla="*/ 30 h 99"/>
                <a:gd name="T78" fmla="*/ 13 w 51"/>
                <a:gd name="T79" fmla="*/ 31 h 99"/>
                <a:gd name="T80" fmla="*/ 10 w 51"/>
                <a:gd name="T81" fmla="*/ 32 h 99"/>
                <a:gd name="T82" fmla="*/ 8 w 51"/>
                <a:gd name="T83" fmla="*/ 26 h 99"/>
                <a:gd name="T84" fmla="*/ 11 w 51"/>
                <a:gd name="T85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1" y="24"/>
                  </a:moveTo>
                  <a:cubicBezTo>
                    <a:pt x="12" y="24"/>
                    <a:pt x="13" y="23"/>
                    <a:pt x="15" y="23"/>
                  </a:cubicBezTo>
                  <a:cubicBezTo>
                    <a:pt x="16" y="22"/>
                    <a:pt x="17" y="22"/>
                    <a:pt x="19" y="21"/>
                  </a:cubicBezTo>
                  <a:cubicBezTo>
                    <a:pt x="21" y="21"/>
                    <a:pt x="22" y="21"/>
                    <a:pt x="24" y="21"/>
                  </a:cubicBezTo>
                  <a:cubicBezTo>
                    <a:pt x="26" y="21"/>
                    <a:pt x="28" y="21"/>
                    <a:pt x="30" y="22"/>
                  </a:cubicBezTo>
                  <a:cubicBezTo>
                    <a:pt x="32" y="22"/>
                    <a:pt x="34" y="23"/>
                    <a:pt x="36" y="24"/>
                  </a:cubicBezTo>
                  <a:cubicBezTo>
                    <a:pt x="37" y="26"/>
                    <a:pt x="38" y="27"/>
                    <a:pt x="39" y="29"/>
                  </a:cubicBezTo>
                  <a:cubicBezTo>
                    <a:pt x="40" y="30"/>
                    <a:pt x="40" y="32"/>
                    <a:pt x="40" y="34"/>
                  </a:cubicBezTo>
                  <a:cubicBezTo>
                    <a:pt x="40" y="36"/>
                    <a:pt x="40" y="37"/>
                    <a:pt x="39" y="39"/>
                  </a:cubicBezTo>
                  <a:cubicBezTo>
                    <a:pt x="39" y="40"/>
                    <a:pt x="38" y="42"/>
                    <a:pt x="37" y="43"/>
                  </a:cubicBezTo>
                  <a:cubicBezTo>
                    <a:pt x="36" y="44"/>
                    <a:pt x="34" y="45"/>
                    <a:pt x="33" y="46"/>
                  </a:cubicBezTo>
                  <a:cubicBezTo>
                    <a:pt x="31" y="47"/>
                    <a:pt x="30" y="48"/>
                    <a:pt x="28" y="49"/>
                  </a:cubicBezTo>
                  <a:cubicBezTo>
                    <a:pt x="27" y="50"/>
                    <a:pt x="25" y="51"/>
                    <a:pt x="24" y="52"/>
                  </a:cubicBezTo>
                  <a:cubicBezTo>
                    <a:pt x="23" y="53"/>
                    <a:pt x="22" y="53"/>
                    <a:pt x="21" y="54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8"/>
                    <a:pt x="18" y="59"/>
                    <a:pt x="18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8" y="59"/>
                    <a:pt x="9" y="57"/>
                  </a:cubicBezTo>
                  <a:cubicBezTo>
                    <a:pt x="10" y="55"/>
                    <a:pt x="11" y="54"/>
                    <a:pt x="12" y="52"/>
                  </a:cubicBezTo>
                  <a:cubicBezTo>
                    <a:pt x="13" y="51"/>
                    <a:pt x="14" y="49"/>
                    <a:pt x="16" y="48"/>
                  </a:cubicBezTo>
                  <a:cubicBezTo>
                    <a:pt x="18" y="46"/>
                    <a:pt x="20" y="45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9" y="38"/>
                    <a:pt x="29" y="38"/>
                    <a:pt x="30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3"/>
                    <a:pt x="29" y="32"/>
                  </a:cubicBezTo>
                  <a:cubicBezTo>
                    <a:pt x="29" y="31"/>
                    <a:pt x="29" y="31"/>
                    <a:pt x="28" y="30"/>
                  </a:cubicBezTo>
                  <a:cubicBezTo>
                    <a:pt x="27" y="30"/>
                    <a:pt x="26" y="30"/>
                    <a:pt x="26" y="29"/>
                  </a:cubicBezTo>
                  <a:cubicBezTo>
                    <a:pt x="25" y="29"/>
                    <a:pt x="24" y="29"/>
                    <a:pt x="23" y="29"/>
                  </a:cubicBezTo>
                  <a:cubicBezTo>
                    <a:pt x="21" y="29"/>
                    <a:pt x="20" y="29"/>
                    <a:pt x="19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1"/>
                    <a:pt x="13" y="31"/>
                  </a:cubicBezTo>
                  <a:cubicBezTo>
                    <a:pt x="12" y="32"/>
                    <a:pt x="11" y="32"/>
                    <a:pt x="10" y="3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5"/>
                    <a:pt x="10" y="25"/>
                    <a:pt x="11" y="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804661" y="5639235"/>
              <a:ext cx="12700" cy="15875"/>
            </a:xfrm>
            <a:custGeom>
              <a:avLst/>
              <a:gdLst>
                <a:gd name="T0" fmla="*/ 2 w 14"/>
                <a:gd name="T1" fmla="*/ 14 h 17"/>
                <a:gd name="T2" fmla="*/ 4 w 14"/>
                <a:gd name="T3" fmla="*/ 16 h 17"/>
                <a:gd name="T4" fmla="*/ 7 w 14"/>
                <a:gd name="T5" fmla="*/ 17 h 17"/>
                <a:gd name="T6" fmla="*/ 9 w 14"/>
                <a:gd name="T7" fmla="*/ 16 h 17"/>
                <a:gd name="T8" fmla="*/ 10 w 14"/>
                <a:gd name="T9" fmla="*/ 16 h 17"/>
                <a:gd name="T10" fmla="*/ 12 w 14"/>
                <a:gd name="T11" fmla="*/ 15 h 17"/>
                <a:gd name="T12" fmla="*/ 14 w 14"/>
                <a:gd name="T13" fmla="*/ 13 h 17"/>
                <a:gd name="T14" fmla="*/ 13 w 14"/>
                <a:gd name="T15" fmla="*/ 7 h 17"/>
                <a:gd name="T16" fmla="*/ 11 w 14"/>
                <a:gd name="T17" fmla="*/ 3 h 17"/>
                <a:gd name="T18" fmla="*/ 9 w 14"/>
                <a:gd name="T19" fmla="*/ 1 h 17"/>
                <a:gd name="T20" fmla="*/ 6 w 14"/>
                <a:gd name="T21" fmla="*/ 0 h 17"/>
                <a:gd name="T22" fmla="*/ 4 w 14"/>
                <a:gd name="T23" fmla="*/ 1 h 17"/>
                <a:gd name="T24" fmla="*/ 2 w 14"/>
                <a:gd name="T25" fmla="*/ 3 h 17"/>
                <a:gd name="T26" fmla="*/ 0 w 14"/>
                <a:gd name="T27" fmla="*/ 5 h 17"/>
                <a:gd name="T28" fmla="*/ 0 w 14"/>
                <a:gd name="T29" fmla="*/ 8 h 17"/>
                <a:gd name="T30" fmla="*/ 0 w 14"/>
                <a:gd name="T31" fmla="*/ 11 h 17"/>
                <a:gd name="T32" fmla="*/ 2 w 14"/>
                <a:gd name="T3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2" y="14"/>
                  </a:moveTo>
                  <a:cubicBezTo>
                    <a:pt x="2" y="15"/>
                    <a:pt x="3" y="15"/>
                    <a:pt x="4" y="16"/>
                  </a:cubicBezTo>
                  <a:cubicBezTo>
                    <a:pt x="4" y="16"/>
                    <a:pt x="6" y="17"/>
                    <a:pt x="7" y="17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3" y="14"/>
                    <a:pt x="13" y="14"/>
                    <a:pt x="14" y="13"/>
                  </a:cubicBezTo>
                  <a:cubicBezTo>
                    <a:pt x="14" y="11"/>
                    <a:pt x="13" y="9"/>
                    <a:pt x="13" y="7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0" y="11"/>
                  </a:cubicBezTo>
                  <a:cubicBezTo>
                    <a:pt x="1" y="12"/>
                    <a:pt x="1" y="13"/>
                    <a:pt x="2" y="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4" name="Freeform 9"/>
            <p:cNvSpPr>
              <a:spLocks noEditPoints="1"/>
            </p:cNvSpPr>
            <p:nvPr/>
          </p:nvSpPr>
          <p:spPr bwMode="auto">
            <a:xfrm>
              <a:off x="787199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8 w 51"/>
                <a:gd name="T11" fmla="*/ 30 h 99"/>
                <a:gd name="T12" fmla="*/ 12 w 51"/>
                <a:gd name="T13" fmla="*/ 25 h 99"/>
                <a:gd name="T14" fmla="*/ 17 w 51"/>
                <a:gd name="T15" fmla="*/ 22 h 99"/>
                <a:gd name="T16" fmla="*/ 24 w 51"/>
                <a:gd name="T17" fmla="*/ 21 h 99"/>
                <a:gd name="T18" fmla="*/ 32 w 51"/>
                <a:gd name="T19" fmla="*/ 23 h 99"/>
                <a:gd name="T20" fmla="*/ 37 w 51"/>
                <a:gd name="T21" fmla="*/ 27 h 99"/>
                <a:gd name="T22" fmla="*/ 40 w 51"/>
                <a:gd name="T23" fmla="*/ 35 h 99"/>
                <a:gd name="T24" fmla="*/ 41 w 51"/>
                <a:gd name="T25" fmla="*/ 45 h 99"/>
                <a:gd name="T26" fmla="*/ 40 w 51"/>
                <a:gd name="T27" fmla="*/ 55 h 99"/>
                <a:gd name="T28" fmla="*/ 36 w 51"/>
                <a:gd name="T29" fmla="*/ 62 h 99"/>
                <a:gd name="T30" fmla="*/ 30 w 51"/>
                <a:gd name="T31" fmla="*/ 67 h 99"/>
                <a:gd name="T32" fmla="*/ 22 w 51"/>
                <a:gd name="T33" fmla="*/ 68 h 99"/>
                <a:gd name="T34" fmla="*/ 19 w 51"/>
                <a:gd name="T35" fmla="*/ 68 h 99"/>
                <a:gd name="T36" fmla="*/ 16 w 51"/>
                <a:gd name="T37" fmla="*/ 68 h 99"/>
                <a:gd name="T38" fmla="*/ 14 w 51"/>
                <a:gd name="T39" fmla="*/ 67 h 99"/>
                <a:gd name="T40" fmla="*/ 12 w 51"/>
                <a:gd name="T41" fmla="*/ 67 h 99"/>
                <a:gd name="T42" fmla="*/ 14 w 51"/>
                <a:gd name="T43" fmla="*/ 60 h 99"/>
                <a:gd name="T44" fmla="*/ 17 w 51"/>
                <a:gd name="T45" fmla="*/ 61 h 99"/>
                <a:gd name="T46" fmla="*/ 21 w 51"/>
                <a:gd name="T47" fmla="*/ 61 h 99"/>
                <a:gd name="T48" fmla="*/ 25 w 51"/>
                <a:gd name="T49" fmla="*/ 60 h 99"/>
                <a:gd name="T50" fmla="*/ 28 w 51"/>
                <a:gd name="T51" fmla="*/ 58 h 99"/>
                <a:gd name="T52" fmla="*/ 30 w 51"/>
                <a:gd name="T53" fmla="*/ 54 h 99"/>
                <a:gd name="T54" fmla="*/ 31 w 51"/>
                <a:gd name="T55" fmla="*/ 48 h 99"/>
                <a:gd name="T56" fmla="*/ 26 w 51"/>
                <a:gd name="T57" fmla="*/ 51 h 99"/>
                <a:gd name="T58" fmla="*/ 21 w 51"/>
                <a:gd name="T59" fmla="*/ 52 h 99"/>
                <a:gd name="T60" fmla="*/ 15 w 51"/>
                <a:gd name="T61" fmla="*/ 50 h 99"/>
                <a:gd name="T62" fmla="*/ 11 w 51"/>
                <a:gd name="T63" fmla="*/ 47 h 99"/>
                <a:gd name="T64" fmla="*/ 8 w 51"/>
                <a:gd name="T65" fmla="*/ 42 h 99"/>
                <a:gd name="T66" fmla="*/ 7 w 51"/>
                <a:gd name="T67" fmla="*/ 36 h 99"/>
                <a:gd name="T68" fmla="*/ 8 w 51"/>
                <a:gd name="T69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0"/>
                  </a:moveTo>
                  <a:cubicBezTo>
                    <a:pt x="9" y="28"/>
                    <a:pt x="10" y="27"/>
                    <a:pt x="12" y="25"/>
                  </a:cubicBezTo>
                  <a:cubicBezTo>
                    <a:pt x="13" y="24"/>
                    <a:pt x="15" y="23"/>
                    <a:pt x="17" y="22"/>
                  </a:cubicBezTo>
                  <a:cubicBezTo>
                    <a:pt x="19" y="21"/>
                    <a:pt x="22" y="21"/>
                    <a:pt x="24" y="21"/>
                  </a:cubicBezTo>
                  <a:cubicBezTo>
                    <a:pt x="27" y="21"/>
                    <a:pt x="30" y="21"/>
                    <a:pt x="32" y="23"/>
                  </a:cubicBezTo>
                  <a:cubicBezTo>
                    <a:pt x="34" y="24"/>
                    <a:pt x="36" y="25"/>
                    <a:pt x="37" y="27"/>
                  </a:cubicBezTo>
                  <a:cubicBezTo>
                    <a:pt x="39" y="29"/>
                    <a:pt x="40" y="32"/>
                    <a:pt x="40" y="35"/>
                  </a:cubicBezTo>
                  <a:cubicBezTo>
                    <a:pt x="41" y="38"/>
                    <a:pt x="41" y="41"/>
                    <a:pt x="41" y="45"/>
                  </a:cubicBezTo>
                  <a:cubicBezTo>
                    <a:pt x="41" y="48"/>
                    <a:pt x="41" y="52"/>
                    <a:pt x="40" y="55"/>
                  </a:cubicBezTo>
                  <a:cubicBezTo>
                    <a:pt x="39" y="57"/>
                    <a:pt x="38" y="60"/>
                    <a:pt x="36" y="62"/>
                  </a:cubicBezTo>
                  <a:cubicBezTo>
                    <a:pt x="34" y="64"/>
                    <a:pt x="33" y="66"/>
                    <a:pt x="30" y="67"/>
                  </a:cubicBezTo>
                  <a:cubicBezTo>
                    <a:pt x="28" y="68"/>
                    <a:pt x="25" y="68"/>
                    <a:pt x="22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16" y="68"/>
                    <a:pt x="15" y="68"/>
                    <a:pt x="14" y="67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0"/>
                    <a:pt x="17" y="61"/>
                  </a:cubicBezTo>
                  <a:cubicBezTo>
                    <a:pt x="18" y="61"/>
                    <a:pt x="19" y="61"/>
                    <a:pt x="21" y="61"/>
                  </a:cubicBezTo>
                  <a:cubicBezTo>
                    <a:pt x="22" y="61"/>
                    <a:pt x="23" y="61"/>
                    <a:pt x="25" y="60"/>
                  </a:cubicBezTo>
                  <a:cubicBezTo>
                    <a:pt x="26" y="60"/>
                    <a:pt x="27" y="59"/>
                    <a:pt x="28" y="58"/>
                  </a:cubicBezTo>
                  <a:cubicBezTo>
                    <a:pt x="28" y="57"/>
                    <a:pt x="29" y="55"/>
                    <a:pt x="30" y="54"/>
                  </a:cubicBezTo>
                  <a:cubicBezTo>
                    <a:pt x="30" y="52"/>
                    <a:pt x="31" y="50"/>
                    <a:pt x="31" y="48"/>
                  </a:cubicBezTo>
                  <a:cubicBezTo>
                    <a:pt x="29" y="49"/>
                    <a:pt x="28" y="50"/>
                    <a:pt x="26" y="51"/>
                  </a:cubicBezTo>
                  <a:cubicBezTo>
                    <a:pt x="24" y="51"/>
                    <a:pt x="23" y="52"/>
                    <a:pt x="21" y="52"/>
                  </a:cubicBezTo>
                  <a:cubicBezTo>
                    <a:pt x="19" y="52"/>
                    <a:pt x="17" y="51"/>
                    <a:pt x="15" y="50"/>
                  </a:cubicBezTo>
                  <a:cubicBezTo>
                    <a:pt x="13" y="50"/>
                    <a:pt x="12" y="49"/>
                    <a:pt x="11" y="47"/>
                  </a:cubicBezTo>
                  <a:cubicBezTo>
                    <a:pt x="10" y="46"/>
                    <a:pt x="9" y="44"/>
                    <a:pt x="8" y="42"/>
                  </a:cubicBezTo>
                  <a:cubicBezTo>
                    <a:pt x="7" y="41"/>
                    <a:pt x="7" y="39"/>
                    <a:pt x="7" y="36"/>
                  </a:cubicBezTo>
                  <a:cubicBezTo>
                    <a:pt x="7" y="34"/>
                    <a:pt x="8" y="32"/>
                    <a:pt x="8" y="3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5" name="Freeform 10"/>
            <p:cNvSpPr>
              <a:spLocks noEditPoints="1"/>
            </p:cNvSpPr>
            <p:nvPr/>
          </p:nvSpPr>
          <p:spPr bwMode="auto">
            <a:xfrm>
              <a:off x="84752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2 w 51"/>
                <a:gd name="T11" fmla="*/ 22 h 99"/>
                <a:gd name="T12" fmla="*/ 39 w 51"/>
                <a:gd name="T13" fmla="*/ 22 h 99"/>
                <a:gd name="T14" fmla="*/ 39 w 51"/>
                <a:gd name="T15" fmla="*/ 29 h 99"/>
                <a:gd name="T16" fmla="*/ 20 w 51"/>
                <a:gd name="T17" fmla="*/ 29 h 99"/>
                <a:gd name="T18" fmla="*/ 19 w 51"/>
                <a:gd name="T19" fmla="*/ 39 h 99"/>
                <a:gd name="T20" fmla="*/ 22 w 51"/>
                <a:gd name="T21" fmla="*/ 38 h 99"/>
                <a:gd name="T22" fmla="*/ 27 w 51"/>
                <a:gd name="T23" fmla="*/ 38 h 99"/>
                <a:gd name="T24" fmla="*/ 33 w 51"/>
                <a:gd name="T25" fmla="*/ 39 h 99"/>
                <a:gd name="T26" fmla="*/ 38 w 51"/>
                <a:gd name="T27" fmla="*/ 42 h 99"/>
                <a:gd name="T28" fmla="*/ 41 w 51"/>
                <a:gd name="T29" fmla="*/ 47 h 99"/>
                <a:gd name="T30" fmla="*/ 42 w 51"/>
                <a:gd name="T31" fmla="*/ 53 h 99"/>
                <a:gd name="T32" fmla="*/ 41 w 51"/>
                <a:gd name="T33" fmla="*/ 59 h 99"/>
                <a:gd name="T34" fmla="*/ 37 w 51"/>
                <a:gd name="T35" fmla="*/ 64 h 99"/>
                <a:gd name="T36" fmla="*/ 31 w 51"/>
                <a:gd name="T37" fmla="*/ 67 h 99"/>
                <a:gd name="T38" fmla="*/ 23 w 51"/>
                <a:gd name="T39" fmla="*/ 68 h 99"/>
                <a:gd name="T40" fmla="*/ 19 w 51"/>
                <a:gd name="T41" fmla="*/ 68 h 99"/>
                <a:gd name="T42" fmla="*/ 15 w 51"/>
                <a:gd name="T43" fmla="*/ 68 h 99"/>
                <a:gd name="T44" fmla="*/ 12 w 51"/>
                <a:gd name="T45" fmla="*/ 67 h 99"/>
                <a:gd name="T46" fmla="*/ 9 w 51"/>
                <a:gd name="T47" fmla="*/ 66 h 99"/>
                <a:gd name="T48" fmla="*/ 11 w 51"/>
                <a:gd name="T49" fmla="*/ 59 h 99"/>
                <a:gd name="T50" fmla="*/ 15 w 51"/>
                <a:gd name="T51" fmla="*/ 60 h 99"/>
                <a:gd name="T52" fmla="*/ 21 w 51"/>
                <a:gd name="T53" fmla="*/ 61 h 99"/>
                <a:gd name="T54" fmla="*/ 29 w 51"/>
                <a:gd name="T55" fmla="*/ 59 h 99"/>
                <a:gd name="T56" fmla="*/ 32 w 51"/>
                <a:gd name="T57" fmla="*/ 53 h 99"/>
                <a:gd name="T58" fmla="*/ 31 w 51"/>
                <a:gd name="T59" fmla="*/ 49 h 99"/>
                <a:gd name="T60" fmla="*/ 29 w 51"/>
                <a:gd name="T61" fmla="*/ 47 h 99"/>
                <a:gd name="T62" fmla="*/ 27 w 51"/>
                <a:gd name="T63" fmla="*/ 46 h 99"/>
                <a:gd name="T64" fmla="*/ 24 w 51"/>
                <a:gd name="T65" fmla="*/ 45 h 99"/>
                <a:gd name="T66" fmla="*/ 22 w 51"/>
                <a:gd name="T67" fmla="*/ 45 h 99"/>
                <a:gd name="T68" fmla="*/ 20 w 51"/>
                <a:gd name="T69" fmla="*/ 46 h 99"/>
                <a:gd name="T70" fmla="*/ 19 w 51"/>
                <a:gd name="T71" fmla="*/ 46 h 99"/>
                <a:gd name="T72" fmla="*/ 17 w 51"/>
                <a:gd name="T73" fmla="*/ 46 h 99"/>
                <a:gd name="T74" fmla="*/ 9 w 51"/>
                <a:gd name="T75" fmla="*/ 45 h 99"/>
                <a:gd name="T76" fmla="*/ 12 w 51"/>
                <a:gd name="T77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2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8"/>
                    <a:pt x="22" y="38"/>
                  </a:cubicBezTo>
                  <a:cubicBezTo>
                    <a:pt x="24" y="38"/>
                    <a:pt x="25" y="38"/>
                    <a:pt x="27" y="38"/>
                  </a:cubicBezTo>
                  <a:cubicBezTo>
                    <a:pt x="29" y="38"/>
                    <a:pt x="31" y="38"/>
                    <a:pt x="33" y="39"/>
                  </a:cubicBezTo>
                  <a:cubicBezTo>
                    <a:pt x="35" y="40"/>
                    <a:pt x="36" y="41"/>
                    <a:pt x="38" y="42"/>
                  </a:cubicBezTo>
                  <a:cubicBezTo>
                    <a:pt x="39" y="43"/>
                    <a:pt x="40" y="45"/>
                    <a:pt x="41" y="47"/>
                  </a:cubicBezTo>
                  <a:cubicBezTo>
                    <a:pt x="41" y="49"/>
                    <a:pt x="42" y="51"/>
                    <a:pt x="42" y="53"/>
                  </a:cubicBezTo>
                  <a:cubicBezTo>
                    <a:pt x="42" y="55"/>
                    <a:pt x="41" y="57"/>
                    <a:pt x="41" y="59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35" y="65"/>
                    <a:pt x="33" y="66"/>
                    <a:pt x="31" y="67"/>
                  </a:cubicBezTo>
                  <a:cubicBezTo>
                    <a:pt x="28" y="68"/>
                    <a:pt x="26" y="68"/>
                    <a:pt x="23" y="68"/>
                  </a:cubicBezTo>
                  <a:cubicBezTo>
                    <a:pt x="22" y="68"/>
                    <a:pt x="20" y="68"/>
                    <a:pt x="19" y="68"/>
                  </a:cubicBezTo>
                  <a:cubicBezTo>
                    <a:pt x="18" y="68"/>
                    <a:pt x="16" y="68"/>
                    <a:pt x="15" y="68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1" y="66"/>
                    <a:pt x="10" y="66"/>
                    <a:pt x="9" y="6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0"/>
                    <a:pt x="15" y="60"/>
                  </a:cubicBezTo>
                  <a:cubicBezTo>
                    <a:pt x="17" y="61"/>
                    <a:pt x="19" y="61"/>
                    <a:pt x="21" y="61"/>
                  </a:cubicBezTo>
                  <a:cubicBezTo>
                    <a:pt x="25" y="61"/>
                    <a:pt x="27" y="60"/>
                    <a:pt x="29" y="59"/>
                  </a:cubicBezTo>
                  <a:cubicBezTo>
                    <a:pt x="31" y="58"/>
                    <a:pt x="32" y="56"/>
                    <a:pt x="32" y="53"/>
                  </a:cubicBezTo>
                  <a:cubicBezTo>
                    <a:pt x="32" y="52"/>
                    <a:pt x="31" y="50"/>
                    <a:pt x="31" y="49"/>
                  </a:cubicBezTo>
                  <a:cubicBezTo>
                    <a:pt x="31" y="48"/>
                    <a:pt x="30" y="48"/>
                    <a:pt x="29" y="47"/>
                  </a:cubicBezTo>
                  <a:cubicBezTo>
                    <a:pt x="29" y="47"/>
                    <a:pt x="28" y="46"/>
                    <a:pt x="27" y="46"/>
                  </a:cubicBezTo>
                  <a:cubicBezTo>
                    <a:pt x="26" y="46"/>
                    <a:pt x="25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6"/>
                    <a:pt x="21" y="46"/>
                    <a:pt x="20" y="46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ubicBezTo>
                    <a:pt x="9" y="45"/>
                    <a:pt x="9" y="45"/>
                    <a:pt x="9" y="45"/>
                  </a:cubicBezTo>
                  <a:lnTo>
                    <a:pt x="12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6" name="Freeform 11"/>
            <p:cNvSpPr>
              <a:spLocks noEditPoints="1"/>
            </p:cNvSpPr>
            <p:nvPr/>
          </p:nvSpPr>
          <p:spPr bwMode="auto">
            <a:xfrm>
              <a:off x="907849" y="5612247"/>
              <a:ext cx="49213" cy="95250"/>
            </a:xfrm>
            <a:custGeom>
              <a:avLst/>
              <a:gdLst>
                <a:gd name="T0" fmla="*/ 0 w 31"/>
                <a:gd name="T1" fmla="*/ 60 h 60"/>
                <a:gd name="T2" fmla="*/ 31 w 31"/>
                <a:gd name="T3" fmla="*/ 60 h 60"/>
                <a:gd name="T4" fmla="*/ 31 w 31"/>
                <a:gd name="T5" fmla="*/ 0 h 60"/>
                <a:gd name="T6" fmla="*/ 0 w 31"/>
                <a:gd name="T7" fmla="*/ 0 h 60"/>
                <a:gd name="T8" fmla="*/ 0 w 31"/>
                <a:gd name="T9" fmla="*/ 60 h 60"/>
                <a:gd name="T10" fmla="*/ 7 w 31"/>
                <a:gd name="T11" fmla="*/ 15 h 60"/>
                <a:gd name="T12" fmla="*/ 15 w 31"/>
                <a:gd name="T13" fmla="*/ 13 h 60"/>
                <a:gd name="T14" fmla="*/ 19 w 31"/>
                <a:gd name="T15" fmla="*/ 13 h 60"/>
                <a:gd name="T16" fmla="*/ 19 w 31"/>
                <a:gd name="T17" fmla="*/ 37 h 60"/>
                <a:gd name="T18" fmla="*/ 25 w 31"/>
                <a:gd name="T19" fmla="*/ 37 h 60"/>
                <a:gd name="T20" fmla="*/ 25 w 31"/>
                <a:gd name="T21" fmla="*/ 41 h 60"/>
                <a:gd name="T22" fmla="*/ 8 w 31"/>
                <a:gd name="T23" fmla="*/ 41 h 60"/>
                <a:gd name="T24" fmla="*/ 8 w 31"/>
                <a:gd name="T25" fmla="*/ 37 h 60"/>
                <a:gd name="T26" fmla="*/ 13 w 31"/>
                <a:gd name="T27" fmla="*/ 37 h 60"/>
                <a:gd name="T28" fmla="*/ 13 w 31"/>
                <a:gd name="T29" fmla="*/ 17 h 60"/>
                <a:gd name="T30" fmla="*/ 7 w 31"/>
                <a:gd name="T31" fmla="*/ 19 h 60"/>
                <a:gd name="T32" fmla="*/ 7 w 31"/>
                <a:gd name="T3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0">
                  <a:moveTo>
                    <a:pt x="0" y="60"/>
                  </a:moveTo>
                  <a:lnTo>
                    <a:pt x="31" y="6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0"/>
                  </a:lnTo>
                  <a:close/>
                  <a:moveTo>
                    <a:pt x="7" y="15"/>
                  </a:moveTo>
                  <a:lnTo>
                    <a:pt x="15" y="13"/>
                  </a:lnTo>
                  <a:lnTo>
                    <a:pt x="19" y="13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25" y="41"/>
                  </a:lnTo>
                  <a:lnTo>
                    <a:pt x="8" y="41"/>
                  </a:lnTo>
                  <a:lnTo>
                    <a:pt x="8" y="37"/>
                  </a:lnTo>
                  <a:lnTo>
                    <a:pt x="13" y="37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984049" y="5626535"/>
              <a:ext cx="11113" cy="17463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11 h 11"/>
                <a:gd name="T4" fmla="*/ 7 w 7"/>
                <a:gd name="T5" fmla="*/ 11 h 11"/>
                <a:gd name="T6" fmla="*/ 7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8" name="Freeform 13"/>
            <p:cNvSpPr>
              <a:spLocks noEditPoints="1"/>
            </p:cNvSpPr>
            <p:nvPr/>
          </p:nvSpPr>
          <p:spPr bwMode="auto">
            <a:xfrm>
              <a:off x="96817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11 w 51"/>
                <a:gd name="T3" fmla="*/ 99 h 99"/>
                <a:gd name="T4" fmla="*/ 14 w 51"/>
                <a:gd name="T5" fmla="*/ 79 h 99"/>
                <a:gd name="T6" fmla="*/ 40 w 51"/>
                <a:gd name="T7" fmla="*/ 79 h 99"/>
                <a:gd name="T8" fmla="*/ 40 w 51"/>
                <a:gd name="T9" fmla="*/ 87 h 99"/>
                <a:gd name="T10" fmla="*/ 22 w 51"/>
                <a:gd name="T11" fmla="*/ 87 h 99"/>
                <a:gd name="T12" fmla="*/ 20 w 51"/>
                <a:gd name="T13" fmla="*/ 96 h 99"/>
                <a:gd name="T14" fmla="*/ 23 w 51"/>
                <a:gd name="T15" fmla="*/ 96 h 99"/>
                <a:gd name="T16" fmla="*/ 28 w 51"/>
                <a:gd name="T17" fmla="*/ 96 h 99"/>
                <a:gd name="T18" fmla="*/ 34 w 51"/>
                <a:gd name="T19" fmla="*/ 97 h 99"/>
                <a:gd name="T20" fmla="*/ 38 w 51"/>
                <a:gd name="T21" fmla="*/ 99 h 99"/>
                <a:gd name="T22" fmla="*/ 51 w 51"/>
                <a:gd name="T23" fmla="*/ 99 h 99"/>
                <a:gd name="T24" fmla="*/ 51 w 51"/>
                <a:gd name="T25" fmla="*/ 0 h 99"/>
                <a:gd name="T26" fmla="*/ 0 w 51"/>
                <a:gd name="T27" fmla="*/ 0 h 99"/>
                <a:gd name="T28" fmla="*/ 0 w 51"/>
                <a:gd name="T29" fmla="*/ 99 h 99"/>
                <a:gd name="T30" fmla="*/ 8 w 51"/>
                <a:gd name="T31" fmla="*/ 35 h 99"/>
                <a:gd name="T32" fmla="*/ 27 w 51"/>
                <a:gd name="T33" fmla="*/ 3 h 99"/>
                <a:gd name="T34" fmla="*/ 39 w 51"/>
                <a:gd name="T35" fmla="*/ 3 h 99"/>
                <a:gd name="T36" fmla="*/ 39 w 51"/>
                <a:gd name="T37" fmla="*/ 34 h 99"/>
                <a:gd name="T38" fmla="*/ 45 w 51"/>
                <a:gd name="T39" fmla="*/ 34 h 99"/>
                <a:gd name="T40" fmla="*/ 45 w 51"/>
                <a:gd name="T41" fmla="*/ 41 h 99"/>
                <a:gd name="T42" fmla="*/ 39 w 51"/>
                <a:gd name="T43" fmla="*/ 41 h 99"/>
                <a:gd name="T44" fmla="*/ 39 w 51"/>
                <a:gd name="T45" fmla="*/ 49 h 99"/>
                <a:gd name="T46" fmla="*/ 29 w 51"/>
                <a:gd name="T47" fmla="*/ 49 h 99"/>
                <a:gd name="T48" fmla="*/ 29 w 51"/>
                <a:gd name="T49" fmla="*/ 41 h 99"/>
                <a:gd name="T50" fmla="*/ 8 w 51"/>
                <a:gd name="T51" fmla="*/ 41 h 99"/>
                <a:gd name="T52" fmla="*/ 8 w 51"/>
                <a:gd name="T53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11" y="99"/>
                    <a:pt x="11" y="99"/>
                    <a:pt x="11" y="9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6"/>
                    <a:pt x="22" y="96"/>
                    <a:pt x="23" y="96"/>
                  </a:cubicBezTo>
                  <a:cubicBezTo>
                    <a:pt x="25" y="96"/>
                    <a:pt x="26" y="96"/>
                    <a:pt x="28" y="96"/>
                  </a:cubicBezTo>
                  <a:cubicBezTo>
                    <a:pt x="30" y="96"/>
                    <a:pt x="32" y="96"/>
                    <a:pt x="34" y="97"/>
                  </a:cubicBezTo>
                  <a:cubicBezTo>
                    <a:pt x="35" y="97"/>
                    <a:pt x="37" y="98"/>
                    <a:pt x="38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5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89" name="Freeform 5"/>
          <p:cNvSpPr>
            <a:spLocks noEditPoints="1"/>
          </p:cNvSpPr>
          <p:nvPr/>
        </p:nvSpPr>
        <p:spPr bwMode="auto">
          <a:xfrm>
            <a:off x="3085428" y="5480810"/>
            <a:ext cx="267372" cy="503842"/>
          </a:xfrm>
          <a:custGeom>
            <a:avLst/>
            <a:gdLst>
              <a:gd name="T0" fmla="*/ 162 w 192"/>
              <a:gd name="T1" fmla="*/ 0 h 364"/>
              <a:gd name="T2" fmla="*/ 30 w 192"/>
              <a:gd name="T3" fmla="*/ 0 h 364"/>
              <a:gd name="T4" fmla="*/ 0 w 192"/>
              <a:gd name="T5" fmla="*/ 30 h 364"/>
              <a:gd name="T6" fmla="*/ 0 w 192"/>
              <a:gd name="T7" fmla="*/ 334 h 364"/>
              <a:gd name="T8" fmla="*/ 30 w 192"/>
              <a:gd name="T9" fmla="*/ 364 h 364"/>
              <a:gd name="T10" fmla="*/ 162 w 192"/>
              <a:gd name="T11" fmla="*/ 364 h 364"/>
              <a:gd name="T12" fmla="*/ 192 w 192"/>
              <a:gd name="T13" fmla="*/ 334 h 364"/>
              <a:gd name="T14" fmla="*/ 192 w 192"/>
              <a:gd name="T15" fmla="*/ 30 h 364"/>
              <a:gd name="T16" fmla="*/ 162 w 192"/>
              <a:gd name="T17" fmla="*/ 0 h 364"/>
              <a:gd name="T18" fmla="*/ 78 w 192"/>
              <a:gd name="T19" fmla="*/ 12 h 364"/>
              <a:gd name="T20" fmla="*/ 114 w 192"/>
              <a:gd name="T21" fmla="*/ 12 h 364"/>
              <a:gd name="T22" fmla="*/ 115 w 192"/>
              <a:gd name="T23" fmla="*/ 13 h 364"/>
              <a:gd name="T24" fmla="*/ 114 w 192"/>
              <a:gd name="T25" fmla="*/ 15 h 364"/>
              <a:gd name="T26" fmla="*/ 78 w 192"/>
              <a:gd name="T27" fmla="*/ 15 h 364"/>
              <a:gd name="T28" fmla="*/ 77 w 192"/>
              <a:gd name="T29" fmla="*/ 13 h 364"/>
              <a:gd name="T30" fmla="*/ 78 w 192"/>
              <a:gd name="T31" fmla="*/ 12 h 364"/>
              <a:gd name="T32" fmla="*/ 109 w 192"/>
              <a:gd name="T33" fmla="*/ 354 h 364"/>
              <a:gd name="T34" fmla="*/ 83 w 192"/>
              <a:gd name="T35" fmla="*/ 354 h 364"/>
              <a:gd name="T36" fmla="*/ 76 w 192"/>
              <a:gd name="T37" fmla="*/ 347 h 364"/>
              <a:gd name="T38" fmla="*/ 83 w 192"/>
              <a:gd name="T39" fmla="*/ 340 h 364"/>
              <a:gd name="T40" fmla="*/ 109 w 192"/>
              <a:gd name="T41" fmla="*/ 340 h 364"/>
              <a:gd name="T42" fmla="*/ 116 w 192"/>
              <a:gd name="T43" fmla="*/ 347 h 364"/>
              <a:gd name="T44" fmla="*/ 109 w 192"/>
              <a:gd name="T45" fmla="*/ 354 h 364"/>
              <a:gd name="T46" fmla="*/ 180 w 192"/>
              <a:gd name="T47" fmla="*/ 329 h 364"/>
              <a:gd name="T48" fmla="*/ 12 w 192"/>
              <a:gd name="T49" fmla="*/ 329 h 364"/>
              <a:gd name="T50" fmla="*/ 12 w 192"/>
              <a:gd name="T51" fmla="*/ 37 h 364"/>
              <a:gd name="T52" fmla="*/ 180 w 192"/>
              <a:gd name="T53" fmla="*/ 37 h 364"/>
              <a:gd name="T54" fmla="*/ 180 w 192"/>
              <a:gd name="T55" fmla="*/ 32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364">
                <a:moveTo>
                  <a:pt x="162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50"/>
                  <a:pt x="13" y="364"/>
                  <a:pt x="30" y="364"/>
                </a:cubicBezTo>
                <a:cubicBezTo>
                  <a:pt x="162" y="364"/>
                  <a:pt x="162" y="364"/>
                  <a:pt x="162" y="364"/>
                </a:cubicBezTo>
                <a:cubicBezTo>
                  <a:pt x="178" y="364"/>
                  <a:pt x="192" y="350"/>
                  <a:pt x="192" y="334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13"/>
                  <a:pt x="178" y="0"/>
                  <a:pt x="162" y="0"/>
                </a:cubicBezTo>
                <a:close/>
                <a:moveTo>
                  <a:pt x="78" y="12"/>
                </a:moveTo>
                <a:cubicBezTo>
                  <a:pt x="114" y="12"/>
                  <a:pt x="114" y="12"/>
                  <a:pt x="114" y="12"/>
                </a:cubicBezTo>
                <a:cubicBezTo>
                  <a:pt x="114" y="12"/>
                  <a:pt x="115" y="12"/>
                  <a:pt x="115" y="13"/>
                </a:cubicBezTo>
                <a:cubicBezTo>
                  <a:pt x="115" y="14"/>
                  <a:pt x="114" y="15"/>
                  <a:pt x="114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4"/>
                  <a:pt x="77" y="13"/>
                </a:cubicBezTo>
                <a:cubicBezTo>
                  <a:pt x="77" y="12"/>
                  <a:pt x="77" y="12"/>
                  <a:pt x="78" y="12"/>
                </a:cubicBezTo>
                <a:close/>
                <a:moveTo>
                  <a:pt x="109" y="354"/>
                </a:moveTo>
                <a:cubicBezTo>
                  <a:pt x="83" y="354"/>
                  <a:pt x="83" y="354"/>
                  <a:pt x="83" y="354"/>
                </a:cubicBezTo>
                <a:cubicBezTo>
                  <a:pt x="79" y="354"/>
                  <a:pt x="76" y="351"/>
                  <a:pt x="76" y="347"/>
                </a:cubicBezTo>
                <a:cubicBezTo>
                  <a:pt x="76" y="343"/>
                  <a:pt x="79" y="340"/>
                  <a:pt x="83" y="340"/>
                </a:cubicBezTo>
                <a:cubicBezTo>
                  <a:pt x="109" y="340"/>
                  <a:pt x="109" y="340"/>
                  <a:pt x="109" y="340"/>
                </a:cubicBezTo>
                <a:cubicBezTo>
                  <a:pt x="113" y="340"/>
                  <a:pt x="116" y="343"/>
                  <a:pt x="116" y="347"/>
                </a:cubicBezTo>
                <a:cubicBezTo>
                  <a:pt x="116" y="351"/>
                  <a:pt x="113" y="354"/>
                  <a:pt x="109" y="354"/>
                </a:cubicBezTo>
                <a:close/>
                <a:moveTo>
                  <a:pt x="180" y="329"/>
                </a:moveTo>
                <a:cubicBezTo>
                  <a:pt x="12" y="329"/>
                  <a:pt x="12" y="329"/>
                  <a:pt x="12" y="329"/>
                </a:cubicBezTo>
                <a:cubicBezTo>
                  <a:pt x="12" y="37"/>
                  <a:pt x="12" y="37"/>
                  <a:pt x="12" y="37"/>
                </a:cubicBezTo>
                <a:cubicBezTo>
                  <a:pt x="180" y="37"/>
                  <a:pt x="180" y="37"/>
                  <a:pt x="180" y="37"/>
                </a:cubicBezTo>
                <a:lnTo>
                  <a:pt x="180" y="3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733267" y="5486261"/>
            <a:ext cx="610133" cy="492941"/>
            <a:chOff x="4059238" y="5476875"/>
            <a:chExt cx="930275" cy="719138"/>
          </a:xfrm>
        </p:grpSpPr>
        <p:sp>
          <p:nvSpPr>
            <p:cNvPr id="9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59238" y="5480050"/>
              <a:ext cx="930275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Freeform 9"/>
            <p:cNvSpPr>
              <a:spLocks noEditPoints="1"/>
            </p:cNvSpPr>
            <p:nvPr/>
          </p:nvSpPr>
          <p:spPr bwMode="auto">
            <a:xfrm>
              <a:off x="4062413" y="5476875"/>
              <a:ext cx="927100" cy="719138"/>
            </a:xfrm>
            <a:custGeom>
              <a:avLst/>
              <a:gdLst>
                <a:gd name="T0" fmla="*/ 336 w 347"/>
                <a:gd name="T1" fmla="*/ 0 h 268"/>
                <a:gd name="T2" fmla="*/ 12 w 347"/>
                <a:gd name="T3" fmla="*/ 0 h 268"/>
                <a:gd name="T4" fmla="*/ 0 w 347"/>
                <a:gd name="T5" fmla="*/ 12 h 268"/>
                <a:gd name="T6" fmla="*/ 0 w 347"/>
                <a:gd name="T7" fmla="*/ 256 h 268"/>
                <a:gd name="T8" fmla="*/ 12 w 347"/>
                <a:gd name="T9" fmla="*/ 268 h 268"/>
                <a:gd name="T10" fmla="*/ 336 w 347"/>
                <a:gd name="T11" fmla="*/ 268 h 268"/>
                <a:gd name="T12" fmla="*/ 347 w 347"/>
                <a:gd name="T13" fmla="*/ 256 h 268"/>
                <a:gd name="T14" fmla="*/ 347 w 347"/>
                <a:gd name="T15" fmla="*/ 12 h 268"/>
                <a:gd name="T16" fmla="*/ 336 w 347"/>
                <a:gd name="T17" fmla="*/ 0 h 268"/>
                <a:gd name="T18" fmla="*/ 15 w 347"/>
                <a:gd name="T19" fmla="*/ 136 h 268"/>
                <a:gd name="T20" fmla="*/ 13 w 347"/>
                <a:gd name="T21" fmla="*/ 134 h 268"/>
                <a:gd name="T22" fmla="*/ 15 w 347"/>
                <a:gd name="T23" fmla="*/ 131 h 268"/>
                <a:gd name="T24" fmla="*/ 18 w 347"/>
                <a:gd name="T25" fmla="*/ 134 h 268"/>
                <a:gd name="T26" fmla="*/ 15 w 347"/>
                <a:gd name="T27" fmla="*/ 136 h 268"/>
                <a:gd name="T28" fmla="*/ 318 w 347"/>
                <a:gd name="T29" fmla="*/ 240 h 268"/>
                <a:gd name="T30" fmla="*/ 32 w 347"/>
                <a:gd name="T31" fmla="*/ 240 h 268"/>
                <a:gd name="T32" fmla="*/ 32 w 347"/>
                <a:gd name="T33" fmla="*/ 28 h 268"/>
                <a:gd name="T34" fmla="*/ 318 w 347"/>
                <a:gd name="T35" fmla="*/ 28 h 268"/>
                <a:gd name="T36" fmla="*/ 318 w 347"/>
                <a:gd name="T37" fmla="*/ 240 h 268"/>
                <a:gd name="T38" fmla="*/ 332 w 347"/>
                <a:gd name="T39" fmla="*/ 142 h 268"/>
                <a:gd name="T40" fmla="*/ 324 w 347"/>
                <a:gd name="T41" fmla="*/ 134 h 268"/>
                <a:gd name="T42" fmla="*/ 332 w 347"/>
                <a:gd name="T43" fmla="*/ 126 h 268"/>
                <a:gd name="T44" fmla="*/ 340 w 347"/>
                <a:gd name="T45" fmla="*/ 134 h 268"/>
                <a:gd name="T46" fmla="*/ 332 w 347"/>
                <a:gd name="T47" fmla="*/ 14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268">
                  <a:moveTo>
                    <a:pt x="3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6" y="268"/>
                    <a:pt x="12" y="268"/>
                  </a:cubicBezTo>
                  <a:cubicBezTo>
                    <a:pt x="336" y="268"/>
                    <a:pt x="336" y="268"/>
                    <a:pt x="336" y="268"/>
                  </a:cubicBezTo>
                  <a:cubicBezTo>
                    <a:pt x="342" y="268"/>
                    <a:pt x="347" y="262"/>
                    <a:pt x="347" y="256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5"/>
                    <a:pt x="342" y="0"/>
                    <a:pt x="336" y="0"/>
                  </a:cubicBezTo>
                  <a:close/>
                  <a:moveTo>
                    <a:pt x="15" y="136"/>
                  </a:moveTo>
                  <a:cubicBezTo>
                    <a:pt x="14" y="136"/>
                    <a:pt x="13" y="135"/>
                    <a:pt x="13" y="134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7" y="131"/>
                    <a:pt x="18" y="132"/>
                    <a:pt x="18" y="134"/>
                  </a:cubicBezTo>
                  <a:cubicBezTo>
                    <a:pt x="18" y="135"/>
                    <a:pt x="17" y="136"/>
                    <a:pt x="15" y="136"/>
                  </a:cubicBezTo>
                  <a:close/>
                  <a:moveTo>
                    <a:pt x="318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8" y="28"/>
                    <a:pt x="318" y="28"/>
                    <a:pt x="318" y="28"/>
                  </a:cubicBezTo>
                  <a:lnTo>
                    <a:pt x="318" y="240"/>
                  </a:lnTo>
                  <a:close/>
                  <a:moveTo>
                    <a:pt x="332" y="142"/>
                  </a:moveTo>
                  <a:cubicBezTo>
                    <a:pt x="327" y="142"/>
                    <a:pt x="324" y="138"/>
                    <a:pt x="324" y="134"/>
                  </a:cubicBezTo>
                  <a:cubicBezTo>
                    <a:pt x="324" y="129"/>
                    <a:pt x="327" y="126"/>
                    <a:pt x="332" y="126"/>
                  </a:cubicBezTo>
                  <a:cubicBezTo>
                    <a:pt x="336" y="126"/>
                    <a:pt x="340" y="129"/>
                    <a:pt x="340" y="134"/>
                  </a:cubicBezTo>
                  <a:cubicBezTo>
                    <a:pt x="340" y="138"/>
                    <a:pt x="336" y="142"/>
                    <a:pt x="332" y="1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93" name="Freeform 212"/>
          <p:cNvSpPr>
            <a:spLocks noEditPoints="1"/>
          </p:cNvSpPr>
          <p:nvPr/>
        </p:nvSpPr>
        <p:spPr bwMode="auto">
          <a:xfrm>
            <a:off x="2344641" y="5497461"/>
            <a:ext cx="322359" cy="470540"/>
          </a:xfrm>
          <a:custGeom>
            <a:avLst/>
            <a:gdLst>
              <a:gd name="T0" fmla="*/ 11 w 312"/>
              <a:gd name="T1" fmla="*/ 181 h 457"/>
              <a:gd name="T2" fmla="*/ 45 w 312"/>
              <a:gd name="T3" fmla="*/ 190 h 457"/>
              <a:gd name="T4" fmla="*/ 225 w 312"/>
              <a:gd name="T5" fmla="*/ 88 h 457"/>
              <a:gd name="T6" fmla="*/ 267 w 312"/>
              <a:gd name="T7" fmla="*/ 262 h 457"/>
              <a:gd name="T8" fmla="*/ 301 w 312"/>
              <a:gd name="T9" fmla="*/ 254 h 457"/>
              <a:gd name="T10" fmla="*/ 276 w 312"/>
              <a:gd name="T11" fmla="*/ 157 h 457"/>
              <a:gd name="T12" fmla="*/ 72 w 312"/>
              <a:gd name="T13" fmla="*/ 157 h 457"/>
              <a:gd name="T14" fmla="*/ 11 w 312"/>
              <a:gd name="T15" fmla="*/ 240 h 457"/>
              <a:gd name="T16" fmla="*/ 113 w 312"/>
              <a:gd name="T17" fmla="*/ 113 h 457"/>
              <a:gd name="T18" fmla="*/ 217 w 312"/>
              <a:gd name="T19" fmla="*/ 157 h 457"/>
              <a:gd name="T20" fmla="*/ 301 w 312"/>
              <a:gd name="T21" fmla="*/ 313 h 457"/>
              <a:gd name="T22" fmla="*/ 240 w 312"/>
              <a:gd name="T23" fmla="*/ 229 h 457"/>
              <a:gd name="T24" fmla="*/ 108 w 312"/>
              <a:gd name="T25" fmla="*/ 157 h 457"/>
              <a:gd name="T26" fmla="*/ 11 w 312"/>
              <a:gd name="T27" fmla="*/ 276 h 457"/>
              <a:gd name="T28" fmla="*/ 131 w 312"/>
              <a:gd name="T29" fmla="*/ 157 h 457"/>
              <a:gd name="T30" fmla="*/ 4 w 312"/>
              <a:gd name="T31" fmla="*/ 338 h 457"/>
              <a:gd name="T32" fmla="*/ 156 w 312"/>
              <a:gd name="T33" fmla="*/ 109 h 457"/>
              <a:gd name="T34" fmla="*/ 11 w 312"/>
              <a:gd name="T35" fmla="*/ 290 h 457"/>
              <a:gd name="T36" fmla="*/ 167 w 312"/>
              <a:gd name="T37" fmla="*/ 157 h 457"/>
              <a:gd name="T38" fmla="*/ 187 w 312"/>
              <a:gd name="T39" fmla="*/ 268 h 457"/>
              <a:gd name="T40" fmla="*/ 296 w 312"/>
              <a:gd name="T41" fmla="*/ 349 h 457"/>
              <a:gd name="T42" fmla="*/ 297 w 312"/>
              <a:gd name="T43" fmla="*/ 326 h 457"/>
              <a:gd name="T44" fmla="*/ 209 w 312"/>
              <a:gd name="T45" fmla="*/ 261 h 457"/>
              <a:gd name="T46" fmla="*/ 158 w 312"/>
              <a:gd name="T47" fmla="*/ 300 h 457"/>
              <a:gd name="T48" fmla="*/ 163 w 312"/>
              <a:gd name="T49" fmla="*/ 310 h 457"/>
              <a:gd name="T50" fmla="*/ 181 w 312"/>
              <a:gd name="T51" fmla="*/ 289 h 457"/>
              <a:gd name="T52" fmla="*/ 29 w 312"/>
              <a:gd name="T53" fmla="*/ 362 h 457"/>
              <a:gd name="T54" fmla="*/ 121 w 312"/>
              <a:gd name="T55" fmla="*/ 357 h 457"/>
              <a:gd name="T56" fmla="*/ 281 w 312"/>
              <a:gd name="T57" fmla="*/ 384 h 457"/>
              <a:gd name="T58" fmla="*/ 232 w 312"/>
              <a:gd name="T59" fmla="*/ 344 h 457"/>
              <a:gd name="T60" fmla="*/ 163 w 312"/>
              <a:gd name="T61" fmla="*/ 360 h 457"/>
              <a:gd name="T62" fmla="*/ 45 w 312"/>
              <a:gd name="T63" fmla="*/ 408 h 457"/>
              <a:gd name="T64" fmla="*/ 163 w 312"/>
              <a:gd name="T65" fmla="*/ 382 h 457"/>
              <a:gd name="T66" fmla="*/ 163 w 312"/>
              <a:gd name="T67" fmla="*/ 382 h 457"/>
              <a:gd name="T68" fmla="*/ 268 w 312"/>
              <a:gd name="T69" fmla="*/ 407 h 457"/>
              <a:gd name="T70" fmla="*/ 163 w 312"/>
              <a:gd name="T71" fmla="*/ 360 h 457"/>
              <a:gd name="T72" fmla="*/ 163 w 312"/>
              <a:gd name="T73" fmla="*/ 396 h 457"/>
              <a:gd name="T74" fmla="*/ 145 w 312"/>
              <a:gd name="T75" fmla="*/ 400 h 457"/>
              <a:gd name="T76" fmla="*/ 100 w 312"/>
              <a:gd name="T77" fmla="*/ 444 h 457"/>
              <a:gd name="T78" fmla="*/ 164 w 312"/>
              <a:gd name="T79" fmla="*/ 419 h 457"/>
              <a:gd name="T80" fmla="*/ 164 w 312"/>
              <a:gd name="T81" fmla="*/ 419 h 457"/>
              <a:gd name="T82" fmla="*/ 231 w 312"/>
              <a:gd name="T83" fmla="*/ 435 h 457"/>
              <a:gd name="T84" fmla="*/ 165 w 312"/>
              <a:gd name="T85" fmla="*/ 432 h 457"/>
              <a:gd name="T86" fmla="*/ 160 w 312"/>
              <a:gd name="T87" fmla="*/ 457 h 457"/>
              <a:gd name="T88" fmla="*/ 174 w 312"/>
              <a:gd name="T89" fmla="*/ 435 h 457"/>
              <a:gd name="T90" fmla="*/ 165 w 312"/>
              <a:gd name="T91" fmla="*/ 432 h 457"/>
              <a:gd name="T92" fmla="*/ 220 w 312"/>
              <a:gd name="T93" fmla="*/ 164 h 457"/>
              <a:gd name="T94" fmla="*/ 23 w 312"/>
              <a:gd name="T95" fmla="*/ 157 h 457"/>
              <a:gd name="T96" fmla="*/ 289 w 312"/>
              <a:gd name="T97" fmla="*/ 157 h 457"/>
              <a:gd name="T98" fmla="*/ 312 w 312"/>
              <a:gd name="T99" fmla="*/ 1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457">
                <a:moveTo>
                  <a:pt x="156" y="37"/>
                </a:moveTo>
                <a:cubicBezTo>
                  <a:pt x="90" y="37"/>
                  <a:pt x="36" y="90"/>
                  <a:pt x="36" y="157"/>
                </a:cubicBezTo>
                <a:cubicBezTo>
                  <a:pt x="36" y="163"/>
                  <a:pt x="34" y="169"/>
                  <a:pt x="29" y="174"/>
                </a:cubicBezTo>
                <a:cubicBezTo>
                  <a:pt x="24" y="179"/>
                  <a:pt x="18" y="181"/>
                  <a:pt x="11" y="181"/>
                </a:cubicBezTo>
                <a:cubicBezTo>
                  <a:pt x="5" y="181"/>
                  <a:pt x="0" y="186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1" y="204"/>
                  <a:pt x="11" y="204"/>
                  <a:pt x="11" y="204"/>
                </a:cubicBezTo>
                <a:cubicBezTo>
                  <a:pt x="24" y="204"/>
                  <a:pt x="36" y="199"/>
                  <a:pt x="45" y="190"/>
                </a:cubicBezTo>
                <a:cubicBezTo>
                  <a:pt x="54" y="181"/>
                  <a:pt x="59" y="169"/>
                  <a:pt x="59" y="157"/>
                </a:cubicBezTo>
                <a:cubicBezTo>
                  <a:pt x="59" y="130"/>
                  <a:pt x="70" y="105"/>
                  <a:pt x="87" y="88"/>
                </a:cubicBezTo>
                <a:cubicBezTo>
                  <a:pt x="105" y="70"/>
                  <a:pt x="129" y="59"/>
                  <a:pt x="156" y="59"/>
                </a:cubicBezTo>
                <a:cubicBezTo>
                  <a:pt x="183" y="59"/>
                  <a:pt x="207" y="70"/>
                  <a:pt x="225" y="88"/>
                </a:cubicBezTo>
                <a:cubicBezTo>
                  <a:pt x="242" y="105"/>
                  <a:pt x="253" y="130"/>
                  <a:pt x="253" y="157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3" y="229"/>
                  <a:pt x="253" y="229"/>
                  <a:pt x="253" y="229"/>
                </a:cubicBezTo>
                <a:cubicBezTo>
                  <a:pt x="253" y="241"/>
                  <a:pt x="258" y="254"/>
                  <a:pt x="267" y="262"/>
                </a:cubicBezTo>
                <a:cubicBezTo>
                  <a:pt x="276" y="271"/>
                  <a:pt x="288" y="276"/>
                  <a:pt x="301" y="276"/>
                </a:cubicBezTo>
                <a:cubicBezTo>
                  <a:pt x="301" y="276"/>
                  <a:pt x="301" y="276"/>
                  <a:pt x="301" y="276"/>
                </a:cubicBezTo>
                <a:cubicBezTo>
                  <a:pt x="307" y="276"/>
                  <a:pt x="312" y="271"/>
                  <a:pt x="312" y="265"/>
                </a:cubicBezTo>
                <a:cubicBezTo>
                  <a:pt x="312" y="259"/>
                  <a:pt x="307" y="254"/>
                  <a:pt x="301" y="254"/>
                </a:cubicBezTo>
                <a:cubicBezTo>
                  <a:pt x="301" y="254"/>
                  <a:pt x="301" y="254"/>
                  <a:pt x="301" y="254"/>
                </a:cubicBezTo>
                <a:cubicBezTo>
                  <a:pt x="294" y="254"/>
                  <a:pt x="288" y="251"/>
                  <a:pt x="283" y="246"/>
                </a:cubicBezTo>
                <a:cubicBezTo>
                  <a:pt x="278" y="242"/>
                  <a:pt x="276" y="236"/>
                  <a:pt x="276" y="229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90"/>
                  <a:pt x="222" y="37"/>
                  <a:pt x="156" y="37"/>
                </a:cubicBezTo>
                <a:moveTo>
                  <a:pt x="156" y="73"/>
                </a:moveTo>
                <a:cubicBezTo>
                  <a:pt x="110" y="73"/>
                  <a:pt x="72" y="110"/>
                  <a:pt x="72" y="157"/>
                </a:cubicBezTo>
                <a:cubicBezTo>
                  <a:pt x="72" y="173"/>
                  <a:pt x="66" y="188"/>
                  <a:pt x="54" y="200"/>
                </a:cubicBezTo>
                <a:cubicBezTo>
                  <a:pt x="43" y="211"/>
                  <a:pt x="28" y="218"/>
                  <a:pt x="11" y="218"/>
                </a:cubicBezTo>
                <a:cubicBezTo>
                  <a:pt x="5" y="218"/>
                  <a:pt x="0" y="223"/>
                  <a:pt x="0" y="229"/>
                </a:cubicBezTo>
                <a:cubicBezTo>
                  <a:pt x="0" y="235"/>
                  <a:pt x="5" y="240"/>
                  <a:pt x="11" y="240"/>
                </a:cubicBezTo>
                <a:cubicBezTo>
                  <a:pt x="11" y="240"/>
                  <a:pt x="11" y="240"/>
                  <a:pt x="11" y="240"/>
                </a:cubicBezTo>
                <a:cubicBezTo>
                  <a:pt x="33" y="240"/>
                  <a:pt x="55" y="231"/>
                  <a:pt x="70" y="216"/>
                </a:cubicBezTo>
                <a:cubicBezTo>
                  <a:pt x="86" y="200"/>
                  <a:pt x="95" y="179"/>
                  <a:pt x="95" y="157"/>
                </a:cubicBezTo>
                <a:cubicBezTo>
                  <a:pt x="95" y="140"/>
                  <a:pt x="102" y="124"/>
                  <a:pt x="113" y="113"/>
                </a:cubicBezTo>
                <a:cubicBezTo>
                  <a:pt x="124" y="102"/>
                  <a:pt x="139" y="95"/>
                  <a:pt x="156" y="95"/>
                </a:cubicBezTo>
                <a:cubicBezTo>
                  <a:pt x="173" y="95"/>
                  <a:pt x="188" y="102"/>
                  <a:pt x="199" y="113"/>
                </a:cubicBezTo>
                <a:cubicBezTo>
                  <a:pt x="210" y="124"/>
                  <a:pt x="217" y="140"/>
                  <a:pt x="217" y="157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217" y="229"/>
                  <a:pt x="217" y="229"/>
                  <a:pt x="217" y="229"/>
                </a:cubicBezTo>
                <a:cubicBezTo>
                  <a:pt x="217" y="251"/>
                  <a:pt x="226" y="272"/>
                  <a:pt x="241" y="288"/>
                </a:cubicBezTo>
                <a:cubicBezTo>
                  <a:pt x="257" y="304"/>
                  <a:pt x="278" y="313"/>
                  <a:pt x="301" y="313"/>
                </a:cubicBezTo>
                <a:cubicBezTo>
                  <a:pt x="301" y="313"/>
                  <a:pt x="301" y="313"/>
                  <a:pt x="301" y="313"/>
                </a:cubicBezTo>
                <a:cubicBezTo>
                  <a:pt x="307" y="313"/>
                  <a:pt x="312" y="308"/>
                  <a:pt x="312" y="301"/>
                </a:cubicBezTo>
                <a:cubicBezTo>
                  <a:pt x="312" y="295"/>
                  <a:pt x="307" y="290"/>
                  <a:pt x="301" y="290"/>
                </a:cubicBezTo>
                <a:cubicBezTo>
                  <a:pt x="284" y="290"/>
                  <a:pt x="269" y="284"/>
                  <a:pt x="257" y="272"/>
                </a:cubicBezTo>
                <a:cubicBezTo>
                  <a:pt x="246" y="260"/>
                  <a:pt x="240" y="245"/>
                  <a:pt x="240" y="229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40" y="110"/>
                  <a:pt x="202" y="73"/>
                  <a:pt x="156" y="73"/>
                </a:cubicBezTo>
                <a:moveTo>
                  <a:pt x="156" y="109"/>
                </a:moveTo>
                <a:cubicBezTo>
                  <a:pt x="130" y="109"/>
                  <a:pt x="108" y="130"/>
                  <a:pt x="108" y="157"/>
                </a:cubicBezTo>
                <a:cubicBezTo>
                  <a:pt x="108" y="184"/>
                  <a:pt x="98" y="208"/>
                  <a:pt x="80" y="225"/>
                </a:cubicBezTo>
                <a:cubicBezTo>
                  <a:pt x="62" y="243"/>
                  <a:pt x="38" y="254"/>
                  <a:pt x="11" y="254"/>
                </a:cubicBezTo>
                <a:cubicBezTo>
                  <a:pt x="5" y="254"/>
                  <a:pt x="0" y="259"/>
                  <a:pt x="0" y="265"/>
                </a:cubicBezTo>
                <a:cubicBezTo>
                  <a:pt x="0" y="271"/>
                  <a:pt x="5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44" y="276"/>
                  <a:pt x="74" y="263"/>
                  <a:pt x="96" y="241"/>
                </a:cubicBezTo>
                <a:cubicBezTo>
                  <a:pt x="118" y="220"/>
                  <a:pt x="131" y="190"/>
                  <a:pt x="131" y="157"/>
                </a:cubicBezTo>
                <a:cubicBezTo>
                  <a:pt x="131" y="143"/>
                  <a:pt x="142" y="132"/>
                  <a:pt x="156" y="132"/>
                </a:cubicBezTo>
                <a:cubicBezTo>
                  <a:pt x="170" y="132"/>
                  <a:pt x="181" y="143"/>
                  <a:pt x="181" y="157"/>
                </a:cubicBezTo>
                <a:cubicBezTo>
                  <a:pt x="181" y="249"/>
                  <a:pt x="107" y="324"/>
                  <a:pt x="15" y="326"/>
                </a:cubicBezTo>
                <a:cubicBezTo>
                  <a:pt x="9" y="326"/>
                  <a:pt x="4" y="331"/>
                  <a:pt x="4" y="338"/>
                </a:cubicBezTo>
                <a:cubicBezTo>
                  <a:pt x="5" y="344"/>
                  <a:pt x="10" y="349"/>
                  <a:pt x="16" y="349"/>
                </a:cubicBezTo>
                <a:cubicBezTo>
                  <a:pt x="16" y="349"/>
                  <a:pt x="16" y="349"/>
                  <a:pt x="16" y="349"/>
                </a:cubicBezTo>
                <a:cubicBezTo>
                  <a:pt x="120" y="346"/>
                  <a:pt x="203" y="261"/>
                  <a:pt x="203" y="157"/>
                </a:cubicBezTo>
                <a:cubicBezTo>
                  <a:pt x="203" y="130"/>
                  <a:pt x="182" y="109"/>
                  <a:pt x="156" y="109"/>
                </a:cubicBezTo>
                <a:moveTo>
                  <a:pt x="156" y="145"/>
                </a:moveTo>
                <a:cubicBezTo>
                  <a:pt x="150" y="145"/>
                  <a:pt x="145" y="150"/>
                  <a:pt x="145" y="157"/>
                </a:cubicBezTo>
                <a:cubicBezTo>
                  <a:pt x="145" y="193"/>
                  <a:pt x="130" y="227"/>
                  <a:pt x="106" y="251"/>
                </a:cubicBezTo>
                <a:cubicBezTo>
                  <a:pt x="81" y="275"/>
                  <a:pt x="48" y="290"/>
                  <a:pt x="11" y="290"/>
                </a:cubicBezTo>
                <a:cubicBezTo>
                  <a:pt x="5" y="290"/>
                  <a:pt x="0" y="295"/>
                  <a:pt x="0" y="301"/>
                </a:cubicBezTo>
                <a:cubicBezTo>
                  <a:pt x="0" y="308"/>
                  <a:pt x="5" y="313"/>
                  <a:pt x="11" y="313"/>
                </a:cubicBezTo>
                <a:cubicBezTo>
                  <a:pt x="11" y="313"/>
                  <a:pt x="11" y="313"/>
                  <a:pt x="11" y="313"/>
                </a:cubicBezTo>
                <a:cubicBezTo>
                  <a:pt x="97" y="313"/>
                  <a:pt x="167" y="243"/>
                  <a:pt x="167" y="157"/>
                </a:cubicBezTo>
                <a:cubicBezTo>
                  <a:pt x="167" y="150"/>
                  <a:pt x="162" y="145"/>
                  <a:pt x="156" y="145"/>
                </a:cubicBezTo>
                <a:moveTo>
                  <a:pt x="198" y="253"/>
                </a:moveTo>
                <a:cubicBezTo>
                  <a:pt x="197" y="253"/>
                  <a:pt x="196" y="253"/>
                  <a:pt x="194" y="254"/>
                </a:cubicBezTo>
                <a:cubicBezTo>
                  <a:pt x="188" y="256"/>
                  <a:pt x="185" y="262"/>
                  <a:pt x="187" y="268"/>
                </a:cubicBezTo>
                <a:cubicBezTo>
                  <a:pt x="193" y="285"/>
                  <a:pt x="203" y="301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37" y="334"/>
                  <a:pt x="265" y="347"/>
                  <a:pt x="296" y="349"/>
                </a:cubicBezTo>
                <a:cubicBezTo>
                  <a:pt x="296" y="349"/>
                  <a:pt x="296" y="349"/>
                  <a:pt x="296" y="349"/>
                </a:cubicBezTo>
                <a:cubicBezTo>
                  <a:pt x="302" y="349"/>
                  <a:pt x="307" y="344"/>
                  <a:pt x="307" y="338"/>
                </a:cubicBezTo>
                <a:cubicBezTo>
                  <a:pt x="308" y="332"/>
                  <a:pt x="303" y="326"/>
                  <a:pt x="297" y="326"/>
                </a:cubicBezTo>
                <a:cubicBezTo>
                  <a:pt x="297" y="326"/>
                  <a:pt x="297" y="326"/>
                  <a:pt x="297" y="326"/>
                </a:cubicBezTo>
                <a:cubicBezTo>
                  <a:pt x="271" y="325"/>
                  <a:pt x="249" y="314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21" y="287"/>
                  <a:pt x="213" y="274"/>
                  <a:pt x="209" y="261"/>
                </a:cubicBezTo>
                <a:cubicBezTo>
                  <a:pt x="207" y="256"/>
                  <a:pt x="203" y="253"/>
                  <a:pt x="198" y="253"/>
                </a:cubicBezTo>
                <a:moveTo>
                  <a:pt x="175" y="285"/>
                </a:moveTo>
                <a:cubicBezTo>
                  <a:pt x="173" y="285"/>
                  <a:pt x="171" y="286"/>
                  <a:pt x="170" y="288"/>
                </a:cubicBezTo>
                <a:cubicBezTo>
                  <a:pt x="166" y="292"/>
                  <a:pt x="162" y="296"/>
                  <a:pt x="158" y="300"/>
                </a:cubicBezTo>
                <a:cubicBezTo>
                  <a:pt x="158" y="301"/>
                  <a:pt x="157" y="302"/>
                  <a:pt x="156" y="303"/>
                </a:cubicBezTo>
                <a:cubicBezTo>
                  <a:pt x="153" y="306"/>
                  <a:pt x="155" y="310"/>
                  <a:pt x="158" y="310"/>
                </a:cubicBezTo>
                <a:cubicBezTo>
                  <a:pt x="158" y="310"/>
                  <a:pt x="158" y="310"/>
                  <a:pt x="159" y="310"/>
                </a:cubicBezTo>
                <a:cubicBezTo>
                  <a:pt x="160" y="310"/>
                  <a:pt x="161" y="310"/>
                  <a:pt x="163" y="310"/>
                </a:cubicBezTo>
                <a:cubicBezTo>
                  <a:pt x="171" y="310"/>
                  <a:pt x="179" y="311"/>
                  <a:pt x="187" y="312"/>
                </a:cubicBezTo>
                <a:cubicBezTo>
                  <a:pt x="188" y="312"/>
                  <a:pt x="188" y="312"/>
                  <a:pt x="188" y="312"/>
                </a:cubicBezTo>
                <a:cubicBezTo>
                  <a:pt x="191" y="312"/>
                  <a:pt x="194" y="309"/>
                  <a:pt x="192" y="306"/>
                </a:cubicBezTo>
                <a:cubicBezTo>
                  <a:pt x="188" y="300"/>
                  <a:pt x="184" y="295"/>
                  <a:pt x="181" y="289"/>
                </a:cubicBezTo>
                <a:cubicBezTo>
                  <a:pt x="180" y="286"/>
                  <a:pt x="178" y="285"/>
                  <a:pt x="175" y="285"/>
                </a:cubicBezTo>
                <a:moveTo>
                  <a:pt x="163" y="324"/>
                </a:moveTo>
                <a:cubicBezTo>
                  <a:pt x="145" y="324"/>
                  <a:pt x="127" y="328"/>
                  <a:pt x="110" y="337"/>
                </a:cubicBezTo>
                <a:cubicBezTo>
                  <a:pt x="86" y="350"/>
                  <a:pt x="58" y="359"/>
                  <a:pt x="29" y="362"/>
                </a:cubicBezTo>
                <a:cubicBezTo>
                  <a:pt x="23" y="362"/>
                  <a:pt x="18" y="368"/>
                  <a:pt x="19" y="374"/>
                </a:cubicBezTo>
                <a:cubicBezTo>
                  <a:pt x="19" y="380"/>
                  <a:pt x="24" y="384"/>
                  <a:pt x="30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64" y="381"/>
                  <a:pt x="94" y="372"/>
                  <a:pt x="121" y="357"/>
                </a:cubicBezTo>
                <a:cubicBezTo>
                  <a:pt x="134" y="349"/>
                  <a:pt x="148" y="346"/>
                  <a:pt x="163" y="346"/>
                </a:cubicBezTo>
                <a:cubicBezTo>
                  <a:pt x="163" y="346"/>
                  <a:pt x="163" y="346"/>
                  <a:pt x="163" y="346"/>
                </a:cubicBezTo>
                <a:cubicBezTo>
                  <a:pt x="183" y="346"/>
                  <a:pt x="203" y="352"/>
                  <a:pt x="221" y="363"/>
                </a:cubicBezTo>
                <a:cubicBezTo>
                  <a:pt x="239" y="374"/>
                  <a:pt x="259" y="381"/>
                  <a:pt x="281" y="384"/>
                </a:cubicBezTo>
                <a:cubicBezTo>
                  <a:pt x="281" y="384"/>
                  <a:pt x="282" y="384"/>
                  <a:pt x="282" y="384"/>
                </a:cubicBezTo>
                <a:cubicBezTo>
                  <a:pt x="288" y="384"/>
                  <a:pt x="292" y="380"/>
                  <a:pt x="293" y="374"/>
                </a:cubicBezTo>
                <a:cubicBezTo>
                  <a:pt x="294" y="368"/>
                  <a:pt x="290" y="362"/>
                  <a:pt x="283" y="361"/>
                </a:cubicBezTo>
                <a:cubicBezTo>
                  <a:pt x="265" y="359"/>
                  <a:pt x="248" y="353"/>
                  <a:pt x="232" y="344"/>
                </a:cubicBezTo>
                <a:cubicBezTo>
                  <a:pt x="211" y="331"/>
                  <a:pt x="187" y="324"/>
                  <a:pt x="163" y="324"/>
                </a:cubicBezTo>
                <a:cubicBezTo>
                  <a:pt x="163" y="324"/>
                  <a:pt x="163" y="324"/>
                  <a:pt x="163" y="324"/>
                </a:cubicBezTo>
                <a:moveTo>
                  <a:pt x="163" y="360"/>
                </a:moveTo>
                <a:cubicBezTo>
                  <a:pt x="163" y="360"/>
                  <a:pt x="163" y="360"/>
                  <a:pt x="163" y="360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50" y="360"/>
                  <a:pt x="139" y="363"/>
                  <a:pt x="128" y="368"/>
                </a:cubicBezTo>
                <a:cubicBezTo>
                  <a:pt x="105" y="381"/>
                  <a:pt x="80" y="390"/>
                  <a:pt x="54" y="395"/>
                </a:cubicBezTo>
                <a:cubicBezTo>
                  <a:pt x="48" y="396"/>
                  <a:pt x="44" y="402"/>
                  <a:pt x="45" y="408"/>
                </a:cubicBezTo>
                <a:cubicBezTo>
                  <a:pt x="46" y="413"/>
                  <a:pt x="51" y="417"/>
                  <a:pt x="56" y="417"/>
                </a:cubicBezTo>
                <a:cubicBezTo>
                  <a:pt x="57" y="417"/>
                  <a:pt x="57" y="417"/>
                  <a:pt x="58" y="417"/>
                </a:cubicBezTo>
                <a:cubicBezTo>
                  <a:pt x="87" y="412"/>
                  <a:pt x="114" y="402"/>
                  <a:pt x="139" y="388"/>
                </a:cubicBezTo>
                <a:cubicBezTo>
                  <a:pt x="146" y="384"/>
                  <a:pt x="154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75" y="382"/>
                  <a:pt x="190" y="386"/>
                  <a:pt x="202" y="394"/>
                </a:cubicBezTo>
                <a:cubicBezTo>
                  <a:pt x="218" y="404"/>
                  <a:pt x="236" y="411"/>
                  <a:pt x="255" y="416"/>
                </a:cubicBezTo>
                <a:cubicBezTo>
                  <a:pt x="256" y="416"/>
                  <a:pt x="257" y="416"/>
                  <a:pt x="257" y="416"/>
                </a:cubicBezTo>
                <a:cubicBezTo>
                  <a:pt x="263" y="416"/>
                  <a:pt x="267" y="412"/>
                  <a:pt x="268" y="407"/>
                </a:cubicBezTo>
                <a:cubicBezTo>
                  <a:pt x="270" y="401"/>
                  <a:pt x="266" y="395"/>
                  <a:pt x="260" y="394"/>
                </a:cubicBezTo>
                <a:cubicBezTo>
                  <a:pt x="260" y="394"/>
                  <a:pt x="260" y="394"/>
                  <a:pt x="260" y="394"/>
                </a:cubicBezTo>
                <a:cubicBezTo>
                  <a:pt x="244" y="390"/>
                  <a:pt x="228" y="383"/>
                  <a:pt x="214" y="375"/>
                </a:cubicBezTo>
                <a:cubicBezTo>
                  <a:pt x="198" y="365"/>
                  <a:pt x="180" y="360"/>
                  <a:pt x="163" y="360"/>
                </a:cubicBezTo>
                <a:moveTo>
                  <a:pt x="164" y="396"/>
                </a:move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56" y="396"/>
                  <a:pt x="150" y="398"/>
                  <a:pt x="146" y="400"/>
                </a:cubicBezTo>
                <a:cubicBezTo>
                  <a:pt x="145" y="400"/>
                  <a:pt x="145" y="400"/>
                  <a:pt x="145" y="400"/>
                </a:cubicBezTo>
                <a:cubicBezTo>
                  <a:pt x="129" y="409"/>
                  <a:pt x="111" y="417"/>
                  <a:pt x="93" y="422"/>
                </a:cubicBezTo>
                <a:cubicBezTo>
                  <a:pt x="87" y="424"/>
                  <a:pt x="84" y="431"/>
                  <a:pt x="86" y="437"/>
                </a:cubicBezTo>
                <a:cubicBezTo>
                  <a:pt x="87" y="441"/>
                  <a:pt x="92" y="445"/>
                  <a:pt x="96" y="445"/>
                </a:cubicBezTo>
                <a:cubicBezTo>
                  <a:pt x="97" y="445"/>
                  <a:pt x="99" y="444"/>
                  <a:pt x="100" y="444"/>
                </a:cubicBezTo>
                <a:cubicBezTo>
                  <a:pt x="120" y="438"/>
                  <a:pt x="138" y="430"/>
                  <a:pt x="156" y="420"/>
                </a:cubicBezTo>
                <a:cubicBezTo>
                  <a:pt x="159" y="419"/>
                  <a:pt x="159" y="419"/>
                  <a:pt x="163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8" y="419"/>
                  <a:pt x="177" y="421"/>
                  <a:pt x="183" y="425"/>
                </a:cubicBezTo>
                <a:cubicBezTo>
                  <a:pt x="194" y="431"/>
                  <a:pt x="205" y="437"/>
                  <a:pt x="217" y="441"/>
                </a:cubicBezTo>
                <a:cubicBezTo>
                  <a:pt x="218" y="442"/>
                  <a:pt x="219" y="442"/>
                  <a:pt x="221" y="442"/>
                </a:cubicBezTo>
                <a:cubicBezTo>
                  <a:pt x="225" y="442"/>
                  <a:pt x="229" y="439"/>
                  <a:pt x="231" y="435"/>
                </a:cubicBezTo>
                <a:cubicBezTo>
                  <a:pt x="233" y="429"/>
                  <a:pt x="231" y="423"/>
                  <a:pt x="225" y="420"/>
                </a:cubicBezTo>
                <a:cubicBezTo>
                  <a:pt x="214" y="416"/>
                  <a:pt x="204" y="411"/>
                  <a:pt x="195" y="406"/>
                </a:cubicBezTo>
                <a:cubicBezTo>
                  <a:pt x="184" y="399"/>
                  <a:pt x="173" y="396"/>
                  <a:pt x="164" y="396"/>
                </a:cubicBezTo>
                <a:moveTo>
                  <a:pt x="165" y="432"/>
                </a:moveTo>
                <a:cubicBezTo>
                  <a:pt x="163" y="432"/>
                  <a:pt x="161" y="433"/>
                  <a:pt x="159" y="434"/>
                </a:cubicBezTo>
                <a:cubicBezTo>
                  <a:pt x="158" y="435"/>
                  <a:pt x="157" y="435"/>
                  <a:pt x="155" y="436"/>
                </a:cubicBezTo>
                <a:cubicBezTo>
                  <a:pt x="150" y="439"/>
                  <a:pt x="148" y="446"/>
                  <a:pt x="150" y="451"/>
                </a:cubicBezTo>
                <a:cubicBezTo>
                  <a:pt x="152" y="455"/>
                  <a:pt x="156" y="457"/>
                  <a:pt x="160" y="457"/>
                </a:cubicBezTo>
                <a:cubicBezTo>
                  <a:pt x="162" y="457"/>
                  <a:pt x="164" y="457"/>
                  <a:pt x="165" y="456"/>
                </a:cubicBezTo>
                <a:cubicBezTo>
                  <a:pt x="167" y="457"/>
                  <a:pt x="168" y="457"/>
                  <a:pt x="169" y="457"/>
                </a:cubicBezTo>
                <a:cubicBezTo>
                  <a:pt x="173" y="457"/>
                  <a:pt x="177" y="454"/>
                  <a:pt x="179" y="451"/>
                </a:cubicBezTo>
                <a:cubicBezTo>
                  <a:pt x="182" y="445"/>
                  <a:pt x="180" y="438"/>
                  <a:pt x="174" y="435"/>
                </a:cubicBezTo>
                <a:cubicBezTo>
                  <a:pt x="174" y="435"/>
                  <a:pt x="174" y="435"/>
                  <a:pt x="174" y="435"/>
                </a:cubicBezTo>
                <a:cubicBezTo>
                  <a:pt x="173" y="435"/>
                  <a:pt x="171" y="434"/>
                  <a:pt x="169" y="433"/>
                </a:cubicBezTo>
                <a:cubicBezTo>
                  <a:pt x="169" y="433"/>
                  <a:pt x="168" y="433"/>
                  <a:pt x="168" y="433"/>
                </a:cubicBezTo>
                <a:cubicBezTo>
                  <a:pt x="167" y="433"/>
                  <a:pt x="166" y="432"/>
                  <a:pt x="165" y="432"/>
                </a:cubicBezTo>
                <a:moveTo>
                  <a:pt x="220" y="164"/>
                </a:moveTo>
                <a:cubicBezTo>
                  <a:pt x="220" y="164"/>
                  <a:pt x="219" y="164"/>
                  <a:pt x="219" y="163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19" y="163"/>
                  <a:pt x="220" y="164"/>
                  <a:pt x="220" y="164"/>
                </a:cubicBezTo>
                <a:moveTo>
                  <a:pt x="156" y="0"/>
                </a:moveTo>
                <a:cubicBezTo>
                  <a:pt x="70" y="1"/>
                  <a:pt x="0" y="70"/>
                  <a:pt x="0" y="157"/>
                </a:cubicBezTo>
                <a:cubicBezTo>
                  <a:pt x="0" y="163"/>
                  <a:pt x="5" y="168"/>
                  <a:pt x="11" y="168"/>
                </a:cubicBezTo>
                <a:cubicBezTo>
                  <a:pt x="17" y="168"/>
                  <a:pt x="23" y="163"/>
                  <a:pt x="23" y="157"/>
                </a:cubicBezTo>
                <a:cubicBezTo>
                  <a:pt x="23" y="83"/>
                  <a:pt x="82" y="23"/>
                  <a:pt x="156" y="23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93" y="23"/>
                  <a:pt x="226" y="38"/>
                  <a:pt x="250" y="62"/>
                </a:cubicBezTo>
                <a:cubicBezTo>
                  <a:pt x="274" y="86"/>
                  <a:pt x="289" y="120"/>
                  <a:pt x="289" y="157"/>
                </a:cubicBezTo>
                <a:cubicBezTo>
                  <a:pt x="289" y="229"/>
                  <a:pt x="289" y="229"/>
                  <a:pt x="289" y="229"/>
                </a:cubicBezTo>
                <a:cubicBezTo>
                  <a:pt x="289" y="235"/>
                  <a:pt x="294" y="240"/>
                  <a:pt x="301" y="240"/>
                </a:cubicBezTo>
                <a:cubicBezTo>
                  <a:pt x="307" y="240"/>
                  <a:pt x="312" y="235"/>
                  <a:pt x="312" y="229"/>
                </a:cubicBezTo>
                <a:cubicBezTo>
                  <a:pt x="312" y="157"/>
                  <a:pt x="312" y="157"/>
                  <a:pt x="312" y="157"/>
                </a:cubicBezTo>
                <a:cubicBezTo>
                  <a:pt x="312" y="70"/>
                  <a:pt x="242" y="1"/>
                  <a:pt x="156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 rot="2048147">
            <a:off x="6387608" y="5502141"/>
            <a:ext cx="544998" cy="409845"/>
            <a:chOff x="8734425" y="3230563"/>
            <a:chExt cx="2170113" cy="1631950"/>
          </a:xfrm>
        </p:grpSpPr>
        <p:sp>
          <p:nvSpPr>
            <p:cNvPr id="95" name="Freeform 216"/>
            <p:cNvSpPr>
              <a:spLocks/>
            </p:cNvSpPr>
            <p:nvPr/>
          </p:nvSpPr>
          <p:spPr bwMode="auto">
            <a:xfrm>
              <a:off x="8734425" y="3230563"/>
              <a:ext cx="2170113" cy="657225"/>
            </a:xfrm>
            <a:custGeom>
              <a:avLst/>
              <a:gdLst>
                <a:gd name="T0" fmla="*/ 0 w 576"/>
                <a:gd name="T1" fmla="*/ 114 h 174"/>
                <a:gd name="T2" fmla="*/ 70 w 576"/>
                <a:gd name="T3" fmla="*/ 64 h 174"/>
                <a:gd name="T4" fmla="*/ 274 w 576"/>
                <a:gd name="T5" fmla="*/ 3 h 174"/>
                <a:gd name="T6" fmla="*/ 510 w 576"/>
                <a:gd name="T7" fmla="*/ 66 h 174"/>
                <a:gd name="T8" fmla="*/ 567 w 576"/>
                <a:gd name="T9" fmla="*/ 109 h 174"/>
                <a:gd name="T10" fmla="*/ 567 w 576"/>
                <a:gd name="T11" fmla="*/ 134 h 174"/>
                <a:gd name="T12" fmla="*/ 531 w 576"/>
                <a:gd name="T13" fmla="*/ 174 h 174"/>
                <a:gd name="T14" fmla="*/ 50 w 576"/>
                <a:gd name="T15" fmla="*/ 173 h 174"/>
                <a:gd name="T16" fmla="*/ 0 w 576"/>
                <a:gd name="T17" fmla="*/ 130 h 174"/>
                <a:gd name="T18" fmla="*/ 0 w 576"/>
                <a:gd name="T19" fmla="*/ 1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174">
                  <a:moveTo>
                    <a:pt x="0" y="114"/>
                  </a:moveTo>
                  <a:cubicBezTo>
                    <a:pt x="23" y="97"/>
                    <a:pt x="46" y="80"/>
                    <a:pt x="70" y="64"/>
                  </a:cubicBezTo>
                  <a:cubicBezTo>
                    <a:pt x="132" y="24"/>
                    <a:pt x="199" y="5"/>
                    <a:pt x="274" y="3"/>
                  </a:cubicBezTo>
                  <a:cubicBezTo>
                    <a:pt x="360" y="0"/>
                    <a:pt x="439" y="19"/>
                    <a:pt x="510" y="66"/>
                  </a:cubicBezTo>
                  <a:cubicBezTo>
                    <a:pt x="530" y="79"/>
                    <a:pt x="548" y="95"/>
                    <a:pt x="567" y="109"/>
                  </a:cubicBezTo>
                  <a:cubicBezTo>
                    <a:pt x="576" y="117"/>
                    <a:pt x="576" y="125"/>
                    <a:pt x="567" y="134"/>
                  </a:cubicBezTo>
                  <a:cubicBezTo>
                    <a:pt x="555" y="147"/>
                    <a:pt x="543" y="161"/>
                    <a:pt x="531" y="174"/>
                  </a:cubicBezTo>
                  <a:cubicBezTo>
                    <a:pt x="391" y="39"/>
                    <a:pt x="174" y="46"/>
                    <a:pt x="50" y="173"/>
                  </a:cubicBezTo>
                  <a:cubicBezTo>
                    <a:pt x="34" y="158"/>
                    <a:pt x="17" y="144"/>
                    <a:pt x="0" y="130"/>
                  </a:cubicBezTo>
                  <a:cubicBezTo>
                    <a:pt x="0" y="125"/>
                    <a:pt x="0" y="119"/>
                    <a:pt x="0" y="114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Freeform 217"/>
            <p:cNvSpPr>
              <a:spLocks/>
            </p:cNvSpPr>
            <p:nvPr/>
          </p:nvSpPr>
          <p:spPr bwMode="auto">
            <a:xfrm>
              <a:off x="9066213" y="3551238"/>
              <a:ext cx="1508125" cy="665163"/>
            </a:xfrm>
            <a:custGeom>
              <a:avLst/>
              <a:gdLst>
                <a:gd name="T0" fmla="*/ 48 w 400"/>
                <a:gd name="T1" fmla="*/ 176 h 176"/>
                <a:gd name="T2" fmla="*/ 0 w 400"/>
                <a:gd name="T3" fmla="*/ 125 h 176"/>
                <a:gd name="T4" fmla="*/ 400 w 400"/>
                <a:gd name="T5" fmla="*/ 123 h 176"/>
                <a:gd name="T6" fmla="*/ 349 w 400"/>
                <a:gd name="T7" fmla="*/ 171 h 176"/>
                <a:gd name="T8" fmla="*/ 48 w 400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6">
                  <a:moveTo>
                    <a:pt x="48" y="176"/>
                  </a:moveTo>
                  <a:cubicBezTo>
                    <a:pt x="32" y="159"/>
                    <a:pt x="16" y="142"/>
                    <a:pt x="0" y="125"/>
                  </a:cubicBezTo>
                  <a:cubicBezTo>
                    <a:pt x="91" y="22"/>
                    <a:pt x="281" y="0"/>
                    <a:pt x="400" y="123"/>
                  </a:cubicBezTo>
                  <a:cubicBezTo>
                    <a:pt x="383" y="139"/>
                    <a:pt x="367" y="154"/>
                    <a:pt x="349" y="171"/>
                  </a:cubicBezTo>
                  <a:cubicBezTo>
                    <a:pt x="252" y="95"/>
                    <a:pt x="151" y="91"/>
                    <a:pt x="48" y="176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7" name="Freeform 218"/>
            <p:cNvSpPr>
              <a:spLocks/>
            </p:cNvSpPr>
            <p:nvPr/>
          </p:nvSpPr>
          <p:spPr bwMode="auto">
            <a:xfrm>
              <a:off x="9398000" y="4098926"/>
              <a:ext cx="847725" cy="441325"/>
            </a:xfrm>
            <a:custGeom>
              <a:avLst/>
              <a:gdLst>
                <a:gd name="T0" fmla="*/ 225 w 225"/>
                <a:gd name="T1" fmla="*/ 69 h 117"/>
                <a:gd name="T2" fmla="*/ 175 w 225"/>
                <a:gd name="T3" fmla="*/ 117 h 117"/>
                <a:gd name="T4" fmla="*/ 49 w 225"/>
                <a:gd name="T5" fmla="*/ 117 h 117"/>
                <a:gd name="T6" fmla="*/ 0 w 225"/>
                <a:gd name="T7" fmla="*/ 68 h 117"/>
                <a:gd name="T8" fmla="*/ 225 w 225"/>
                <a:gd name="T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17">
                  <a:moveTo>
                    <a:pt x="225" y="69"/>
                  </a:moveTo>
                  <a:cubicBezTo>
                    <a:pt x="209" y="84"/>
                    <a:pt x="193" y="99"/>
                    <a:pt x="175" y="117"/>
                  </a:cubicBezTo>
                  <a:cubicBezTo>
                    <a:pt x="134" y="83"/>
                    <a:pt x="91" y="85"/>
                    <a:pt x="49" y="117"/>
                  </a:cubicBezTo>
                  <a:cubicBezTo>
                    <a:pt x="32" y="100"/>
                    <a:pt x="16" y="84"/>
                    <a:pt x="0" y="68"/>
                  </a:cubicBezTo>
                  <a:cubicBezTo>
                    <a:pt x="59" y="0"/>
                    <a:pt x="170" y="3"/>
                    <a:pt x="225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8" name="Freeform 219"/>
            <p:cNvSpPr>
              <a:spLocks/>
            </p:cNvSpPr>
            <p:nvPr/>
          </p:nvSpPr>
          <p:spPr bwMode="auto">
            <a:xfrm>
              <a:off x="9672638" y="4602163"/>
              <a:ext cx="293688" cy="260350"/>
            </a:xfrm>
            <a:custGeom>
              <a:avLst/>
              <a:gdLst>
                <a:gd name="T0" fmla="*/ 39 w 78"/>
                <a:gd name="T1" fmla="*/ 69 h 69"/>
                <a:gd name="T2" fmla="*/ 1 w 78"/>
                <a:gd name="T3" fmla="*/ 36 h 69"/>
                <a:gd name="T4" fmla="*/ 39 w 78"/>
                <a:gd name="T5" fmla="*/ 1 h 69"/>
                <a:gd name="T6" fmla="*/ 77 w 78"/>
                <a:gd name="T7" fmla="*/ 35 h 69"/>
                <a:gd name="T8" fmla="*/ 39 w 7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39" y="69"/>
                  </a:moveTo>
                  <a:cubicBezTo>
                    <a:pt x="18" y="69"/>
                    <a:pt x="2" y="55"/>
                    <a:pt x="1" y="36"/>
                  </a:cubicBezTo>
                  <a:cubicBezTo>
                    <a:pt x="0" y="20"/>
                    <a:pt x="22" y="0"/>
                    <a:pt x="39" y="1"/>
                  </a:cubicBezTo>
                  <a:cubicBezTo>
                    <a:pt x="57" y="1"/>
                    <a:pt x="77" y="19"/>
                    <a:pt x="77" y="35"/>
                  </a:cubicBezTo>
                  <a:cubicBezTo>
                    <a:pt x="78" y="57"/>
                    <a:pt x="64" y="69"/>
                    <a:pt x="39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99" name="Freeform 223"/>
          <p:cNvSpPr>
            <a:spLocks noEditPoints="1"/>
          </p:cNvSpPr>
          <p:nvPr/>
        </p:nvSpPr>
        <p:spPr bwMode="auto">
          <a:xfrm>
            <a:off x="7289631" y="5510240"/>
            <a:ext cx="680680" cy="393646"/>
          </a:xfrm>
          <a:custGeom>
            <a:avLst/>
            <a:gdLst>
              <a:gd name="T0" fmla="*/ 221 w 511"/>
              <a:gd name="T1" fmla="*/ 28 h 294"/>
              <a:gd name="T2" fmla="*/ 261 w 511"/>
              <a:gd name="T3" fmla="*/ 58 h 294"/>
              <a:gd name="T4" fmla="*/ 270 w 511"/>
              <a:gd name="T5" fmla="*/ 94 h 294"/>
              <a:gd name="T6" fmla="*/ 302 w 511"/>
              <a:gd name="T7" fmla="*/ 76 h 294"/>
              <a:gd name="T8" fmla="*/ 340 w 511"/>
              <a:gd name="T9" fmla="*/ 65 h 294"/>
              <a:gd name="T10" fmla="*/ 417 w 511"/>
              <a:gd name="T11" fmla="*/ 142 h 294"/>
              <a:gd name="T12" fmla="*/ 416 w 511"/>
              <a:gd name="T13" fmla="*/ 156 h 294"/>
              <a:gd name="T14" fmla="*/ 409 w 511"/>
              <a:gd name="T15" fmla="*/ 191 h 294"/>
              <a:gd name="T16" fmla="*/ 444 w 511"/>
              <a:gd name="T17" fmla="*/ 189 h 294"/>
              <a:gd name="T18" fmla="*/ 444 w 511"/>
              <a:gd name="T19" fmla="*/ 189 h 294"/>
              <a:gd name="T20" fmla="*/ 445 w 511"/>
              <a:gd name="T21" fmla="*/ 189 h 294"/>
              <a:gd name="T22" fmla="*/ 483 w 511"/>
              <a:gd name="T23" fmla="*/ 228 h 294"/>
              <a:gd name="T24" fmla="*/ 445 w 511"/>
              <a:gd name="T25" fmla="*/ 266 h 294"/>
              <a:gd name="T26" fmla="*/ 76 w 511"/>
              <a:gd name="T27" fmla="*/ 266 h 294"/>
              <a:gd name="T28" fmla="*/ 28 w 511"/>
              <a:gd name="T29" fmla="*/ 218 h 294"/>
              <a:gd name="T30" fmla="*/ 76 w 511"/>
              <a:gd name="T31" fmla="*/ 170 h 294"/>
              <a:gd name="T32" fmla="*/ 79 w 511"/>
              <a:gd name="T33" fmla="*/ 170 h 294"/>
              <a:gd name="T34" fmla="*/ 105 w 511"/>
              <a:gd name="T35" fmla="*/ 172 h 294"/>
              <a:gd name="T36" fmla="*/ 109 w 511"/>
              <a:gd name="T37" fmla="*/ 147 h 294"/>
              <a:gd name="T38" fmla="*/ 157 w 511"/>
              <a:gd name="T39" fmla="*/ 97 h 294"/>
              <a:gd name="T40" fmla="*/ 181 w 511"/>
              <a:gd name="T41" fmla="*/ 93 h 294"/>
              <a:gd name="T42" fmla="*/ 180 w 511"/>
              <a:gd name="T43" fmla="*/ 70 h 294"/>
              <a:gd name="T44" fmla="*/ 180 w 511"/>
              <a:gd name="T45" fmla="*/ 68 h 294"/>
              <a:gd name="T46" fmla="*/ 221 w 511"/>
              <a:gd name="T47" fmla="*/ 28 h 294"/>
              <a:gd name="T48" fmla="*/ 221 w 511"/>
              <a:gd name="T49" fmla="*/ 0 h 294"/>
              <a:gd name="T50" fmla="*/ 152 w 511"/>
              <a:gd name="T51" fmla="*/ 69 h 294"/>
              <a:gd name="T52" fmla="*/ 152 w 511"/>
              <a:gd name="T53" fmla="*/ 70 h 294"/>
              <a:gd name="T54" fmla="*/ 81 w 511"/>
              <a:gd name="T55" fmla="*/ 143 h 294"/>
              <a:gd name="T56" fmla="*/ 76 w 511"/>
              <a:gd name="T57" fmla="*/ 142 h 294"/>
              <a:gd name="T58" fmla="*/ 0 w 511"/>
              <a:gd name="T59" fmla="*/ 218 h 294"/>
              <a:gd name="T60" fmla="*/ 76 w 511"/>
              <a:gd name="T61" fmla="*/ 294 h 294"/>
              <a:gd name="T62" fmla="*/ 445 w 511"/>
              <a:gd name="T63" fmla="*/ 294 h 294"/>
              <a:gd name="T64" fmla="*/ 511 w 511"/>
              <a:gd name="T65" fmla="*/ 228 h 294"/>
              <a:gd name="T66" fmla="*/ 445 w 511"/>
              <a:gd name="T67" fmla="*/ 162 h 294"/>
              <a:gd name="T68" fmla="*/ 443 w 511"/>
              <a:gd name="T69" fmla="*/ 162 h 294"/>
              <a:gd name="T70" fmla="*/ 445 w 511"/>
              <a:gd name="T71" fmla="*/ 142 h 294"/>
              <a:gd name="T72" fmla="*/ 340 w 511"/>
              <a:gd name="T73" fmla="*/ 38 h 294"/>
              <a:gd name="T74" fmla="*/ 288 w 511"/>
              <a:gd name="T75" fmla="*/ 51 h 294"/>
              <a:gd name="T76" fmla="*/ 221 w 511"/>
              <a:gd name="T7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1" h="294">
                <a:moveTo>
                  <a:pt x="221" y="28"/>
                </a:moveTo>
                <a:cubicBezTo>
                  <a:pt x="240" y="28"/>
                  <a:pt x="256" y="40"/>
                  <a:pt x="261" y="58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302" y="76"/>
                  <a:pt x="302" y="76"/>
                  <a:pt x="302" y="76"/>
                </a:cubicBezTo>
                <a:cubicBezTo>
                  <a:pt x="313" y="69"/>
                  <a:pt x="327" y="65"/>
                  <a:pt x="340" y="65"/>
                </a:cubicBezTo>
                <a:cubicBezTo>
                  <a:pt x="383" y="65"/>
                  <a:pt x="417" y="100"/>
                  <a:pt x="417" y="142"/>
                </a:cubicBezTo>
                <a:cubicBezTo>
                  <a:pt x="417" y="147"/>
                  <a:pt x="417" y="152"/>
                  <a:pt x="416" y="156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5" y="189"/>
                  <a:pt x="445" y="189"/>
                  <a:pt x="445" y="189"/>
                </a:cubicBezTo>
                <a:cubicBezTo>
                  <a:pt x="466" y="189"/>
                  <a:pt x="483" y="207"/>
                  <a:pt x="483" y="228"/>
                </a:cubicBezTo>
                <a:cubicBezTo>
                  <a:pt x="483" y="249"/>
                  <a:pt x="466" y="266"/>
                  <a:pt x="445" y="266"/>
                </a:cubicBezTo>
                <a:cubicBezTo>
                  <a:pt x="76" y="266"/>
                  <a:pt x="76" y="266"/>
                  <a:pt x="76" y="266"/>
                </a:cubicBezTo>
                <a:cubicBezTo>
                  <a:pt x="50" y="266"/>
                  <a:pt x="28" y="245"/>
                  <a:pt x="28" y="218"/>
                </a:cubicBezTo>
                <a:cubicBezTo>
                  <a:pt x="28" y="192"/>
                  <a:pt x="50" y="170"/>
                  <a:pt x="76" y="170"/>
                </a:cubicBezTo>
                <a:cubicBezTo>
                  <a:pt x="77" y="170"/>
                  <a:pt x="78" y="170"/>
                  <a:pt x="79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12" y="121"/>
                  <a:pt x="132" y="102"/>
                  <a:pt x="157" y="97"/>
                </a:cubicBezTo>
                <a:cubicBezTo>
                  <a:pt x="181" y="93"/>
                  <a:pt x="181" y="93"/>
                  <a:pt x="181" y="9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0" y="69"/>
                  <a:pt x="180" y="69"/>
                  <a:pt x="180" y="68"/>
                </a:cubicBezTo>
                <a:cubicBezTo>
                  <a:pt x="180" y="46"/>
                  <a:pt x="199" y="28"/>
                  <a:pt x="221" y="28"/>
                </a:cubicBezTo>
                <a:close/>
                <a:moveTo>
                  <a:pt x="221" y="0"/>
                </a:moveTo>
                <a:cubicBezTo>
                  <a:pt x="183" y="0"/>
                  <a:pt x="152" y="31"/>
                  <a:pt x="152" y="69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16" y="76"/>
                  <a:pt x="87" y="105"/>
                  <a:pt x="81" y="143"/>
                </a:cubicBezTo>
                <a:cubicBezTo>
                  <a:pt x="80" y="142"/>
                  <a:pt x="78" y="142"/>
                  <a:pt x="76" y="142"/>
                </a:cubicBezTo>
                <a:cubicBezTo>
                  <a:pt x="34" y="142"/>
                  <a:pt x="0" y="176"/>
                  <a:pt x="0" y="218"/>
                </a:cubicBezTo>
                <a:cubicBezTo>
                  <a:pt x="0" y="260"/>
                  <a:pt x="34" y="294"/>
                  <a:pt x="76" y="294"/>
                </a:cubicBezTo>
                <a:cubicBezTo>
                  <a:pt x="445" y="294"/>
                  <a:pt x="445" y="294"/>
                  <a:pt x="445" y="294"/>
                </a:cubicBezTo>
                <a:cubicBezTo>
                  <a:pt x="482" y="294"/>
                  <a:pt x="511" y="265"/>
                  <a:pt x="511" y="228"/>
                </a:cubicBezTo>
                <a:cubicBezTo>
                  <a:pt x="511" y="191"/>
                  <a:pt x="482" y="162"/>
                  <a:pt x="445" y="162"/>
                </a:cubicBezTo>
                <a:cubicBezTo>
                  <a:pt x="444" y="162"/>
                  <a:pt x="444" y="162"/>
                  <a:pt x="443" y="162"/>
                </a:cubicBezTo>
                <a:cubicBezTo>
                  <a:pt x="444" y="155"/>
                  <a:pt x="445" y="149"/>
                  <a:pt x="445" y="142"/>
                </a:cubicBezTo>
                <a:cubicBezTo>
                  <a:pt x="445" y="84"/>
                  <a:pt x="398" y="38"/>
                  <a:pt x="340" y="38"/>
                </a:cubicBezTo>
                <a:cubicBezTo>
                  <a:pt x="321" y="38"/>
                  <a:pt x="303" y="43"/>
                  <a:pt x="288" y="51"/>
                </a:cubicBezTo>
                <a:cubicBezTo>
                  <a:pt x="280" y="22"/>
                  <a:pt x="253" y="0"/>
                  <a:pt x="22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0" name="Freeform 227"/>
          <p:cNvSpPr>
            <a:spLocks noEditPoints="1"/>
          </p:cNvSpPr>
          <p:nvPr/>
        </p:nvSpPr>
        <p:spPr bwMode="auto">
          <a:xfrm>
            <a:off x="8327336" y="5515742"/>
            <a:ext cx="259323" cy="382643"/>
          </a:xfrm>
          <a:custGeom>
            <a:avLst/>
            <a:gdLst>
              <a:gd name="T0" fmla="*/ 0 w 248"/>
              <a:gd name="T1" fmla="*/ 344 h 367"/>
              <a:gd name="T2" fmla="*/ 0 w 248"/>
              <a:gd name="T3" fmla="*/ 160 h 367"/>
              <a:gd name="T4" fmla="*/ 24 w 248"/>
              <a:gd name="T5" fmla="*/ 100 h 367"/>
              <a:gd name="T6" fmla="*/ 155 w 248"/>
              <a:gd name="T7" fmla="*/ 21 h 367"/>
              <a:gd name="T8" fmla="*/ 232 w 248"/>
              <a:gd name="T9" fmla="*/ 128 h 367"/>
              <a:gd name="T10" fmla="*/ 237 w 248"/>
              <a:gd name="T11" fmla="*/ 146 h 367"/>
              <a:gd name="T12" fmla="*/ 247 w 248"/>
              <a:gd name="T13" fmla="*/ 175 h 367"/>
              <a:gd name="T14" fmla="*/ 247 w 248"/>
              <a:gd name="T15" fmla="*/ 327 h 367"/>
              <a:gd name="T16" fmla="*/ 206 w 248"/>
              <a:gd name="T17" fmla="*/ 367 h 367"/>
              <a:gd name="T18" fmla="*/ 44 w 248"/>
              <a:gd name="T19" fmla="*/ 367 h 367"/>
              <a:gd name="T20" fmla="*/ 0 w 248"/>
              <a:gd name="T21" fmla="*/ 344 h 367"/>
              <a:gd name="T22" fmla="*/ 194 w 248"/>
              <a:gd name="T23" fmla="*/ 138 h 367"/>
              <a:gd name="T24" fmla="*/ 152 w 248"/>
              <a:gd name="T25" fmla="*/ 59 h 367"/>
              <a:gd name="T26" fmla="*/ 92 w 248"/>
              <a:gd name="T27" fmla="*/ 63 h 367"/>
              <a:gd name="T28" fmla="*/ 57 w 248"/>
              <a:gd name="T29" fmla="*/ 138 h 367"/>
              <a:gd name="T30" fmla="*/ 194 w 248"/>
              <a:gd name="T31" fmla="*/ 138 h 367"/>
              <a:gd name="T32" fmla="*/ 134 w 248"/>
              <a:gd name="T33" fmla="*/ 306 h 367"/>
              <a:gd name="T34" fmla="*/ 151 w 248"/>
              <a:gd name="T35" fmla="*/ 263 h 367"/>
              <a:gd name="T36" fmla="*/ 143 w 248"/>
              <a:gd name="T37" fmla="*/ 221 h 367"/>
              <a:gd name="T38" fmla="*/ 101 w 248"/>
              <a:gd name="T39" fmla="*/ 226 h 367"/>
              <a:gd name="T40" fmla="*/ 103 w 248"/>
              <a:gd name="T41" fmla="*/ 268 h 367"/>
              <a:gd name="T42" fmla="*/ 116 w 248"/>
              <a:gd name="T43" fmla="*/ 294 h 367"/>
              <a:gd name="T44" fmla="*/ 134 w 248"/>
              <a:gd name="T4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8" h="367">
                <a:moveTo>
                  <a:pt x="0" y="344"/>
                </a:moveTo>
                <a:cubicBezTo>
                  <a:pt x="0" y="283"/>
                  <a:pt x="0" y="221"/>
                  <a:pt x="0" y="160"/>
                </a:cubicBezTo>
                <a:cubicBezTo>
                  <a:pt x="20" y="145"/>
                  <a:pt x="19" y="121"/>
                  <a:pt x="24" y="100"/>
                </a:cubicBezTo>
                <a:cubicBezTo>
                  <a:pt x="39" y="37"/>
                  <a:pt x="99" y="0"/>
                  <a:pt x="155" y="21"/>
                </a:cubicBezTo>
                <a:cubicBezTo>
                  <a:pt x="204" y="38"/>
                  <a:pt x="224" y="80"/>
                  <a:pt x="232" y="128"/>
                </a:cubicBezTo>
                <a:cubicBezTo>
                  <a:pt x="233" y="134"/>
                  <a:pt x="235" y="140"/>
                  <a:pt x="237" y="146"/>
                </a:cubicBezTo>
                <a:cubicBezTo>
                  <a:pt x="241" y="156"/>
                  <a:pt x="246" y="165"/>
                  <a:pt x="247" y="175"/>
                </a:cubicBezTo>
                <a:cubicBezTo>
                  <a:pt x="248" y="226"/>
                  <a:pt x="247" y="276"/>
                  <a:pt x="247" y="327"/>
                </a:cubicBezTo>
                <a:cubicBezTo>
                  <a:pt x="247" y="360"/>
                  <a:pt x="240" y="367"/>
                  <a:pt x="206" y="367"/>
                </a:cubicBezTo>
                <a:cubicBezTo>
                  <a:pt x="152" y="367"/>
                  <a:pt x="98" y="367"/>
                  <a:pt x="44" y="367"/>
                </a:cubicBezTo>
                <a:cubicBezTo>
                  <a:pt x="24" y="367"/>
                  <a:pt x="9" y="363"/>
                  <a:pt x="0" y="344"/>
                </a:cubicBezTo>
                <a:close/>
                <a:moveTo>
                  <a:pt x="194" y="138"/>
                </a:moveTo>
                <a:cubicBezTo>
                  <a:pt x="192" y="104"/>
                  <a:pt x="181" y="76"/>
                  <a:pt x="152" y="59"/>
                </a:cubicBezTo>
                <a:cubicBezTo>
                  <a:pt x="132" y="48"/>
                  <a:pt x="110" y="50"/>
                  <a:pt x="92" y="63"/>
                </a:cubicBezTo>
                <a:cubicBezTo>
                  <a:pt x="67" y="81"/>
                  <a:pt x="56" y="107"/>
                  <a:pt x="57" y="138"/>
                </a:cubicBezTo>
                <a:cubicBezTo>
                  <a:pt x="103" y="138"/>
                  <a:pt x="147" y="138"/>
                  <a:pt x="194" y="138"/>
                </a:cubicBezTo>
                <a:close/>
                <a:moveTo>
                  <a:pt x="134" y="306"/>
                </a:moveTo>
                <a:cubicBezTo>
                  <a:pt x="133" y="290"/>
                  <a:pt x="136" y="275"/>
                  <a:pt x="151" y="263"/>
                </a:cubicBezTo>
                <a:cubicBezTo>
                  <a:pt x="163" y="252"/>
                  <a:pt x="157" y="232"/>
                  <a:pt x="143" y="221"/>
                </a:cubicBezTo>
                <a:cubicBezTo>
                  <a:pt x="131" y="212"/>
                  <a:pt x="112" y="214"/>
                  <a:pt x="101" y="226"/>
                </a:cubicBezTo>
                <a:cubicBezTo>
                  <a:pt x="90" y="239"/>
                  <a:pt x="89" y="258"/>
                  <a:pt x="103" y="268"/>
                </a:cubicBezTo>
                <a:cubicBezTo>
                  <a:pt x="113" y="276"/>
                  <a:pt x="118" y="283"/>
                  <a:pt x="116" y="294"/>
                </a:cubicBezTo>
                <a:cubicBezTo>
                  <a:pt x="114" y="308"/>
                  <a:pt x="121" y="311"/>
                  <a:pt x="134" y="3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735895" y="5480602"/>
            <a:ext cx="445705" cy="376373"/>
            <a:chOff x="8830502" y="4408623"/>
            <a:chExt cx="1000125" cy="844550"/>
          </a:xfrm>
        </p:grpSpPr>
        <p:sp>
          <p:nvSpPr>
            <p:cNvPr id="102" name="AutoShape 231"/>
            <p:cNvSpPr>
              <a:spLocks noChangeAspect="1" noChangeArrowheads="1" noTextEdit="1"/>
            </p:cNvSpPr>
            <p:nvPr/>
          </p:nvSpPr>
          <p:spPr bwMode="auto">
            <a:xfrm>
              <a:off x="8832089" y="4408623"/>
              <a:ext cx="996950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" name="Freeform 233"/>
            <p:cNvSpPr>
              <a:spLocks/>
            </p:cNvSpPr>
            <p:nvPr/>
          </p:nvSpPr>
          <p:spPr bwMode="auto">
            <a:xfrm>
              <a:off x="8830502" y="4759460"/>
              <a:ext cx="179388" cy="492125"/>
            </a:xfrm>
            <a:custGeom>
              <a:avLst/>
              <a:gdLst>
                <a:gd name="T0" fmla="*/ 0 w 147"/>
                <a:gd name="T1" fmla="*/ 201 h 403"/>
                <a:gd name="T2" fmla="*/ 147 w 147"/>
                <a:gd name="T3" fmla="*/ 403 h 403"/>
                <a:gd name="T4" fmla="*/ 147 w 147"/>
                <a:gd name="T5" fmla="*/ 0 h 403"/>
                <a:gd name="T6" fmla="*/ 0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0" y="201"/>
                  </a:moveTo>
                  <a:cubicBezTo>
                    <a:pt x="0" y="310"/>
                    <a:pt x="65" y="398"/>
                    <a:pt x="147" y="403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5" y="5"/>
                    <a:pt x="0" y="93"/>
                    <a:pt x="0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234"/>
            <p:cNvSpPr>
              <a:spLocks/>
            </p:cNvSpPr>
            <p:nvPr/>
          </p:nvSpPr>
          <p:spPr bwMode="auto">
            <a:xfrm>
              <a:off x="9025764" y="4757873"/>
              <a:ext cx="53975" cy="495300"/>
            </a:xfrm>
            <a:custGeom>
              <a:avLst/>
              <a:gdLst>
                <a:gd name="T0" fmla="*/ 44 w 44"/>
                <a:gd name="T1" fmla="*/ 26 h 405"/>
                <a:gd name="T2" fmla="*/ 22 w 44"/>
                <a:gd name="T3" fmla="*/ 0 h 405"/>
                <a:gd name="T4" fmla="*/ 0 w 44"/>
                <a:gd name="T5" fmla="*/ 26 h 405"/>
                <a:gd name="T6" fmla="*/ 0 w 44"/>
                <a:gd name="T7" fmla="*/ 379 h 405"/>
                <a:gd name="T8" fmla="*/ 22 w 44"/>
                <a:gd name="T9" fmla="*/ 405 h 405"/>
                <a:gd name="T10" fmla="*/ 44 w 44"/>
                <a:gd name="T11" fmla="*/ 379 h 405"/>
                <a:gd name="T12" fmla="*/ 44 w 44"/>
                <a:gd name="T13" fmla="*/ 2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44" y="26"/>
                  </a:move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lnTo>
                    <a:pt x="44" y="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" name="Freeform 235"/>
            <p:cNvSpPr>
              <a:spLocks/>
            </p:cNvSpPr>
            <p:nvPr/>
          </p:nvSpPr>
          <p:spPr bwMode="auto">
            <a:xfrm>
              <a:off x="9651239" y="4759460"/>
              <a:ext cx="179388" cy="492125"/>
            </a:xfrm>
            <a:custGeom>
              <a:avLst/>
              <a:gdLst>
                <a:gd name="T0" fmla="*/ 147 w 147"/>
                <a:gd name="T1" fmla="*/ 201 h 403"/>
                <a:gd name="T2" fmla="*/ 0 w 147"/>
                <a:gd name="T3" fmla="*/ 0 h 403"/>
                <a:gd name="T4" fmla="*/ 0 w 147"/>
                <a:gd name="T5" fmla="*/ 403 h 403"/>
                <a:gd name="T6" fmla="*/ 147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147" y="201"/>
                  </a:moveTo>
                  <a:cubicBezTo>
                    <a:pt x="147" y="93"/>
                    <a:pt x="82" y="5"/>
                    <a:pt x="0" y="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82" y="398"/>
                    <a:pt x="147" y="310"/>
                    <a:pt x="147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Freeform 236"/>
            <p:cNvSpPr>
              <a:spLocks/>
            </p:cNvSpPr>
            <p:nvPr/>
          </p:nvSpPr>
          <p:spPr bwMode="auto">
            <a:xfrm>
              <a:off x="9581389" y="4757873"/>
              <a:ext cx="53975" cy="495300"/>
            </a:xfrm>
            <a:custGeom>
              <a:avLst/>
              <a:gdLst>
                <a:gd name="T0" fmla="*/ 0 w 44"/>
                <a:gd name="T1" fmla="*/ 379 h 405"/>
                <a:gd name="T2" fmla="*/ 22 w 44"/>
                <a:gd name="T3" fmla="*/ 405 h 405"/>
                <a:gd name="T4" fmla="*/ 44 w 44"/>
                <a:gd name="T5" fmla="*/ 379 h 405"/>
                <a:gd name="T6" fmla="*/ 44 w 44"/>
                <a:gd name="T7" fmla="*/ 26 h 405"/>
                <a:gd name="T8" fmla="*/ 22 w 44"/>
                <a:gd name="T9" fmla="*/ 0 h 405"/>
                <a:gd name="T10" fmla="*/ 0 w 44"/>
                <a:gd name="T11" fmla="*/ 26 h 405"/>
                <a:gd name="T12" fmla="*/ 0 w 44"/>
                <a:gd name="T13" fmla="*/ 37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0" y="379"/>
                  </a:move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lnTo>
                    <a:pt x="0" y="3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Freeform 237"/>
            <p:cNvSpPr>
              <a:spLocks/>
            </p:cNvSpPr>
            <p:nvPr/>
          </p:nvSpPr>
          <p:spPr bwMode="auto">
            <a:xfrm>
              <a:off x="8920989" y="4408623"/>
              <a:ext cx="819150" cy="465137"/>
            </a:xfrm>
            <a:custGeom>
              <a:avLst/>
              <a:gdLst>
                <a:gd name="T0" fmla="*/ 335 w 670"/>
                <a:gd name="T1" fmla="*/ 0 h 381"/>
                <a:gd name="T2" fmla="*/ 0 w 670"/>
                <a:gd name="T3" fmla="*/ 289 h 381"/>
                <a:gd name="T4" fmla="*/ 0 w 670"/>
                <a:gd name="T5" fmla="*/ 363 h 381"/>
                <a:gd name="T6" fmla="*/ 73 w 670"/>
                <a:gd name="T7" fmla="*/ 363 h 381"/>
                <a:gd name="T8" fmla="*/ 73 w 670"/>
                <a:gd name="T9" fmla="*/ 289 h 381"/>
                <a:gd name="T10" fmla="*/ 335 w 670"/>
                <a:gd name="T11" fmla="*/ 73 h 381"/>
                <a:gd name="T12" fmla="*/ 597 w 670"/>
                <a:gd name="T13" fmla="*/ 289 h 381"/>
                <a:gd name="T14" fmla="*/ 597 w 670"/>
                <a:gd name="T15" fmla="*/ 289 h 381"/>
                <a:gd name="T16" fmla="*/ 597 w 670"/>
                <a:gd name="T17" fmla="*/ 381 h 381"/>
                <a:gd name="T18" fmla="*/ 670 w 670"/>
                <a:gd name="T19" fmla="*/ 381 h 381"/>
                <a:gd name="T20" fmla="*/ 670 w 670"/>
                <a:gd name="T21" fmla="*/ 289 h 381"/>
                <a:gd name="T22" fmla="*/ 335 w 670"/>
                <a:gd name="T2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0" h="381">
                  <a:moveTo>
                    <a:pt x="335" y="0"/>
                  </a:moveTo>
                  <a:cubicBezTo>
                    <a:pt x="150" y="0"/>
                    <a:pt x="0" y="130"/>
                    <a:pt x="0" y="2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73" y="170"/>
                    <a:pt x="190" y="73"/>
                    <a:pt x="335" y="73"/>
                  </a:cubicBezTo>
                  <a:cubicBezTo>
                    <a:pt x="480" y="73"/>
                    <a:pt x="597" y="170"/>
                    <a:pt x="597" y="289"/>
                  </a:cubicBezTo>
                  <a:cubicBezTo>
                    <a:pt x="597" y="289"/>
                    <a:pt x="597" y="289"/>
                    <a:pt x="597" y="289"/>
                  </a:cubicBezTo>
                  <a:cubicBezTo>
                    <a:pt x="597" y="381"/>
                    <a:pt x="597" y="381"/>
                    <a:pt x="597" y="381"/>
                  </a:cubicBezTo>
                  <a:cubicBezTo>
                    <a:pt x="670" y="381"/>
                    <a:pt x="670" y="381"/>
                    <a:pt x="670" y="381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13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6200" y="6047601"/>
            <a:ext cx="906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  <a:cs typeface="Arial" charset="0"/>
              </a:rPr>
              <a:t>INDUSTRIAL     |      PERSONAL ELECTRONICS     |      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455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267" name="Rounded Rectangle 266"/>
          <p:cNvSpPr/>
          <p:nvPr/>
        </p:nvSpPr>
        <p:spPr>
          <a:xfrm>
            <a:off x="1223424" y="5384532"/>
            <a:ext cx="727725" cy="6630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8" name="Elbow Connector 67"/>
          <p:cNvCxnSpPr>
            <a:stCxn id="70" idx="2"/>
          </p:cNvCxnSpPr>
          <p:nvPr/>
        </p:nvCxnSpPr>
        <p:spPr>
          <a:xfrm rot="5400000">
            <a:off x="4106302" y="1671796"/>
            <a:ext cx="405139" cy="112606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>
            <a:off x="4005796" y="1549910"/>
            <a:ext cx="405139" cy="112606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248365" y="1296841"/>
            <a:ext cx="1247069" cy="7354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QVGA Display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35814" y="2050383"/>
            <a:ext cx="187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17788"/>
                </a:solidFill>
                <a:cs typeface="Arial" charset="0"/>
              </a:rPr>
              <a:t>ADC14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17788"/>
                </a:solidFill>
                <a:cs typeface="Arial" charset="0"/>
              </a:rPr>
              <a:t>touch capability</a:t>
            </a:r>
          </a:p>
        </p:txBody>
      </p:sp>
      <p:cxnSp>
        <p:nvCxnSpPr>
          <p:cNvPr id="73" name="Elbow Connector 72"/>
          <p:cNvCxnSpPr>
            <a:stCxn id="70" idx="1"/>
          </p:cNvCxnSpPr>
          <p:nvPr/>
        </p:nvCxnSpPr>
        <p:spPr>
          <a:xfrm rot="10800000" flipV="1">
            <a:off x="3444376" y="1664548"/>
            <a:ext cx="803989" cy="570277"/>
          </a:xfrm>
          <a:prstGeom prst="bentConnector3">
            <a:avLst>
              <a:gd name="adj1" fmla="val 10114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145043" y="1710655"/>
            <a:ext cx="5003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SPI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40286" y="1257114"/>
            <a:ext cx="593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17788"/>
                </a:solidFill>
                <a:cs typeface="Arial" charset="0"/>
              </a:rPr>
              <a:t>ADC14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358668" y="1749287"/>
            <a:ext cx="149614" cy="21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90005" y="1294156"/>
            <a:ext cx="1130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Microphone</a:t>
            </a:r>
          </a:p>
        </p:txBody>
      </p:sp>
      <p:cxnSp>
        <p:nvCxnSpPr>
          <p:cNvPr id="83" name="Elbow Connector 82"/>
          <p:cNvCxnSpPr/>
          <p:nvPr/>
        </p:nvCxnSpPr>
        <p:spPr>
          <a:xfrm rot="10800000" flipV="1">
            <a:off x="2612873" y="2701074"/>
            <a:ext cx="566480" cy="354617"/>
          </a:xfrm>
          <a:prstGeom prst="bentConnector3">
            <a:avLst>
              <a:gd name="adj1" fmla="val -483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461233" y="3055691"/>
            <a:ext cx="5185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3418" y="2903954"/>
            <a:ext cx="13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Glass Breakage Sensor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89457" y="2687983"/>
            <a:ext cx="950829" cy="7354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Signal Conditioning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33900" y="3066071"/>
            <a:ext cx="593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17788"/>
                </a:solidFill>
                <a:cs typeface="Arial" charset="0"/>
              </a:rPr>
              <a:t>ADC14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034764" y="2867413"/>
            <a:ext cx="914230" cy="6064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Temp Sensor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(TMP006/7)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693874" y="3060046"/>
            <a:ext cx="149614" cy="21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619067" y="3059174"/>
            <a:ext cx="149614" cy="216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611590" y="2864811"/>
            <a:ext cx="5003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I2C</a:t>
            </a:r>
          </a:p>
        </p:txBody>
      </p:sp>
      <p:cxnSp>
        <p:nvCxnSpPr>
          <p:cNvPr id="95" name="Straight Connector 94"/>
          <p:cNvCxnSpPr>
            <a:stCxn id="94" idx="3"/>
          </p:cNvCxnSpPr>
          <p:nvPr/>
        </p:nvCxnSpPr>
        <p:spPr>
          <a:xfrm flipV="1">
            <a:off x="1324582" y="2437395"/>
            <a:ext cx="203408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461634" y="2220891"/>
            <a:ext cx="593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17788"/>
                </a:solidFill>
                <a:cs typeface="Arial" charset="0"/>
              </a:rPr>
              <a:t>ADC14</a:t>
            </a:r>
          </a:p>
        </p:txBody>
      </p:sp>
      <p:cxnSp>
        <p:nvCxnSpPr>
          <p:cNvPr id="97" name="Elbow Connector 96"/>
          <p:cNvCxnSpPr/>
          <p:nvPr/>
        </p:nvCxnSpPr>
        <p:spPr>
          <a:xfrm>
            <a:off x="1411381" y="1448354"/>
            <a:ext cx="1795385" cy="786471"/>
          </a:xfrm>
          <a:prstGeom prst="bentConnector3">
            <a:avLst>
              <a:gd name="adj1" fmla="val 9936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endCxn id="90" idx="1"/>
          </p:cNvCxnSpPr>
          <p:nvPr/>
        </p:nvCxnSpPr>
        <p:spPr>
          <a:xfrm rot="16200000" flipH="1">
            <a:off x="3440584" y="2576454"/>
            <a:ext cx="625328" cy="563031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736704" y="2717713"/>
            <a:ext cx="1554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5150874" y="2472200"/>
            <a:ext cx="780437" cy="73643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Wi-Fi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(CC3100)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333" y="1711193"/>
            <a:ext cx="1130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Speaker</a:t>
            </a:r>
          </a:p>
        </p:txBody>
      </p:sp>
      <p:cxnSp>
        <p:nvCxnSpPr>
          <p:cNvPr id="113" name="Elbow Connector 112"/>
          <p:cNvCxnSpPr/>
          <p:nvPr/>
        </p:nvCxnSpPr>
        <p:spPr>
          <a:xfrm rot="10800000">
            <a:off x="1466203" y="1831793"/>
            <a:ext cx="1495394" cy="281149"/>
          </a:xfrm>
          <a:prstGeom prst="bentConnector3">
            <a:avLst>
              <a:gd name="adj1" fmla="val -759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655513" y="1612507"/>
            <a:ext cx="593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117788"/>
                </a:solidFill>
                <a:cs typeface="Arial" charset="0"/>
              </a:rPr>
              <a:t>PWM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696433" y="1296841"/>
            <a:ext cx="943853" cy="7354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Signal Conditioning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2939463" y="2072140"/>
            <a:ext cx="828565" cy="818799"/>
            <a:chOff x="6642100" y="4097078"/>
            <a:chExt cx="977228" cy="965709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619" y="4097078"/>
              <a:ext cx="965709" cy="965709"/>
            </a:xfrm>
            <a:prstGeom prst="rect">
              <a:avLst/>
            </a:prstGeom>
          </p:spPr>
        </p:pic>
        <p:sp>
          <p:nvSpPr>
            <p:cNvPr id="122" name="Rectangle 121"/>
            <p:cNvSpPr/>
            <p:nvPr/>
          </p:nvSpPr>
          <p:spPr>
            <a:xfrm>
              <a:off x="6642100" y="4098686"/>
              <a:ext cx="828469" cy="490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  <a:cs typeface="Arial" charset="0"/>
                </a:rPr>
                <a:t>MSP432</a:t>
              </a:r>
              <a:br>
                <a:rPr lang="en-US" sz="105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050" b="1" dirty="0">
                  <a:solidFill>
                    <a:srgbClr val="FFFFFF"/>
                  </a:solidFill>
                  <a:cs typeface="Arial" charset="0"/>
                </a:rPr>
                <a:t>MCUs</a:t>
              </a:r>
            </a:p>
          </p:txBody>
        </p:sp>
      </p:grpSp>
      <p:sp>
        <p:nvSpPr>
          <p:cNvPr id="123" name="Content Placeholder 10"/>
          <p:cNvSpPr txBox="1">
            <a:spLocks/>
          </p:cNvSpPr>
          <p:nvPr/>
        </p:nvSpPr>
        <p:spPr bwMode="auto">
          <a:xfrm>
            <a:off x="418954" y="3908769"/>
            <a:ext cx="2312964" cy="1342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Intelligent, fast sensing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cs typeface="Arial" charset="0"/>
              </a:rPr>
              <a:t>M</a:t>
            </a: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otion sensing, proximity, </a:t>
            </a:r>
            <a:br>
              <a:rPr lang="en-US" sz="1200" kern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fingerprint scan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cs typeface="Arial" charset="0"/>
              </a:rPr>
              <a:t>Signature </a:t>
            </a: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analysis 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Fast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processing from multiple serial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interfaces</a:t>
            </a:r>
          </a:p>
        </p:txBody>
      </p:sp>
      <p:sp>
        <p:nvSpPr>
          <p:cNvPr id="124" name="Content Placeholder 10"/>
          <p:cNvSpPr txBox="1">
            <a:spLocks/>
          </p:cNvSpPr>
          <p:nvPr/>
        </p:nvSpPr>
        <p:spPr bwMode="auto">
          <a:xfrm>
            <a:off x="6104158" y="3892430"/>
            <a:ext cx="2618932" cy="1332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Touch capability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High-performance, low-power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nalog enables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touch capability </a:t>
            </a:r>
            <a:endParaRPr lang="en-US" sz="11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Large amount of flash</a:t>
            </a:r>
            <a:endParaRPr lang="en-US" sz="1400" kern="0" dirty="0" smtClean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Runs a large variety of wireless connectivity stacks</a:t>
            </a: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7" name="Content Placeholder 10"/>
          <p:cNvSpPr txBox="1">
            <a:spLocks/>
          </p:cNvSpPr>
          <p:nvPr/>
        </p:nvSpPr>
        <p:spPr bwMode="auto">
          <a:xfrm>
            <a:off x="2969712" y="3913922"/>
            <a:ext cx="2774007" cy="139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Ultra-low </a:t>
            </a:r>
            <a:r>
              <a:rPr lang="en-US" sz="1400" dirty="0">
                <a:solidFill>
                  <a:srgbClr val="000000"/>
                </a:solidFill>
              </a:rPr>
              <a:t>power </a:t>
            </a: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Keeps system power low while collecting </a:t>
            </a:r>
            <a:r>
              <a:rPr lang="en-US" sz="1200" dirty="0" smtClean="0">
                <a:solidFill>
                  <a:srgbClr val="000000"/>
                </a:solidFill>
              </a:rPr>
              <a:t>/ processing </a:t>
            </a:r>
            <a:r>
              <a:rPr lang="en-US" sz="1200" dirty="0">
                <a:solidFill>
                  <a:srgbClr val="000000"/>
                </a:solidFill>
              </a:rPr>
              <a:t>sensor </a:t>
            </a:r>
            <a:r>
              <a:rPr lang="en-US" sz="1200" dirty="0" smtClean="0">
                <a:solidFill>
                  <a:srgbClr val="000000"/>
                </a:solidFill>
              </a:rPr>
              <a:t>data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IP </a:t>
            </a:r>
            <a:r>
              <a:rPr lang="en-US" sz="1400" kern="0" dirty="0">
                <a:solidFill>
                  <a:srgbClr val="000000"/>
                </a:solidFill>
                <a:cs typeface="Arial" charset="0"/>
              </a:rPr>
              <a:t>(code) </a:t>
            </a: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Protection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Preserves and secures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customer’s unique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code and algorithms</a:t>
            </a:r>
            <a:endParaRPr lang="en-US" sz="1100" kern="0" dirty="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464261" y="3704508"/>
            <a:ext cx="32985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85459" y="6588443"/>
            <a:ext cx="2133600" cy="206375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58" name="Group 4257"/>
          <p:cNvGrpSpPr/>
          <p:nvPr/>
        </p:nvGrpSpPr>
        <p:grpSpPr>
          <a:xfrm>
            <a:off x="1301984" y="2878383"/>
            <a:ext cx="369332" cy="354516"/>
            <a:chOff x="1301984" y="2814585"/>
            <a:chExt cx="369332" cy="354516"/>
          </a:xfrm>
        </p:grpSpPr>
        <p:sp>
          <p:nvSpPr>
            <p:cNvPr id="3" name="Rounded Rectangle 2"/>
            <p:cNvSpPr/>
            <p:nvPr/>
          </p:nvSpPr>
          <p:spPr>
            <a:xfrm>
              <a:off x="1369428" y="2873650"/>
              <a:ext cx="86799" cy="29545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5400000">
              <a:off x="1325121" y="2791448"/>
              <a:ext cx="323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</a:t>
              </a: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30183" y="2069687"/>
            <a:ext cx="694399" cy="7354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Motion Sensor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52590" y="1194324"/>
            <a:ext cx="125343" cy="384699"/>
            <a:chOff x="-909638" y="3663950"/>
            <a:chExt cx="550863" cy="169068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909638" y="3663950"/>
              <a:ext cx="550863" cy="168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-909638" y="3667125"/>
              <a:ext cx="550863" cy="339725"/>
            </a:xfrm>
            <a:custGeom>
              <a:avLst/>
              <a:gdLst>
                <a:gd name="T0" fmla="*/ 144 w 144"/>
                <a:gd name="T1" fmla="*/ 84 h 90"/>
                <a:gd name="T2" fmla="*/ 144 w 144"/>
                <a:gd name="T3" fmla="*/ 74 h 90"/>
                <a:gd name="T4" fmla="*/ 72 w 144"/>
                <a:gd name="T5" fmla="*/ 0 h 90"/>
                <a:gd name="T6" fmla="*/ 0 w 144"/>
                <a:gd name="T7" fmla="*/ 74 h 90"/>
                <a:gd name="T8" fmla="*/ 0 w 144"/>
                <a:gd name="T9" fmla="*/ 84 h 90"/>
                <a:gd name="T10" fmla="*/ 144 w 144"/>
                <a:gd name="T11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90">
                  <a:moveTo>
                    <a:pt x="144" y="84"/>
                  </a:moveTo>
                  <a:cubicBezTo>
                    <a:pt x="144" y="81"/>
                    <a:pt x="144" y="77"/>
                    <a:pt x="144" y="74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2" y="0"/>
                    <a:pt x="0" y="33"/>
                    <a:pt x="0" y="74"/>
                  </a:cubicBezTo>
                  <a:cubicBezTo>
                    <a:pt x="0" y="77"/>
                    <a:pt x="0" y="81"/>
                    <a:pt x="0" y="84"/>
                  </a:cubicBezTo>
                  <a:cubicBezTo>
                    <a:pt x="48" y="90"/>
                    <a:pt x="96" y="90"/>
                    <a:pt x="144" y="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-890588" y="4048125"/>
              <a:ext cx="515938" cy="163513"/>
            </a:xfrm>
            <a:custGeom>
              <a:avLst/>
              <a:gdLst>
                <a:gd name="T0" fmla="*/ 114 w 135"/>
                <a:gd name="T1" fmla="*/ 40 h 43"/>
                <a:gd name="T2" fmla="*/ 124 w 135"/>
                <a:gd name="T3" fmla="*/ 19 h 43"/>
                <a:gd name="T4" fmla="*/ 135 w 135"/>
                <a:gd name="T5" fmla="*/ 0 h 43"/>
                <a:gd name="T6" fmla="*/ 0 w 135"/>
                <a:gd name="T7" fmla="*/ 0 h 43"/>
                <a:gd name="T8" fmla="*/ 10 w 135"/>
                <a:gd name="T9" fmla="*/ 19 h 43"/>
                <a:gd name="T10" fmla="*/ 20 w 135"/>
                <a:gd name="T11" fmla="*/ 40 h 43"/>
                <a:gd name="T12" fmla="*/ 114 w 135"/>
                <a:gd name="T1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43">
                  <a:moveTo>
                    <a:pt x="114" y="40"/>
                  </a:moveTo>
                  <a:cubicBezTo>
                    <a:pt x="116" y="33"/>
                    <a:pt x="119" y="25"/>
                    <a:pt x="124" y="19"/>
                  </a:cubicBezTo>
                  <a:cubicBezTo>
                    <a:pt x="129" y="13"/>
                    <a:pt x="132" y="7"/>
                    <a:pt x="135" y="0"/>
                  </a:cubicBezTo>
                  <a:cubicBezTo>
                    <a:pt x="90" y="6"/>
                    <a:pt x="44" y="6"/>
                    <a:pt x="0" y="0"/>
                  </a:cubicBezTo>
                  <a:cubicBezTo>
                    <a:pt x="2" y="7"/>
                    <a:pt x="6" y="13"/>
                    <a:pt x="10" y="19"/>
                  </a:cubicBezTo>
                  <a:cubicBezTo>
                    <a:pt x="15" y="25"/>
                    <a:pt x="18" y="33"/>
                    <a:pt x="20" y="40"/>
                  </a:cubicBezTo>
                  <a:cubicBezTo>
                    <a:pt x="51" y="43"/>
                    <a:pt x="83" y="43"/>
                    <a:pt x="114" y="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-803275" y="4264025"/>
              <a:ext cx="338138" cy="1090613"/>
            </a:xfrm>
            <a:custGeom>
              <a:avLst/>
              <a:gdLst>
                <a:gd name="T0" fmla="*/ 88 w 88"/>
                <a:gd name="T1" fmla="*/ 0 h 289"/>
                <a:gd name="T2" fmla="*/ 0 w 88"/>
                <a:gd name="T3" fmla="*/ 0 h 289"/>
                <a:gd name="T4" fmla="*/ 13 w 88"/>
                <a:gd name="T5" fmla="*/ 289 h 289"/>
                <a:gd name="T6" fmla="*/ 75 w 88"/>
                <a:gd name="T7" fmla="*/ 289 h 289"/>
                <a:gd name="T8" fmla="*/ 88 w 88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89">
                  <a:moveTo>
                    <a:pt x="88" y="0"/>
                  </a:moveTo>
                  <a:cubicBezTo>
                    <a:pt x="59" y="2"/>
                    <a:pt x="29" y="2"/>
                    <a:pt x="0" y="0"/>
                  </a:cubicBezTo>
                  <a:cubicBezTo>
                    <a:pt x="13" y="289"/>
                    <a:pt x="13" y="289"/>
                    <a:pt x="13" y="289"/>
                  </a:cubicBezTo>
                  <a:cubicBezTo>
                    <a:pt x="75" y="289"/>
                    <a:pt x="75" y="289"/>
                    <a:pt x="75" y="28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257" name="Group 4256"/>
          <p:cNvGrpSpPr/>
          <p:nvPr/>
        </p:nvGrpSpPr>
        <p:grpSpPr>
          <a:xfrm>
            <a:off x="1300167" y="1710198"/>
            <a:ext cx="186040" cy="256285"/>
            <a:chOff x="-1938372" y="3956827"/>
            <a:chExt cx="1076325" cy="1482725"/>
          </a:xfrm>
        </p:grpSpPr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-1501810" y="3956827"/>
              <a:ext cx="639763" cy="1482725"/>
            </a:xfrm>
            <a:custGeom>
              <a:avLst/>
              <a:gdLst>
                <a:gd name="T0" fmla="*/ 156 w 169"/>
                <a:gd name="T1" fmla="*/ 5 h 392"/>
                <a:gd name="T2" fmla="*/ 13 w 169"/>
                <a:gd name="T3" fmla="*/ 102 h 392"/>
                <a:gd name="T4" fmla="*/ 13 w 169"/>
                <a:gd name="T5" fmla="*/ 102 h 392"/>
                <a:gd name="T6" fmla="*/ 0 w 169"/>
                <a:gd name="T7" fmla="*/ 111 h 392"/>
                <a:gd name="T8" fmla="*/ 0 w 169"/>
                <a:gd name="T9" fmla="*/ 280 h 392"/>
                <a:gd name="T10" fmla="*/ 13 w 169"/>
                <a:gd name="T11" fmla="*/ 289 h 392"/>
                <a:gd name="T12" fmla="*/ 13 w 169"/>
                <a:gd name="T13" fmla="*/ 289 h 392"/>
                <a:gd name="T14" fmla="*/ 156 w 169"/>
                <a:gd name="T15" fmla="*/ 387 h 392"/>
                <a:gd name="T16" fmla="*/ 169 w 169"/>
                <a:gd name="T17" fmla="*/ 380 h 392"/>
                <a:gd name="T18" fmla="*/ 169 w 169"/>
                <a:gd name="T19" fmla="*/ 12 h 392"/>
                <a:gd name="T20" fmla="*/ 156 w 169"/>
                <a:gd name="T21" fmla="*/ 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392">
                  <a:moveTo>
                    <a:pt x="156" y="5"/>
                  </a:move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13" y="289"/>
                    <a:pt x="13" y="289"/>
                    <a:pt x="13" y="289"/>
                  </a:cubicBezTo>
                  <a:cubicBezTo>
                    <a:pt x="13" y="289"/>
                    <a:pt x="13" y="289"/>
                    <a:pt x="13" y="289"/>
                  </a:cubicBezTo>
                  <a:cubicBezTo>
                    <a:pt x="156" y="387"/>
                    <a:pt x="156" y="387"/>
                    <a:pt x="156" y="387"/>
                  </a:cubicBezTo>
                  <a:cubicBezTo>
                    <a:pt x="163" y="392"/>
                    <a:pt x="169" y="389"/>
                    <a:pt x="169" y="38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3"/>
                    <a:pt x="163" y="0"/>
                    <a:pt x="156" y="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56" name="Freeform 12"/>
            <p:cNvSpPr>
              <a:spLocks/>
            </p:cNvSpPr>
            <p:nvPr/>
          </p:nvSpPr>
          <p:spPr bwMode="auto">
            <a:xfrm>
              <a:off x="-1938372" y="4375927"/>
              <a:ext cx="303213" cy="639763"/>
            </a:xfrm>
            <a:custGeom>
              <a:avLst/>
              <a:gdLst>
                <a:gd name="T0" fmla="*/ 57 w 80"/>
                <a:gd name="T1" fmla="*/ 0 h 169"/>
                <a:gd name="T2" fmla="*/ 24 w 80"/>
                <a:gd name="T3" fmla="*/ 0 h 169"/>
                <a:gd name="T4" fmla="*/ 0 w 80"/>
                <a:gd name="T5" fmla="*/ 24 h 169"/>
                <a:gd name="T6" fmla="*/ 0 w 80"/>
                <a:gd name="T7" fmla="*/ 145 h 169"/>
                <a:gd name="T8" fmla="*/ 24 w 80"/>
                <a:gd name="T9" fmla="*/ 169 h 169"/>
                <a:gd name="T10" fmla="*/ 57 w 80"/>
                <a:gd name="T11" fmla="*/ 169 h 169"/>
                <a:gd name="T12" fmla="*/ 60 w 80"/>
                <a:gd name="T13" fmla="*/ 169 h 169"/>
                <a:gd name="T14" fmla="*/ 80 w 80"/>
                <a:gd name="T15" fmla="*/ 169 h 169"/>
                <a:gd name="T16" fmla="*/ 80 w 80"/>
                <a:gd name="T17" fmla="*/ 0 h 169"/>
                <a:gd name="T18" fmla="*/ 60 w 80"/>
                <a:gd name="T19" fmla="*/ 0 h 169"/>
                <a:gd name="T20" fmla="*/ 57 w 80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69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59"/>
                    <a:pt x="11" y="169"/>
                    <a:pt x="24" y="16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87211" y="3503220"/>
            <a:ext cx="599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WHY MSP432 MCUs?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65461" y="864277"/>
            <a:ext cx="3955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INDUSTRIAL SECURITY PANEL</a:t>
            </a:r>
          </a:p>
        </p:txBody>
      </p:sp>
      <p:cxnSp>
        <p:nvCxnSpPr>
          <p:cNvPr id="177" name="Straight Connector 176"/>
          <p:cNvCxnSpPr/>
          <p:nvPr/>
        </p:nvCxnSpPr>
        <p:spPr>
          <a:xfrm>
            <a:off x="381000" y="5275270"/>
            <a:ext cx="8343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itle 9"/>
          <p:cNvSpPr>
            <a:spLocks noGrp="1"/>
          </p:cNvSpPr>
          <p:nvPr>
            <p:ph type="title"/>
          </p:nvPr>
        </p:nvSpPr>
        <p:spPr>
          <a:xfrm>
            <a:off x="190005" y="147045"/>
            <a:ext cx="8953995" cy="814388"/>
          </a:xfrm>
        </p:spPr>
        <p:txBody>
          <a:bodyPr/>
          <a:lstStyle/>
          <a:p>
            <a:r>
              <a:rPr lang="en-US" sz="2000" dirty="0" smtClean="0"/>
              <a:t>MSP432™ MCUs: OPTIMIZED FOR INDUSTRIAL</a:t>
            </a:r>
            <a:endParaRPr lang="en-US" sz="2000" dirty="0"/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97" y="1063649"/>
            <a:ext cx="2429203" cy="247764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26" name="TextBox 225"/>
          <p:cNvSpPr txBox="1"/>
          <p:nvPr/>
        </p:nvSpPr>
        <p:spPr>
          <a:xfrm>
            <a:off x="76200" y="6047601"/>
            <a:ext cx="906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  <a:cs typeface="Arial" charset="0"/>
              </a:rPr>
              <a:t>INDUSTRIAL     |      PERSONAL ELECTRONICS     |      INTERNET OF THINGS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1199723" y="5404297"/>
            <a:ext cx="751426" cy="719722"/>
            <a:chOff x="6179078" y="5450322"/>
            <a:chExt cx="751426" cy="719722"/>
          </a:xfrm>
        </p:grpSpPr>
        <p:sp>
          <p:nvSpPr>
            <p:cNvPr id="105" name="Rounded Rectangle 104"/>
            <p:cNvSpPr/>
            <p:nvPr/>
          </p:nvSpPr>
          <p:spPr>
            <a:xfrm>
              <a:off x="6280700" y="5513890"/>
              <a:ext cx="571460" cy="512088"/>
            </a:xfrm>
            <a:prstGeom prst="roundRect">
              <a:avLst>
                <a:gd name="adj" fmla="val 748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179078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85772" y="5932375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20546" y="5936738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28677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359516" y="5587898"/>
              <a:ext cx="206042" cy="175512"/>
              <a:chOff x="6359516" y="5587898"/>
              <a:chExt cx="206042" cy="175512"/>
            </a:xfrm>
          </p:grpSpPr>
          <p:sp>
            <p:nvSpPr>
              <p:cNvPr id="119" name="Rounded Rectangle 118"/>
              <p:cNvSpPr/>
              <p:nvPr/>
            </p:nvSpPr>
            <p:spPr>
              <a:xfrm>
                <a:off x="6359516" y="5587898"/>
                <a:ext cx="206042" cy="175512"/>
              </a:xfrm>
              <a:prstGeom prst="roundRect">
                <a:avLst>
                  <a:gd name="adj" fmla="val 728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6363730" y="5642919"/>
                <a:ext cx="201827" cy="82378"/>
              </a:xfrm>
              <a:custGeom>
                <a:avLst/>
                <a:gdLst>
                  <a:gd name="connsiteX0" fmla="*/ 0 w 201827"/>
                  <a:gd name="connsiteY0" fmla="*/ 82378 h 82378"/>
                  <a:gd name="connsiteX1" fmla="*/ 32951 w 201827"/>
                  <a:gd name="connsiteY1" fmla="*/ 28832 h 82378"/>
                  <a:gd name="connsiteX2" fmla="*/ 61784 w 201827"/>
                  <a:gd name="connsiteY2" fmla="*/ 61784 h 82378"/>
                  <a:gd name="connsiteX3" fmla="*/ 107092 w 201827"/>
                  <a:gd name="connsiteY3" fmla="*/ 0 h 82378"/>
                  <a:gd name="connsiteX4" fmla="*/ 144162 w 201827"/>
                  <a:gd name="connsiteY4" fmla="*/ 49427 h 82378"/>
                  <a:gd name="connsiteX5" fmla="*/ 160638 w 201827"/>
                  <a:gd name="connsiteY5" fmla="*/ 24713 h 82378"/>
                  <a:gd name="connsiteX6" fmla="*/ 201827 w 201827"/>
                  <a:gd name="connsiteY6" fmla="*/ 24713 h 8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27" h="82378">
                    <a:moveTo>
                      <a:pt x="0" y="82378"/>
                    </a:moveTo>
                    <a:lnTo>
                      <a:pt x="32951" y="28832"/>
                    </a:lnTo>
                    <a:lnTo>
                      <a:pt x="61784" y="61784"/>
                    </a:lnTo>
                    <a:lnTo>
                      <a:pt x="107092" y="0"/>
                    </a:lnTo>
                    <a:lnTo>
                      <a:pt x="144162" y="49427"/>
                    </a:lnTo>
                    <a:lnTo>
                      <a:pt x="160638" y="24713"/>
                    </a:lnTo>
                    <a:lnTo>
                      <a:pt x="201827" y="24713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6272083" y="5769934"/>
              <a:ext cx="201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6431610" y="5852983"/>
              <a:ext cx="33864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427273" y="5927286"/>
              <a:ext cx="33990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78791" y="5460542"/>
            <a:ext cx="392279" cy="478206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381000" y="5473969"/>
            <a:ext cx="517525" cy="517525"/>
            <a:chOff x="612574" y="5450322"/>
            <a:chExt cx="517525" cy="517525"/>
          </a:xfrm>
        </p:grpSpPr>
        <p:sp>
          <p:nvSpPr>
            <p:cNvPr id="129" name="Oval 128"/>
            <p:cNvSpPr/>
            <p:nvPr/>
          </p:nvSpPr>
          <p:spPr>
            <a:xfrm>
              <a:off x="645667" y="5487777"/>
              <a:ext cx="448961" cy="4489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574" y="5450322"/>
              <a:ext cx="5175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Freeform 5"/>
            <p:cNvSpPr>
              <a:spLocks/>
            </p:cNvSpPr>
            <p:nvPr/>
          </p:nvSpPr>
          <p:spPr bwMode="auto">
            <a:xfrm>
              <a:off x="728461" y="5764647"/>
              <a:ext cx="288925" cy="25400"/>
            </a:xfrm>
            <a:custGeom>
              <a:avLst/>
              <a:gdLst>
                <a:gd name="T0" fmla="*/ 182 w 182"/>
                <a:gd name="T1" fmla="*/ 0 h 16"/>
                <a:gd name="T2" fmla="*/ 0 w 182"/>
                <a:gd name="T3" fmla="*/ 0 h 16"/>
                <a:gd name="T4" fmla="*/ 0 w 182"/>
                <a:gd name="T5" fmla="*/ 16 h 16"/>
                <a:gd name="T6" fmla="*/ 2 w 182"/>
                <a:gd name="T7" fmla="*/ 16 h 16"/>
                <a:gd name="T8" fmla="*/ 2 w 182"/>
                <a:gd name="T9" fmla="*/ 12 h 16"/>
                <a:gd name="T10" fmla="*/ 5 w 182"/>
                <a:gd name="T11" fmla="*/ 12 h 16"/>
                <a:gd name="T12" fmla="*/ 5 w 182"/>
                <a:gd name="T13" fmla="*/ 16 h 16"/>
                <a:gd name="T14" fmla="*/ 15 w 182"/>
                <a:gd name="T15" fmla="*/ 16 h 16"/>
                <a:gd name="T16" fmla="*/ 15 w 182"/>
                <a:gd name="T17" fmla="*/ 4 h 16"/>
                <a:gd name="T18" fmla="*/ 19 w 182"/>
                <a:gd name="T19" fmla="*/ 4 h 16"/>
                <a:gd name="T20" fmla="*/ 19 w 182"/>
                <a:gd name="T21" fmla="*/ 16 h 16"/>
                <a:gd name="T22" fmla="*/ 30 w 182"/>
                <a:gd name="T23" fmla="*/ 16 h 16"/>
                <a:gd name="T24" fmla="*/ 30 w 182"/>
                <a:gd name="T25" fmla="*/ 12 h 16"/>
                <a:gd name="T26" fmla="*/ 33 w 182"/>
                <a:gd name="T27" fmla="*/ 12 h 16"/>
                <a:gd name="T28" fmla="*/ 33 w 182"/>
                <a:gd name="T29" fmla="*/ 16 h 16"/>
                <a:gd name="T30" fmla="*/ 46 w 182"/>
                <a:gd name="T31" fmla="*/ 16 h 16"/>
                <a:gd name="T32" fmla="*/ 46 w 182"/>
                <a:gd name="T33" fmla="*/ 12 h 16"/>
                <a:gd name="T34" fmla="*/ 49 w 182"/>
                <a:gd name="T35" fmla="*/ 12 h 16"/>
                <a:gd name="T36" fmla="*/ 49 w 182"/>
                <a:gd name="T37" fmla="*/ 16 h 16"/>
                <a:gd name="T38" fmla="*/ 61 w 182"/>
                <a:gd name="T39" fmla="*/ 16 h 16"/>
                <a:gd name="T40" fmla="*/ 61 w 182"/>
                <a:gd name="T41" fmla="*/ 4 h 16"/>
                <a:gd name="T42" fmla="*/ 66 w 182"/>
                <a:gd name="T43" fmla="*/ 4 h 16"/>
                <a:gd name="T44" fmla="*/ 66 w 182"/>
                <a:gd name="T45" fmla="*/ 16 h 16"/>
                <a:gd name="T46" fmla="*/ 77 w 182"/>
                <a:gd name="T47" fmla="*/ 16 h 16"/>
                <a:gd name="T48" fmla="*/ 77 w 182"/>
                <a:gd name="T49" fmla="*/ 12 h 16"/>
                <a:gd name="T50" fmla="*/ 79 w 182"/>
                <a:gd name="T51" fmla="*/ 12 h 16"/>
                <a:gd name="T52" fmla="*/ 79 w 182"/>
                <a:gd name="T53" fmla="*/ 16 h 16"/>
                <a:gd name="T54" fmla="*/ 93 w 182"/>
                <a:gd name="T55" fmla="*/ 16 h 16"/>
                <a:gd name="T56" fmla="*/ 93 w 182"/>
                <a:gd name="T57" fmla="*/ 12 h 16"/>
                <a:gd name="T58" fmla="*/ 96 w 182"/>
                <a:gd name="T59" fmla="*/ 12 h 16"/>
                <a:gd name="T60" fmla="*/ 96 w 182"/>
                <a:gd name="T61" fmla="*/ 16 h 16"/>
                <a:gd name="T62" fmla="*/ 109 w 182"/>
                <a:gd name="T63" fmla="*/ 16 h 16"/>
                <a:gd name="T64" fmla="*/ 109 w 182"/>
                <a:gd name="T65" fmla="*/ 4 h 16"/>
                <a:gd name="T66" fmla="*/ 113 w 182"/>
                <a:gd name="T67" fmla="*/ 4 h 16"/>
                <a:gd name="T68" fmla="*/ 113 w 182"/>
                <a:gd name="T69" fmla="*/ 16 h 16"/>
                <a:gd name="T70" fmla="*/ 125 w 182"/>
                <a:gd name="T71" fmla="*/ 16 h 16"/>
                <a:gd name="T72" fmla="*/ 125 w 182"/>
                <a:gd name="T73" fmla="*/ 12 h 16"/>
                <a:gd name="T74" fmla="*/ 128 w 182"/>
                <a:gd name="T75" fmla="*/ 12 h 16"/>
                <a:gd name="T76" fmla="*/ 128 w 182"/>
                <a:gd name="T77" fmla="*/ 16 h 16"/>
                <a:gd name="T78" fmla="*/ 141 w 182"/>
                <a:gd name="T79" fmla="*/ 16 h 16"/>
                <a:gd name="T80" fmla="*/ 141 w 182"/>
                <a:gd name="T81" fmla="*/ 12 h 16"/>
                <a:gd name="T82" fmla="*/ 144 w 182"/>
                <a:gd name="T83" fmla="*/ 12 h 16"/>
                <a:gd name="T84" fmla="*/ 144 w 182"/>
                <a:gd name="T85" fmla="*/ 16 h 16"/>
                <a:gd name="T86" fmla="*/ 156 w 182"/>
                <a:gd name="T87" fmla="*/ 16 h 16"/>
                <a:gd name="T88" fmla="*/ 156 w 182"/>
                <a:gd name="T89" fmla="*/ 4 h 16"/>
                <a:gd name="T90" fmla="*/ 160 w 182"/>
                <a:gd name="T91" fmla="*/ 4 h 16"/>
                <a:gd name="T92" fmla="*/ 160 w 182"/>
                <a:gd name="T93" fmla="*/ 16 h 16"/>
                <a:gd name="T94" fmla="*/ 172 w 182"/>
                <a:gd name="T95" fmla="*/ 16 h 16"/>
                <a:gd name="T96" fmla="*/ 172 w 182"/>
                <a:gd name="T97" fmla="*/ 13 h 16"/>
                <a:gd name="T98" fmla="*/ 175 w 182"/>
                <a:gd name="T99" fmla="*/ 13 h 16"/>
                <a:gd name="T100" fmla="*/ 175 w 182"/>
                <a:gd name="T101" fmla="*/ 16 h 16"/>
                <a:gd name="T102" fmla="*/ 182 w 182"/>
                <a:gd name="T103" fmla="*/ 16 h 16"/>
                <a:gd name="T104" fmla="*/ 182 w 182"/>
                <a:gd name="T10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15" y="1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49" y="16"/>
                  </a:lnTo>
                  <a:lnTo>
                    <a:pt x="61" y="16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66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79" y="16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96" y="16"/>
                  </a:lnTo>
                  <a:lnTo>
                    <a:pt x="109" y="16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16"/>
                  </a:lnTo>
                  <a:lnTo>
                    <a:pt x="125" y="16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41" y="16"/>
                  </a:lnTo>
                  <a:lnTo>
                    <a:pt x="141" y="12"/>
                  </a:lnTo>
                  <a:lnTo>
                    <a:pt x="144" y="12"/>
                  </a:lnTo>
                  <a:lnTo>
                    <a:pt x="144" y="16"/>
                  </a:lnTo>
                  <a:lnTo>
                    <a:pt x="156" y="16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16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5" y="13"/>
                  </a:lnTo>
                  <a:lnTo>
                    <a:pt x="175" y="16"/>
                  </a:lnTo>
                  <a:lnTo>
                    <a:pt x="182" y="1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" name="Freeform 7"/>
            <p:cNvSpPr>
              <a:spLocks noEditPoints="1"/>
            </p:cNvSpPr>
            <p:nvPr/>
          </p:nvSpPr>
          <p:spPr bwMode="auto">
            <a:xfrm>
              <a:off x="728461" y="5612247"/>
              <a:ext cx="47625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1 w 51"/>
                <a:gd name="T11" fmla="*/ 24 h 99"/>
                <a:gd name="T12" fmla="*/ 15 w 51"/>
                <a:gd name="T13" fmla="*/ 23 h 99"/>
                <a:gd name="T14" fmla="*/ 19 w 51"/>
                <a:gd name="T15" fmla="*/ 21 h 99"/>
                <a:gd name="T16" fmla="*/ 24 w 51"/>
                <a:gd name="T17" fmla="*/ 21 h 99"/>
                <a:gd name="T18" fmla="*/ 30 w 51"/>
                <a:gd name="T19" fmla="*/ 22 h 99"/>
                <a:gd name="T20" fmla="*/ 36 w 51"/>
                <a:gd name="T21" fmla="*/ 24 h 99"/>
                <a:gd name="T22" fmla="*/ 39 w 51"/>
                <a:gd name="T23" fmla="*/ 29 h 99"/>
                <a:gd name="T24" fmla="*/ 40 w 51"/>
                <a:gd name="T25" fmla="*/ 34 h 99"/>
                <a:gd name="T26" fmla="*/ 39 w 51"/>
                <a:gd name="T27" fmla="*/ 39 h 99"/>
                <a:gd name="T28" fmla="*/ 37 w 51"/>
                <a:gd name="T29" fmla="*/ 43 h 99"/>
                <a:gd name="T30" fmla="*/ 33 w 51"/>
                <a:gd name="T31" fmla="*/ 46 h 99"/>
                <a:gd name="T32" fmla="*/ 28 w 51"/>
                <a:gd name="T33" fmla="*/ 49 h 99"/>
                <a:gd name="T34" fmla="*/ 24 w 51"/>
                <a:gd name="T35" fmla="*/ 52 h 99"/>
                <a:gd name="T36" fmla="*/ 21 w 51"/>
                <a:gd name="T37" fmla="*/ 54 h 99"/>
                <a:gd name="T38" fmla="*/ 19 w 51"/>
                <a:gd name="T39" fmla="*/ 57 h 99"/>
                <a:gd name="T40" fmla="*/ 18 w 51"/>
                <a:gd name="T41" fmla="*/ 60 h 99"/>
                <a:gd name="T42" fmla="*/ 41 w 51"/>
                <a:gd name="T43" fmla="*/ 60 h 99"/>
                <a:gd name="T44" fmla="*/ 41 w 51"/>
                <a:gd name="T45" fmla="*/ 68 h 99"/>
                <a:gd name="T46" fmla="*/ 8 w 51"/>
                <a:gd name="T47" fmla="*/ 68 h 99"/>
                <a:gd name="T48" fmla="*/ 8 w 51"/>
                <a:gd name="T49" fmla="*/ 63 h 99"/>
                <a:gd name="T50" fmla="*/ 9 w 51"/>
                <a:gd name="T51" fmla="*/ 57 h 99"/>
                <a:gd name="T52" fmla="*/ 12 w 51"/>
                <a:gd name="T53" fmla="*/ 52 h 99"/>
                <a:gd name="T54" fmla="*/ 16 w 51"/>
                <a:gd name="T55" fmla="*/ 48 h 99"/>
                <a:gd name="T56" fmla="*/ 22 w 51"/>
                <a:gd name="T57" fmla="*/ 43 h 99"/>
                <a:gd name="T58" fmla="*/ 26 w 51"/>
                <a:gd name="T59" fmla="*/ 41 h 99"/>
                <a:gd name="T60" fmla="*/ 28 w 51"/>
                <a:gd name="T61" fmla="*/ 39 h 99"/>
                <a:gd name="T62" fmla="*/ 30 w 51"/>
                <a:gd name="T63" fmla="*/ 37 h 99"/>
                <a:gd name="T64" fmla="*/ 30 w 51"/>
                <a:gd name="T65" fmla="*/ 34 h 99"/>
                <a:gd name="T66" fmla="*/ 29 w 51"/>
                <a:gd name="T67" fmla="*/ 32 h 99"/>
                <a:gd name="T68" fmla="*/ 28 w 51"/>
                <a:gd name="T69" fmla="*/ 30 h 99"/>
                <a:gd name="T70" fmla="*/ 26 w 51"/>
                <a:gd name="T71" fmla="*/ 29 h 99"/>
                <a:gd name="T72" fmla="*/ 23 w 51"/>
                <a:gd name="T73" fmla="*/ 29 h 99"/>
                <a:gd name="T74" fmla="*/ 19 w 51"/>
                <a:gd name="T75" fmla="*/ 29 h 99"/>
                <a:gd name="T76" fmla="*/ 16 w 51"/>
                <a:gd name="T77" fmla="*/ 30 h 99"/>
                <a:gd name="T78" fmla="*/ 13 w 51"/>
                <a:gd name="T79" fmla="*/ 31 h 99"/>
                <a:gd name="T80" fmla="*/ 10 w 51"/>
                <a:gd name="T81" fmla="*/ 32 h 99"/>
                <a:gd name="T82" fmla="*/ 8 w 51"/>
                <a:gd name="T83" fmla="*/ 26 h 99"/>
                <a:gd name="T84" fmla="*/ 11 w 51"/>
                <a:gd name="T85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1" y="24"/>
                  </a:moveTo>
                  <a:cubicBezTo>
                    <a:pt x="12" y="24"/>
                    <a:pt x="13" y="23"/>
                    <a:pt x="15" y="23"/>
                  </a:cubicBezTo>
                  <a:cubicBezTo>
                    <a:pt x="16" y="22"/>
                    <a:pt x="17" y="22"/>
                    <a:pt x="19" y="21"/>
                  </a:cubicBezTo>
                  <a:cubicBezTo>
                    <a:pt x="21" y="21"/>
                    <a:pt x="22" y="21"/>
                    <a:pt x="24" y="21"/>
                  </a:cubicBezTo>
                  <a:cubicBezTo>
                    <a:pt x="26" y="21"/>
                    <a:pt x="28" y="21"/>
                    <a:pt x="30" y="22"/>
                  </a:cubicBezTo>
                  <a:cubicBezTo>
                    <a:pt x="32" y="22"/>
                    <a:pt x="34" y="23"/>
                    <a:pt x="36" y="24"/>
                  </a:cubicBezTo>
                  <a:cubicBezTo>
                    <a:pt x="37" y="26"/>
                    <a:pt x="38" y="27"/>
                    <a:pt x="39" y="29"/>
                  </a:cubicBezTo>
                  <a:cubicBezTo>
                    <a:pt x="40" y="30"/>
                    <a:pt x="40" y="32"/>
                    <a:pt x="40" y="34"/>
                  </a:cubicBezTo>
                  <a:cubicBezTo>
                    <a:pt x="40" y="36"/>
                    <a:pt x="40" y="37"/>
                    <a:pt x="39" y="39"/>
                  </a:cubicBezTo>
                  <a:cubicBezTo>
                    <a:pt x="39" y="40"/>
                    <a:pt x="38" y="42"/>
                    <a:pt x="37" y="43"/>
                  </a:cubicBezTo>
                  <a:cubicBezTo>
                    <a:pt x="36" y="44"/>
                    <a:pt x="34" y="45"/>
                    <a:pt x="33" y="46"/>
                  </a:cubicBezTo>
                  <a:cubicBezTo>
                    <a:pt x="31" y="47"/>
                    <a:pt x="30" y="48"/>
                    <a:pt x="28" y="49"/>
                  </a:cubicBezTo>
                  <a:cubicBezTo>
                    <a:pt x="27" y="50"/>
                    <a:pt x="25" y="51"/>
                    <a:pt x="24" y="52"/>
                  </a:cubicBezTo>
                  <a:cubicBezTo>
                    <a:pt x="23" y="53"/>
                    <a:pt x="22" y="53"/>
                    <a:pt x="21" y="54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8"/>
                    <a:pt x="18" y="59"/>
                    <a:pt x="18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8" y="59"/>
                    <a:pt x="9" y="57"/>
                  </a:cubicBezTo>
                  <a:cubicBezTo>
                    <a:pt x="10" y="55"/>
                    <a:pt x="11" y="54"/>
                    <a:pt x="12" y="52"/>
                  </a:cubicBezTo>
                  <a:cubicBezTo>
                    <a:pt x="13" y="51"/>
                    <a:pt x="14" y="49"/>
                    <a:pt x="16" y="48"/>
                  </a:cubicBezTo>
                  <a:cubicBezTo>
                    <a:pt x="18" y="46"/>
                    <a:pt x="20" y="45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9" y="38"/>
                    <a:pt x="29" y="38"/>
                    <a:pt x="30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3"/>
                    <a:pt x="29" y="32"/>
                  </a:cubicBezTo>
                  <a:cubicBezTo>
                    <a:pt x="29" y="31"/>
                    <a:pt x="29" y="31"/>
                    <a:pt x="28" y="30"/>
                  </a:cubicBezTo>
                  <a:cubicBezTo>
                    <a:pt x="27" y="30"/>
                    <a:pt x="26" y="30"/>
                    <a:pt x="26" y="29"/>
                  </a:cubicBezTo>
                  <a:cubicBezTo>
                    <a:pt x="25" y="29"/>
                    <a:pt x="24" y="29"/>
                    <a:pt x="23" y="29"/>
                  </a:cubicBezTo>
                  <a:cubicBezTo>
                    <a:pt x="21" y="29"/>
                    <a:pt x="20" y="29"/>
                    <a:pt x="19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1"/>
                    <a:pt x="13" y="31"/>
                  </a:cubicBezTo>
                  <a:cubicBezTo>
                    <a:pt x="12" y="32"/>
                    <a:pt x="11" y="32"/>
                    <a:pt x="10" y="3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5"/>
                    <a:pt x="10" y="25"/>
                    <a:pt x="11" y="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" name="Freeform 8"/>
            <p:cNvSpPr>
              <a:spLocks/>
            </p:cNvSpPr>
            <p:nvPr/>
          </p:nvSpPr>
          <p:spPr bwMode="auto">
            <a:xfrm>
              <a:off x="804661" y="5639235"/>
              <a:ext cx="12700" cy="15875"/>
            </a:xfrm>
            <a:custGeom>
              <a:avLst/>
              <a:gdLst>
                <a:gd name="T0" fmla="*/ 2 w 14"/>
                <a:gd name="T1" fmla="*/ 14 h 17"/>
                <a:gd name="T2" fmla="*/ 4 w 14"/>
                <a:gd name="T3" fmla="*/ 16 h 17"/>
                <a:gd name="T4" fmla="*/ 7 w 14"/>
                <a:gd name="T5" fmla="*/ 17 h 17"/>
                <a:gd name="T6" fmla="*/ 9 w 14"/>
                <a:gd name="T7" fmla="*/ 16 h 17"/>
                <a:gd name="T8" fmla="*/ 10 w 14"/>
                <a:gd name="T9" fmla="*/ 16 h 17"/>
                <a:gd name="T10" fmla="*/ 12 w 14"/>
                <a:gd name="T11" fmla="*/ 15 h 17"/>
                <a:gd name="T12" fmla="*/ 14 w 14"/>
                <a:gd name="T13" fmla="*/ 13 h 17"/>
                <a:gd name="T14" fmla="*/ 13 w 14"/>
                <a:gd name="T15" fmla="*/ 7 h 17"/>
                <a:gd name="T16" fmla="*/ 11 w 14"/>
                <a:gd name="T17" fmla="*/ 3 h 17"/>
                <a:gd name="T18" fmla="*/ 9 w 14"/>
                <a:gd name="T19" fmla="*/ 1 h 17"/>
                <a:gd name="T20" fmla="*/ 6 w 14"/>
                <a:gd name="T21" fmla="*/ 0 h 17"/>
                <a:gd name="T22" fmla="*/ 4 w 14"/>
                <a:gd name="T23" fmla="*/ 1 h 17"/>
                <a:gd name="T24" fmla="*/ 2 w 14"/>
                <a:gd name="T25" fmla="*/ 3 h 17"/>
                <a:gd name="T26" fmla="*/ 0 w 14"/>
                <a:gd name="T27" fmla="*/ 5 h 17"/>
                <a:gd name="T28" fmla="*/ 0 w 14"/>
                <a:gd name="T29" fmla="*/ 8 h 17"/>
                <a:gd name="T30" fmla="*/ 0 w 14"/>
                <a:gd name="T31" fmla="*/ 11 h 17"/>
                <a:gd name="T32" fmla="*/ 2 w 14"/>
                <a:gd name="T3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2" y="14"/>
                  </a:moveTo>
                  <a:cubicBezTo>
                    <a:pt x="2" y="15"/>
                    <a:pt x="3" y="15"/>
                    <a:pt x="4" y="16"/>
                  </a:cubicBezTo>
                  <a:cubicBezTo>
                    <a:pt x="4" y="16"/>
                    <a:pt x="6" y="17"/>
                    <a:pt x="7" y="17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3" y="14"/>
                    <a:pt x="13" y="14"/>
                    <a:pt x="14" y="13"/>
                  </a:cubicBezTo>
                  <a:cubicBezTo>
                    <a:pt x="14" y="11"/>
                    <a:pt x="13" y="9"/>
                    <a:pt x="13" y="7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0" y="11"/>
                  </a:cubicBezTo>
                  <a:cubicBezTo>
                    <a:pt x="1" y="12"/>
                    <a:pt x="1" y="13"/>
                    <a:pt x="2" y="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5" name="Freeform 9"/>
            <p:cNvSpPr>
              <a:spLocks noEditPoints="1"/>
            </p:cNvSpPr>
            <p:nvPr/>
          </p:nvSpPr>
          <p:spPr bwMode="auto">
            <a:xfrm>
              <a:off x="787199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8 w 51"/>
                <a:gd name="T11" fmla="*/ 30 h 99"/>
                <a:gd name="T12" fmla="*/ 12 w 51"/>
                <a:gd name="T13" fmla="*/ 25 h 99"/>
                <a:gd name="T14" fmla="*/ 17 w 51"/>
                <a:gd name="T15" fmla="*/ 22 h 99"/>
                <a:gd name="T16" fmla="*/ 24 w 51"/>
                <a:gd name="T17" fmla="*/ 21 h 99"/>
                <a:gd name="T18" fmla="*/ 32 w 51"/>
                <a:gd name="T19" fmla="*/ 23 h 99"/>
                <a:gd name="T20" fmla="*/ 37 w 51"/>
                <a:gd name="T21" fmla="*/ 27 h 99"/>
                <a:gd name="T22" fmla="*/ 40 w 51"/>
                <a:gd name="T23" fmla="*/ 35 h 99"/>
                <a:gd name="T24" fmla="*/ 41 w 51"/>
                <a:gd name="T25" fmla="*/ 45 h 99"/>
                <a:gd name="T26" fmla="*/ 40 w 51"/>
                <a:gd name="T27" fmla="*/ 55 h 99"/>
                <a:gd name="T28" fmla="*/ 36 w 51"/>
                <a:gd name="T29" fmla="*/ 62 h 99"/>
                <a:gd name="T30" fmla="*/ 30 w 51"/>
                <a:gd name="T31" fmla="*/ 67 h 99"/>
                <a:gd name="T32" fmla="*/ 22 w 51"/>
                <a:gd name="T33" fmla="*/ 68 h 99"/>
                <a:gd name="T34" fmla="*/ 19 w 51"/>
                <a:gd name="T35" fmla="*/ 68 h 99"/>
                <a:gd name="T36" fmla="*/ 16 w 51"/>
                <a:gd name="T37" fmla="*/ 68 h 99"/>
                <a:gd name="T38" fmla="*/ 14 w 51"/>
                <a:gd name="T39" fmla="*/ 67 h 99"/>
                <a:gd name="T40" fmla="*/ 12 w 51"/>
                <a:gd name="T41" fmla="*/ 67 h 99"/>
                <a:gd name="T42" fmla="*/ 14 w 51"/>
                <a:gd name="T43" fmla="*/ 60 h 99"/>
                <a:gd name="T44" fmla="*/ 17 w 51"/>
                <a:gd name="T45" fmla="*/ 61 h 99"/>
                <a:gd name="T46" fmla="*/ 21 w 51"/>
                <a:gd name="T47" fmla="*/ 61 h 99"/>
                <a:gd name="T48" fmla="*/ 25 w 51"/>
                <a:gd name="T49" fmla="*/ 60 h 99"/>
                <a:gd name="T50" fmla="*/ 28 w 51"/>
                <a:gd name="T51" fmla="*/ 58 h 99"/>
                <a:gd name="T52" fmla="*/ 30 w 51"/>
                <a:gd name="T53" fmla="*/ 54 h 99"/>
                <a:gd name="T54" fmla="*/ 31 w 51"/>
                <a:gd name="T55" fmla="*/ 48 h 99"/>
                <a:gd name="T56" fmla="*/ 26 w 51"/>
                <a:gd name="T57" fmla="*/ 51 h 99"/>
                <a:gd name="T58" fmla="*/ 21 w 51"/>
                <a:gd name="T59" fmla="*/ 52 h 99"/>
                <a:gd name="T60" fmla="*/ 15 w 51"/>
                <a:gd name="T61" fmla="*/ 50 h 99"/>
                <a:gd name="T62" fmla="*/ 11 w 51"/>
                <a:gd name="T63" fmla="*/ 47 h 99"/>
                <a:gd name="T64" fmla="*/ 8 w 51"/>
                <a:gd name="T65" fmla="*/ 42 h 99"/>
                <a:gd name="T66" fmla="*/ 7 w 51"/>
                <a:gd name="T67" fmla="*/ 36 h 99"/>
                <a:gd name="T68" fmla="*/ 8 w 51"/>
                <a:gd name="T69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0"/>
                  </a:moveTo>
                  <a:cubicBezTo>
                    <a:pt x="9" y="28"/>
                    <a:pt x="10" y="27"/>
                    <a:pt x="12" y="25"/>
                  </a:cubicBezTo>
                  <a:cubicBezTo>
                    <a:pt x="13" y="24"/>
                    <a:pt x="15" y="23"/>
                    <a:pt x="17" y="22"/>
                  </a:cubicBezTo>
                  <a:cubicBezTo>
                    <a:pt x="19" y="21"/>
                    <a:pt x="22" y="21"/>
                    <a:pt x="24" y="21"/>
                  </a:cubicBezTo>
                  <a:cubicBezTo>
                    <a:pt x="27" y="21"/>
                    <a:pt x="30" y="21"/>
                    <a:pt x="32" y="23"/>
                  </a:cubicBezTo>
                  <a:cubicBezTo>
                    <a:pt x="34" y="24"/>
                    <a:pt x="36" y="25"/>
                    <a:pt x="37" y="27"/>
                  </a:cubicBezTo>
                  <a:cubicBezTo>
                    <a:pt x="39" y="29"/>
                    <a:pt x="40" y="32"/>
                    <a:pt x="40" y="35"/>
                  </a:cubicBezTo>
                  <a:cubicBezTo>
                    <a:pt x="41" y="38"/>
                    <a:pt x="41" y="41"/>
                    <a:pt x="41" y="45"/>
                  </a:cubicBezTo>
                  <a:cubicBezTo>
                    <a:pt x="41" y="48"/>
                    <a:pt x="41" y="52"/>
                    <a:pt x="40" y="55"/>
                  </a:cubicBezTo>
                  <a:cubicBezTo>
                    <a:pt x="39" y="57"/>
                    <a:pt x="38" y="60"/>
                    <a:pt x="36" y="62"/>
                  </a:cubicBezTo>
                  <a:cubicBezTo>
                    <a:pt x="34" y="64"/>
                    <a:pt x="33" y="66"/>
                    <a:pt x="30" y="67"/>
                  </a:cubicBezTo>
                  <a:cubicBezTo>
                    <a:pt x="28" y="68"/>
                    <a:pt x="25" y="68"/>
                    <a:pt x="22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16" y="68"/>
                    <a:pt x="15" y="68"/>
                    <a:pt x="14" y="67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0"/>
                    <a:pt x="17" y="61"/>
                  </a:cubicBezTo>
                  <a:cubicBezTo>
                    <a:pt x="18" y="61"/>
                    <a:pt x="19" y="61"/>
                    <a:pt x="21" y="61"/>
                  </a:cubicBezTo>
                  <a:cubicBezTo>
                    <a:pt x="22" y="61"/>
                    <a:pt x="23" y="61"/>
                    <a:pt x="25" y="60"/>
                  </a:cubicBezTo>
                  <a:cubicBezTo>
                    <a:pt x="26" y="60"/>
                    <a:pt x="27" y="59"/>
                    <a:pt x="28" y="58"/>
                  </a:cubicBezTo>
                  <a:cubicBezTo>
                    <a:pt x="28" y="57"/>
                    <a:pt x="29" y="55"/>
                    <a:pt x="30" y="54"/>
                  </a:cubicBezTo>
                  <a:cubicBezTo>
                    <a:pt x="30" y="52"/>
                    <a:pt x="31" y="50"/>
                    <a:pt x="31" y="48"/>
                  </a:cubicBezTo>
                  <a:cubicBezTo>
                    <a:pt x="29" y="49"/>
                    <a:pt x="28" y="50"/>
                    <a:pt x="26" y="51"/>
                  </a:cubicBezTo>
                  <a:cubicBezTo>
                    <a:pt x="24" y="51"/>
                    <a:pt x="23" y="52"/>
                    <a:pt x="21" y="52"/>
                  </a:cubicBezTo>
                  <a:cubicBezTo>
                    <a:pt x="19" y="52"/>
                    <a:pt x="17" y="51"/>
                    <a:pt x="15" y="50"/>
                  </a:cubicBezTo>
                  <a:cubicBezTo>
                    <a:pt x="13" y="50"/>
                    <a:pt x="12" y="49"/>
                    <a:pt x="11" y="47"/>
                  </a:cubicBezTo>
                  <a:cubicBezTo>
                    <a:pt x="10" y="46"/>
                    <a:pt x="9" y="44"/>
                    <a:pt x="8" y="42"/>
                  </a:cubicBezTo>
                  <a:cubicBezTo>
                    <a:pt x="7" y="41"/>
                    <a:pt x="7" y="39"/>
                    <a:pt x="7" y="36"/>
                  </a:cubicBezTo>
                  <a:cubicBezTo>
                    <a:pt x="7" y="34"/>
                    <a:pt x="8" y="32"/>
                    <a:pt x="8" y="3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6" name="Freeform 10"/>
            <p:cNvSpPr>
              <a:spLocks noEditPoints="1"/>
            </p:cNvSpPr>
            <p:nvPr/>
          </p:nvSpPr>
          <p:spPr bwMode="auto">
            <a:xfrm>
              <a:off x="84752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2 w 51"/>
                <a:gd name="T11" fmla="*/ 22 h 99"/>
                <a:gd name="T12" fmla="*/ 39 w 51"/>
                <a:gd name="T13" fmla="*/ 22 h 99"/>
                <a:gd name="T14" fmla="*/ 39 w 51"/>
                <a:gd name="T15" fmla="*/ 29 h 99"/>
                <a:gd name="T16" fmla="*/ 20 w 51"/>
                <a:gd name="T17" fmla="*/ 29 h 99"/>
                <a:gd name="T18" fmla="*/ 19 w 51"/>
                <a:gd name="T19" fmla="*/ 39 h 99"/>
                <a:gd name="T20" fmla="*/ 22 w 51"/>
                <a:gd name="T21" fmla="*/ 38 h 99"/>
                <a:gd name="T22" fmla="*/ 27 w 51"/>
                <a:gd name="T23" fmla="*/ 38 h 99"/>
                <a:gd name="T24" fmla="*/ 33 w 51"/>
                <a:gd name="T25" fmla="*/ 39 h 99"/>
                <a:gd name="T26" fmla="*/ 38 w 51"/>
                <a:gd name="T27" fmla="*/ 42 h 99"/>
                <a:gd name="T28" fmla="*/ 41 w 51"/>
                <a:gd name="T29" fmla="*/ 47 h 99"/>
                <a:gd name="T30" fmla="*/ 42 w 51"/>
                <a:gd name="T31" fmla="*/ 53 h 99"/>
                <a:gd name="T32" fmla="*/ 41 w 51"/>
                <a:gd name="T33" fmla="*/ 59 h 99"/>
                <a:gd name="T34" fmla="*/ 37 w 51"/>
                <a:gd name="T35" fmla="*/ 64 h 99"/>
                <a:gd name="T36" fmla="*/ 31 w 51"/>
                <a:gd name="T37" fmla="*/ 67 h 99"/>
                <a:gd name="T38" fmla="*/ 23 w 51"/>
                <a:gd name="T39" fmla="*/ 68 h 99"/>
                <a:gd name="T40" fmla="*/ 19 w 51"/>
                <a:gd name="T41" fmla="*/ 68 h 99"/>
                <a:gd name="T42" fmla="*/ 15 w 51"/>
                <a:gd name="T43" fmla="*/ 68 h 99"/>
                <a:gd name="T44" fmla="*/ 12 w 51"/>
                <a:gd name="T45" fmla="*/ 67 h 99"/>
                <a:gd name="T46" fmla="*/ 9 w 51"/>
                <a:gd name="T47" fmla="*/ 66 h 99"/>
                <a:gd name="T48" fmla="*/ 11 w 51"/>
                <a:gd name="T49" fmla="*/ 59 h 99"/>
                <a:gd name="T50" fmla="*/ 15 w 51"/>
                <a:gd name="T51" fmla="*/ 60 h 99"/>
                <a:gd name="T52" fmla="*/ 21 w 51"/>
                <a:gd name="T53" fmla="*/ 61 h 99"/>
                <a:gd name="T54" fmla="*/ 29 w 51"/>
                <a:gd name="T55" fmla="*/ 59 h 99"/>
                <a:gd name="T56" fmla="*/ 32 w 51"/>
                <a:gd name="T57" fmla="*/ 53 h 99"/>
                <a:gd name="T58" fmla="*/ 31 w 51"/>
                <a:gd name="T59" fmla="*/ 49 h 99"/>
                <a:gd name="T60" fmla="*/ 29 w 51"/>
                <a:gd name="T61" fmla="*/ 47 h 99"/>
                <a:gd name="T62" fmla="*/ 27 w 51"/>
                <a:gd name="T63" fmla="*/ 46 h 99"/>
                <a:gd name="T64" fmla="*/ 24 w 51"/>
                <a:gd name="T65" fmla="*/ 45 h 99"/>
                <a:gd name="T66" fmla="*/ 22 w 51"/>
                <a:gd name="T67" fmla="*/ 45 h 99"/>
                <a:gd name="T68" fmla="*/ 20 w 51"/>
                <a:gd name="T69" fmla="*/ 46 h 99"/>
                <a:gd name="T70" fmla="*/ 19 w 51"/>
                <a:gd name="T71" fmla="*/ 46 h 99"/>
                <a:gd name="T72" fmla="*/ 17 w 51"/>
                <a:gd name="T73" fmla="*/ 46 h 99"/>
                <a:gd name="T74" fmla="*/ 9 w 51"/>
                <a:gd name="T75" fmla="*/ 45 h 99"/>
                <a:gd name="T76" fmla="*/ 12 w 51"/>
                <a:gd name="T77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2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8"/>
                    <a:pt x="22" y="38"/>
                  </a:cubicBezTo>
                  <a:cubicBezTo>
                    <a:pt x="24" y="38"/>
                    <a:pt x="25" y="38"/>
                    <a:pt x="27" y="38"/>
                  </a:cubicBezTo>
                  <a:cubicBezTo>
                    <a:pt x="29" y="38"/>
                    <a:pt x="31" y="38"/>
                    <a:pt x="33" y="39"/>
                  </a:cubicBezTo>
                  <a:cubicBezTo>
                    <a:pt x="35" y="40"/>
                    <a:pt x="36" y="41"/>
                    <a:pt x="38" y="42"/>
                  </a:cubicBezTo>
                  <a:cubicBezTo>
                    <a:pt x="39" y="43"/>
                    <a:pt x="40" y="45"/>
                    <a:pt x="41" y="47"/>
                  </a:cubicBezTo>
                  <a:cubicBezTo>
                    <a:pt x="41" y="49"/>
                    <a:pt x="42" y="51"/>
                    <a:pt x="42" y="53"/>
                  </a:cubicBezTo>
                  <a:cubicBezTo>
                    <a:pt x="42" y="55"/>
                    <a:pt x="41" y="57"/>
                    <a:pt x="41" y="59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35" y="65"/>
                    <a:pt x="33" y="66"/>
                    <a:pt x="31" y="67"/>
                  </a:cubicBezTo>
                  <a:cubicBezTo>
                    <a:pt x="28" y="68"/>
                    <a:pt x="26" y="68"/>
                    <a:pt x="23" y="68"/>
                  </a:cubicBezTo>
                  <a:cubicBezTo>
                    <a:pt x="22" y="68"/>
                    <a:pt x="20" y="68"/>
                    <a:pt x="19" y="68"/>
                  </a:cubicBezTo>
                  <a:cubicBezTo>
                    <a:pt x="18" y="68"/>
                    <a:pt x="16" y="68"/>
                    <a:pt x="15" y="68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1" y="66"/>
                    <a:pt x="10" y="66"/>
                    <a:pt x="9" y="6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0"/>
                    <a:pt x="15" y="60"/>
                  </a:cubicBezTo>
                  <a:cubicBezTo>
                    <a:pt x="17" y="61"/>
                    <a:pt x="19" y="61"/>
                    <a:pt x="21" y="61"/>
                  </a:cubicBezTo>
                  <a:cubicBezTo>
                    <a:pt x="25" y="61"/>
                    <a:pt x="27" y="60"/>
                    <a:pt x="29" y="59"/>
                  </a:cubicBezTo>
                  <a:cubicBezTo>
                    <a:pt x="31" y="58"/>
                    <a:pt x="32" y="56"/>
                    <a:pt x="32" y="53"/>
                  </a:cubicBezTo>
                  <a:cubicBezTo>
                    <a:pt x="32" y="52"/>
                    <a:pt x="31" y="50"/>
                    <a:pt x="31" y="49"/>
                  </a:cubicBezTo>
                  <a:cubicBezTo>
                    <a:pt x="31" y="48"/>
                    <a:pt x="30" y="48"/>
                    <a:pt x="29" y="47"/>
                  </a:cubicBezTo>
                  <a:cubicBezTo>
                    <a:pt x="29" y="47"/>
                    <a:pt x="28" y="46"/>
                    <a:pt x="27" y="46"/>
                  </a:cubicBezTo>
                  <a:cubicBezTo>
                    <a:pt x="26" y="46"/>
                    <a:pt x="25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6"/>
                    <a:pt x="21" y="46"/>
                    <a:pt x="20" y="46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ubicBezTo>
                    <a:pt x="9" y="45"/>
                    <a:pt x="9" y="45"/>
                    <a:pt x="9" y="45"/>
                  </a:cubicBezTo>
                  <a:lnTo>
                    <a:pt x="12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Freeform 11"/>
            <p:cNvSpPr>
              <a:spLocks noEditPoints="1"/>
            </p:cNvSpPr>
            <p:nvPr/>
          </p:nvSpPr>
          <p:spPr bwMode="auto">
            <a:xfrm>
              <a:off x="907849" y="5612247"/>
              <a:ext cx="49213" cy="95250"/>
            </a:xfrm>
            <a:custGeom>
              <a:avLst/>
              <a:gdLst>
                <a:gd name="T0" fmla="*/ 0 w 31"/>
                <a:gd name="T1" fmla="*/ 60 h 60"/>
                <a:gd name="T2" fmla="*/ 31 w 31"/>
                <a:gd name="T3" fmla="*/ 60 h 60"/>
                <a:gd name="T4" fmla="*/ 31 w 31"/>
                <a:gd name="T5" fmla="*/ 0 h 60"/>
                <a:gd name="T6" fmla="*/ 0 w 31"/>
                <a:gd name="T7" fmla="*/ 0 h 60"/>
                <a:gd name="T8" fmla="*/ 0 w 31"/>
                <a:gd name="T9" fmla="*/ 60 h 60"/>
                <a:gd name="T10" fmla="*/ 7 w 31"/>
                <a:gd name="T11" fmla="*/ 15 h 60"/>
                <a:gd name="T12" fmla="*/ 15 w 31"/>
                <a:gd name="T13" fmla="*/ 13 h 60"/>
                <a:gd name="T14" fmla="*/ 19 w 31"/>
                <a:gd name="T15" fmla="*/ 13 h 60"/>
                <a:gd name="T16" fmla="*/ 19 w 31"/>
                <a:gd name="T17" fmla="*/ 37 h 60"/>
                <a:gd name="T18" fmla="*/ 25 w 31"/>
                <a:gd name="T19" fmla="*/ 37 h 60"/>
                <a:gd name="T20" fmla="*/ 25 w 31"/>
                <a:gd name="T21" fmla="*/ 41 h 60"/>
                <a:gd name="T22" fmla="*/ 8 w 31"/>
                <a:gd name="T23" fmla="*/ 41 h 60"/>
                <a:gd name="T24" fmla="*/ 8 w 31"/>
                <a:gd name="T25" fmla="*/ 37 h 60"/>
                <a:gd name="T26" fmla="*/ 13 w 31"/>
                <a:gd name="T27" fmla="*/ 37 h 60"/>
                <a:gd name="T28" fmla="*/ 13 w 31"/>
                <a:gd name="T29" fmla="*/ 17 h 60"/>
                <a:gd name="T30" fmla="*/ 7 w 31"/>
                <a:gd name="T31" fmla="*/ 19 h 60"/>
                <a:gd name="T32" fmla="*/ 7 w 31"/>
                <a:gd name="T3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0">
                  <a:moveTo>
                    <a:pt x="0" y="60"/>
                  </a:moveTo>
                  <a:lnTo>
                    <a:pt x="31" y="6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0"/>
                  </a:lnTo>
                  <a:close/>
                  <a:moveTo>
                    <a:pt x="7" y="15"/>
                  </a:moveTo>
                  <a:lnTo>
                    <a:pt x="15" y="13"/>
                  </a:lnTo>
                  <a:lnTo>
                    <a:pt x="19" y="13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25" y="41"/>
                  </a:lnTo>
                  <a:lnTo>
                    <a:pt x="8" y="41"/>
                  </a:lnTo>
                  <a:lnTo>
                    <a:pt x="8" y="37"/>
                  </a:lnTo>
                  <a:lnTo>
                    <a:pt x="13" y="37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8" name="Freeform 12"/>
            <p:cNvSpPr>
              <a:spLocks/>
            </p:cNvSpPr>
            <p:nvPr/>
          </p:nvSpPr>
          <p:spPr bwMode="auto">
            <a:xfrm>
              <a:off x="984049" y="5626535"/>
              <a:ext cx="11113" cy="17463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11 h 11"/>
                <a:gd name="T4" fmla="*/ 7 w 7"/>
                <a:gd name="T5" fmla="*/ 11 h 11"/>
                <a:gd name="T6" fmla="*/ 7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9" name="Freeform 13"/>
            <p:cNvSpPr>
              <a:spLocks noEditPoints="1"/>
            </p:cNvSpPr>
            <p:nvPr/>
          </p:nvSpPr>
          <p:spPr bwMode="auto">
            <a:xfrm>
              <a:off x="96817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11 w 51"/>
                <a:gd name="T3" fmla="*/ 99 h 99"/>
                <a:gd name="T4" fmla="*/ 14 w 51"/>
                <a:gd name="T5" fmla="*/ 79 h 99"/>
                <a:gd name="T6" fmla="*/ 40 w 51"/>
                <a:gd name="T7" fmla="*/ 79 h 99"/>
                <a:gd name="T8" fmla="*/ 40 w 51"/>
                <a:gd name="T9" fmla="*/ 87 h 99"/>
                <a:gd name="T10" fmla="*/ 22 w 51"/>
                <a:gd name="T11" fmla="*/ 87 h 99"/>
                <a:gd name="T12" fmla="*/ 20 w 51"/>
                <a:gd name="T13" fmla="*/ 96 h 99"/>
                <a:gd name="T14" fmla="*/ 23 w 51"/>
                <a:gd name="T15" fmla="*/ 96 h 99"/>
                <a:gd name="T16" fmla="*/ 28 w 51"/>
                <a:gd name="T17" fmla="*/ 96 h 99"/>
                <a:gd name="T18" fmla="*/ 34 w 51"/>
                <a:gd name="T19" fmla="*/ 97 h 99"/>
                <a:gd name="T20" fmla="*/ 38 w 51"/>
                <a:gd name="T21" fmla="*/ 99 h 99"/>
                <a:gd name="T22" fmla="*/ 51 w 51"/>
                <a:gd name="T23" fmla="*/ 99 h 99"/>
                <a:gd name="T24" fmla="*/ 51 w 51"/>
                <a:gd name="T25" fmla="*/ 0 h 99"/>
                <a:gd name="T26" fmla="*/ 0 w 51"/>
                <a:gd name="T27" fmla="*/ 0 h 99"/>
                <a:gd name="T28" fmla="*/ 0 w 51"/>
                <a:gd name="T29" fmla="*/ 99 h 99"/>
                <a:gd name="T30" fmla="*/ 8 w 51"/>
                <a:gd name="T31" fmla="*/ 35 h 99"/>
                <a:gd name="T32" fmla="*/ 27 w 51"/>
                <a:gd name="T33" fmla="*/ 3 h 99"/>
                <a:gd name="T34" fmla="*/ 39 w 51"/>
                <a:gd name="T35" fmla="*/ 3 h 99"/>
                <a:gd name="T36" fmla="*/ 39 w 51"/>
                <a:gd name="T37" fmla="*/ 34 h 99"/>
                <a:gd name="T38" fmla="*/ 45 w 51"/>
                <a:gd name="T39" fmla="*/ 34 h 99"/>
                <a:gd name="T40" fmla="*/ 45 w 51"/>
                <a:gd name="T41" fmla="*/ 41 h 99"/>
                <a:gd name="T42" fmla="*/ 39 w 51"/>
                <a:gd name="T43" fmla="*/ 41 h 99"/>
                <a:gd name="T44" fmla="*/ 39 w 51"/>
                <a:gd name="T45" fmla="*/ 49 h 99"/>
                <a:gd name="T46" fmla="*/ 29 w 51"/>
                <a:gd name="T47" fmla="*/ 49 h 99"/>
                <a:gd name="T48" fmla="*/ 29 w 51"/>
                <a:gd name="T49" fmla="*/ 41 h 99"/>
                <a:gd name="T50" fmla="*/ 8 w 51"/>
                <a:gd name="T51" fmla="*/ 41 h 99"/>
                <a:gd name="T52" fmla="*/ 8 w 51"/>
                <a:gd name="T53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11" y="99"/>
                    <a:pt x="11" y="99"/>
                    <a:pt x="11" y="9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6"/>
                    <a:pt x="22" y="96"/>
                    <a:pt x="23" y="96"/>
                  </a:cubicBezTo>
                  <a:cubicBezTo>
                    <a:pt x="25" y="96"/>
                    <a:pt x="26" y="96"/>
                    <a:pt x="28" y="96"/>
                  </a:cubicBezTo>
                  <a:cubicBezTo>
                    <a:pt x="30" y="96"/>
                    <a:pt x="32" y="96"/>
                    <a:pt x="34" y="97"/>
                  </a:cubicBezTo>
                  <a:cubicBezTo>
                    <a:pt x="35" y="97"/>
                    <a:pt x="37" y="98"/>
                    <a:pt x="38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5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0" name="Freeform 5"/>
          <p:cNvSpPr>
            <a:spLocks noEditPoints="1"/>
          </p:cNvSpPr>
          <p:nvPr/>
        </p:nvSpPr>
        <p:spPr bwMode="auto">
          <a:xfrm>
            <a:off x="3085428" y="5480810"/>
            <a:ext cx="267372" cy="503842"/>
          </a:xfrm>
          <a:custGeom>
            <a:avLst/>
            <a:gdLst>
              <a:gd name="T0" fmla="*/ 162 w 192"/>
              <a:gd name="T1" fmla="*/ 0 h 364"/>
              <a:gd name="T2" fmla="*/ 30 w 192"/>
              <a:gd name="T3" fmla="*/ 0 h 364"/>
              <a:gd name="T4" fmla="*/ 0 w 192"/>
              <a:gd name="T5" fmla="*/ 30 h 364"/>
              <a:gd name="T6" fmla="*/ 0 w 192"/>
              <a:gd name="T7" fmla="*/ 334 h 364"/>
              <a:gd name="T8" fmla="*/ 30 w 192"/>
              <a:gd name="T9" fmla="*/ 364 h 364"/>
              <a:gd name="T10" fmla="*/ 162 w 192"/>
              <a:gd name="T11" fmla="*/ 364 h 364"/>
              <a:gd name="T12" fmla="*/ 192 w 192"/>
              <a:gd name="T13" fmla="*/ 334 h 364"/>
              <a:gd name="T14" fmla="*/ 192 w 192"/>
              <a:gd name="T15" fmla="*/ 30 h 364"/>
              <a:gd name="T16" fmla="*/ 162 w 192"/>
              <a:gd name="T17" fmla="*/ 0 h 364"/>
              <a:gd name="T18" fmla="*/ 78 w 192"/>
              <a:gd name="T19" fmla="*/ 12 h 364"/>
              <a:gd name="T20" fmla="*/ 114 w 192"/>
              <a:gd name="T21" fmla="*/ 12 h 364"/>
              <a:gd name="T22" fmla="*/ 115 w 192"/>
              <a:gd name="T23" fmla="*/ 13 h 364"/>
              <a:gd name="T24" fmla="*/ 114 w 192"/>
              <a:gd name="T25" fmla="*/ 15 h 364"/>
              <a:gd name="T26" fmla="*/ 78 w 192"/>
              <a:gd name="T27" fmla="*/ 15 h 364"/>
              <a:gd name="T28" fmla="*/ 77 w 192"/>
              <a:gd name="T29" fmla="*/ 13 h 364"/>
              <a:gd name="T30" fmla="*/ 78 w 192"/>
              <a:gd name="T31" fmla="*/ 12 h 364"/>
              <a:gd name="T32" fmla="*/ 109 w 192"/>
              <a:gd name="T33" fmla="*/ 354 h 364"/>
              <a:gd name="T34" fmla="*/ 83 w 192"/>
              <a:gd name="T35" fmla="*/ 354 h 364"/>
              <a:gd name="T36" fmla="*/ 76 w 192"/>
              <a:gd name="T37" fmla="*/ 347 h 364"/>
              <a:gd name="T38" fmla="*/ 83 w 192"/>
              <a:gd name="T39" fmla="*/ 340 h 364"/>
              <a:gd name="T40" fmla="*/ 109 w 192"/>
              <a:gd name="T41" fmla="*/ 340 h 364"/>
              <a:gd name="T42" fmla="*/ 116 w 192"/>
              <a:gd name="T43" fmla="*/ 347 h 364"/>
              <a:gd name="T44" fmla="*/ 109 w 192"/>
              <a:gd name="T45" fmla="*/ 354 h 364"/>
              <a:gd name="T46" fmla="*/ 180 w 192"/>
              <a:gd name="T47" fmla="*/ 329 h 364"/>
              <a:gd name="T48" fmla="*/ 12 w 192"/>
              <a:gd name="T49" fmla="*/ 329 h 364"/>
              <a:gd name="T50" fmla="*/ 12 w 192"/>
              <a:gd name="T51" fmla="*/ 37 h 364"/>
              <a:gd name="T52" fmla="*/ 180 w 192"/>
              <a:gd name="T53" fmla="*/ 37 h 364"/>
              <a:gd name="T54" fmla="*/ 180 w 192"/>
              <a:gd name="T55" fmla="*/ 32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364">
                <a:moveTo>
                  <a:pt x="162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50"/>
                  <a:pt x="13" y="364"/>
                  <a:pt x="30" y="364"/>
                </a:cubicBezTo>
                <a:cubicBezTo>
                  <a:pt x="162" y="364"/>
                  <a:pt x="162" y="364"/>
                  <a:pt x="162" y="364"/>
                </a:cubicBezTo>
                <a:cubicBezTo>
                  <a:pt x="178" y="364"/>
                  <a:pt x="192" y="350"/>
                  <a:pt x="192" y="334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13"/>
                  <a:pt x="178" y="0"/>
                  <a:pt x="162" y="0"/>
                </a:cubicBezTo>
                <a:close/>
                <a:moveTo>
                  <a:pt x="78" y="12"/>
                </a:moveTo>
                <a:cubicBezTo>
                  <a:pt x="114" y="12"/>
                  <a:pt x="114" y="12"/>
                  <a:pt x="114" y="12"/>
                </a:cubicBezTo>
                <a:cubicBezTo>
                  <a:pt x="114" y="12"/>
                  <a:pt x="115" y="12"/>
                  <a:pt x="115" y="13"/>
                </a:cubicBezTo>
                <a:cubicBezTo>
                  <a:pt x="115" y="14"/>
                  <a:pt x="114" y="15"/>
                  <a:pt x="114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4"/>
                  <a:pt x="77" y="13"/>
                </a:cubicBezTo>
                <a:cubicBezTo>
                  <a:pt x="77" y="12"/>
                  <a:pt x="77" y="12"/>
                  <a:pt x="78" y="12"/>
                </a:cubicBezTo>
                <a:close/>
                <a:moveTo>
                  <a:pt x="109" y="354"/>
                </a:moveTo>
                <a:cubicBezTo>
                  <a:pt x="83" y="354"/>
                  <a:pt x="83" y="354"/>
                  <a:pt x="83" y="354"/>
                </a:cubicBezTo>
                <a:cubicBezTo>
                  <a:pt x="79" y="354"/>
                  <a:pt x="76" y="351"/>
                  <a:pt x="76" y="347"/>
                </a:cubicBezTo>
                <a:cubicBezTo>
                  <a:pt x="76" y="343"/>
                  <a:pt x="79" y="340"/>
                  <a:pt x="83" y="340"/>
                </a:cubicBezTo>
                <a:cubicBezTo>
                  <a:pt x="109" y="340"/>
                  <a:pt x="109" y="340"/>
                  <a:pt x="109" y="340"/>
                </a:cubicBezTo>
                <a:cubicBezTo>
                  <a:pt x="113" y="340"/>
                  <a:pt x="116" y="343"/>
                  <a:pt x="116" y="347"/>
                </a:cubicBezTo>
                <a:cubicBezTo>
                  <a:pt x="116" y="351"/>
                  <a:pt x="113" y="354"/>
                  <a:pt x="109" y="354"/>
                </a:cubicBezTo>
                <a:close/>
                <a:moveTo>
                  <a:pt x="180" y="329"/>
                </a:moveTo>
                <a:cubicBezTo>
                  <a:pt x="12" y="329"/>
                  <a:pt x="12" y="329"/>
                  <a:pt x="12" y="329"/>
                </a:cubicBezTo>
                <a:cubicBezTo>
                  <a:pt x="12" y="37"/>
                  <a:pt x="12" y="37"/>
                  <a:pt x="12" y="37"/>
                </a:cubicBezTo>
                <a:cubicBezTo>
                  <a:pt x="180" y="37"/>
                  <a:pt x="180" y="37"/>
                  <a:pt x="180" y="37"/>
                </a:cubicBezTo>
                <a:lnTo>
                  <a:pt x="180" y="3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3733267" y="5486261"/>
            <a:ext cx="610133" cy="492941"/>
            <a:chOff x="4059238" y="5476875"/>
            <a:chExt cx="930275" cy="719138"/>
          </a:xfrm>
        </p:grpSpPr>
        <p:sp>
          <p:nvSpPr>
            <p:cNvPr id="142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59238" y="5480050"/>
              <a:ext cx="930275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" name="Freeform 9"/>
            <p:cNvSpPr>
              <a:spLocks noEditPoints="1"/>
            </p:cNvSpPr>
            <p:nvPr/>
          </p:nvSpPr>
          <p:spPr bwMode="auto">
            <a:xfrm>
              <a:off x="4062413" y="5476875"/>
              <a:ext cx="927100" cy="719138"/>
            </a:xfrm>
            <a:custGeom>
              <a:avLst/>
              <a:gdLst>
                <a:gd name="T0" fmla="*/ 336 w 347"/>
                <a:gd name="T1" fmla="*/ 0 h 268"/>
                <a:gd name="T2" fmla="*/ 12 w 347"/>
                <a:gd name="T3" fmla="*/ 0 h 268"/>
                <a:gd name="T4" fmla="*/ 0 w 347"/>
                <a:gd name="T5" fmla="*/ 12 h 268"/>
                <a:gd name="T6" fmla="*/ 0 w 347"/>
                <a:gd name="T7" fmla="*/ 256 h 268"/>
                <a:gd name="T8" fmla="*/ 12 w 347"/>
                <a:gd name="T9" fmla="*/ 268 h 268"/>
                <a:gd name="T10" fmla="*/ 336 w 347"/>
                <a:gd name="T11" fmla="*/ 268 h 268"/>
                <a:gd name="T12" fmla="*/ 347 w 347"/>
                <a:gd name="T13" fmla="*/ 256 h 268"/>
                <a:gd name="T14" fmla="*/ 347 w 347"/>
                <a:gd name="T15" fmla="*/ 12 h 268"/>
                <a:gd name="T16" fmla="*/ 336 w 347"/>
                <a:gd name="T17" fmla="*/ 0 h 268"/>
                <a:gd name="T18" fmla="*/ 15 w 347"/>
                <a:gd name="T19" fmla="*/ 136 h 268"/>
                <a:gd name="T20" fmla="*/ 13 w 347"/>
                <a:gd name="T21" fmla="*/ 134 h 268"/>
                <a:gd name="T22" fmla="*/ 15 w 347"/>
                <a:gd name="T23" fmla="*/ 131 h 268"/>
                <a:gd name="T24" fmla="*/ 18 w 347"/>
                <a:gd name="T25" fmla="*/ 134 h 268"/>
                <a:gd name="T26" fmla="*/ 15 w 347"/>
                <a:gd name="T27" fmla="*/ 136 h 268"/>
                <a:gd name="T28" fmla="*/ 318 w 347"/>
                <a:gd name="T29" fmla="*/ 240 h 268"/>
                <a:gd name="T30" fmla="*/ 32 w 347"/>
                <a:gd name="T31" fmla="*/ 240 h 268"/>
                <a:gd name="T32" fmla="*/ 32 w 347"/>
                <a:gd name="T33" fmla="*/ 28 h 268"/>
                <a:gd name="T34" fmla="*/ 318 w 347"/>
                <a:gd name="T35" fmla="*/ 28 h 268"/>
                <a:gd name="T36" fmla="*/ 318 w 347"/>
                <a:gd name="T37" fmla="*/ 240 h 268"/>
                <a:gd name="T38" fmla="*/ 332 w 347"/>
                <a:gd name="T39" fmla="*/ 142 h 268"/>
                <a:gd name="T40" fmla="*/ 324 w 347"/>
                <a:gd name="T41" fmla="*/ 134 h 268"/>
                <a:gd name="T42" fmla="*/ 332 w 347"/>
                <a:gd name="T43" fmla="*/ 126 h 268"/>
                <a:gd name="T44" fmla="*/ 340 w 347"/>
                <a:gd name="T45" fmla="*/ 134 h 268"/>
                <a:gd name="T46" fmla="*/ 332 w 347"/>
                <a:gd name="T47" fmla="*/ 14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268">
                  <a:moveTo>
                    <a:pt x="3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6" y="268"/>
                    <a:pt x="12" y="268"/>
                  </a:cubicBezTo>
                  <a:cubicBezTo>
                    <a:pt x="336" y="268"/>
                    <a:pt x="336" y="268"/>
                    <a:pt x="336" y="268"/>
                  </a:cubicBezTo>
                  <a:cubicBezTo>
                    <a:pt x="342" y="268"/>
                    <a:pt x="347" y="262"/>
                    <a:pt x="347" y="256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5"/>
                    <a:pt x="342" y="0"/>
                    <a:pt x="336" y="0"/>
                  </a:cubicBezTo>
                  <a:close/>
                  <a:moveTo>
                    <a:pt x="15" y="136"/>
                  </a:moveTo>
                  <a:cubicBezTo>
                    <a:pt x="14" y="136"/>
                    <a:pt x="13" y="135"/>
                    <a:pt x="13" y="134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7" y="131"/>
                    <a:pt x="18" y="132"/>
                    <a:pt x="18" y="134"/>
                  </a:cubicBezTo>
                  <a:cubicBezTo>
                    <a:pt x="18" y="135"/>
                    <a:pt x="17" y="136"/>
                    <a:pt x="15" y="136"/>
                  </a:cubicBezTo>
                  <a:close/>
                  <a:moveTo>
                    <a:pt x="318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8" y="28"/>
                    <a:pt x="318" y="28"/>
                    <a:pt x="318" y="28"/>
                  </a:cubicBezTo>
                  <a:lnTo>
                    <a:pt x="318" y="240"/>
                  </a:lnTo>
                  <a:close/>
                  <a:moveTo>
                    <a:pt x="332" y="142"/>
                  </a:moveTo>
                  <a:cubicBezTo>
                    <a:pt x="327" y="142"/>
                    <a:pt x="324" y="138"/>
                    <a:pt x="324" y="134"/>
                  </a:cubicBezTo>
                  <a:cubicBezTo>
                    <a:pt x="324" y="129"/>
                    <a:pt x="327" y="126"/>
                    <a:pt x="332" y="126"/>
                  </a:cubicBezTo>
                  <a:cubicBezTo>
                    <a:pt x="336" y="126"/>
                    <a:pt x="340" y="129"/>
                    <a:pt x="340" y="134"/>
                  </a:cubicBezTo>
                  <a:cubicBezTo>
                    <a:pt x="340" y="138"/>
                    <a:pt x="336" y="142"/>
                    <a:pt x="332" y="1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4" name="Freeform 212"/>
          <p:cNvSpPr>
            <a:spLocks noEditPoints="1"/>
          </p:cNvSpPr>
          <p:nvPr/>
        </p:nvSpPr>
        <p:spPr bwMode="auto">
          <a:xfrm>
            <a:off x="2344641" y="5497461"/>
            <a:ext cx="322359" cy="470540"/>
          </a:xfrm>
          <a:custGeom>
            <a:avLst/>
            <a:gdLst>
              <a:gd name="T0" fmla="*/ 11 w 312"/>
              <a:gd name="T1" fmla="*/ 181 h 457"/>
              <a:gd name="T2" fmla="*/ 45 w 312"/>
              <a:gd name="T3" fmla="*/ 190 h 457"/>
              <a:gd name="T4" fmla="*/ 225 w 312"/>
              <a:gd name="T5" fmla="*/ 88 h 457"/>
              <a:gd name="T6" fmla="*/ 267 w 312"/>
              <a:gd name="T7" fmla="*/ 262 h 457"/>
              <a:gd name="T8" fmla="*/ 301 w 312"/>
              <a:gd name="T9" fmla="*/ 254 h 457"/>
              <a:gd name="T10" fmla="*/ 276 w 312"/>
              <a:gd name="T11" fmla="*/ 157 h 457"/>
              <a:gd name="T12" fmla="*/ 72 w 312"/>
              <a:gd name="T13" fmla="*/ 157 h 457"/>
              <a:gd name="T14" fmla="*/ 11 w 312"/>
              <a:gd name="T15" fmla="*/ 240 h 457"/>
              <a:gd name="T16" fmla="*/ 113 w 312"/>
              <a:gd name="T17" fmla="*/ 113 h 457"/>
              <a:gd name="T18" fmla="*/ 217 w 312"/>
              <a:gd name="T19" fmla="*/ 157 h 457"/>
              <a:gd name="T20" fmla="*/ 301 w 312"/>
              <a:gd name="T21" fmla="*/ 313 h 457"/>
              <a:gd name="T22" fmla="*/ 240 w 312"/>
              <a:gd name="T23" fmla="*/ 229 h 457"/>
              <a:gd name="T24" fmla="*/ 108 w 312"/>
              <a:gd name="T25" fmla="*/ 157 h 457"/>
              <a:gd name="T26" fmla="*/ 11 w 312"/>
              <a:gd name="T27" fmla="*/ 276 h 457"/>
              <a:gd name="T28" fmla="*/ 131 w 312"/>
              <a:gd name="T29" fmla="*/ 157 h 457"/>
              <a:gd name="T30" fmla="*/ 4 w 312"/>
              <a:gd name="T31" fmla="*/ 338 h 457"/>
              <a:gd name="T32" fmla="*/ 156 w 312"/>
              <a:gd name="T33" fmla="*/ 109 h 457"/>
              <a:gd name="T34" fmla="*/ 11 w 312"/>
              <a:gd name="T35" fmla="*/ 290 h 457"/>
              <a:gd name="T36" fmla="*/ 167 w 312"/>
              <a:gd name="T37" fmla="*/ 157 h 457"/>
              <a:gd name="T38" fmla="*/ 187 w 312"/>
              <a:gd name="T39" fmla="*/ 268 h 457"/>
              <a:gd name="T40" fmla="*/ 296 w 312"/>
              <a:gd name="T41" fmla="*/ 349 h 457"/>
              <a:gd name="T42" fmla="*/ 297 w 312"/>
              <a:gd name="T43" fmla="*/ 326 h 457"/>
              <a:gd name="T44" fmla="*/ 209 w 312"/>
              <a:gd name="T45" fmla="*/ 261 h 457"/>
              <a:gd name="T46" fmla="*/ 158 w 312"/>
              <a:gd name="T47" fmla="*/ 300 h 457"/>
              <a:gd name="T48" fmla="*/ 163 w 312"/>
              <a:gd name="T49" fmla="*/ 310 h 457"/>
              <a:gd name="T50" fmla="*/ 181 w 312"/>
              <a:gd name="T51" fmla="*/ 289 h 457"/>
              <a:gd name="T52" fmla="*/ 29 w 312"/>
              <a:gd name="T53" fmla="*/ 362 h 457"/>
              <a:gd name="T54" fmla="*/ 121 w 312"/>
              <a:gd name="T55" fmla="*/ 357 h 457"/>
              <a:gd name="T56" fmla="*/ 281 w 312"/>
              <a:gd name="T57" fmla="*/ 384 h 457"/>
              <a:gd name="T58" fmla="*/ 232 w 312"/>
              <a:gd name="T59" fmla="*/ 344 h 457"/>
              <a:gd name="T60" fmla="*/ 163 w 312"/>
              <a:gd name="T61" fmla="*/ 360 h 457"/>
              <a:gd name="T62" fmla="*/ 45 w 312"/>
              <a:gd name="T63" fmla="*/ 408 h 457"/>
              <a:gd name="T64" fmla="*/ 163 w 312"/>
              <a:gd name="T65" fmla="*/ 382 h 457"/>
              <a:gd name="T66" fmla="*/ 163 w 312"/>
              <a:gd name="T67" fmla="*/ 382 h 457"/>
              <a:gd name="T68" fmla="*/ 268 w 312"/>
              <a:gd name="T69" fmla="*/ 407 h 457"/>
              <a:gd name="T70" fmla="*/ 163 w 312"/>
              <a:gd name="T71" fmla="*/ 360 h 457"/>
              <a:gd name="T72" fmla="*/ 163 w 312"/>
              <a:gd name="T73" fmla="*/ 396 h 457"/>
              <a:gd name="T74" fmla="*/ 145 w 312"/>
              <a:gd name="T75" fmla="*/ 400 h 457"/>
              <a:gd name="T76" fmla="*/ 100 w 312"/>
              <a:gd name="T77" fmla="*/ 444 h 457"/>
              <a:gd name="T78" fmla="*/ 164 w 312"/>
              <a:gd name="T79" fmla="*/ 419 h 457"/>
              <a:gd name="T80" fmla="*/ 164 w 312"/>
              <a:gd name="T81" fmla="*/ 419 h 457"/>
              <a:gd name="T82" fmla="*/ 231 w 312"/>
              <a:gd name="T83" fmla="*/ 435 h 457"/>
              <a:gd name="T84" fmla="*/ 165 w 312"/>
              <a:gd name="T85" fmla="*/ 432 h 457"/>
              <a:gd name="T86" fmla="*/ 160 w 312"/>
              <a:gd name="T87" fmla="*/ 457 h 457"/>
              <a:gd name="T88" fmla="*/ 174 w 312"/>
              <a:gd name="T89" fmla="*/ 435 h 457"/>
              <a:gd name="T90" fmla="*/ 165 w 312"/>
              <a:gd name="T91" fmla="*/ 432 h 457"/>
              <a:gd name="T92" fmla="*/ 220 w 312"/>
              <a:gd name="T93" fmla="*/ 164 h 457"/>
              <a:gd name="T94" fmla="*/ 23 w 312"/>
              <a:gd name="T95" fmla="*/ 157 h 457"/>
              <a:gd name="T96" fmla="*/ 289 w 312"/>
              <a:gd name="T97" fmla="*/ 157 h 457"/>
              <a:gd name="T98" fmla="*/ 312 w 312"/>
              <a:gd name="T99" fmla="*/ 1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457">
                <a:moveTo>
                  <a:pt x="156" y="37"/>
                </a:moveTo>
                <a:cubicBezTo>
                  <a:pt x="90" y="37"/>
                  <a:pt x="36" y="90"/>
                  <a:pt x="36" y="157"/>
                </a:cubicBezTo>
                <a:cubicBezTo>
                  <a:pt x="36" y="163"/>
                  <a:pt x="34" y="169"/>
                  <a:pt x="29" y="174"/>
                </a:cubicBezTo>
                <a:cubicBezTo>
                  <a:pt x="24" y="179"/>
                  <a:pt x="18" y="181"/>
                  <a:pt x="11" y="181"/>
                </a:cubicBezTo>
                <a:cubicBezTo>
                  <a:pt x="5" y="181"/>
                  <a:pt x="0" y="186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1" y="204"/>
                  <a:pt x="11" y="204"/>
                  <a:pt x="11" y="204"/>
                </a:cubicBezTo>
                <a:cubicBezTo>
                  <a:pt x="24" y="204"/>
                  <a:pt x="36" y="199"/>
                  <a:pt x="45" y="190"/>
                </a:cubicBezTo>
                <a:cubicBezTo>
                  <a:pt x="54" y="181"/>
                  <a:pt x="59" y="169"/>
                  <a:pt x="59" y="157"/>
                </a:cubicBezTo>
                <a:cubicBezTo>
                  <a:pt x="59" y="130"/>
                  <a:pt x="70" y="105"/>
                  <a:pt x="87" y="88"/>
                </a:cubicBezTo>
                <a:cubicBezTo>
                  <a:pt x="105" y="70"/>
                  <a:pt x="129" y="59"/>
                  <a:pt x="156" y="59"/>
                </a:cubicBezTo>
                <a:cubicBezTo>
                  <a:pt x="183" y="59"/>
                  <a:pt x="207" y="70"/>
                  <a:pt x="225" y="88"/>
                </a:cubicBezTo>
                <a:cubicBezTo>
                  <a:pt x="242" y="105"/>
                  <a:pt x="253" y="130"/>
                  <a:pt x="253" y="157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3" y="229"/>
                  <a:pt x="253" y="229"/>
                  <a:pt x="253" y="229"/>
                </a:cubicBezTo>
                <a:cubicBezTo>
                  <a:pt x="253" y="241"/>
                  <a:pt x="258" y="254"/>
                  <a:pt x="267" y="262"/>
                </a:cubicBezTo>
                <a:cubicBezTo>
                  <a:pt x="276" y="271"/>
                  <a:pt x="288" y="276"/>
                  <a:pt x="301" y="276"/>
                </a:cubicBezTo>
                <a:cubicBezTo>
                  <a:pt x="301" y="276"/>
                  <a:pt x="301" y="276"/>
                  <a:pt x="301" y="276"/>
                </a:cubicBezTo>
                <a:cubicBezTo>
                  <a:pt x="307" y="276"/>
                  <a:pt x="312" y="271"/>
                  <a:pt x="312" y="265"/>
                </a:cubicBezTo>
                <a:cubicBezTo>
                  <a:pt x="312" y="259"/>
                  <a:pt x="307" y="254"/>
                  <a:pt x="301" y="254"/>
                </a:cubicBezTo>
                <a:cubicBezTo>
                  <a:pt x="301" y="254"/>
                  <a:pt x="301" y="254"/>
                  <a:pt x="301" y="254"/>
                </a:cubicBezTo>
                <a:cubicBezTo>
                  <a:pt x="294" y="254"/>
                  <a:pt x="288" y="251"/>
                  <a:pt x="283" y="246"/>
                </a:cubicBezTo>
                <a:cubicBezTo>
                  <a:pt x="278" y="242"/>
                  <a:pt x="276" y="236"/>
                  <a:pt x="276" y="229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90"/>
                  <a:pt x="222" y="37"/>
                  <a:pt x="156" y="37"/>
                </a:cubicBezTo>
                <a:moveTo>
                  <a:pt x="156" y="73"/>
                </a:moveTo>
                <a:cubicBezTo>
                  <a:pt x="110" y="73"/>
                  <a:pt x="72" y="110"/>
                  <a:pt x="72" y="157"/>
                </a:cubicBezTo>
                <a:cubicBezTo>
                  <a:pt x="72" y="173"/>
                  <a:pt x="66" y="188"/>
                  <a:pt x="54" y="200"/>
                </a:cubicBezTo>
                <a:cubicBezTo>
                  <a:pt x="43" y="211"/>
                  <a:pt x="28" y="218"/>
                  <a:pt x="11" y="218"/>
                </a:cubicBezTo>
                <a:cubicBezTo>
                  <a:pt x="5" y="218"/>
                  <a:pt x="0" y="223"/>
                  <a:pt x="0" y="229"/>
                </a:cubicBezTo>
                <a:cubicBezTo>
                  <a:pt x="0" y="235"/>
                  <a:pt x="5" y="240"/>
                  <a:pt x="11" y="240"/>
                </a:cubicBezTo>
                <a:cubicBezTo>
                  <a:pt x="11" y="240"/>
                  <a:pt x="11" y="240"/>
                  <a:pt x="11" y="240"/>
                </a:cubicBezTo>
                <a:cubicBezTo>
                  <a:pt x="33" y="240"/>
                  <a:pt x="55" y="231"/>
                  <a:pt x="70" y="216"/>
                </a:cubicBezTo>
                <a:cubicBezTo>
                  <a:pt x="86" y="200"/>
                  <a:pt x="95" y="179"/>
                  <a:pt x="95" y="157"/>
                </a:cubicBezTo>
                <a:cubicBezTo>
                  <a:pt x="95" y="140"/>
                  <a:pt x="102" y="124"/>
                  <a:pt x="113" y="113"/>
                </a:cubicBezTo>
                <a:cubicBezTo>
                  <a:pt x="124" y="102"/>
                  <a:pt x="139" y="95"/>
                  <a:pt x="156" y="95"/>
                </a:cubicBezTo>
                <a:cubicBezTo>
                  <a:pt x="173" y="95"/>
                  <a:pt x="188" y="102"/>
                  <a:pt x="199" y="113"/>
                </a:cubicBezTo>
                <a:cubicBezTo>
                  <a:pt x="210" y="124"/>
                  <a:pt x="217" y="140"/>
                  <a:pt x="217" y="157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217" y="229"/>
                  <a:pt x="217" y="229"/>
                  <a:pt x="217" y="229"/>
                </a:cubicBezTo>
                <a:cubicBezTo>
                  <a:pt x="217" y="251"/>
                  <a:pt x="226" y="272"/>
                  <a:pt x="241" y="288"/>
                </a:cubicBezTo>
                <a:cubicBezTo>
                  <a:pt x="257" y="304"/>
                  <a:pt x="278" y="313"/>
                  <a:pt x="301" y="313"/>
                </a:cubicBezTo>
                <a:cubicBezTo>
                  <a:pt x="301" y="313"/>
                  <a:pt x="301" y="313"/>
                  <a:pt x="301" y="313"/>
                </a:cubicBezTo>
                <a:cubicBezTo>
                  <a:pt x="307" y="313"/>
                  <a:pt x="312" y="308"/>
                  <a:pt x="312" y="301"/>
                </a:cubicBezTo>
                <a:cubicBezTo>
                  <a:pt x="312" y="295"/>
                  <a:pt x="307" y="290"/>
                  <a:pt x="301" y="290"/>
                </a:cubicBezTo>
                <a:cubicBezTo>
                  <a:pt x="284" y="290"/>
                  <a:pt x="269" y="284"/>
                  <a:pt x="257" y="272"/>
                </a:cubicBezTo>
                <a:cubicBezTo>
                  <a:pt x="246" y="260"/>
                  <a:pt x="240" y="245"/>
                  <a:pt x="240" y="229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40" y="110"/>
                  <a:pt x="202" y="73"/>
                  <a:pt x="156" y="73"/>
                </a:cubicBezTo>
                <a:moveTo>
                  <a:pt x="156" y="109"/>
                </a:moveTo>
                <a:cubicBezTo>
                  <a:pt x="130" y="109"/>
                  <a:pt x="108" y="130"/>
                  <a:pt x="108" y="157"/>
                </a:cubicBezTo>
                <a:cubicBezTo>
                  <a:pt x="108" y="184"/>
                  <a:pt x="98" y="208"/>
                  <a:pt x="80" y="225"/>
                </a:cubicBezTo>
                <a:cubicBezTo>
                  <a:pt x="62" y="243"/>
                  <a:pt x="38" y="254"/>
                  <a:pt x="11" y="254"/>
                </a:cubicBezTo>
                <a:cubicBezTo>
                  <a:pt x="5" y="254"/>
                  <a:pt x="0" y="259"/>
                  <a:pt x="0" y="265"/>
                </a:cubicBezTo>
                <a:cubicBezTo>
                  <a:pt x="0" y="271"/>
                  <a:pt x="5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44" y="276"/>
                  <a:pt x="74" y="263"/>
                  <a:pt x="96" y="241"/>
                </a:cubicBezTo>
                <a:cubicBezTo>
                  <a:pt x="118" y="220"/>
                  <a:pt x="131" y="190"/>
                  <a:pt x="131" y="157"/>
                </a:cubicBezTo>
                <a:cubicBezTo>
                  <a:pt x="131" y="143"/>
                  <a:pt x="142" y="132"/>
                  <a:pt x="156" y="132"/>
                </a:cubicBezTo>
                <a:cubicBezTo>
                  <a:pt x="170" y="132"/>
                  <a:pt x="181" y="143"/>
                  <a:pt x="181" y="157"/>
                </a:cubicBezTo>
                <a:cubicBezTo>
                  <a:pt x="181" y="249"/>
                  <a:pt x="107" y="324"/>
                  <a:pt x="15" y="326"/>
                </a:cubicBezTo>
                <a:cubicBezTo>
                  <a:pt x="9" y="326"/>
                  <a:pt x="4" y="331"/>
                  <a:pt x="4" y="338"/>
                </a:cubicBezTo>
                <a:cubicBezTo>
                  <a:pt x="5" y="344"/>
                  <a:pt x="10" y="349"/>
                  <a:pt x="16" y="349"/>
                </a:cubicBezTo>
                <a:cubicBezTo>
                  <a:pt x="16" y="349"/>
                  <a:pt x="16" y="349"/>
                  <a:pt x="16" y="349"/>
                </a:cubicBezTo>
                <a:cubicBezTo>
                  <a:pt x="120" y="346"/>
                  <a:pt x="203" y="261"/>
                  <a:pt x="203" y="157"/>
                </a:cubicBezTo>
                <a:cubicBezTo>
                  <a:pt x="203" y="130"/>
                  <a:pt x="182" y="109"/>
                  <a:pt x="156" y="109"/>
                </a:cubicBezTo>
                <a:moveTo>
                  <a:pt x="156" y="145"/>
                </a:moveTo>
                <a:cubicBezTo>
                  <a:pt x="150" y="145"/>
                  <a:pt x="145" y="150"/>
                  <a:pt x="145" y="157"/>
                </a:cubicBezTo>
                <a:cubicBezTo>
                  <a:pt x="145" y="193"/>
                  <a:pt x="130" y="227"/>
                  <a:pt x="106" y="251"/>
                </a:cubicBezTo>
                <a:cubicBezTo>
                  <a:pt x="81" y="275"/>
                  <a:pt x="48" y="290"/>
                  <a:pt x="11" y="290"/>
                </a:cubicBezTo>
                <a:cubicBezTo>
                  <a:pt x="5" y="290"/>
                  <a:pt x="0" y="295"/>
                  <a:pt x="0" y="301"/>
                </a:cubicBezTo>
                <a:cubicBezTo>
                  <a:pt x="0" y="308"/>
                  <a:pt x="5" y="313"/>
                  <a:pt x="11" y="313"/>
                </a:cubicBezTo>
                <a:cubicBezTo>
                  <a:pt x="11" y="313"/>
                  <a:pt x="11" y="313"/>
                  <a:pt x="11" y="313"/>
                </a:cubicBezTo>
                <a:cubicBezTo>
                  <a:pt x="97" y="313"/>
                  <a:pt x="167" y="243"/>
                  <a:pt x="167" y="157"/>
                </a:cubicBezTo>
                <a:cubicBezTo>
                  <a:pt x="167" y="150"/>
                  <a:pt x="162" y="145"/>
                  <a:pt x="156" y="145"/>
                </a:cubicBezTo>
                <a:moveTo>
                  <a:pt x="198" y="253"/>
                </a:moveTo>
                <a:cubicBezTo>
                  <a:pt x="197" y="253"/>
                  <a:pt x="196" y="253"/>
                  <a:pt x="194" y="254"/>
                </a:cubicBezTo>
                <a:cubicBezTo>
                  <a:pt x="188" y="256"/>
                  <a:pt x="185" y="262"/>
                  <a:pt x="187" y="268"/>
                </a:cubicBezTo>
                <a:cubicBezTo>
                  <a:pt x="193" y="285"/>
                  <a:pt x="203" y="301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37" y="334"/>
                  <a:pt x="265" y="347"/>
                  <a:pt x="296" y="349"/>
                </a:cubicBezTo>
                <a:cubicBezTo>
                  <a:pt x="296" y="349"/>
                  <a:pt x="296" y="349"/>
                  <a:pt x="296" y="349"/>
                </a:cubicBezTo>
                <a:cubicBezTo>
                  <a:pt x="302" y="349"/>
                  <a:pt x="307" y="344"/>
                  <a:pt x="307" y="338"/>
                </a:cubicBezTo>
                <a:cubicBezTo>
                  <a:pt x="308" y="332"/>
                  <a:pt x="303" y="326"/>
                  <a:pt x="297" y="326"/>
                </a:cubicBezTo>
                <a:cubicBezTo>
                  <a:pt x="297" y="326"/>
                  <a:pt x="297" y="326"/>
                  <a:pt x="297" y="326"/>
                </a:cubicBezTo>
                <a:cubicBezTo>
                  <a:pt x="271" y="325"/>
                  <a:pt x="249" y="314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21" y="287"/>
                  <a:pt x="213" y="274"/>
                  <a:pt x="209" y="261"/>
                </a:cubicBezTo>
                <a:cubicBezTo>
                  <a:pt x="207" y="256"/>
                  <a:pt x="203" y="253"/>
                  <a:pt x="198" y="253"/>
                </a:cubicBezTo>
                <a:moveTo>
                  <a:pt x="175" y="285"/>
                </a:moveTo>
                <a:cubicBezTo>
                  <a:pt x="173" y="285"/>
                  <a:pt x="171" y="286"/>
                  <a:pt x="170" y="288"/>
                </a:cubicBezTo>
                <a:cubicBezTo>
                  <a:pt x="166" y="292"/>
                  <a:pt x="162" y="296"/>
                  <a:pt x="158" y="300"/>
                </a:cubicBezTo>
                <a:cubicBezTo>
                  <a:pt x="158" y="301"/>
                  <a:pt x="157" y="302"/>
                  <a:pt x="156" y="303"/>
                </a:cubicBezTo>
                <a:cubicBezTo>
                  <a:pt x="153" y="306"/>
                  <a:pt x="155" y="310"/>
                  <a:pt x="158" y="310"/>
                </a:cubicBezTo>
                <a:cubicBezTo>
                  <a:pt x="158" y="310"/>
                  <a:pt x="158" y="310"/>
                  <a:pt x="159" y="310"/>
                </a:cubicBezTo>
                <a:cubicBezTo>
                  <a:pt x="160" y="310"/>
                  <a:pt x="161" y="310"/>
                  <a:pt x="163" y="310"/>
                </a:cubicBezTo>
                <a:cubicBezTo>
                  <a:pt x="171" y="310"/>
                  <a:pt x="179" y="311"/>
                  <a:pt x="187" y="312"/>
                </a:cubicBezTo>
                <a:cubicBezTo>
                  <a:pt x="188" y="312"/>
                  <a:pt x="188" y="312"/>
                  <a:pt x="188" y="312"/>
                </a:cubicBezTo>
                <a:cubicBezTo>
                  <a:pt x="191" y="312"/>
                  <a:pt x="194" y="309"/>
                  <a:pt x="192" y="306"/>
                </a:cubicBezTo>
                <a:cubicBezTo>
                  <a:pt x="188" y="300"/>
                  <a:pt x="184" y="295"/>
                  <a:pt x="181" y="289"/>
                </a:cubicBezTo>
                <a:cubicBezTo>
                  <a:pt x="180" y="286"/>
                  <a:pt x="178" y="285"/>
                  <a:pt x="175" y="285"/>
                </a:cubicBezTo>
                <a:moveTo>
                  <a:pt x="163" y="324"/>
                </a:moveTo>
                <a:cubicBezTo>
                  <a:pt x="145" y="324"/>
                  <a:pt x="127" y="328"/>
                  <a:pt x="110" y="337"/>
                </a:cubicBezTo>
                <a:cubicBezTo>
                  <a:pt x="86" y="350"/>
                  <a:pt x="58" y="359"/>
                  <a:pt x="29" y="362"/>
                </a:cubicBezTo>
                <a:cubicBezTo>
                  <a:pt x="23" y="362"/>
                  <a:pt x="18" y="368"/>
                  <a:pt x="19" y="374"/>
                </a:cubicBezTo>
                <a:cubicBezTo>
                  <a:pt x="19" y="380"/>
                  <a:pt x="24" y="384"/>
                  <a:pt x="30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64" y="381"/>
                  <a:pt x="94" y="372"/>
                  <a:pt x="121" y="357"/>
                </a:cubicBezTo>
                <a:cubicBezTo>
                  <a:pt x="134" y="349"/>
                  <a:pt x="148" y="346"/>
                  <a:pt x="163" y="346"/>
                </a:cubicBezTo>
                <a:cubicBezTo>
                  <a:pt x="163" y="346"/>
                  <a:pt x="163" y="346"/>
                  <a:pt x="163" y="346"/>
                </a:cubicBezTo>
                <a:cubicBezTo>
                  <a:pt x="183" y="346"/>
                  <a:pt x="203" y="352"/>
                  <a:pt x="221" y="363"/>
                </a:cubicBezTo>
                <a:cubicBezTo>
                  <a:pt x="239" y="374"/>
                  <a:pt x="259" y="381"/>
                  <a:pt x="281" y="384"/>
                </a:cubicBezTo>
                <a:cubicBezTo>
                  <a:pt x="281" y="384"/>
                  <a:pt x="282" y="384"/>
                  <a:pt x="282" y="384"/>
                </a:cubicBezTo>
                <a:cubicBezTo>
                  <a:pt x="288" y="384"/>
                  <a:pt x="292" y="380"/>
                  <a:pt x="293" y="374"/>
                </a:cubicBezTo>
                <a:cubicBezTo>
                  <a:pt x="294" y="368"/>
                  <a:pt x="290" y="362"/>
                  <a:pt x="283" y="361"/>
                </a:cubicBezTo>
                <a:cubicBezTo>
                  <a:pt x="265" y="359"/>
                  <a:pt x="248" y="353"/>
                  <a:pt x="232" y="344"/>
                </a:cubicBezTo>
                <a:cubicBezTo>
                  <a:pt x="211" y="331"/>
                  <a:pt x="187" y="324"/>
                  <a:pt x="163" y="324"/>
                </a:cubicBezTo>
                <a:cubicBezTo>
                  <a:pt x="163" y="324"/>
                  <a:pt x="163" y="324"/>
                  <a:pt x="163" y="324"/>
                </a:cubicBezTo>
                <a:moveTo>
                  <a:pt x="163" y="360"/>
                </a:moveTo>
                <a:cubicBezTo>
                  <a:pt x="163" y="360"/>
                  <a:pt x="163" y="360"/>
                  <a:pt x="163" y="360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50" y="360"/>
                  <a:pt x="139" y="363"/>
                  <a:pt x="128" y="368"/>
                </a:cubicBezTo>
                <a:cubicBezTo>
                  <a:pt x="105" y="381"/>
                  <a:pt x="80" y="390"/>
                  <a:pt x="54" y="395"/>
                </a:cubicBezTo>
                <a:cubicBezTo>
                  <a:pt x="48" y="396"/>
                  <a:pt x="44" y="402"/>
                  <a:pt x="45" y="408"/>
                </a:cubicBezTo>
                <a:cubicBezTo>
                  <a:pt x="46" y="413"/>
                  <a:pt x="51" y="417"/>
                  <a:pt x="56" y="417"/>
                </a:cubicBezTo>
                <a:cubicBezTo>
                  <a:pt x="57" y="417"/>
                  <a:pt x="57" y="417"/>
                  <a:pt x="58" y="417"/>
                </a:cubicBezTo>
                <a:cubicBezTo>
                  <a:pt x="87" y="412"/>
                  <a:pt x="114" y="402"/>
                  <a:pt x="139" y="388"/>
                </a:cubicBezTo>
                <a:cubicBezTo>
                  <a:pt x="146" y="384"/>
                  <a:pt x="154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75" y="382"/>
                  <a:pt x="190" y="386"/>
                  <a:pt x="202" y="394"/>
                </a:cubicBezTo>
                <a:cubicBezTo>
                  <a:pt x="218" y="404"/>
                  <a:pt x="236" y="411"/>
                  <a:pt x="255" y="416"/>
                </a:cubicBezTo>
                <a:cubicBezTo>
                  <a:pt x="256" y="416"/>
                  <a:pt x="257" y="416"/>
                  <a:pt x="257" y="416"/>
                </a:cubicBezTo>
                <a:cubicBezTo>
                  <a:pt x="263" y="416"/>
                  <a:pt x="267" y="412"/>
                  <a:pt x="268" y="407"/>
                </a:cubicBezTo>
                <a:cubicBezTo>
                  <a:pt x="270" y="401"/>
                  <a:pt x="266" y="395"/>
                  <a:pt x="260" y="394"/>
                </a:cubicBezTo>
                <a:cubicBezTo>
                  <a:pt x="260" y="394"/>
                  <a:pt x="260" y="394"/>
                  <a:pt x="260" y="394"/>
                </a:cubicBezTo>
                <a:cubicBezTo>
                  <a:pt x="244" y="390"/>
                  <a:pt x="228" y="383"/>
                  <a:pt x="214" y="375"/>
                </a:cubicBezTo>
                <a:cubicBezTo>
                  <a:pt x="198" y="365"/>
                  <a:pt x="180" y="360"/>
                  <a:pt x="163" y="360"/>
                </a:cubicBezTo>
                <a:moveTo>
                  <a:pt x="164" y="396"/>
                </a:move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56" y="396"/>
                  <a:pt x="150" y="398"/>
                  <a:pt x="146" y="400"/>
                </a:cubicBezTo>
                <a:cubicBezTo>
                  <a:pt x="145" y="400"/>
                  <a:pt x="145" y="400"/>
                  <a:pt x="145" y="400"/>
                </a:cubicBezTo>
                <a:cubicBezTo>
                  <a:pt x="129" y="409"/>
                  <a:pt x="111" y="417"/>
                  <a:pt x="93" y="422"/>
                </a:cubicBezTo>
                <a:cubicBezTo>
                  <a:pt x="87" y="424"/>
                  <a:pt x="84" y="431"/>
                  <a:pt x="86" y="437"/>
                </a:cubicBezTo>
                <a:cubicBezTo>
                  <a:pt x="87" y="441"/>
                  <a:pt x="92" y="445"/>
                  <a:pt x="96" y="445"/>
                </a:cubicBezTo>
                <a:cubicBezTo>
                  <a:pt x="97" y="445"/>
                  <a:pt x="99" y="444"/>
                  <a:pt x="100" y="444"/>
                </a:cubicBezTo>
                <a:cubicBezTo>
                  <a:pt x="120" y="438"/>
                  <a:pt x="138" y="430"/>
                  <a:pt x="156" y="420"/>
                </a:cubicBezTo>
                <a:cubicBezTo>
                  <a:pt x="159" y="419"/>
                  <a:pt x="159" y="419"/>
                  <a:pt x="163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8" y="419"/>
                  <a:pt x="177" y="421"/>
                  <a:pt x="183" y="425"/>
                </a:cubicBezTo>
                <a:cubicBezTo>
                  <a:pt x="194" y="431"/>
                  <a:pt x="205" y="437"/>
                  <a:pt x="217" y="441"/>
                </a:cubicBezTo>
                <a:cubicBezTo>
                  <a:pt x="218" y="442"/>
                  <a:pt x="219" y="442"/>
                  <a:pt x="221" y="442"/>
                </a:cubicBezTo>
                <a:cubicBezTo>
                  <a:pt x="225" y="442"/>
                  <a:pt x="229" y="439"/>
                  <a:pt x="231" y="435"/>
                </a:cubicBezTo>
                <a:cubicBezTo>
                  <a:pt x="233" y="429"/>
                  <a:pt x="231" y="423"/>
                  <a:pt x="225" y="420"/>
                </a:cubicBezTo>
                <a:cubicBezTo>
                  <a:pt x="214" y="416"/>
                  <a:pt x="204" y="411"/>
                  <a:pt x="195" y="406"/>
                </a:cubicBezTo>
                <a:cubicBezTo>
                  <a:pt x="184" y="399"/>
                  <a:pt x="173" y="396"/>
                  <a:pt x="164" y="396"/>
                </a:cubicBezTo>
                <a:moveTo>
                  <a:pt x="165" y="432"/>
                </a:moveTo>
                <a:cubicBezTo>
                  <a:pt x="163" y="432"/>
                  <a:pt x="161" y="433"/>
                  <a:pt x="159" y="434"/>
                </a:cubicBezTo>
                <a:cubicBezTo>
                  <a:pt x="158" y="435"/>
                  <a:pt x="157" y="435"/>
                  <a:pt x="155" y="436"/>
                </a:cubicBezTo>
                <a:cubicBezTo>
                  <a:pt x="150" y="439"/>
                  <a:pt x="148" y="446"/>
                  <a:pt x="150" y="451"/>
                </a:cubicBezTo>
                <a:cubicBezTo>
                  <a:pt x="152" y="455"/>
                  <a:pt x="156" y="457"/>
                  <a:pt x="160" y="457"/>
                </a:cubicBezTo>
                <a:cubicBezTo>
                  <a:pt x="162" y="457"/>
                  <a:pt x="164" y="457"/>
                  <a:pt x="165" y="456"/>
                </a:cubicBezTo>
                <a:cubicBezTo>
                  <a:pt x="167" y="457"/>
                  <a:pt x="168" y="457"/>
                  <a:pt x="169" y="457"/>
                </a:cubicBezTo>
                <a:cubicBezTo>
                  <a:pt x="173" y="457"/>
                  <a:pt x="177" y="454"/>
                  <a:pt x="179" y="451"/>
                </a:cubicBezTo>
                <a:cubicBezTo>
                  <a:pt x="182" y="445"/>
                  <a:pt x="180" y="438"/>
                  <a:pt x="174" y="435"/>
                </a:cubicBezTo>
                <a:cubicBezTo>
                  <a:pt x="174" y="435"/>
                  <a:pt x="174" y="435"/>
                  <a:pt x="174" y="435"/>
                </a:cubicBezTo>
                <a:cubicBezTo>
                  <a:pt x="173" y="435"/>
                  <a:pt x="171" y="434"/>
                  <a:pt x="169" y="433"/>
                </a:cubicBezTo>
                <a:cubicBezTo>
                  <a:pt x="169" y="433"/>
                  <a:pt x="168" y="433"/>
                  <a:pt x="168" y="433"/>
                </a:cubicBezTo>
                <a:cubicBezTo>
                  <a:pt x="167" y="433"/>
                  <a:pt x="166" y="432"/>
                  <a:pt x="165" y="432"/>
                </a:cubicBezTo>
                <a:moveTo>
                  <a:pt x="220" y="164"/>
                </a:moveTo>
                <a:cubicBezTo>
                  <a:pt x="220" y="164"/>
                  <a:pt x="219" y="164"/>
                  <a:pt x="219" y="163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19" y="163"/>
                  <a:pt x="220" y="164"/>
                  <a:pt x="220" y="164"/>
                </a:cubicBezTo>
                <a:moveTo>
                  <a:pt x="156" y="0"/>
                </a:moveTo>
                <a:cubicBezTo>
                  <a:pt x="70" y="1"/>
                  <a:pt x="0" y="70"/>
                  <a:pt x="0" y="157"/>
                </a:cubicBezTo>
                <a:cubicBezTo>
                  <a:pt x="0" y="163"/>
                  <a:pt x="5" y="168"/>
                  <a:pt x="11" y="168"/>
                </a:cubicBezTo>
                <a:cubicBezTo>
                  <a:pt x="17" y="168"/>
                  <a:pt x="23" y="163"/>
                  <a:pt x="23" y="157"/>
                </a:cubicBezTo>
                <a:cubicBezTo>
                  <a:pt x="23" y="83"/>
                  <a:pt x="82" y="23"/>
                  <a:pt x="156" y="23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93" y="23"/>
                  <a:pt x="226" y="38"/>
                  <a:pt x="250" y="62"/>
                </a:cubicBezTo>
                <a:cubicBezTo>
                  <a:pt x="274" y="86"/>
                  <a:pt x="289" y="120"/>
                  <a:pt x="289" y="157"/>
                </a:cubicBezTo>
                <a:cubicBezTo>
                  <a:pt x="289" y="229"/>
                  <a:pt x="289" y="229"/>
                  <a:pt x="289" y="229"/>
                </a:cubicBezTo>
                <a:cubicBezTo>
                  <a:pt x="289" y="235"/>
                  <a:pt x="294" y="240"/>
                  <a:pt x="301" y="240"/>
                </a:cubicBezTo>
                <a:cubicBezTo>
                  <a:pt x="307" y="240"/>
                  <a:pt x="312" y="235"/>
                  <a:pt x="312" y="229"/>
                </a:cubicBezTo>
                <a:cubicBezTo>
                  <a:pt x="312" y="157"/>
                  <a:pt x="312" y="157"/>
                  <a:pt x="312" y="157"/>
                </a:cubicBezTo>
                <a:cubicBezTo>
                  <a:pt x="312" y="70"/>
                  <a:pt x="242" y="1"/>
                  <a:pt x="156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 rot="2048147">
            <a:off x="6387608" y="5502141"/>
            <a:ext cx="544998" cy="409845"/>
            <a:chOff x="8734425" y="3230563"/>
            <a:chExt cx="2170113" cy="1631950"/>
          </a:xfrm>
        </p:grpSpPr>
        <p:sp>
          <p:nvSpPr>
            <p:cNvPr id="146" name="Freeform 216"/>
            <p:cNvSpPr>
              <a:spLocks/>
            </p:cNvSpPr>
            <p:nvPr/>
          </p:nvSpPr>
          <p:spPr bwMode="auto">
            <a:xfrm>
              <a:off x="8734425" y="3230563"/>
              <a:ext cx="2170113" cy="657225"/>
            </a:xfrm>
            <a:custGeom>
              <a:avLst/>
              <a:gdLst>
                <a:gd name="T0" fmla="*/ 0 w 576"/>
                <a:gd name="T1" fmla="*/ 114 h 174"/>
                <a:gd name="T2" fmla="*/ 70 w 576"/>
                <a:gd name="T3" fmla="*/ 64 h 174"/>
                <a:gd name="T4" fmla="*/ 274 w 576"/>
                <a:gd name="T5" fmla="*/ 3 h 174"/>
                <a:gd name="T6" fmla="*/ 510 w 576"/>
                <a:gd name="T7" fmla="*/ 66 h 174"/>
                <a:gd name="T8" fmla="*/ 567 w 576"/>
                <a:gd name="T9" fmla="*/ 109 h 174"/>
                <a:gd name="T10" fmla="*/ 567 w 576"/>
                <a:gd name="T11" fmla="*/ 134 h 174"/>
                <a:gd name="T12" fmla="*/ 531 w 576"/>
                <a:gd name="T13" fmla="*/ 174 h 174"/>
                <a:gd name="T14" fmla="*/ 50 w 576"/>
                <a:gd name="T15" fmla="*/ 173 h 174"/>
                <a:gd name="T16" fmla="*/ 0 w 576"/>
                <a:gd name="T17" fmla="*/ 130 h 174"/>
                <a:gd name="T18" fmla="*/ 0 w 576"/>
                <a:gd name="T19" fmla="*/ 1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174">
                  <a:moveTo>
                    <a:pt x="0" y="114"/>
                  </a:moveTo>
                  <a:cubicBezTo>
                    <a:pt x="23" y="97"/>
                    <a:pt x="46" y="80"/>
                    <a:pt x="70" y="64"/>
                  </a:cubicBezTo>
                  <a:cubicBezTo>
                    <a:pt x="132" y="24"/>
                    <a:pt x="199" y="5"/>
                    <a:pt x="274" y="3"/>
                  </a:cubicBezTo>
                  <a:cubicBezTo>
                    <a:pt x="360" y="0"/>
                    <a:pt x="439" y="19"/>
                    <a:pt x="510" y="66"/>
                  </a:cubicBezTo>
                  <a:cubicBezTo>
                    <a:pt x="530" y="79"/>
                    <a:pt x="548" y="95"/>
                    <a:pt x="567" y="109"/>
                  </a:cubicBezTo>
                  <a:cubicBezTo>
                    <a:pt x="576" y="117"/>
                    <a:pt x="576" y="125"/>
                    <a:pt x="567" y="134"/>
                  </a:cubicBezTo>
                  <a:cubicBezTo>
                    <a:pt x="555" y="147"/>
                    <a:pt x="543" y="161"/>
                    <a:pt x="531" y="174"/>
                  </a:cubicBezTo>
                  <a:cubicBezTo>
                    <a:pt x="391" y="39"/>
                    <a:pt x="174" y="46"/>
                    <a:pt x="50" y="173"/>
                  </a:cubicBezTo>
                  <a:cubicBezTo>
                    <a:pt x="34" y="158"/>
                    <a:pt x="17" y="144"/>
                    <a:pt x="0" y="130"/>
                  </a:cubicBezTo>
                  <a:cubicBezTo>
                    <a:pt x="0" y="125"/>
                    <a:pt x="0" y="119"/>
                    <a:pt x="0" y="114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7" name="Freeform 217"/>
            <p:cNvSpPr>
              <a:spLocks/>
            </p:cNvSpPr>
            <p:nvPr/>
          </p:nvSpPr>
          <p:spPr bwMode="auto">
            <a:xfrm>
              <a:off x="9066213" y="3551238"/>
              <a:ext cx="1508125" cy="665163"/>
            </a:xfrm>
            <a:custGeom>
              <a:avLst/>
              <a:gdLst>
                <a:gd name="T0" fmla="*/ 48 w 400"/>
                <a:gd name="T1" fmla="*/ 176 h 176"/>
                <a:gd name="T2" fmla="*/ 0 w 400"/>
                <a:gd name="T3" fmla="*/ 125 h 176"/>
                <a:gd name="T4" fmla="*/ 400 w 400"/>
                <a:gd name="T5" fmla="*/ 123 h 176"/>
                <a:gd name="T6" fmla="*/ 349 w 400"/>
                <a:gd name="T7" fmla="*/ 171 h 176"/>
                <a:gd name="T8" fmla="*/ 48 w 400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6">
                  <a:moveTo>
                    <a:pt x="48" y="176"/>
                  </a:moveTo>
                  <a:cubicBezTo>
                    <a:pt x="32" y="159"/>
                    <a:pt x="16" y="142"/>
                    <a:pt x="0" y="125"/>
                  </a:cubicBezTo>
                  <a:cubicBezTo>
                    <a:pt x="91" y="22"/>
                    <a:pt x="281" y="0"/>
                    <a:pt x="400" y="123"/>
                  </a:cubicBezTo>
                  <a:cubicBezTo>
                    <a:pt x="383" y="139"/>
                    <a:pt x="367" y="154"/>
                    <a:pt x="349" y="171"/>
                  </a:cubicBezTo>
                  <a:cubicBezTo>
                    <a:pt x="252" y="95"/>
                    <a:pt x="151" y="91"/>
                    <a:pt x="48" y="176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8" name="Freeform 218"/>
            <p:cNvSpPr>
              <a:spLocks/>
            </p:cNvSpPr>
            <p:nvPr/>
          </p:nvSpPr>
          <p:spPr bwMode="auto">
            <a:xfrm>
              <a:off x="9398000" y="4098926"/>
              <a:ext cx="847725" cy="441325"/>
            </a:xfrm>
            <a:custGeom>
              <a:avLst/>
              <a:gdLst>
                <a:gd name="T0" fmla="*/ 225 w 225"/>
                <a:gd name="T1" fmla="*/ 69 h 117"/>
                <a:gd name="T2" fmla="*/ 175 w 225"/>
                <a:gd name="T3" fmla="*/ 117 h 117"/>
                <a:gd name="T4" fmla="*/ 49 w 225"/>
                <a:gd name="T5" fmla="*/ 117 h 117"/>
                <a:gd name="T6" fmla="*/ 0 w 225"/>
                <a:gd name="T7" fmla="*/ 68 h 117"/>
                <a:gd name="T8" fmla="*/ 225 w 225"/>
                <a:gd name="T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17">
                  <a:moveTo>
                    <a:pt x="225" y="69"/>
                  </a:moveTo>
                  <a:cubicBezTo>
                    <a:pt x="209" y="84"/>
                    <a:pt x="193" y="99"/>
                    <a:pt x="175" y="117"/>
                  </a:cubicBezTo>
                  <a:cubicBezTo>
                    <a:pt x="134" y="83"/>
                    <a:pt x="91" y="85"/>
                    <a:pt x="49" y="117"/>
                  </a:cubicBezTo>
                  <a:cubicBezTo>
                    <a:pt x="32" y="100"/>
                    <a:pt x="16" y="84"/>
                    <a:pt x="0" y="68"/>
                  </a:cubicBezTo>
                  <a:cubicBezTo>
                    <a:pt x="59" y="0"/>
                    <a:pt x="170" y="3"/>
                    <a:pt x="225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9" name="Freeform 219"/>
            <p:cNvSpPr>
              <a:spLocks/>
            </p:cNvSpPr>
            <p:nvPr/>
          </p:nvSpPr>
          <p:spPr bwMode="auto">
            <a:xfrm>
              <a:off x="9672638" y="4602163"/>
              <a:ext cx="293688" cy="260350"/>
            </a:xfrm>
            <a:custGeom>
              <a:avLst/>
              <a:gdLst>
                <a:gd name="T0" fmla="*/ 39 w 78"/>
                <a:gd name="T1" fmla="*/ 69 h 69"/>
                <a:gd name="T2" fmla="*/ 1 w 78"/>
                <a:gd name="T3" fmla="*/ 36 h 69"/>
                <a:gd name="T4" fmla="*/ 39 w 78"/>
                <a:gd name="T5" fmla="*/ 1 h 69"/>
                <a:gd name="T6" fmla="*/ 77 w 78"/>
                <a:gd name="T7" fmla="*/ 35 h 69"/>
                <a:gd name="T8" fmla="*/ 39 w 7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39" y="69"/>
                  </a:moveTo>
                  <a:cubicBezTo>
                    <a:pt x="18" y="69"/>
                    <a:pt x="2" y="55"/>
                    <a:pt x="1" y="36"/>
                  </a:cubicBezTo>
                  <a:cubicBezTo>
                    <a:pt x="0" y="20"/>
                    <a:pt x="22" y="0"/>
                    <a:pt x="39" y="1"/>
                  </a:cubicBezTo>
                  <a:cubicBezTo>
                    <a:pt x="57" y="1"/>
                    <a:pt x="77" y="19"/>
                    <a:pt x="77" y="35"/>
                  </a:cubicBezTo>
                  <a:cubicBezTo>
                    <a:pt x="78" y="57"/>
                    <a:pt x="64" y="69"/>
                    <a:pt x="39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0" name="Freeform 223"/>
          <p:cNvSpPr>
            <a:spLocks noEditPoints="1"/>
          </p:cNvSpPr>
          <p:nvPr/>
        </p:nvSpPr>
        <p:spPr bwMode="auto">
          <a:xfrm>
            <a:off x="7289631" y="5510240"/>
            <a:ext cx="680680" cy="393646"/>
          </a:xfrm>
          <a:custGeom>
            <a:avLst/>
            <a:gdLst>
              <a:gd name="T0" fmla="*/ 221 w 511"/>
              <a:gd name="T1" fmla="*/ 28 h 294"/>
              <a:gd name="T2" fmla="*/ 261 w 511"/>
              <a:gd name="T3" fmla="*/ 58 h 294"/>
              <a:gd name="T4" fmla="*/ 270 w 511"/>
              <a:gd name="T5" fmla="*/ 94 h 294"/>
              <a:gd name="T6" fmla="*/ 302 w 511"/>
              <a:gd name="T7" fmla="*/ 76 h 294"/>
              <a:gd name="T8" fmla="*/ 340 w 511"/>
              <a:gd name="T9" fmla="*/ 65 h 294"/>
              <a:gd name="T10" fmla="*/ 417 w 511"/>
              <a:gd name="T11" fmla="*/ 142 h 294"/>
              <a:gd name="T12" fmla="*/ 416 w 511"/>
              <a:gd name="T13" fmla="*/ 156 h 294"/>
              <a:gd name="T14" fmla="*/ 409 w 511"/>
              <a:gd name="T15" fmla="*/ 191 h 294"/>
              <a:gd name="T16" fmla="*/ 444 w 511"/>
              <a:gd name="T17" fmla="*/ 189 h 294"/>
              <a:gd name="T18" fmla="*/ 444 w 511"/>
              <a:gd name="T19" fmla="*/ 189 h 294"/>
              <a:gd name="T20" fmla="*/ 445 w 511"/>
              <a:gd name="T21" fmla="*/ 189 h 294"/>
              <a:gd name="T22" fmla="*/ 483 w 511"/>
              <a:gd name="T23" fmla="*/ 228 h 294"/>
              <a:gd name="T24" fmla="*/ 445 w 511"/>
              <a:gd name="T25" fmla="*/ 266 h 294"/>
              <a:gd name="T26" fmla="*/ 76 w 511"/>
              <a:gd name="T27" fmla="*/ 266 h 294"/>
              <a:gd name="T28" fmla="*/ 28 w 511"/>
              <a:gd name="T29" fmla="*/ 218 h 294"/>
              <a:gd name="T30" fmla="*/ 76 w 511"/>
              <a:gd name="T31" fmla="*/ 170 h 294"/>
              <a:gd name="T32" fmla="*/ 79 w 511"/>
              <a:gd name="T33" fmla="*/ 170 h 294"/>
              <a:gd name="T34" fmla="*/ 105 w 511"/>
              <a:gd name="T35" fmla="*/ 172 h 294"/>
              <a:gd name="T36" fmla="*/ 109 w 511"/>
              <a:gd name="T37" fmla="*/ 147 h 294"/>
              <a:gd name="T38" fmla="*/ 157 w 511"/>
              <a:gd name="T39" fmla="*/ 97 h 294"/>
              <a:gd name="T40" fmla="*/ 181 w 511"/>
              <a:gd name="T41" fmla="*/ 93 h 294"/>
              <a:gd name="T42" fmla="*/ 180 w 511"/>
              <a:gd name="T43" fmla="*/ 70 h 294"/>
              <a:gd name="T44" fmla="*/ 180 w 511"/>
              <a:gd name="T45" fmla="*/ 68 h 294"/>
              <a:gd name="T46" fmla="*/ 221 w 511"/>
              <a:gd name="T47" fmla="*/ 28 h 294"/>
              <a:gd name="T48" fmla="*/ 221 w 511"/>
              <a:gd name="T49" fmla="*/ 0 h 294"/>
              <a:gd name="T50" fmla="*/ 152 w 511"/>
              <a:gd name="T51" fmla="*/ 69 h 294"/>
              <a:gd name="T52" fmla="*/ 152 w 511"/>
              <a:gd name="T53" fmla="*/ 70 h 294"/>
              <a:gd name="T54" fmla="*/ 81 w 511"/>
              <a:gd name="T55" fmla="*/ 143 h 294"/>
              <a:gd name="T56" fmla="*/ 76 w 511"/>
              <a:gd name="T57" fmla="*/ 142 h 294"/>
              <a:gd name="T58" fmla="*/ 0 w 511"/>
              <a:gd name="T59" fmla="*/ 218 h 294"/>
              <a:gd name="T60" fmla="*/ 76 w 511"/>
              <a:gd name="T61" fmla="*/ 294 h 294"/>
              <a:gd name="T62" fmla="*/ 445 w 511"/>
              <a:gd name="T63" fmla="*/ 294 h 294"/>
              <a:gd name="T64" fmla="*/ 511 w 511"/>
              <a:gd name="T65" fmla="*/ 228 h 294"/>
              <a:gd name="T66" fmla="*/ 445 w 511"/>
              <a:gd name="T67" fmla="*/ 162 h 294"/>
              <a:gd name="T68" fmla="*/ 443 w 511"/>
              <a:gd name="T69" fmla="*/ 162 h 294"/>
              <a:gd name="T70" fmla="*/ 445 w 511"/>
              <a:gd name="T71" fmla="*/ 142 h 294"/>
              <a:gd name="T72" fmla="*/ 340 w 511"/>
              <a:gd name="T73" fmla="*/ 38 h 294"/>
              <a:gd name="T74" fmla="*/ 288 w 511"/>
              <a:gd name="T75" fmla="*/ 51 h 294"/>
              <a:gd name="T76" fmla="*/ 221 w 511"/>
              <a:gd name="T7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1" h="294">
                <a:moveTo>
                  <a:pt x="221" y="28"/>
                </a:moveTo>
                <a:cubicBezTo>
                  <a:pt x="240" y="28"/>
                  <a:pt x="256" y="40"/>
                  <a:pt x="261" y="58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302" y="76"/>
                  <a:pt x="302" y="76"/>
                  <a:pt x="302" y="76"/>
                </a:cubicBezTo>
                <a:cubicBezTo>
                  <a:pt x="313" y="69"/>
                  <a:pt x="327" y="65"/>
                  <a:pt x="340" y="65"/>
                </a:cubicBezTo>
                <a:cubicBezTo>
                  <a:pt x="383" y="65"/>
                  <a:pt x="417" y="100"/>
                  <a:pt x="417" y="142"/>
                </a:cubicBezTo>
                <a:cubicBezTo>
                  <a:pt x="417" y="147"/>
                  <a:pt x="417" y="152"/>
                  <a:pt x="416" y="156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5" y="189"/>
                  <a:pt x="445" y="189"/>
                  <a:pt x="445" y="189"/>
                </a:cubicBezTo>
                <a:cubicBezTo>
                  <a:pt x="466" y="189"/>
                  <a:pt x="483" y="207"/>
                  <a:pt x="483" y="228"/>
                </a:cubicBezTo>
                <a:cubicBezTo>
                  <a:pt x="483" y="249"/>
                  <a:pt x="466" y="266"/>
                  <a:pt x="445" y="266"/>
                </a:cubicBezTo>
                <a:cubicBezTo>
                  <a:pt x="76" y="266"/>
                  <a:pt x="76" y="266"/>
                  <a:pt x="76" y="266"/>
                </a:cubicBezTo>
                <a:cubicBezTo>
                  <a:pt x="50" y="266"/>
                  <a:pt x="28" y="245"/>
                  <a:pt x="28" y="218"/>
                </a:cubicBezTo>
                <a:cubicBezTo>
                  <a:pt x="28" y="192"/>
                  <a:pt x="50" y="170"/>
                  <a:pt x="76" y="170"/>
                </a:cubicBezTo>
                <a:cubicBezTo>
                  <a:pt x="77" y="170"/>
                  <a:pt x="78" y="170"/>
                  <a:pt x="79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12" y="121"/>
                  <a:pt x="132" y="102"/>
                  <a:pt x="157" y="97"/>
                </a:cubicBezTo>
                <a:cubicBezTo>
                  <a:pt x="181" y="93"/>
                  <a:pt x="181" y="93"/>
                  <a:pt x="181" y="9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0" y="69"/>
                  <a:pt x="180" y="69"/>
                  <a:pt x="180" y="68"/>
                </a:cubicBezTo>
                <a:cubicBezTo>
                  <a:pt x="180" y="46"/>
                  <a:pt x="199" y="28"/>
                  <a:pt x="221" y="28"/>
                </a:cubicBezTo>
                <a:close/>
                <a:moveTo>
                  <a:pt x="221" y="0"/>
                </a:moveTo>
                <a:cubicBezTo>
                  <a:pt x="183" y="0"/>
                  <a:pt x="152" y="31"/>
                  <a:pt x="152" y="69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16" y="76"/>
                  <a:pt x="87" y="105"/>
                  <a:pt x="81" y="143"/>
                </a:cubicBezTo>
                <a:cubicBezTo>
                  <a:pt x="80" y="142"/>
                  <a:pt x="78" y="142"/>
                  <a:pt x="76" y="142"/>
                </a:cubicBezTo>
                <a:cubicBezTo>
                  <a:pt x="34" y="142"/>
                  <a:pt x="0" y="176"/>
                  <a:pt x="0" y="218"/>
                </a:cubicBezTo>
                <a:cubicBezTo>
                  <a:pt x="0" y="260"/>
                  <a:pt x="34" y="294"/>
                  <a:pt x="76" y="294"/>
                </a:cubicBezTo>
                <a:cubicBezTo>
                  <a:pt x="445" y="294"/>
                  <a:pt x="445" y="294"/>
                  <a:pt x="445" y="294"/>
                </a:cubicBezTo>
                <a:cubicBezTo>
                  <a:pt x="482" y="294"/>
                  <a:pt x="511" y="265"/>
                  <a:pt x="511" y="228"/>
                </a:cubicBezTo>
                <a:cubicBezTo>
                  <a:pt x="511" y="191"/>
                  <a:pt x="482" y="162"/>
                  <a:pt x="445" y="162"/>
                </a:cubicBezTo>
                <a:cubicBezTo>
                  <a:pt x="444" y="162"/>
                  <a:pt x="444" y="162"/>
                  <a:pt x="443" y="162"/>
                </a:cubicBezTo>
                <a:cubicBezTo>
                  <a:pt x="444" y="155"/>
                  <a:pt x="445" y="149"/>
                  <a:pt x="445" y="142"/>
                </a:cubicBezTo>
                <a:cubicBezTo>
                  <a:pt x="445" y="84"/>
                  <a:pt x="398" y="38"/>
                  <a:pt x="340" y="38"/>
                </a:cubicBezTo>
                <a:cubicBezTo>
                  <a:pt x="321" y="38"/>
                  <a:pt x="303" y="43"/>
                  <a:pt x="288" y="51"/>
                </a:cubicBezTo>
                <a:cubicBezTo>
                  <a:pt x="280" y="22"/>
                  <a:pt x="253" y="0"/>
                  <a:pt x="22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1" name="Freeform 227"/>
          <p:cNvSpPr>
            <a:spLocks noEditPoints="1"/>
          </p:cNvSpPr>
          <p:nvPr/>
        </p:nvSpPr>
        <p:spPr bwMode="auto">
          <a:xfrm>
            <a:off x="8327336" y="5515742"/>
            <a:ext cx="259323" cy="382643"/>
          </a:xfrm>
          <a:custGeom>
            <a:avLst/>
            <a:gdLst>
              <a:gd name="T0" fmla="*/ 0 w 248"/>
              <a:gd name="T1" fmla="*/ 344 h 367"/>
              <a:gd name="T2" fmla="*/ 0 w 248"/>
              <a:gd name="T3" fmla="*/ 160 h 367"/>
              <a:gd name="T4" fmla="*/ 24 w 248"/>
              <a:gd name="T5" fmla="*/ 100 h 367"/>
              <a:gd name="T6" fmla="*/ 155 w 248"/>
              <a:gd name="T7" fmla="*/ 21 h 367"/>
              <a:gd name="T8" fmla="*/ 232 w 248"/>
              <a:gd name="T9" fmla="*/ 128 h 367"/>
              <a:gd name="T10" fmla="*/ 237 w 248"/>
              <a:gd name="T11" fmla="*/ 146 h 367"/>
              <a:gd name="T12" fmla="*/ 247 w 248"/>
              <a:gd name="T13" fmla="*/ 175 h 367"/>
              <a:gd name="T14" fmla="*/ 247 w 248"/>
              <a:gd name="T15" fmla="*/ 327 h 367"/>
              <a:gd name="T16" fmla="*/ 206 w 248"/>
              <a:gd name="T17" fmla="*/ 367 h 367"/>
              <a:gd name="T18" fmla="*/ 44 w 248"/>
              <a:gd name="T19" fmla="*/ 367 h 367"/>
              <a:gd name="T20" fmla="*/ 0 w 248"/>
              <a:gd name="T21" fmla="*/ 344 h 367"/>
              <a:gd name="T22" fmla="*/ 194 w 248"/>
              <a:gd name="T23" fmla="*/ 138 h 367"/>
              <a:gd name="T24" fmla="*/ 152 w 248"/>
              <a:gd name="T25" fmla="*/ 59 h 367"/>
              <a:gd name="T26" fmla="*/ 92 w 248"/>
              <a:gd name="T27" fmla="*/ 63 h 367"/>
              <a:gd name="T28" fmla="*/ 57 w 248"/>
              <a:gd name="T29" fmla="*/ 138 h 367"/>
              <a:gd name="T30" fmla="*/ 194 w 248"/>
              <a:gd name="T31" fmla="*/ 138 h 367"/>
              <a:gd name="T32" fmla="*/ 134 w 248"/>
              <a:gd name="T33" fmla="*/ 306 h 367"/>
              <a:gd name="T34" fmla="*/ 151 w 248"/>
              <a:gd name="T35" fmla="*/ 263 h 367"/>
              <a:gd name="T36" fmla="*/ 143 w 248"/>
              <a:gd name="T37" fmla="*/ 221 h 367"/>
              <a:gd name="T38" fmla="*/ 101 w 248"/>
              <a:gd name="T39" fmla="*/ 226 h 367"/>
              <a:gd name="T40" fmla="*/ 103 w 248"/>
              <a:gd name="T41" fmla="*/ 268 h 367"/>
              <a:gd name="T42" fmla="*/ 116 w 248"/>
              <a:gd name="T43" fmla="*/ 294 h 367"/>
              <a:gd name="T44" fmla="*/ 134 w 248"/>
              <a:gd name="T4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8" h="367">
                <a:moveTo>
                  <a:pt x="0" y="344"/>
                </a:moveTo>
                <a:cubicBezTo>
                  <a:pt x="0" y="283"/>
                  <a:pt x="0" y="221"/>
                  <a:pt x="0" y="160"/>
                </a:cubicBezTo>
                <a:cubicBezTo>
                  <a:pt x="20" y="145"/>
                  <a:pt x="19" y="121"/>
                  <a:pt x="24" y="100"/>
                </a:cubicBezTo>
                <a:cubicBezTo>
                  <a:pt x="39" y="37"/>
                  <a:pt x="99" y="0"/>
                  <a:pt x="155" y="21"/>
                </a:cubicBezTo>
                <a:cubicBezTo>
                  <a:pt x="204" y="38"/>
                  <a:pt x="224" y="80"/>
                  <a:pt x="232" y="128"/>
                </a:cubicBezTo>
                <a:cubicBezTo>
                  <a:pt x="233" y="134"/>
                  <a:pt x="235" y="140"/>
                  <a:pt x="237" y="146"/>
                </a:cubicBezTo>
                <a:cubicBezTo>
                  <a:pt x="241" y="156"/>
                  <a:pt x="246" y="165"/>
                  <a:pt x="247" y="175"/>
                </a:cubicBezTo>
                <a:cubicBezTo>
                  <a:pt x="248" y="226"/>
                  <a:pt x="247" y="276"/>
                  <a:pt x="247" y="327"/>
                </a:cubicBezTo>
                <a:cubicBezTo>
                  <a:pt x="247" y="360"/>
                  <a:pt x="240" y="367"/>
                  <a:pt x="206" y="367"/>
                </a:cubicBezTo>
                <a:cubicBezTo>
                  <a:pt x="152" y="367"/>
                  <a:pt x="98" y="367"/>
                  <a:pt x="44" y="367"/>
                </a:cubicBezTo>
                <a:cubicBezTo>
                  <a:pt x="24" y="367"/>
                  <a:pt x="9" y="363"/>
                  <a:pt x="0" y="344"/>
                </a:cubicBezTo>
                <a:close/>
                <a:moveTo>
                  <a:pt x="194" y="138"/>
                </a:moveTo>
                <a:cubicBezTo>
                  <a:pt x="192" y="104"/>
                  <a:pt x="181" y="76"/>
                  <a:pt x="152" y="59"/>
                </a:cubicBezTo>
                <a:cubicBezTo>
                  <a:pt x="132" y="48"/>
                  <a:pt x="110" y="50"/>
                  <a:pt x="92" y="63"/>
                </a:cubicBezTo>
                <a:cubicBezTo>
                  <a:pt x="67" y="81"/>
                  <a:pt x="56" y="107"/>
                  <a:pt x="57" y="138"/>
                </a:cubicBezTo>
                <a:cubicBezTo>
                  <a:pt x="103" y="138"/>
                  <a:pt x="147" y="138"/>
                  <a:pt x="194" y="138"/>
                </a:cubicBezTo>
                <a:close/>
                <a:moveTo>
                  <a:pt x="134" y="306"/>
                </a:moveTo>
                <a:cubicBezTo>
                  <a:pt x="133" y="290"/>
                  <a:pt x="136" y="275"/>
                  <a:pt x="151" y="263"/>
                </a:cubicBezTo>
                <a:cubicBezTo>
                  <a:pt x="163" y="252"/>
                  <a:pt x="157" y="232"/>
                  <a:pt x="143" y="221"/>
                </a:cubicBezTo>
                <a:cubicBezTo>
                  <a:pt x="131" y="212"/>
                  <a:pt x="112" y="214"/>
                  <a:pt x="101" y="226"/>
                </a:cubicBezTo>
                <a:cubicBezTo>
                  <a:pt x="90" y="239"/>
                  <a:pt x="89" y="258"/>
                  <a:pt x="103" y="268"/>
                </a:cubicBezTo>
                <a:cubicBezTo>
                  <a:pt x="113" y="276"/>
                  <a:pt x="118" y="283"/>
                  <a:pt x="116" y="294"/>
                </a:cubicBezTo>
                <a:cubicBezTo>
                  <a:pt x="114" y="308"/>
                  <a:pt x="121" y="311"/>
                  <a:pt x="134" y="3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4735895" y="5480602"/>
            <a:ext cx="445705" cy="376373"/>
            <a:chOff x="8830502" y="4408623"/>
            <a:chExt cx="1000125" cy="844550"/>
          </a:xfrm>
        </p:grpSpPr>
        <p:sp>
          <p:nvSpPr>
            <p:cNvPr id="153" name="AutoShape 231"/>
            <p:cNvSpPr>
              <a:spLocks noChangeAspect="1" noChangeArrowheads="1" noTextEdit="1"/>
            </p:cNvSpPr>
            <p:nvPr/>
          </p:nvSpPr>
          <p:spPr bwMode="auto">
            <a:xfrm>
              <a:off x="8832089" y="4408623"/>
              <a:ext cx="996950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" name="Freeform 233"/>
            <p:cNvSpPr>
              <a:spLocks/>
            </p:cNvSpPr>
            <p:nvPr/>
          </p:nvSpPr>
          <p:spPr bwMode="auto">
            <a:xfrm>
              <a:off x="8830502" y="4759460"/>
              <a:ext cx="179388" cy="492125"/>
            </a:xfrm>
            <a:custGeom>
              <a:avLst/>
              <a:gdLst>
                <a:gd name="T0" fmla="*/ 0 w 147"/>
                <a:gd name="T1" fmla="*/ 201 h 403"/>
                <a:gd name="T2" fmla="*/ 147 w 147"/>
                <a:gd name="T3" fmla="*/ 403 h 403"/>
                <a:gd name="T4" fmla="*/ 147 w 147"/>
                <a:gd name="T5" fmla="*/ 0 h 403"/>
                <a:gd name="T6" fmla="*/ 0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0" y="201"/>
                  </a:moveTo>
                  <a:cubicBezTo>
                    <a:pt x="0" y="310"/>
                    <a:pt x="65" y="398"/>
                    <a:pt x="147" y="403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5" y="5"/>
                    <a:pt x="0" y="93"/>
                    <a:pt x="0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5" name="Freeform 234"/>
            <p:cNvSpPr>
              <a:spLocks/>
            </p:cNvSpPr>
            <p:nvPr/>
          </p:nvSpPr>
          <p:spPr bwMode="auto">
            <a:xfrm>
              <a:off x="9025764" y="4757873"/>
              <a:ext cx="53975" cy="495300"/>
            </a:xfrm>
            <a:custGeom>
              <a:avLst/>
              <a:gdLst>
                <a:gd name="T0" fmla="*/ 44 w 44"/>
                <a:gd name="T1" fmla="*/ 26 h 405"/>
                <a:gd name="T2" fmla="*/ 22 w 44"/>
                <a:gd name="T3" fmla="*/ 0 h 405"/>
                <a:gd name="T4" fmla="*/ 0 w 44"/>
                <a:gd name="T5" fmla="*/ 26 h 405"/>
                <a:gd name="T6" fmla="*/ 0 w 44"/>
                <a:gd name="T7" fmla="*/ 379 h 405"/>
                <a:gd name="T8" fmla="*/ 22 w 44"/>
                <a:gd name="T9" fmla="*/ 405 h 405"/>
                <a:gd name="T10" fmla="*/ 44 w 44"/>
                <a:gd name="T11" fmla="*/ 379 h 405"/>
                <a:gd name="T12" fmla="*/ 44 w 44"/>
                <a:gd name="T13" fmla="*/ 2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44" y="26"/>
                  </a:move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lnTo>
                    <a:pt x="44" y="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6" name="Freeform 235"/>
            <p:cNvSpPr>
              <a:spLocks/>
            </p:cNvSpPr>
            <p:nvPr/>
          </p:nvSpPr>
          <p:spPr bwMode="auto">
            <a:xfrm>
              <a:off x="9651239" y="4759460"/>
              <a:ext cx="179388" cy="492125"/>
            </a:xfrm>
            <a:custGeom>
              <a:avLst/>
              <a:gdLst>
                <a:gd name="T0" fmla="*/ 147 w 147"/>
                <a:gd name="T1" fmla="*/ 201 h 403"/>
                <a:gd name="T2" fmla="*/ 0 w 147"/>
                <a:gd name="T3" fmla="*/ 0 h 403"/>
                <a:gd name="T4" fmla="*/ 0 w 147"/>
                <a:gd name="T5" fmla="*/ 403 h 403"/>
                <a:gd name="T6" fmla="*/ 147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147" y="201"/>
                  </a:moveTo>
                  <a:cubicBezTo>
                    <a:pt x="147" y="93"/>
                    <a:pt x="82" y="5"/>
                    <a:pt x="0" y="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82" y="398"/>
                    <a:pt x="147" y="310"/>
                    <a:pt x="147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7" name="Freeform 236"/>
            <p:cNvSpPr>
              <a:spLocks/>
            </p:cNvSpPr>
            <p:nvPr/>
          </p:nvSpPr>
          <p:spPr bwMode="auto">
            <a:xfrm>
              <a:off x="9581389" y="4757873"/>
              <a:ext cx="53975" cy="495300"/>
            </a:xfrm>
            <a:custGeom>
              <a:avLst/>
              <a:gdLst>
                <a:gd name="T0" fmla="*/ 0 w 44"/>
                <a:gd name="T1" fmla="*/ 379 h 405"/>
                <a:gd name="T2" fmla="*/ 22 w 44"/>
                <a:gd name="T3" fmla="*/ 405 h 405"/>
                <a:gd name="T4" fmla="*/ 44 w 44"/>
                <a:gd name="T5" fmla="*/ 379 h 405"/>
                <a:gd name="T6" fmla="*/ 44 w 44"/>
                <a:gd name="T7" fmla="*/ 26 h 405"/>
                <a:gd name="T8" fmla="*/ 22 w 44"/>
                <a:gd name="T9" fmla="*/ 0 h 405"/>
                <a:gd name="T10" fmla="*/ 0 w 44"/>
                <a:gd name="T11" fmla="*/ 26 h 405"/>
                <a:gd name="T12" fmla="*/ 0 w 44"/>
                <a:gd name="T13" fmla="*/ 37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0" y="379"/>
                  </a:move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lnTo>
                    <a:pt x="0" y="3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8" name="Freeform 237"/>
            <p:cNvSpPr>
              <a:spLocks/>
            </p:cNvSpPr>
            <p:nvPr/>
          </p:nvSpPr>
          <p:spPr bwMode="auto">
            <a:xfrm>
              <a:off x="8920989" y="4408623"/>
              <a:ext cx="819150" cy="465137"/>
            </a:xfrm>
            <a:custGeom>
              <a:avLst/>
              <a:gdLst>
                <a:gd name="T0" fmla="*/ 335 w 670"/>
                <a:gd name="T1" fmla="*/ 0 h 381"/>
                <a:gd name="T2" fmla="*/ 0 w 670"/>
                <a:gd name="T3" fmla="*/ 289 h 381"/>
                <a:gd name="T4" fmla="*/ 0 w 670"/>
                <a:gd name="T5" fmla="*/ 363 h 381"/>
                <a:gd name="T6" fmla="*/ 73 w 670"/>
                <a:gd name="T7" fmla="*/ 363 h 381"/>
                <a:gd name="T8" fmla="*/ 73 w 670"/>
                <a:gd name="T9" fmla="*/ 289 h 381"/>
                <a:gd name="T10" fmla="*/ 335 w 670"/>
                <a:gd name="T11" fmla="*/ 73 h 381"/>
                <a:gd name="T12" fmla="*/ 597 w 670"/>
                <a:gd name="T13" fmla="*/ 289 h 381"/>
                <a:gd name="T14" fmla="*/ 597 w 670"/>
                <a:gd name="T15" fmla="*/ 289 h 381"/>
                <a:gd name="T16" fmla="*/ 597 w 670"/>
                <a:gd name="T17" fmla="*/ 381 h 381"/>
                <a:gd name="T18" fmla="*/ 670 w 670"/>
                <a:gd name="T19" fmla="*/ 381 h 381"/>
                <a:gd name="T20" fmla="*/ 670 w 670"/>
                <a:gd name="T21" fmla="*/ 289 h 381"/>
                <a:gd name="T22" fmla="*/ 335 w 670"/>
                <a:gd name="T2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0" h="381">
                  <a:moveTo>
                    <a:pt x="335" y="0"/>
                  </a:moveTo>
                  <a:cubicBezTo>
                    <a:pt x="150" y="0"/>
                    <a:pt x="0" y="130"/>
                    <a:pt x="0" y="2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73" y="170"/>
                    <a:pt x="190" y="73"/>
                    <a:pt x="335" y="73"/>
                  </a:cubicBezTo>
                  <a:cubicBezTo>
                    <a:pt x="480" y="73"/>
                    <a:pt x="597" y="170"/>
                    <a:pt x="597" y="289"/>
                  </a:cubicBezTo>
                  <a:cubicBezTo>
                    <a:pt x="597" y="289"/>
                    <a:pt x="597" y="289"/>
                    <a:pt x="597" y="289"/>
                  </a:cubicBezTo>
                  <a:cubicBezTo>
                    <a:pt x="597" y="381"/>
                    <a:pt x="597" y="381"/>
                    <a:pt x="597" y="381"/>
                  </a:cubicBezTo>
                  <a:cubicBezTo>
                    <a:pt x="670" y="381"/>
                    <a:pt x="670" y="381"/>
                    <a:pt x="670" y="381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13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1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0999" y="1733524"/>
            <a:ext cx="2233447" cy="2671298"/>
          </a:xfrm>
        </p:spPr>
        <p:txBody>
          <a:bodyPr/>
          <a:lstStyle/>
          <a:p>
            <a:pPr marL="0" indent="0">
              <a:lnSpc>
                <a:spcPct val="180000"/>
              </a:lnSpc>
              <a:spcBef>
                <a:spcPct val="0"/>
              </a:spcBef>
              <a:buNone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Typical requirements include high performance, fast display refresh, sensor data acquisition, and days/weeks use before recharging</a:t>
            </a:r>
          </a:p>
          <a:p>
            <a:pPr marL="0" indent="0">
              <a:lnSpc>
                <a:spcPct val="180000"/>
              </a:lnSpc>
              <a:spcBef>
                <a:spcPct val="0"/>
              </a:spcBef>
              <a:buNone/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46890"/>
            <a:ext cx="203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SMART WATCH</a:t>
            </a: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5853850" y="1295400"/>
            <a:ext cx="3061549" cy="37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High performance (48MHz)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Quickly process changes in distance, heart rate, calories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48 MHz single-cycle RAM access 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Leverage extensive ARM ecosystem</a:t>
            </a:r>
          </a:p>
          <a:p>
            <a:pPr lvl="1">
              <a:spcBef>
                <a:spcPct val="0"/>
              </a:spcBef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High RAM size (64KB)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Update LCD or dot matrix array displays in real time</a:t>
            </a:r>
          </a:p>
          <a:p>
            <a:pPr marL="514350" lvl="2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Ultra-low power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Ultra-low-power ADC and peripherals provide days/weeks of power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Flexible flash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Independent banks allow simultaneous program read  &amp; erase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Wide voltage range 1.62-3.7V</a:t>
            </a:r>
            <a:endParaRPr lang="en-US" sz="1400" kern="0" dirty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Enables 1.8V±10% operation for application processors and sensors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Extends support for higher voltage batteries (e.g. 3.7V Li-ion)</a:t>
            </a: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kern="0" dirty="0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77" name="Group 276"/>
          <p:cNvGrpSpPr/>
          <p:nvPr/>
        </p:nvGrpSpPr>
        <p:grpSpPr>
          <a:xfrm>
            <a:off x="5175429" y="1454372"/>
            <a:ext cx="553588" cy="296952"/>
            <a:chOff x="1568638" y="1595263"/>
            <a:chExt cx="6721288" cy="3605388"/>
          </a:xfrm>
          <a:solidFill>
            <a:schemeClr val="accent3"/>
          </a:solidFill>
        </p:grpSpPr>
        <p:sp>
          <p:nvSpPr>
            <p:cNvPr id="278" name="Freeform 5"/>
            <p:cNvSpPr>
              <a:spLocks/>
            </p:cNvSpPr>
            <p:nvPr/>
          </p:nvSpPr>
          <p:spPr bwMode="auto">
            <a:xfrm>
              <a:off x="5383213" y="1649413"/>
              <a:ext cx="2906713" cy="3551238"/>
            </a:xfrm>
            <a:custGeom>
              <a:avLst/>
              <a:gdLst>
                <a:gd name="T0" fmla="*/ 214 w 774"/>
                <a:gd name="T1" fmla="*/ 878 h 944"/>
                <a:gd name="T2" fmla="*/ 540 w 774"/>
                <a:gd name="T3" fmla="*/ 742 h 944"/>
                <a:gd name="T4" fmla="*/ 665 w 774"/>
                <a:gd name="T5" fmla="*/ 627 h 944"/>
                <a:gd name="T6" fmla="*/ 712 w 774"/>
                <a:gd name="T7" fmla="*/ 463 h 944"/>
                <a:gd name="T8" fmla="*/ 398 w 774"/>
                <a:gd name="T9" fmla="*/ 168 h 944"/>
                <a:gd name="T10" fmla="*/ 350 w 774"/>
                <a:gd name="T11" fmla="*/ 131 h 944"/>
                <a:gd name="T12" fmla="*/ 256 w 774"/>
                <a:gd name="T13" fmla="*/ 47 h 944"/>
                <a:gd name="T14" fmla="*/ 167 w 774"/>
                <a:gd name="T15" fmla="*/ 27 h 944"/>
                <a:gd name="T16" fmla="*/ 90 w 774"/>
                <a:gd name="T17" fmla="*/ 14 h 944"/>
                <a:gd name="T18" fmla="*/ 18 w 774"/>
                <a:gd name="T19" fmla="*/ 57 h 944"/>
                <a:gd name="T20" fmla="*/ 11 w 774"/>
                <a:gd name="T21" fmla="*/ 112 h 944"/>
                <a:gd name="T22" fmla="*/ 7 w 774"/>
                <a:gd name="T23" fmla="*/ 157 h 944"/>
                <a:gd name="T24" fmla="*/ 34 w 774"/>
                <a:gd name="T25" fmla="*/ 190 h 944"/>
                <a:gd name="T26" fmla="*/ 39 w 774"/>
                <a:gd name="T27" fmla="*/ 228 h 944"/>
                <a:gd name="T28" fmla="*/ 89 w 774"/>
                <a:gd name="T29" fmla="*/ 223 h 944"/>
                <a:gd name="T30" fmla="*/ 155 w 774"/>
                <a:gd name="T31" fmla="*/ 211 h 944"/>
                <a:gd name="T32" fmla="*/ 189 w 774"/>
                <a:gd name="T33" fmla="*/ 192 h 944"/>
                <a:gd name="T34" fmla="*/ 226 w 774"/>
                <a:gd name="T35" fmla="*/ 168 h 944"/>
                <a:gd name="T36" fmla="*/ 260 w 774"/>
                <a:gd name="T37" fmla="*/ 196 h 944"/>
                <a:gd name="T38" fmla="*/ 313 w 774"/>
                <a:gd name="T39" fmla="*/ 264 h 944"/>
                <a:gd name="T40" fmla="*/ 344 w 774"/>
                <a:gd name="T41" fmla="*/ 346 h 944"/>
                <a:gd name="T42" fmla="*/ 359 w 774"/>
                <a:gd name="T43" fmla="*/ 395 h 944"/>
                <a:gd name="T44" fmla="*/ 453 w 774"/>
                <a:gd name="T45" fmla="*/ 502 h 944"/>
                <a:gd name="T46" fmla="*/ 421 w 774"/>
                <a:gd name="T47" fmla="*/ 518 h 944"/>
                <a:gd name="T48" fmla="*/ 206 w 774"/>
                <a:gd name="T49" fmla="*/ 548 h 944"/>
                <a:gd name="T50" fmla="*/ 168 w 774"/>
                <a:gd name="T51" fmla="*/ 595 h 944"/>
                <a:gd name="T52" fmla="*/ 148 w 774"/>
                <a:gd name="T53" fmla="*/ 582 h 944"/>
                <a:gd name="T54" fmla="*/ 81 w 774"/>
                <a:gd name="T55" fmla="*/ 574 h 944"/>
                <a:gd name="T56" fmla="*/ 4 w 774"/>
                <a:gd name="T57" fmla="*/ 627 h 944"/>
                <a:gd name="T58" fmla="*/ 16 w 774"/>
                <a:gd name="T59" fmla="*/ 702 h 944"/>
                <a:gd name="T60" fmla="*/ 90 w 774"/>
                <a:gd name="T61" fmla="*/ 870 h 944"/>
                <a:gd name="T62" fmla="*/ 108 w 774"/>
                <a:gd name="T63" fmla="*/ 902 h 944"/>
                <a:gd name="T64" fmla="*/ 139 w 774"/>
                <a:gd name="T65" fmla="*/ 937 h 944"/>
                <a:gd name="T66" fmla="*/ 214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214" y="878"/>
                  </a:moveTo>
                  <a:cubicBezTo>
                    <a:pt x="214" y="878"/>
                    <a:pt x="396" y="890"/>
                    <a:pt x="540" y="742"/>
                  </a:cubicBezTo>
                  <a:cubicBezTo>
                    <a:pt x="540" y="742"/>
                    <a:pt x="637" y="641"/>
                    <a:pt x="665" y="627"/>
                  </a:cubicBezTo>
                  <a:cubicBezTo>
                    <a:pt x="665" y="627"/>
                    <a:pt x="774" y="556"/>
                    <a:pt x="712" y="463"/>
                  </a:cubicBezTo>
                  <a:cubicBezTo>
                    <a:pt x="712" y="463"/>
                    <a:pt x="633" y="306"/>
                    <a:pt x="398" y="168"/>
                  </a:cubicBezTo>
                  <a:cubicBezTo>
                    <a:pt x="381" y="157"/>
                    <a:pt x="365" y="144"/>
                    <a:pt x="350" y="131"/>
                  </a:cubicBezTo>
                  <a:cubicBezTo>
                    <a:pt x="317" y="104"/>
                    <a:pt x="297" y="60"/>
                    <a:pt x="256" y="47"/>
                  </a:cubicBezTo>
                  <a:cubicBezTo>
                    <a:pt x="227" y="38"/>
                    <a:pt x="197" y="31"/>
                    <a:pt x="167" y="27"/>
                  </a:cubicBezTo>
                  <a:cubicBezTo>
                    <a:pt x="141" y="23"/>
                    <a:pt x="115" y="23"/>
                    <a:pt x="90" y="14"/>
                  </a:cubicBezTo>
                  <a:cubicBezTo>
                    <a:pt x="51" y="0"/>
                    <a:pt x="26" y="20"/>
                    <a:pt x="18" y="57"/>
                  </a:cubicBezTo>
                  <a:cubicBezTo>
                    <a:pt x="14" y="75"/>
                    <a:pt x="12" y="94"/>
                    <a:pt x="11" y="112"/>
                  </a:cubicBezTo>
                  <a:cubicBezTo>
                    <a:pt x="9" y="126"/>
                    <a:pt x="4" y="143"/>
                    <a:pt x="7" y="157"/>
                  </a:cubicBezTo>
                  <a:cubicBezTo>
                    <a:pt x="8" y="166"/>
                    <a:pt x="34" y="191"/>
                    <a:pt x="34" y="190"/>
                  </a:cubicBezTo>
                  <a:cubicBezTo>
                    <a:pt x="31" y="203"/>
                    <a:pt x="30" y="218"/>
                    <a:pt x="39" y="228"/>
                  </a:cubicBezTo>
                  <a:cubicBezTo>
                    <a:pt x="53" y="242"/>
                    <a:pt x="75" y="228"/>
                    <a:pt x="89" y="223"/>
                  </a:cubicBezTo>
                  <a:cubicBezTo>
                    <a:pt x="111" y="216"/>
                    <a:pt x="133" y="219"/>
                    <a:pt x="155" y="211"/>
                  </a:cubicBezTo>
                  <a:cubicBezTo>
                    <a:pt x="167" y="206"/>
                    <a:pt x="179" y="200"/>
                    <a:pt x="189" y="192"/>
                  </a:cubicBezTo>
                  <a:cubicBezTo>
                    <a:pt x="201" y="183"/>
                    <a:pt x="209" y="167"/>
                    <a:pt x="226" y="168"/>
                  </a:cubicBezTo>
                  <a:cubicBezTo>
                    <a:pt x="242" y="170"/>
                    <a:pt x="251" y="185"/>
                    <a:pt x="260" y="196"/>
                  </a:cubicBezTo>
                  <a:cubicBezTo>
                    <a:pt x="279" y="217"/>
                    <a:pt x="298" y="239"/>
                    <a:pt x="313" y="264"/>
                  </a:cubicBezTo>
                  <a:cubicBezTo>
                    <a:pt x="327" y="290"/>
                    <a:pt x="336" y="318"/>
                    <a:pt x="344" y="346"/>
                  </a:cubicBezTo>
                  <a:cubicBezTo>
                    <a:pt x="349" y="362"/>
                    <a:pt x="354" y="379"/>
                    <a:pt x="359" y="395"/>
                  </a:cubicBezTo>
                  <a:cubicBezTo>
                    <a:pt x="376" y="449"/>
                    <a:pt x="392" y="490"/>
                    <a:pt x="453" y="502"/>
                  </a:cubicBezTo>
                  <a:cubicBezTo>
                    <a:pt x="447" y="501"/>
                    <a:pt x="426" y="515"/>
                    <a:pt x="421" y="518"/>
                  </a:cubicBezTo>
                  <a:cubicBezTo>
                    <a:pt x="421" y="518"/>
                    <a:pt x="332" y="435"/>
                    <a:pt x="206" y="548"/>
                  </a:cubicBezTo>
                  <a:cubicBezTo>
                    <a:pt x="206" y="548"/>
                    <a:pt x="168" y="595"/>
                    <a:pt x="168" y="595"/>
                  </a:cubicBezTo>
                  <a:cubicBezTo>
                    <a:pt x="168" y="594"/>
                    <a:pt x="149" y="582"/>
                    <a:pt x="148" y="582"/>
                  </a:cubicBezTo>
                  <a:cubicBezTo>
                    <a:pt x="127" y="571"/>
                    <a:pt x="104" y="571"/>
                    <a:pt x="81" y="574"/>
                  </a:cubicBezTo>
                  <a:cubicBezTo>
                    <a:pt x="45" y="580"/>
                    <a:pt x="11" y="585"/>
                    <a:pt x="4" y="627"/>
                  </a:cubicBezTo>
                  <a:cubicBezTo>
                    <a:pt x="0" y="652"/>
                    <a:pt x="8" y="679"/>
                    <a:pt x="16" y="702"/>
                  </a:cubicBezTo>
                  <a:cubicBezTo>
                    <a:pt x="35" y="760"/>
                    <a:pt x="61" y="817"/>
                    <a:pt x="90" y="870"/>
                  </a:cubicBezTo>
                  <a:cubicBezTo>
                    <a:pt x="96" y="881"/>
                    <a:pt x="102" y="892"/>
                    <a:pt x="108" y="902"/>
                  </a:cubicBezTo>
                  <a:cubicBezTo>
                    <a:pt x="110" y="904"/>
                    <a:pt x="135" y="944"/>
                    <a:pt x="139" y="937"/>
                  </a:cubicBezTo>
                  <a:cubicBezTo>
                    <a:pt x="139" y="937"/>
                    <a:pt x="174" y="888"/>
                    <a:pt x="214" y="878"/>
                  </a:cubicBezTo>
                  <a:close/>
                </a:path>
              </a:pathLst>
            </a:custGeom>
            <a:grp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9" name="Freeform 6"/>
            <p:cNvSpPr>
              <a:spLocks/>
            </p:cNvSpPr>
            <p:nvPr/>
          </p:nvSpPr>
          <p:spPr bwMode="auto">
            <a:xfrm>
              <a:off x="1568638" y="1595263"/>
              <a:ext cx="2906713" cy="3551238"/>
            </a:xfrm>
            <a:custGeom>
              <a:avLst/>
              <a:gdLst>
                <a:gd name="T0" fmla="*/ 560 w 774"/>
                <a:gd name="T1" fmla="*/ 878 h 944"/>
                <a:gd name="T2" fmla="*/ 234 w 774"/>
                <a:gd name="T3" fmla="*/ 742 h 944"/>
                <a:gd name="T4" fmla="*/ 109 w 774"/>
                <a:gd name="T5" fmla="*/ 627 h 944"/>
                <a:gd name="T6" fmla="*/ 63 w 774"/>
                <a:gd name="T7" fmla="*/ 463 h 944"/>
                <a:gd name="T8" fmla="*/ 376 w 774"/>
                <a:gd name="T9" fmla="*/ 168 h 944"/>
                <a:gd name="T10" fmla="*/ 425 w 774"/>
                <a:gd name="T11" fmla="*/ 131 h 944"/>
                <a:gd name="T12" fmla="*/ 518 w 774"/>
                <a:gd name="T13" fmla="*/ 47 h 944"/>
                <a:gd name="T14" fmla="*/ 608 w 774"/>
                <a:gd name="T15" fmla="*/ 27 h 944"/>
                <a:gd name="T16" fmla="*/ 684 w 774"/>
                <a:gd name="T17" fmla="*/ 14 h 944"/>
                <a:gd name="T18" fmla="*/ 756 w 774"/>
                <a:gd name="T19" fmla="*/ 57 h 944"/>
                <a:gd name="T20" fmla="*/ 764 w 774"/>
                <a:gd name="T21" fmla="*/ 112 h 944"/>
                <a:gd name="T22" fmla="*/ 768 w 774"/>
                <a:gd name="T23" fmla="*/ 157 h 944"/>
                <a:gd name="T24" fmla="*/ 740 w 774"/>
                <a:gd name="T25" fmla="*/ 190 h 944"/>
                <a:gd name="T26" fmla="*/ 735 w 774"/>
                <a:gd name="T27" fmla="*/ 228 h 944"/>
                <a:gd name="T28" fmla="*/ 685 w 774"/>
                <a:gd name="T29" fmla="*/ 223 h 944"/>
                <a:gd name="T30" fmla="*/ 620 w 774"/>
                <a:gd name="T31" fmla="*/ 211 h 944"/>
                <a:gd name="T32" fmla="*/ 585 w 774"/>
                <a:gd name="T33" fmla="*/ 192 h 944"/>
                <a:gd name="T34" fmla="*/ 548 w 774"/>
                <a:gd name="T35" fmla="*/ 168 h 944"/>
                <a:gd name="T36" fmla="*/ 514 w 774"/>
                <a:gd name="T37" fmla="*/ 196 h 944"/>
                <a:gd name="T38" fmla="*/ 462 w 774"/>
                <a:gd name="T39" fmla="*/ 264 h 944"/>
                <a:gd name="T40" fmla="*/ 430 w 774"/>
                <a:gd name="T41" fmla="*/ 346 h 944"/>
                <a:gd name="T42" fmla="*/ 416 w 774"/>
                <a:gd name="T43" fmla="*/ 395 h 944"/>
                <a:gd name="T44" fmla="*/ 322 w 774"/>
                <a:gd name="T45" fmla="*/ 502 h 944"/>
                <a:gd name="T46" fmla="*/ 354 w 774"/>
                <a:gd name="T47" fmla="*/ 518 h 944"/>
                <a:gd name="T48" fmla="*/ 568 w 774"/>
                <a:gd name="T49" fmla="*/ 548 h 944"/>
                <a:gd name="T50" fmla="*/ 607 w 774"/>
                <a:gd name="T51" fmla="*/ 595 h 944"/>
                <a:gd name="T52" fmla="*/ 626 w 774"/>
                <a:gd name="T53" fmla="*/ 582 h 944"/>
                <a:gd name="T54" fmla="*/ 694 w 774"/>
                <a:gd name="T55" fmla="*/ 574 h 944"/>
                <a:gd name="T56" fmla="*/ 770 w 774"/>
                <a:gd name="T57" fmla="*/ 627 h 944"/>
                <a:gd name="T58" fmla="*/ 758 w 774"/>
                <a:gd name="T59" fmla="*/ 702 h 944"/>
                <a:gd name="T60" fmla="*/ 684 w 774"/>
                <a:gd name="T61" fmla="*/ 870 h 944"/>
                <a:gd name="T62" fmla="*/ 666 w 774"/>
                <a:gd name="T63" fmla="*/ 902 h 944"/>
                <a:gd name="T64" fmla="*/ 635 w 774"/>
                <a:gd name="T65" fmla="*/ 937 h 944"/>
                <a:gd name="T66" fmla="*/ 560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560" y="878"/>
                  </a:moveTo>
                  <a:cubicBezTo>
                    <a:pt x="560" y="878"/>
                    <a:pt x="378" y="890"/>
                    <a:pt x="234" y="742"/>
                  </a:cubicBezTo>
                  <a:cubicBezTo>
                    <a:pt x="234" y="742"/>
                    <a:pt x="137" y="641"/>
                    <a:pt x="109" y="627"/>
                  </a:cubicBezTo>
                  <a:cubicBezTo>
                    <a:pt x="109" y="627"/>
                    <a:pt x="0" y="556"/>
                    <a:pt x="63" y="463"/>
                  </a:cubicBezTo>
                  <a:cubicBezTo>
                    <a:pt x="63" y="463"/>
                    <a:pt x="141" y="306"/>
                    <a:pt x="376" y="168"/>
                  </a:cubicBezTo>
                  <a:cubicBezTo>
                    <a:pt x="393" y="157"/>
                    <a:pt x="409" y="144"/>
                    <a:pt x="425" y="131"/>
                  </a:cubicBezTo>
                  <a:cubicBezTo>
                    <a:pt x="458" y="104"/>
                    <a:pt x="477" y="60"/>
                    <a:pt x="518" y="47"/>
                  </a:cubicBezTo>
                  <a:cubicBezTo>
                    <a:pt x="547" y="38"/>
                    <a:pt x="578" y="31"/>
                    <a:pt x="608" y="27"/>
                  </a:cubicBezTo>
                  <a:cubicBezTo>
                    <a:pt x="634" y="23"/>
                    <a:pt x="659" y="23"/>
                    <a:pt x="684" y="14"/>
                  </a:cubicBezTo>
                  <a:cubicBezTo>
                    <a:pt x="724" y="0"/>
                    <a:pt x="748" y="20"/>
                    <a:pt x="756" y="57"/>
                  </a:cubicBezTo>
                  <a:cubicBezTo>
                    <a:pt x="760" y="75"/>
                    <a:pt x="762" y="94"/>
                    <a:pt x="764" y="112"/>
                  </a:cubicBezTo>
                  <a:cubicBezTo>
                    <a:pt x="765" y="126"/>
                    <a:pt x="770" y="143"/>
                    <a:pt x="768" y="157"/>
                  </a:cubicBezTo>
                  <a:cubicBezTo>
                    <a:pt x="766" y="166"/>
                    <a:pt x="740" y="191"/>
                    <a:pt x="740" y="190"/>
                  </a:cubicBezTo>
                  <a:cubicBezTo>
                    <a:pt x="743" y="203"/>
                    <a:pt x="745" y="218"/>
                    <a:pt x="735" y="228"/>
                  </a:cubicBezTo>
                  <a:cubicBezTo>
                    <a:pt x="721" y="242"/>
                    <a:pt x="699" y="228"/>
                    <a:pt x="685" y="223"/>
                  </a:cubicBezTo>
                  <a:cubicBezTo>
                    <a:pt x="664" y="216"/>
                    <a:pt x="641" y="219"/>
                    <a:pt x="620" y="211"/>
                  </a:cubicBezTo>
                  <a:cubicBezTo>
                    <a:pt x="608" y="206"/>
                    <a:pt x="596" y="200"/>
                    <a:pt x="585" y="192"/>
                  </a:cubicBezTo>
                  <a:cubicBezTo>
                    <a:pt x="573" y="183"/>
                    <a:pt x="565" y="167"/>
                    <a:pt x="548" y="168"/>
                  </a:cubicBezTo>
                  <a:cubicBezTo>
                    <a:pt x="533" y="170"/>
                    <a:pt x="524" y="185"/>
                    <a:pt x="514" y="196"/>
                  </a:cubicBezTo>
                  <a:cubicBezTo>
                    <a:pt x="495" y="217"/>
                    <a:pt x="476" y="239"/>
                    <a:pt x="462" y="264"/>
                  </a:cubicBezTo>
                  <a:cubicBezTo>
                    <a:pt x="447" y="290"/>
                    <a:pt x="438" y="318"/>
                    <a:pt x="430" y="346"/>
                  </a:cubicBezTo>
                  <a:cubicBezTo>
                    <a:pt x="425" y="362"/>
                    <a:pt x="421" y="379"/>
                    <a:pt x="416" y="395"/>
                  </a:cubicBezTo>
                  <a:cubicBezTo>
                    <a:pt x="399" y="449"/>
                    <a:pt x="382" y="490"/>
                    <a:pt x="322" y="502"/>
                  </a:cubicBezTo>
                  <a:cubicBezTo>
                    <a:pt x="327" y="501"/>
                    <a:pt x="348" y="515"/>
                    <a:pt x="354" y="518"/>
                  </a:cubicBezTo>
                  <a:cubicBezTo>
                    <a:pt x="354" y="518"/>
                    <a:pt x="443" y="435"/>
                    <a:pt x="568" y="548"/>
                  </a:cubicBezTo>
                  <a:cubicBezTo>
                    <a:pt x="568" y="548"/>
                    <a:pt x="607" y="595"/>
                    <a:pt x="607" y="595"/>
                  </a:cubicBezTo>
                  <a:cubicBezTo>
                    <a:pt x="606" y="594"/>
                    <a:pt x="625" y="582"/>
                    <a:pt x="626" y="582"/>
                  </a:cubicBezTo>
                  <a:cubicBezTo>
                    <a:pt x="647" y="571"/>
                    <a:pt x="671" y="571"/>
                    <a:pt x="694" y="574"/>
                  </a:cubicBezTo>
                  <a:cubicBezTo>
                    <a:pt x="730" y="580"/>
                    <a:pt x="763" y="585"/>
                    <a:pt x="770" y="627"/>
                  </a:cubicBezTo>
                  <a:cubicBezTo>
                    <a:pt x="774" y="652"/>
                    <a:pt x="766" y="679"/>
                    <a:pt x="758" y="702"/>
                  </a:cubicBezTo>
                  <a:cubicBezTo>
                    <a:pt x="739" y="760"/>
                    <a:pt x="713" y="817"/>
                    <a:pt x="684" y="870"/>
                  </a:cubicBezTo>
                  <a:cubicBezTo>
                    <a:pt x="679" y="881"/>
                    <a:pt x="672" y="892"/>
                    <a:pt x="666" y="902"/>
                  </a:cubicBezTo>
                  <a:cubicBezTo>
                    <a:pt x="665" y="904"/>
                    <a:pt x="640" y="944"/>
                    <a:pt x="635" y="937"/>
                  </a:cubicBezTo>
                  <a:cubicBezTo>
                    <a:pt x="635" y="937"/>
                    <a:pt x="601" y="888"/>
                    <a:pt x="560" y="878"/>
                  </a:cubicBezTo>
                  <a:close/>
                </a:path>
              </a:pathLst>
            </a:custGeom>
            <a:grp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80" name="Left-Right Arrow 279"/>
          <p:cNvSpPr/>
          <p:nvPr/>
        </p:nvSpPr>
        <p:spPr>
          <a:xfrm>
            <a:off x="5302688" y="3810000"/>
            <a:ext cx="431438" cy="1651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82" name="Group 281"/>
          <p:cNvGrpSpPr/>
          <p:nvPr/>
        </p:nvGrpSpPr>
        <p:grpSpPr>
          <a:xfrm>
            <a:off x="5325602" y="3164182"/>
            <a:ext cx="330375" cy="112418"/>
            <a:chOff x="3212914" y="1714484"/>
            <a:chExt cx="428115" cy="145676"/>
          </a:xfrm>
          <a:solidFill>
            <a:schemeClr val="accent3"/>
          </a:solidFill>
        </p:grpSpPr>
        <p:sp>
          <p:nvSpPr>
            <p:cNvPr id="283" name="Rectangle 282"/>
            <p:cNvSpPr/>
            <p:nvPr/>
          </p:nvSpPr>
          <p:spPr>
            <a:xfrm>
              <a:off x="3525569" y="1758457"/>
              <a:ext cx="115460" cy="67551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3212914" y="1714484"/>
              <a:ext cx="384278" cy="145676"/>
            </a:xfrm>
            <a:prstGeom prst="roundRect">
              <a:avLst>
                <a:gd name="adj" fmla="val 5766"/>
              </a:avLst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5" name="Rectangle 284"/>
          <p:cNvSpPr/>
          <p:nvPr/>
        </p:nvSpPr>
        <p:spPr>
          <a:xfrm>
            <a:off x="5785941" y="990600"/>
            <a:ext cx="273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WHY MSP432 MCUs?</a:t>
            </a:r>
          </a:p>
        </p:txBody>
      </p:sp>
      <p:grpSp>
        <p:nvGrpSpPr>
          <p:cNvPr id="4319" name="Group 4318"/>
          <p:cNvGrpSpPr/>
          <p:nvPr/>
        </p:nvGrpSpPr>
        <p:grpSpPr>
          <a:xfrm>
            <a:off x="5331603" y="2451223"/>
            <a:ext cx="330106" cy="409458"/>
            <a:chOff x="9445625" y="2854325"/>
            <a:chExt cx="660400" cy="819150"/>
          </a:xfrm>
        </p:grpSpPr>
        <p:sp>
          <p:nvSpPr>
            <p:cNvPr id="4311" name="AutoShape 239"/>
            <p:cNvSpPr>
              <a:spLocks noChangeAspect="1" noChangeArrowheads="1" noTextEdit="1"/>
            </p:cNvSpPr>
            <p:nvPr/>
          </p:nvSpPr>
          <p:spPr bwMode="auto">
            <a:xfrm>
              <a:off x="9451975" y="2854325"/>
              <a:ext cx="6540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2" name="Freeform 241"/>
            <p:cNvSpPr>
              <a:spLocks/>
            </p:cNvSpPr>
            <p:nvPr/>
          </p:nvSpPr>
          <p:spPr bwMode="auto">
            <a:xfrm>
              <a:off x="9445625" y="2854325"/>
              <a:ext cx="660400" cy="819150"/>
            </a:xfrm>
            <a:custGeom>
              <a:avLst/>
              <a:gdLst>
                <a:gd name="T0" fmla="*/ 1042 w 1292"/>
                <a:gd name="T1" fmla="*/ 1080 h 1604"/>
                <a:gd name="T2" fmla="*/ 1292 w 1292"/>
                <a:gd name="T3" fmla="*/ 579 h 1604"/>
                <a:gd name="T4" fmla="*/ 1292 w 1292"/>
                <a:gd name="T5" fmla="*/ 579 h 1604"/>
                <a:gd name="T6" fmla="*/ 1180 w 1292"/>
                <a:gd name="T7" fmla="*/ 208 h 1604"/>
                <a:gd name="T8" fmla="*/ 748 w 1292"/>
                <a:gd name="T9" fmla="*/ 3 h 1604"/>
                <a:gd name="T10" fmla="*/ 687 w 1292"/>
                <a:gd name="T11" fmla="*/ 0 h 1604"/>
                <a:gd name="T12" fmla="*/ 336 w 1292"/>
                <a:gd name="T13" fmla="*/ 92 h 1604"/>
                <a:gd name="T14" fmla="*/ 200 w 1292"/>
                <a:gd name="T15" fmla="*/ 218 h 1604"/>
                <a:gd name="T16" fmla="*/ 132 w 1292"/>
                <a:gd name="T17" fmla="*/ 406 h 1604"/>
                <a:gd name="T18" fmla="*/ 139 w 1292"/>
                <a:gd name="T19" fmla="*/ 488 h 1604"/>
                <a:gd name="T20" fmla="*/ 140 w 1292"/>
                <a:gd name="T21" fmla="*/ 566 h 1604"/>
                <a:gd name="T22" fmla="*/ 66 w 1292"/>
                <a:gd name="T23" fmla="*/ 695 h 1604"/>
                <a:gd name="T24" fmla="*/ 37 w 1292"/>
                <a:gd name="T25" fmla="*/ 733 h 1604"/>
                <a:gd name="T26" fmla="*/ 17 w 1292"/>
                <a:gd name="T27" fmla="*/ 813 h 1604"/>
                <a:gd name="T28" fmla="*/ 72 w 1292"/>
                <a:gd name="T29" fmla="*/ 834 h 1604"/>
                <a:gd name="T30" fmla="*/ 112 w 1292"/>
                <a:gd name="T31" fmla="*/ 844 h 1604"/>
                <a:gd name="T32" fmla="*/ 96 w 1292"/>
                <a:gd name="T33" fmla="*/ 892 h 1604"/>
                <a:gd name="T34" fmla="*/ 79 w 1292"/>
                <a:gd name="T35" fmla="*/ 943 h 1604"/>
                <a:gd name="T36" fmla="*/ 125 w 1292"/>
                <a:gd name="T37" fmla="*/ 992 h 1604"/>
                <a:gd name="T38" fmla="*/ 89 w 1292"/>
                <a:gd name="T39" fmla="*/ 1054 h 1604"/>
                <a:gd name="T40" fmla="*/ 120 w 1292"/>
                <a:gd name="T41" fmla="*/ 1102 h 1604"/>
                <a:gd name="T42" fmla="*/ 144 w 1292"/>
                <a:gd name="T43" fmla="*/ 1128 h 1604"/>
                <a:gd name="T44" fmla="*/ 136 w 1292"/>
                <a:gd name="T45" fmla="*/ 1182 h 1604"/>
                <a:gd name="T46" fmla="*/ 126 w 1292"/>
                <a:gd name="T47" fmla="*/ 1240 h 1604"/>
                <a:gd name="T48" fmla="*/ 281 w 1292"/>
                <a:gd name="T49" fmla="*/ 1292 h 1604"/>
                <a:gd name="T50" fmla="*/ 319 w 1292"/>
                <a:gd name="T51" fmla="*/ 1290 h 1604"/>
                <a:gd name="T52" fmla="*/ 341 w 1292"/>
                <a:gd name="T53" fmla="*/ 1288 h 1604"/>
                <a:gd name="T54" fmla="*/ 457 w 1292"/>
                <a:gd name="T55" fmla="*/ 1351 h 1604"/>
                <a:gd name="T56" fmla="*/ 492 w 1292"/>
                <a:gd name="T57" fmla="*/ 1568 h 1604"/>
                <a:gd name="T58" fmla="*/ 494 w 1292"/>
                <a:gd name="T59" fmla="*/ 1571 h 1604"/>
                <a:gd name="T60" fmla="*/ 698 w 1292"/>
                <a:gd name="T61" fmla="*/ 1604 h 1604"/>
                <a:gd name="T62" fmla="*/ 826 w 1292"/>
                <a:gd name="T63" fmla="*/ 1594 h 1604"/>
                <a:gd name="T64" fmla="*/ 1066 w 1292"/>
                <a:gd name="T65" fmla="*/ 1528 h 1604"/>
                <a:gd name="T66" fmla="*/ 1068 w 1292"/>
                <a:gd name="T67" fmla="*/ 1524 h 1604"/>
                <a:gd name="T68" fmla="*/ 1003 w 1292"/>
                <a:gd name="T69" fmla="*/ 1254 h 1604"/>
                <a:gd name="T70" fmla="*/ 1037 w 1292"/>
                <a:gd name="T71" fmla="*/ 1085 h 1604"/>
                <a:gd name="T72" fmla="*/ 1042 w 1292"/>
                <a:gd name="T73" fmla="*/ 108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2" h="1604">
                  <a:moveTo>
                    <a:pt x="1042" y="1080"/>
                  </a:moveTo>
                  <a:cubicBezTo>
                    <a:pt x="1149" y="973"/>
                    <a:pt x="1282" y="839"/>
                    <a:pt x="1292" y="579"/>
                  </a:cubicBezTo>
                  <a:cubicBezTo>
                    <a:pt x="1292" y="579"/>
                    <a:pt x="1292" y="579"/>
                    <a:pt x="1292" y="579"/>
                  </a:cubicBezTo>
                  <a:cubicBezTo>
                    <a:pt x="1287" y="425"/>
                    <a:pt x="1250" y="300"/>
                    <a:pt x="1180" y="208"/>
                  </a:cubicBezTo>
                  <a:cubicBezTo>
                    <a:pt x="1090" y="89"/>
                    <a:pt x="945" y="20"/>
                    <a:pt x="748" y="3"/>
                  </a:cubicBezTo>
                  <a:cubicBezTo>
                    <a:pt x="729" y="1"/>
                    <a:pt x="708" y="0"/>
                    <a:pt x="687" y="0"/>
                  </a:cubicBezTo>
                  <a:cubicBezTo>
                    <a:pt x="560" y="0"/>
                    <a:pt x="432" y="34"/>
                    <a:pt x="336" y="92"/>
                  </a:cubicBezTo>
                  <a:cubicBezTo>
                    <a:pt x="280" y="126"/>
                    <a:pt x="234" y="168"/>
                    <a:pt x="200" y="218"/>
                  </a:cubicBezTo>
                  <a:cubicBezTo>
                    <a:pt x="163" y="272"/>
                    <a:pt x="140" y="336"/>
                    <a:pt x="132" y="406"/>
                  </a:cubicBezTo>
                  <a:cubicBezTo>
                    <a:pt x="127" y="453"/>
                    <a:pt x="133" y="471"/>
                    <a:pt x="139" y="488"/>
                  </a:cubicBezTo>
                  <a:cubicBezTo>
                    <a:pt x="145" y="505"/>
                    <a:pt x="150" y="520"/>
                    <a:pt x="140" y="566"/>
                  </a:cubicBezTo>
                  <a:cubicBezTo>
                    <a:pt x="131" y="612"/>
                    <a:pt x="97" y="656"/>
                    <a:pt x="66" y="695"/>
                  </a:cubicBezTo>
                  <a:cubicBezTo>
                    <a:pt x="56" y="709"/>
                    <a:pt x="46" y="721"/>
                    <a:pt x="37" y="733"/>
                  </a:cubicBezTo>
                  <a:cubicBezTo>
                    <a:pt x="18" y="760"/>
                    <a:pt x="0" y="788"/>
                    <a:pt x="17" y="813"/>
                  </a:cubicBezTo>
                  <a:cubicBezTo>
                    <a:pt x="25" y="826"/>
                    <a:pt x="48" y="830"/>
                    <a:pt x="72" y="834"/>
                  </a:cubicBezTo>
                  <a:cubicBezTo>
                    <a:pt x="87" y="836"/>
                    <a:pt x="103" y="839"/>
                    <a:pt x="112" y="844"/>
                  </a:cubicBezTo>
                  <a:cubicBezTo>
                    <a:pt x="116" y="856"/>
                    <a:pt x="106" y="874"/>
                    <a:pt x="96" y="892"/>
                  </a:cubicBezTo>
                  <a:cubicBezTo>
                    <a:pt x="86" y="911"/>
                    <a:pt x="77" y="928"/>
                    <a:pt x="79" y="943"/>
                  </a:cubicBezTo>
                  <a:cubicBezTo>
                    <a:pt x="84" y="973"/>
                    <a:pt x="100" y="982"/>
                    <a:pt x="125" y="992"/>
                  </a:cubicBezTo>
                  <a:cubicBezTo>
                    <a:pt x="113" y="1006"/>
                    <a:pt x="89" y="1042"/>
                    <a:pt x="89" y="1054"/>
                  </a:cubicBezTo>
                  <a:cubicBezTo>
                    <a:pt x="88" y="1075"/>
                    <a:pt x="105" y="1089"/>
                    <a:pt x="120" y="1102"/>
                  </a:cubicBezTo>
                  <a:cubicBezTo>
                    <a:pt x="131" y="1111"/>
                    <a:pt x="141" y="1119"/>
                    <a:pt x="144" y="1128"/>
                  </a:cubicBezTo>
                  <a:cubicBezTo>
                    <a:pt x="152" y="1149"/>
                    <a:pt x="144" y="1165"/>
                    <a:pt x="136" y="1182"/>
                  </a:cubicBezTo>
                  <a:cubicBezTo>
                    <a:pt x="128" y="1199"/>
                    <a:pt x="119" y="1217"/>
                    <a:pt x="126" y="1240"/>
                  </a:cubicBezTo>
                  <a:cubicBezTo>
                    <a:pt x="137" y="1278"/>
                    <a:pt x="224" y="1292"/>
                    <a:pt x="281" y="1292"/>
                  </a:cubicBezTo>
                  <a:cubicBezTo>
                    <a:pt x="295" y="1292"/>
                    <a:pt x="308" y="1291"/>
                    <a:pt x="319" y="1290"/>
                  </a:cubicBezTo>
                  <a:cubicBezTo>
                    <a:pt x="326" y="1289"/>
                    <a:pt x="333" y="1288"/>
                    <a:pt x="341" y="1288"/>
                  </a:cubicBezTo>
                  <a:cubicBezTo>
                    <a:pt x="398" y="1288"/>
                    <a:pt x="451" y="1317"/>
                    <a:pt x="457" y="1351"/>
                  </a:cubicBezTo>
                  <a:cubicBezTo>
                    <a:pt x="464" y="1391"/>
                    <a:pt x="491" y="1566"/>
                    <a:pt x="492" y="1568"/>
                  </a:cubicBezTo>
                  <a:cubicBezTo>
                    <a:pt x="492" y="1569"/>
                    <a:pt x="493" y="1570"/>
                    <a:pt x="494" y="1571"/>
                  </a:cubicBezTo>
                  <a:cubicBezTo>
                    <a:pt x="495" y="1571"/>
                    <a:pt x="572" y="1604"/>
                    <a:pt x="698" y="1604"/>
                  </a:cubicBezTo>
                  <a:cubicBezTo>
                    <a:pt x="740" y="1604"/>
                    <a:pt x="783" y="1601"/>
                    <a:pt x="826" y="1594"/>
                  </a:cubicBezTo>
                  <a:cubicBezTo>
                    <a:pt x="1004" y="1564"/>
                    <a:pt x="1064" y="1530"/>
                    <a:pt x="1066" y="1528"/>
                  </a:cubicBezTo>
                  <a:cubicBezTo>
                    <a:pt x="1068" y="1527"/>
                    <a:pt x="1069" y="1526"/>
                    <a:pt x="1068" y="1524"/>
                  </a:cubicBezTo>
                  <a:cubicBezTo>
                    <a:pt x="1031" y="1409"/>
                    <a:pt x="1011" y="1323"/>
                    <a:pt x="1003" y="1254"/>
                  </a:cubicBezTo>
                  <a:cubicBezTo>
                    <a:pt x="994" y="1170"/>
                    <a:pt x="1005" y="1115"/>
                    <a:pt x="1037" y="1085"/>
                  </a:cubicBezTo>
                  <a:lnTo>
                    <a:pt x="1042" y="1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3" name="Oval 242"/>
            <p:cNvSpPr>
              <a:spLocks noChangeArrowheads="1"/>
            </p:cNvSpPr>
            <p:nvPr/>
          </p:nvSpPr>
          <p:spPr bwMode="auto">
            <a:xfrm>
              <a:off x="9696450" y="3009900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4" name="Freeform 243"/>
            <p:cNvSpPr>
              <a:spLocks noEditPoints="1"/>
            </p:cNvSpPr>
            <p:nvPr/>
          </p:nvSpPr>
          <p:spPr bwMode="auto">
            <a:xfrm>
              <a:off x="9604375" y="2917825"/>
              <a:ext cx="241300" cy="242888"/>
            </a:xfrm>
            <a:custGeom>
              <a:avLst/>
              <a:gdLst>
                <a:gd name="T0" fmla="*/ 195 w 473"/>
                <a:gd name="T1" fmla="*/ 445 h 473"/>
                <a:gd name="T2" fmla="*/ 189 w 473"/>
                <a:gd name="T3" fmla="*/ 418 h 473"/>
                <a:gd name="T4" fmla="*/ 136 w 473"/>
                <a:gd name="T5" fmla="*/ 395 h 473"/>
                <a:gd name="T6" fmla="*/ 98 w 473"/>
                <a:gd name="T7" fmla="*/ 421 h 473"/>
                <a:gd name="T8" fmla="*/ 59 w 473"/>
                <a:gd name="T9" fmla="*/ 394 h 473"/>
                <a:gd name="T10" fmla="*/ 59 w 473"/>
                <a:gd name="T11" fmla="*/ 355 h 473"/>
                <a:gd name="T12" fmla="*/ 74 w 473"/>
                <a:gd name="T13" fmla="*/ 332 h 473"/>
                <a:gd name="T14" fmla="*/ 52 w 473"/>
                <a:gd name="T15" fmla="*/ 277 h 473"/>
                <a:gd name="T16" fmla="*/ 0 w 473"/>
                <a:gd name="T17" fmla="*/ 250 h 473"/>
                <a:gd name="T18" fmla="*/ 27 w 473"/>
                <a:gd name="T19" fmla="*/ 195 h 473"/>
                <a:gd name="T20" fmla="*/ 52 w 473"/>
                <a:gd name="T21" fmla="*/ 189 h 473"/>
                <a:gd name="T22" fmla="*/ 76 w 473"/>
                <a:gd name="T23" fmla="*/ 134 h 473"/>
                <a:gd name="T24" fmla="*/ 59 w 473"/>
                <a:gd name="T25" fmla="*/ 78 h 473"/>
                <a:gd name="T26" fmla="*/ 98 w 473"/>
                <a:gd name="T27" fmla="*/ 51 h 473"/>
                <a:gd name="T28" fmla="*/ 134 w 473"/>
                <a:gd name="T29" fmla="*/ 75 h 473"/>
                <a:gd name="T30" fmla="*/ 189 w 473"/>
                <a:gd name="T31" fmla="*/ 52 h 473"/>
                <a:gd name="T32" fmla="*/ 195 w 473"/>
                <a:gd name="T33" fmla="*/ 27 h 473"/>
                <a:gd name="T34" fmla="*/ 250 w 473"/>
                <a:gd name="T35" fmla="*/ 0 h 473"/>
                <a:gd name="T36" fmla="*/ 278 w 473"/>
                <a:gd name="T37" fmla="*/ 50 h 473"/>
                <a:gd name="T38" fmla="*/ 333 w 473"/>
                <a:gd name="T39" fmla="*/ 73 h 473"/>
                <a:gd name="T40" fmla="*/ 355 w 473"/>
                <a:gd name="T41" fmla="*/ 59 h 473"/>
                <a:gd name="T42" fmla="*/ 394 w 473"/>
                <a:gd name="T43" fmla="*/ 59 h 473"/>
                <a:gd name="T44" fmla="*/ 421 w 473"/>
                <a:gd name="T45" fmla="*/ 98 h 473"/>
                <a:gd name="T46" fmla="*/ 396 w 473"/>
                <a:gd name="T47" fmla="*/ 135 h 473"/>
                <a:gd name="T48" fmla="*/ 419 w 473"/>
                <a:gd name="T49" fmla="*/ 189 h 473"/>
                <a:gd name="T50" fmla="*/ 446 w 473"/>
                <a:gd name="T51" fmla="*/ 195 h 473"/>
                <a:gd name="T52" fmla="*/ 473 w 473"/>
                <a:gd name="T53" fmla="*/ 250 h 473"/>
                <a:gd name="T54" fmla="*/ 420 w 473"/>
                <a:gd name="T55" fmla="*/ 277 h 473"/>
                <a:gd name="T56" fmla="*/ 398 w 473"/>
                <a:gd name="T57" fmla="*/ 331 h 473"/>
                <a:gd name="T58" fmla="*/ 413 w 473"/>
                <a:gd name="T59" fmla="*/ 355 h 473"/>
                <a:gd name="T60" fmla="*/ 413 w 473"/>
                <a:gd name="T61" fmla="*/ 394 h 473"/>
                <a:gd name="T62" fmla="*/ 375 w 473"/>
                <a:gd name="T63" fmla="*/ 421 h 473"/>
                <a:gd name="T64" fmla="*/ 337 w 473"/>
                <a:gd name="T65" fmla="*/ 395 h 473"/>
                <a:gd name="T66" fmla="*/ 283 w 473"/>
                <a:gd name="T67" fmla="*/ 418 h 473"/>
                <a:gd name="T68" fmla="*/ 278 w 473"/>
                <a:gd name="T69" fmla="*/ 445 h 473"/>
                <a:gd name="T70" fmla="*/ 223 w 473"/>
                <a:gd name="T71" fmla="*/ 473 h 473"/>
                <a:gd name="T72" fmla="*/ 115 w 473"/>
                <a:gd name="T73" fmla="*/ 235 h 473"/>
                <a:gd name="T74" fmla="*/ 358 w 473"/>
                <a:gd name="T75" fmla="*/ 23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3" h="473">
                  <a:moveTo>
                    <a:pt x="223" y="473"/>
                  </a:moveTo>
                  <a:cubicBezTo>
                    <a:pt x="208" y="473"/>
                    <a:pt x="195" y="460"/>
                    <a:pt x="195" y="445"/>
                  </a:cubicBezTo>
                  <a:cubicBezTo>
                    <a:pt x="195" y="419"/>
                    <a:pt x="195" y="419"/>
                    <a:pt x="195" y="419"/>
                  </a:cubicBezTo>
                  <a:cubicBezTo>
                    <a:pt x="189" y="418"/>
                    <a:pt x="189" y="418"/>
                    <a:pt x="189" y="418"/>
                  </a:cubicBezTo>
                  <a:cubicBezTo>
                    <a:pt x="172" y="414"/>
                    <a:pt x="156" y="407"/>
                    <a:pt x="141" y="398"/>
                  </a:cubicBezTo>
                  <a:cubicBezTo>
                    <a:pt x="136" y="395"/>
                    <a:pt x="136" y="395"/>
                    <a:pt x="136" y="395"/>
                  </a:cubicBezTo>
                  <a:cubicBezTo>
                    <a:pt x="118" y="413"/>
                    <a:pt x="118" y="413"/>
                    <a:pt x="118" y="413"/>
                  </a:cubicBezTo>
                  <a:cubicBezTo>
                    <a:pt x="113" y="418"/>
                    <a:pt x="106" y="421"/>
                    <a:pt x="98" y="421"/>
                  </a:cubicBezTo>
                  <a:cubicBezTo>
                    <a:pt x="91" y="421"/>
                    <a:pt x="84" y="418"/>
                    <a:pt x="79" y="413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54" y="388"/>
                    <a:pt x="51" y="382"/>
                    <a:pt x="51" y="374"/>
                  </a:cubicBezTo>
                  <a:cubicBezTo>
                    <a:pt x="51" y="367"/>
                    <a:pt x="54" y="360"/>
                    <a:pt x="59" y="355"/>
                  </a:cubicBezTo>
                  <a:cubicBezTo>
                    <a:pt x="77" y="337"/>
                    <a:pt x="77" y="337"/>
                    <a:pt x="77" y="337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65" y="317"/>
                    <a:pt x="58" y="300"/>
                    <a:pt x="53" y="283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27" y="277"/>
                    <a:pt x="27" y="277"/>
                    <a:pt x="27" y="277"/>
                  </a:cubicBezTo>
                  <a:cubicBezTo>
                    <a:pt x="12" y="277"/>
                    <a:pt x="0" y="265"/>
                    <a:pt x="0" y="25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07"/>
                    <a:pt x="12" y="195"/>
                    <a:pt x="27" y="195"/>
                  </a:cubicBezTo>
                  <a:cubicBezTo>
                    <a:pt x="51" y="195"/>
                    <a:pt x="51" y="195"/>
                    <a:pt x="51" y="195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7" y="171"/>
                    <a:pt x="64" y="155"/>
                    <a:pt x="73" y="139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49" y="107"/>
                    <a:pt x="49" y="89"/>
                    <a:pt x="59" y="7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4"/>
                    <a:pt x="91" y="51"/>
                    <a:pt x="98" y="51"/>
                  </a:cubicBezTo>
                  <a:cubicBezTo>
                    <a:pt x="106" y="51"/>
                    <a:pt x="113" y="54"/>
                    <a:pt x="118" y="59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55" y="63"/>
                    <a:pt x="172" y="56"/>
                    <a:pt x="189" y="52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12"/>
                    <a:pt x="208" y="0"/>
                    <a:pt x="223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5" y="0"/>
                    <a:pt x="278" y="12"/>
                    <a:pt x="278" y="27"/>
                  </a:cubicBezTo>
                  <a:cubicBezTo>
                    <a:pt x="278" y="50"/>
                    <a:pt x="278" y="50"/>
                    <a:pt x="278" y="50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301" y="56"/>
                    <a:pt x="318" y="63"/>
                    <a:pt x="333" y="73"/>
                  </a:cubicBezTo>
                  <a:cubicBezTo>
                    <a:pt x="338" y="76"/>
                    <a:pt x="338" y="76"/>
                    <a:pt x="338" y="76"/>
                  </a:cubicBezTo>
                  <a:cubicBezTo>
                    <a:pt x="355" y="59"/>
                    <a:pt x="355" y="59"/>
                    <a:pt x="355" y="59"/>
                  </a:cubicBezTo>
                  <a:cubicBezTo>
                    <a:pt x="360" y="54"/>
                    <a:pt x="367" y="51"/>
                    <a:pt x="375" y="51"/>
                  </a:cubicBezTo>
                  <a:cubicBezTo>
                    <a:pt x="382" y="51"/>
                    <a:pt x="389" y="54"/>
                    <a:pt x="394" y="59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9" y="84"/>
                    <a:pt x="421" y="91"/>
                    <a:pt x="421" y="98"/>
                  </a:cubicBezTo>
                  <a:cubicBezTo>
                    <a:pt x="421" y="105"/>
                    <a:pt x="419" y="112"/>
                    <a:pt x="413" y="117"/>
                  </a:cubicBezTo>
                  <a:cubicBezTo>
                    <a:pt x="396" y="135"/>
                    <a:pt x="396" y="135"/>
                    <a:pt x="396" y="135"/>
                  </a:cubicBezTo>
                  <a:cubicBezTo>
                    <a:pt x="399" y="140"/>
                    <a:pt x="399" y="140"/>
                    <a:pt x="399" y="140"/>
                  </a:cubicBezTo>
                  <a:cubicBezTo>
                    <a:pt x="408" y="155"/>
                    <a:pt x="415" y="172"/>
                    <a:pt x="419" y="189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6" y="195"/>
                    <a:pt x="446" y="195"/>
                    <a:pt x="446" y="195"/>
                  </a:cubicBezTo>
                  <a:cubicBezTo>
                    <a:pt x="461" y="195"/>
                    <a:pt x="473" y="207"/>
                    <a:pt x="473" y="222"/>
                  </a:cubicBezTo>
                  <a:cubicBezTo>
                    <a:pt x="473" y="250"/>
                    <a:pt x="473" y="250"/>
                    <a:pt x="473" y="250"/>
                  </a:cubicBezTo>
                  <a:cubicBezTo>
                    <a:pt x="473" y="265"/>
                    <a:pt x="461" y="277"/>
                    <a:pt x="446" y="277"/>
                  </a:cubicBezTo>
                  <a:cubicBezTo>
                    <a:pt x="420" y="277"/>
                    <a:pt x="420" y="277"/>
                    <a:pt x="420" y="277"/>
                  </a:cubicBezTo>
                  <a:cubicBezTo>
                    <a:pt x="419" y="283"/>
                    <a:pt x="419" y="283"/>
                    <a:pt x="419" y="283"/>
                  </a:cubicBezTo>
                  <a:cubicBezTo>
                    <a:pt x="414" y="300"/>
                    <a:pt x="407" y="316"/>
                    <a:pt x="398" y="331"/>
                  </a:cubicBezTo>
                  <a:cubicBezTo>
                    <a:pt x="395" y="336"/>
                    <a:pt x="395" y="336"/>
                    <a:pt x="395" y="336"/>
                  </a:cubicBezTo>
                  <a:cubicBezTo>
                    <a:pt x="413" y="355"/>
                    <a:pt x="413" y="355"/>
                    <a:pt x="413" y="355"/>
                  </a:cubicBezTo>
                  <a:cubicBezTo>
                    <a:pt x="419" y="360"/>
                    <a:pt x="421" y="367"/>
                    <a:pt x="421" y="374"/>
                  </a:cubicBezTo>
                  <a:cubicBezTo>
                    <a:pt x="421" y="382"/>
                    <a:pt x="419" y="388"/>
                    <a:pt x="413" y="394"/>
                  </a:cubicBezTo>
                  <a:cubicBezTo>
                    <a:pt x="394" y="413"/>
                    <a:pt x="394" y="413"/>
                    <a:pt x="394" y="413"/>
                  </a:cubicBezTo>
                  <a:cubicBezTo>
                    <a:pt x="389" y="418"/>
                    <a:pt x="382" y="421"/>
                    <a:pt x="375" y="421"/>
                  </a:cubicBezTo>
                  <a:cubicBezTo>
                    <a:pt x="367" y="421"/>
                    <a:pt x="360" y="418"/>
                    <a:pt x="355" y="413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2" y="398"/>
                    <a:pt x="332" y="398"/>
                    <a:pt x="332" y="398"/>
                  </a:cubicBezTo>
                  <a:cubicBezTo>
                    <a:pt x="317" y="406"/>
                    <a:pt x="300" y="413"/>
                    <a:pt x="283" y="418"/>
                  </a:cubicBezTo>
                  <a:cubicBezTo>
                    <a:pt x="278" y="419"/>
                    <a:pt x="278" y="419"/>
                    <a:pt x="278" y="419"/>
                  </a:cubicBezTo>
                  <a:cubicBezTo>
                    <a:pt x="278" y="445"/>
                    <a:pt x="278" y="445"/>
                    <a:pt x="278" y="445"/>
                  </a:cubicBezTo>
                  <a:cubicBezTo>
                    <a:pt x="278" y="460"/>
                    <a:pt x="265" y="473"/>
                    <a:pt x="250" y="473"/>
                  </a:cubicBezTo>
                  <a:lnTo>
                    <a:pt x="223" y="473"/>
                  </a:lnTo>
                  <a:close/>
                  <a:moveTo>
                    <a:pt x="236" y="114"/>
                  </a:moveTo>
                  <a:cubicBezTo>
                    <a:pt x="170" y="114"/>
                    <a:pt x="115" y="168"/>
                    <a:pt x="115" y="235"/>
                  </a:cubicBezTo>
                  <a:cubicBezTo>
                    <a:pt x="115" y="302"/>
                    <a:pt x="170" y="356"/>
                    <a:pt x="236" y="356"/>
                  </a:cubicBezTo>
                  <a:cubicBezTo>
                    <a:pt x="303" y="356"/>
                    <a:pt x="358" y="302"/>
                    <a:pt x="358" y="235"/>
                  </a:cubicBezTo>
                  <a:cubicBezTo>
                    <a:pt x="358" y="168"/>
                    <a:pt x="303" y="114"/>
                    <a:pt x="236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5" name="Oval 244"/>
            <p:cNvSpPr>
              <a:spLocks noChangeArrowheads="1"/>
            </p:cNvSpPr>
            <p:nvPr/>
          </p:nvSpPr>
          <p:spPr bwMode="auto">
            <a:xfrm>
              <a:off x="9926638" y="3000375"/>
              <a:ext cx="33338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6" name="Freeform 245"/>
            <p:cNvSpPr>
              <a:spLocks noEditPoints="1"/>
            </p:cNvSpPr>
            <p:nvPr/>
          </p:nvSpPr>
          <p:spPr bwMode="auto">
            <a:xfrm>
              <a:off x="9871075" y="2946400"/>
              <a:ext cx="144463" cy="144463"/>
            </a:xfrm>
            <a:custGeom>
              <a:avLst/>
              <a:gdLst>
                <a:gd name="T0" fmla="*/ 117 w 283"/>
                <a:gd name="T1" fmla="*/ 266 h 283"/>
                <a:gd name="T2" fmla="*/ 113 w 283"/>
                <a:gd name="T3" fmla="*/ 250 h 283"/>
                <a:gd name="T4" fmla="*/ 81 w 283"/>
                <a:gd name="T5" fmla="*/ 236 h 283"/>
                <a:gd name="T6" fmla="*/ 59 w 283"/>
                <a:gd name="T7" fmla="*/ 252 h 283"/>
                <a:gd name="T8" fmla="*/ 36 w 283"/>
                <a:gd name="T9" fmla="*/ 235 h 283"/>
                <a:gd name="T10" fmla="*/ 36 w 283"/>
                <a:gd name="T11" fmla="*/ 212 h 283"/>
                <a:gd name="T12" fmla="*/ 44 w 283"/>
                <a:gd name="T13" fmla="*/ 199 h 283"/>
                <a:gd name="T14" fmla="*/ 31 w 283"/>
                <a:gd name="T15" fmla="*/ 166 h 283"/>
                <a:gd name="T16" fmla="*/ 0 w 283"/>
                <a:gd name="T17" fmla="*/ 150 h 283"/>
                <a:gd name="T18" fmla="*/ 16 w 283"/>
                <a:gd name="T19" fmla="*/ 117 h 283"/>
                <a:gd name="T20" fmla="*/ 31 w 283"/>
                <a:gd name="T21" fmla="*/ 113 h 283"/>
                <a:gd name="T22" fmla="*/ 45 w 283"/>
                <a:gd name="T23" fmla="*/ 80 h 283"/>
                <a:gd name="T24" fmla="*/ 36 w 283"/>
                <a:gd name="T25" fmla="*/ 47 h 283"/>
                <a:gd name="T26" fmla="*/ 59 w 283"/>
                <a:gd name="T27" fmla="*/ 31 h 283"/>
                <a:gd name="T28" fmla="*/ 80 w 283"/>
                <a:gd name="T29" fmla="*/ 45 h 283"/>
                <a:gd name="T30" fmla="*/ 113 w 283"/>
                <a:gd name="T31" fmla="*/ 31 h 283"/>
                <a:gd name="T32" fmla="*/ 117 w 283"/>
                <a:gd name="T33" fmla="*/ 16 h 283"/>
                <a:gd name="T34" fmla="*/ 149 w 283"/>
                <a:gd name="T35" fmla="*/ 0 h 283"/>
                <a:gd name="T36" fmla="*/ 166 w 283"/>
                <a:gd name="T37" fmla="*/ 30 h 283"/>
                <a:gd name="T38" fmla="*/ 199 w 283"/>
                <a:gd name="T39" fmla="*/ 44 h 283"/>
                <a:gd name="T40" fmla="*/ 212 w 283"/>
                <a:gd name="T41" fmla="*/ 36 h 283"/>
                <a:gd name="T42" fmla="*/ 235 w 283"/>
                <a:gd name="T43" fmla="*/ 36 h 283"/>
                <a:gd name="T44" fmla="*/ 252 w 283"/>
                <a:gd name="T45" fmla="*/ 59 h 283"/>
                <a:gd name="T46" fmla="*/ 237 w 283"/>
                <a:gd name="T47" fmla="*/ 81 h 283"/>
                <a:gd name="T48" fmla="*/ 250 w 283"/>
                <a:gd name="T49" fmla="*/ 113 h 283"/>
                <a:gd name="T50" fmla="*/ 266 w 283"/>
                <a:gd name="T51" fmla="*/ 117 h 283"/>
                <a:gd name="T52" fmla="*/ 283 w 283"/>
                <a:gd name="T53" fmla="*/ 150 h 283"/>
                <a:gd name="T54" fmla="*/ 251 w 283"/>
                <a:gd name="T55" fmla="*/ 166 h 283"/>
                <a:gd name="T56" fmla="*/ 238 w 283"/>
                <a:gd name="T57" fmla="*/ 198 h 283"/>
                <a:gd name="T58" fmla="*/ 247 w 283"/>
                <a:gd name="T59" fmla="*/ 212 h 283"/>
                <a:gd name="T60" fmla="*/ 247 w 283"/>
                <a:gd name="T61" fmla="*/ 235 h 283"/>
                <a:gd name="T62" fmla="*/ 224 w 283"/>
                <a:gd name="T63" fmla="*/ 252 h 283"/>
                <a:gd name="T64" fmla="*/ 201 w 283"/>
                <a:gd name="T65" fmla="*/ 236 h 283"/>
                <a:gd name="T66" fmla="*/ 169 w 283"/>
                <a:gd name="T67" fmla="*/ 250 h 283"/>
                <a:gd name="T68" fmla="*/ 166 w 283"/>
                <a:gd name="T69" fmla="*/ 266 h 283"/>
                <a:gd name="T70" fmla="*/ 133 w 283"/>
                <a:gd name="T71" fmla="*/ 283 h 283"/>
                <a:gd name="T72" fmla="*/ 69 w 283"/>
                <a:gd name="T73" fmla="*/ 141 h 283"/>
                <a:gd name="T74" fmla="*/ 214 w 283"/>
                <a:gd name="T75" fmla="*/ 14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283">
                  <a:moveTo>
                    <a:pt x="133" y="283"/>
                  </a:moveTo>
                  <a:cubicBezTo>
                    <a:pt x="124" y="283"/>
                    <a:pt x="117" y="275"/>
                    <a:pt x="117" y="266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3" y="247"/>
                    <a:pt x="93" y="243"/>
                    <a:pt x="84" y="238"/>
                  </a:cubicBezTo>
                  <a:cubicBezTo>
                    <a:pt x="81" y="236"/>
                    <a:pt x="81" y="236"/>
                    <a:pt x="81" y="23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67" y="250"/>
                    <a:pt x="63" y="252"/>
                    <a:pt x="59" y="252"/>
                  </a:cubicBezTo>
                  <a:cubicBezTo>
                    <a:pt x="54" y="252"/>
                    <a:pt x="50" y="250"/>
                    <a:pt x="47" y="247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2" y="232"/>
                    <a:pt x="31" y="228"/>
                    <a:pt x="31" y="224"/>
                  </a:cubicBezTo>
                  <a:cubicBezTo>
                    <a:pt x="31" y="219"/>
                    <a:pt x="32" y="215"/>
                    <a:pt x="36" y="212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39" y="190"/>
                    <a:pt x="34" y="180"/>
                    <a:pt x="32" y="169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7" y="166"/>
                    <a:pt x="0" y="159"/>
                    <a:pt x="0" y="15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4"/>
                    <a:pt x="7" y="117"/>
                    <a:pt x="16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4" y="103"/>
                    <a:pt x="38" y="93"/>
                    <a:pt x="44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29" y="64"/>
                    <a:pt x="29" y="54"/>
                    <a:pt x="36" y="4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50" y="33"/>
                    <a:pt x="54" y="31"/>
                    <a:pt x="59" y="31"/>
                  </a:cubicBezTo>
                  <a:cubicBezTo>
                    <a:pt x="63" y="31"/>
                    <a:pt x="67" y="33"/>
                    <a:pt x="70" y="3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93" y="38"/>
                    <a:pt x="103" y="34"/>
                    <a:pt x="113" y="3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7"/>
                    <a:pt x="124" y="0"/>
                    <a:pt x="133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6" y="7"/>
                    <a:pt x="166" y="16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80" y="34"/>
                    <a:pt x="190" y="38"/>
                    <a:pt x="199" y="44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5" y="32"/>
                    <a:pt x="219" y="31"/>
                    <a:pt x="224" y="31"/>
                  </a:cubicBezTo>
                  <a:cubicBezTo>
                    <a:pt x="228" y="31"/>
                    <a:pt x="232" y="32"/>
                    <a:pt x="235" y="36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50" y="50"/>
                    <a:pt x="252" y="54"/>
                    <a:pt x="252" y="59"/>
                  </a:cubicBezTo>
                  <a:cubicBezTo>
                    <a:pt x="252" y="63"/>
                    <a:pt x="250" y="67"/>
                    <a:pt x="247" y="70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4"/>
                    <a:pt x="238" y="84"/>
                    <a:pt x="238" y="84"/>
                  </a:cubicBezTo>
                  <a:cubicBezTo>
                    <a:pt x="244" y="93"/>
                    <a:pt x="248" y="103"/>
                    <a:pt x="250" y="113"/>
                  </a:cubicBezTo>
                  <a:cubicBezTo>
                    <a:pt x="251" y="117"/>
                    <a:pt x="251" y="117"/>
                    <a:pt x="251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75" y="117"/>
                    <a:pt x="283" y="124"/>
                    <a:pt x="283" y="13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83" y="159"/>
                    <a:pt x="275" y="166"/>
                    <a:pt x="266" y="166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47" y="179"/>
                    <a:pt x="243" y="189"/>
                    <a:pt x="238" y="198"/>
                  </a:cubicBezTo>
                  <a:cubicBezTo>
                    <a:pt x="236" y="201"/>
                    <a:pt x="236" y="201"/>
                    <a:pt x="236" y="201"/>
                  </a:cubicBezTo>
                  <a:cubicBezTo>
                    <a:pt x="247" y="212"/>
                    <a:pt x="247" y="212"/>
                    <a:pt x="247" y="212"/>
                  </a:cubicBezTo>
                  <a:cubicBezTo>
                    <a:pt x="250" y="215"/>
                    <a:pt x="252" y="219"/>
                    <a:pt x="252" y="224"/>
                  </a:cubicBezTo>
                  <a:cubicBezTo>
                    <a:pt x="252" y="228"/>
                    <a:pt x="250" y="232"/>
                    <a:pt x="247" y="235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32" y="250"/>
                    <a:pt x="228" y="252"/>
                    <a:pt x="224" y="252"/>
                  </a:cubicBezTo>
                  <a:cubicBezTo>
                    <a:pt x="219" y="252"/>
                    <a:pt x="215" y="250"/>
                    <a:pt x="212" y="247"/>
                  </a:cubicBezTo>
                  <a:cubicBezTo>
                    <a:pt x="201" y="236"/>
                    <a:pt x="201" y="236"/>
                    <a:pt x="201" y="236"/>
                  </a:cubicBezTo>
                  <a:cubicBezTo>
                    <a:pt x="198" y="238"/>
                    <a:pt x="198" y="238"/>
                    <a:pt x="198" y="238"/>
                  </a:cubicBezTo>
                  <a:cubicBezTo>
                    <a:pt x="189" y="243"/>
                    <a:pt x="179" y="247"/>
                    <a:pt x="169" y="250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66" y="275"/>
                    <a:pt x="159" y="283"/>
                    <a:pt x="149" y="283"/>
                  </a:cubicBezTo>
                  <a:lnTo>
                    <a:pt x="133" y="283"/>
                  </a:lnTo>
                  <a:close/>
                  <a:moveTo>
                    <a:pt x="141" y="68"/>
                  </a:moveTo>
                  <a:cubicBezTo>
                    <a:pt x="101" y="68"/>
                    <a:pt x="69" y="101"/>
                    <a:pt x="69" y="141"/>
                  </a:cubicBezTo>
                  <a:cubicBezTo>
                    <a:pt x="69" y="180"/>
                    <a:pt x="101" y="213"/>
                    <a:pt x="141" y="213"/>
                  </a:cubicBezTo>
                  <a:cubicBezTo>
                    <a:pt x="181" y="213"/>
                    <a:pt x="214" y="180"/>
                    <a:pt x="214" y="141"/>
                  </a:cubicBezTo>
                  <a:cubicBezTo>
                    <a:pt x="214" y="101"/>
                    <a:pt x="181" y="68"/>
                    <a:pt x="14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7" name="Oval 246"/>
            <p:cNvSpPr>
              <a:spLocks noChangeArrowheads="1"/>
            </p:cNvSpPr>
            <p:nvPr/>
          </p:nvSpPr>
          <p:spPr bwMode="auto">
            <a:xfrm>
              <a:off x="9891713" y="3178175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18" name="Freeform 247"/>
            <p:cNvSpPr>
              <a:spLocks noEditPoints="1"/>
            </p:cNvSpPr>
            <p:nvPr/>
          </p:nvSpPr>
          <p:spPr bwMode="auto">
            <a:xfrm>
              <a:off x="9836150" y="3122613"/>
              <a:ext cx="144463" cy="144463"/>
            </a:xfrm>
            <a:custGeom>
              <a:avLst/>
              <a:gdLst>
                <a:gd name="T0" fmla="*/ 117 w 283"/>
                <a:gd name="T1" fmla="*/ 266 h 283"/>
                <a:gd name="T2" fmla="*/ 113 w 283"/>
                <a:gd name="T3" fmla="*/ 250 h 283"/>
                <a:gd name="T4" fmla="*/ 81 w 283"/>
                <a:gd name="T5" fmla="*/ 236 h 283"/>
                <a:gd name="T6" fmla="*/ 59 w 283"/>
                <a:gd name="T7" fmla="*/ 252 h 283"/>
                <a:gd name="T8" fmla="*/ 36 w 283"/>
                <a:gd name="T9" fmla="*/ 235 h 283"/>
                <a:gd name="T10" fmla="*/ 36 w 283"/>
                <a:gd name="T11" fmla="*/ 212 h 283"/>
                <a:gd name="T12" fmla="*/ 44 w 283"/>
                <a:gd name="T13" fmla="*/ 199 h 283"/>
                <a:gd name="T14" fmla="*/ 31 w 283"/>
                <a:gd name="T15" fmla="*/ 166 h 283"/>
                <a:gd name="T16" fmla="*/ 0 w 283"/>
                <a:gd name="T17" fmla="*/ 149 h 283"/>
                <a:gd name="T18" fmla="*/ 16 w 283"/>
                <a:gd name="T19" fmla="*/ 117 h 283"/>
                <a:gd name="T20" fmla="*/ 31 w 283"/>
                <a:gd name="T21" fmla="*/ 113 h 283"/>
                <a:gd name="T22" fmla="*/ 46 w 283"/>
                <a:gd name="T23" fmla="*/ 80 h 283"/>
                <a:gd name="T24" fmla="*/ 36 w 283"/>
                <a:gd name="T25" fmla="*/ 47 h 283"/>
                <a:gd name="T26" fmla="*/ 59 w 283"/>
                <a:gd name="T27" fmla="*/ 31 h 283"/>
                <a:gd name="T28" fmla="*/ 80 w 283"/>
                <a:gd name="T29" fmla="*/ 45 h 283"/>
                <a:gd name="T30" fmla="*/ 113 w 283"/>
                <a:gd name="T31" fmla="*/ 31 h 283"/>
                <a:gd name="T32" fmla="*/ 117 w 283"/>
                <a:gd name="T33" fmla="*/ 16 h 283"/>
                <a:gd name="T34" fmla="*/ 150 w 283"/>
                <a:gd name="T35" fmla="*/ 0 h 283"/>
                <a:gd name="T36" fmla="*/ 166 w 283"/>
                <a:gd name="T37" fmla="*/ 30 h 283"/>
                <a:gd name="T38" fmla="*/ 199 w 283"/>
                <a:gd name="T39" fmla="*/ 44 h 283"/>
                <a:gd name="T40" fmla="*/ 212 w 283"/>
                <a:gd name="T41" fmla="*/ 36 h 283"/>
                <a:gd name="T42" fmla="*/ 236 w 283"/>
                <a:gd name="T43" fmla="*/ 36 h 283"/>
                <a:gd name="T44" fmla="*/ 252 w 283"/>
                <a:gd name="T45" fmla="*/ 59 h 283"/>
                <a:gd name="T46" fmla="*/ 237 w 283"/>
                <a:gd name="T47" fmla="*/ 81 h 283"/>
                <a:gd name="T48" fmla="*/ 251 w 283"/>
                <a:gd name="T49" fmla="*/ 113 h 283"/>
                <a:gd name="T50" fmla="*/ 266 w 283"/>
                <a:gd name="T51" fmla="*/ 117 h 283"/>
                <a:gd name="T52" fmla="*/ 283 w 283"/>
                <a:gd name="T53" fmla="*/ 149 h 283"/>
                <a:gd name="T54" fmla="*/ 251 w 283"/>
                <a:gd name="T55" fmla="*/ 166 h 283"/>
                <a:gd name="T56" fmla="*/ 238 w 283"/>
                <a:gd name="T57" fmla="*/ 198 h 283"/>
                <a:gd name="T58" fmla="*/ 247 w 283"/>
                <a:gd name="T59" fmla="*/ 212 h 283"/>
                <a:gd name="T60" fmla="*/ 247 w 283"/>
                <a:gd name="T61" fmla="*/ 235 h 283"/>
                <a:gd name="T62" fmla="*/ 224 w 283"/>
                <a:gd name="T63" fmla="*/ 252 h 283"/>
                <a:gd name="T64" fmla="*/ 201 w 283"/>
                <a:gd name="T65" fmla="*/ 236 h 283"/>
                <a:gd name="T66" fmla="*/ 169 w 283"/>
                <a:gd name="T67" fmla="*/ 250 h 283"/>
                <a:gd name="T68" fmla="*/ 166 w 283"/>
                <a:gd name="T69" fmla="*/ 266 h 283"/>
                <a:gd name="T70" fmla="*/ 133 w 283"/>
                <a:gd name="T71" fmla="*/ 283 h 283"/>
                <a:gd name="T72" fmla="*/ 69 w 283"/>
                <a:gd name="T73" fmla="*/ 140 h 283"/>
                <a:gd name="T74" fmla="*/ 214 w 283"/>
                <a:gd name="T75" fmla="*/ 1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283">
                  <a:moveTo>
                    <a:pt x="133" y="283"/>
                  </a:moveTo>
                  <a:cubicBezTo>
                    <a:pt x="124" y="283"/>
                    <a:pt x="117" y="275"/>
                    <a:pt x="117" y="266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3" y="247"/>
                    <a:pt x="93" y="243"/>
                    <a:pt x="84" y="238"/>
                  </a:cubicBezTo>
                  <a:cubicBezTo>
                    <a:pt x="81" y="236"/>
                    <a:pt x="81" y="236"/>
                    <a:pt x="81" y="23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67" y="250"/>
                    <a:pt x="63" y="252"/>
                    <a:pt x="59" y="252"/>
                  </a:cubicBezTo>
                  <a:cubicBezTo>
                    <a:pt x="54" y="252"/>
                    <a:pt x="50" y="250"/>
                    <a:pt x="47" y="247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3" y="232"/>
                    <a:pt x="31" y="228"/>
                    <a:pt x="31" y="224"/>
                  </a:cubicBezTo>
                  <a:cubicBezTo>
                    <a:pt x="31" y="219"/>
                    <a:pt x="33" y="215"/>
                    <a:pt x="36" y="212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39" y="189"/>
                    <a:pt x="35" y="180"/>
                    <a:pt x="32" y="169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7" y="166"/>
                    <a:pt x="0" y="158"/>
                    <a:pt x="0" y="14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4"/>
                    <a:pt x="7" y="117"/>
                    <a:pt x="16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4" y="103"/>
                    <a:pt x="38" y="93"/>
                    <a:pt x="44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29" y="64"/>
                    <a:pt x="29" y="53"/>
                    <a:pt x="36" y="4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50" y="32"/>
                    <a:pt x="55" y="31"/>
                    <a:pt x="59" y="31"/>
                  </a:cubicBezTo>
                  <a:cubicBezTo>
                    <a:pt x="63" y="31"/>
                    <a:pt x="67" y="32"/>
                    <a:pt x="70" y="3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93" y="38"/>
                    <a:pt x="103" y="34"/>
                    <a:pt x="113" y="3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7"/>
                    <a:pt x="124" y="0"/>
                    <a:pt x="13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9" y="0"/>
                    <a:pt x="166" y="7"/>
                    <a:pt x="166" y="16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80" y="34"/>
                    <a:pt x="190" y="38"/>
                    <a:pt x="199" y="44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5" y="32"/>
                    <a:pt x="220" y="31"/>
                    <a:pt x="224" y="31"/>
                  </a:cubicBezTo>
                  <a:cubicBezTo>
                    <a:pt x="228" y="31"/>
                    <a:pt x="232" y="32"/>
                    <a:pt x="236" y="36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50" y="50"/>
                    <a:pt x="252" y="54"/>
                    <a:pt x="252" y="59"/>
                  </a:cubicBezTo>
                  <a:cubicBezTo>
                    <a:pt x="252" y="63"/>
                    <a:pt x="250" y="67"/>
                    <a:pt x="247" y="70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44" y="93"/>
                    <a:pt x="248" y="103"/>
                    <a:pt x="251" y="113"/>
                  </a:cubicBezTo>
                  <a:cubicBezTo>
                    <a:pt x="251" y="117"/>
                    <a:pt x="251" y="117"/>
                    <a:pt x="251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75" y="117"/>
                    <a:pt x="283" y="124"/>
                    <a:pt x="283" y="133"/>
                  </a:cubicBezTo>
                  <a:cubicBezTo>
                    <a:pt x="283" y="149"/>
                    <a:pt x="283" y="149"/>
                    <a:pt x="283" y="149"/>
                  </a:cubicBezTo>
                  <a:cubicBezTo>
                    <a:pt x="283" y="158"/>
                    <a:pt x="275" y="166"/>
                    <a:pt x="266" y="166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47" y="179"/>
                    <a:pt x="243" y="189"/>
                    <a:pt x="238" y="198"/>
                  </a:cubicBezTo>
                  <a:cubicBezTo>
                    <a:pt x="236" y="201"/>
                    <a:pt x="236" y="201"/>
                    <a:pt x="236" y="201"/>
                  </a:cubicBezTo>
                  <a:cubicBezTo>
                    <a:pt x="247" y="212"/>
                    <a:pt x="247" y="212"/>
                    <a:pt x="247" y="212"/>
                  </a:cubicBezTo>
                  <a:cubicBezTo>
                    <a:pt x="250" y="215"/>
                    <a:pt x="252" y="219"/>
                    <a:pt x="252" y="224"/>
                  </a:cubicBezTo>
                  <a:cubicBezTo>
                    <a:pt x="252" y="228"/>
                    <a:pt x="250" y="232"/>
                    <a:pt x="247" y="235"/>
                  </a:cubicBezTo>
                  <a:cubicBezTo>
                    <a:pt x="236" y="247"/>
                    <a:pt x="236" y="247"/>
                    <a:pt x="236" y="247"/>
                  </a:cubicBezTo>
                  <a:cubicBezTo>
                    <a:pt x="232" y="250"/>
                    <a:pt x="228" y="252"/>
                    <a:pt x="224" y="252"/>
                  </a:cubicBezTo>
                  <a:cubicBezTo>
                    <a:pt x="220" y="252"/>
                    <a:pt x="215" y="250"/>
                    <a:pt x="212" y="247"/>
                  </a:cubicBezTo>
                  <a:cubicBezTo>
                    <a:pt x="201" y="236"/>
                    <a:pt x="201" y="236"/>
                    <a:pt x="201" y="236"/>
                  </a:cubicBezTo>
                  <a:cubicBezTo>
                    <a:pt x="198" y="238"/>
                    <a:pt x="198" y="238"/>
                    <a:pt x="198" y="238"/>
                  </a:cubicBezTo>
                  <a:cubicBezTo>
                    <a:pt x="189" y="243"/>
                    <a:pt x="180" y="247"/>
                    <a:pt x="169" y="250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66" y="275"/>
                    <a:pt x="159" y="283"/>
                    <a:pt x="150" y="283"/>
                  </a:cubicBezTo>
                  <a:lnTo>
                    <a:pt x="133" y="283"/>
                  </a:lnTo>
                  <a:close/>
                  <a:moveTo>
                    <a:pt x="141" y="68"/>
                  </a:moveTo>
                  <a:cubicBezTo>
                    <a:pt x="101" y="68"/>
                    <a:pt x="69" y="101"/>
                    <a:pt x="69" y="140"/>
                  </a:cubicBezTo>
                  <a:cubicBezTo>
                    <a:pt x="69" y="180"/>
                    <a:pt x="101" y="213"/>
                    <a:pt x="141" y="213"/>
                  </a:cubicBezTo>
                  <a:cubicBezTo>
                    <a:pt x="181" y="213"/>
                    <a:pt x="214" y="180"/>
                    <a:pt x="214" y="140"/>
                  </a:cubicBezTo>
                  <a:cubicBezTo>
                    <a:pt x="214" y="101"/>
                    <a:pt x="181" y="68"/>
                    <a:pt x="14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257" name="Straight Connector 256"/>
          <p:cNvCxnSpPr/>
          <p:nvPr/>
        </p:nvCxnSpPr>
        <p:spPr>
          <a:xfrm>
            <a:off x="5043414" y="1177636"/>
            <a:ext cx="0" cy="40039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06623" y="6582350"/>
            <a:ext cx="2133600" cy="206375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3206750" y="2776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AutoShape 7"/>
          <p:cNvSpPr>
            <a:spLocks noChangeAspect="1" noChangeArrowheads="1" noTextEdit="1"/>
          </p:cNvSpPr>
          <p:nvPr/>
        </p:nvSpPr>
        <p:spPr bwMode="auto">
          <a:xfrm>
            <a:off x="3884613" y="2728913"/>
            <a:ext cx="209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269" name="Group 4268"/>
          <p:cNvGrpSpPr/>
          <p:nvPr/>
        </p:nvGrpSpPr>
        <p:grpSpPr>
          <a:xfrm>
            <a:off x="2853817" y="1562093"/>
            <a:ext cx="1737363" cy="3163830"/>
            <a:chOff x="2853817" y="1562093"/>
            <a:chExt cx="1737363" cy="3163830"/>
          </a:xfrm>
        </p:grpSpPr>
        <p:grpSp>
          <p:nvGrpSpPr>
            <p:cNvPr id="6" name="Group 5"/>
            <p:cNvGrpSpPr/>
            <p:nvPr/>
          </p:nvGrpSpPr>
          <p:grpSpPr>
            <a:xfrm>
              <a:off x="2853817" y="1562093"/>
              <a:ext cx="1737363" cy="3163830"/>
              <a:chOff x="2853817" y="1562093"/>
              <a:chExt cx="1737363" cy="31638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3817" y="1562093"/>
                <a:ext cx="1737363" cy="3163830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3184264" y="2474259"/>
                <a:ext cx="1075764" cy="128553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59" name="Group 4258"/>
            <p:cNvGrpSpPr/>
            <p:nvPr/>
          </p:nvGrpSpPr>
          <p:grpSpPr>
            <a:xfrm>
              <a:off x="3184264" y="2662518"/>
              <a:ext cx="450888" cy="450888"/>
              <a:chOff x="3184264" y="2662518"/>
              <a:chExt cx="450888" cy="45088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184264" y="2662518"/>
                <a:ext cx="450888" cy="450888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3207301" y="2757783"/>
                <a:ext cx="404813" cy="288924"/>
              </a:xfrm>
              <a:custGeom>
                <a:avLst/>
                <a:gdLst>
                  <a:gd name="T0" fmla="*/ 97 w 180"/>
                  <a:gd name="T1" fmla="*/ 23 h 128"/>
                  <a:gd name="T2" fmla="*/ 37 w 180"/>
                  <a:gd name="T3" fmla="*/ 18 h 128"/>
                  <a:gd name="T4" fmla="*/ 30 w 180"/>
                  <a:gd name="T5" fmla="*/ 58 h 128"/>
                  <a:gd name="T6" fmla="*/ 65 w 180"/>
                  <a:gd name="T7" fmla="*/ 58 h 128"/>
                  <a:gd name="T8" fmla="*/ 70 w 180"/>
                  <a:gd name="T9" fmla="*/ 61 h 128"/>
                  <a:gd name="T10" fmla="*/ 76 w 180"/>
                  <a:gd name="T11" fmla="*/ 74 h 128"/>
                  <a:gd name="T12" fmla="*/ 88 w 180"/>
                  <a:gd name="T13" fmla="*/ 39 h 128"/>
                  <a:gd name="T14" fmla="*/ 94 w 180"/>
                  <a:gd name="T15" fmla="*/ 36 h 128"/>
                  <a:gd name="T16" fmla="*/ 97 w 180"/>
                  <a:gd name="T17" fmla="*/ 39 h 128"/>
                  <a:gd name="T18" fmla="*/ 108 w 180"/>
                  <a:gd name="T19" fmla="*/ 75 h 128"/>
                  <a:gd name="T20" fmla="*/ 108 w 180"/>
                  <a:gd name="T21" fmla="*/ 73 h 128"/>
                  <a:gd name="T22" fmla="*/ 113 w 180"/>
                  <a:gd name="T23" fmla="*/ 68 h 128"/>
                  <a:gd name="T24" fmla="*/ 140 w 180"/>
                  <a:gd name="T25" fmla="*/ 68 h 128"/>
                  <a:gd name="T26" fmla="*/ 145 w 180"/>
                  <a:gd name="T27" fmla="*/ 74 h 128"/>
                  <a:gd name="T28" fmla="*/ 140 w 180"/>
                  <a:gd name="T29" fmla="*/ 78 h 128"/>
                  <a:gd name="T30" fmla="*/ 117 w 180"/>
                  <a:gd name="T31" fmla="*/ 78 h 128"/>
                  <a:gd name="T32" fmla="*/ 115 w 180"/>
                  <a:gd name="T33" fmla="*/ 101 h 128"/>
                  <a:gd name="T34" fmla="*/ 115 w 180"/>
                  <a:gd name="T35" fmla="*/ 101 h 128"/>
                  <a:gd name="T36" fmla="*/ 111 w 180"/>
                  <a:gd name="T37" fmla="*/ 105 h 128"/>
                  <a:gd name="T38" fmla="*/ 105 w 180"/>
                  <a:gd name="T39" fmla="*/ 101 h 128"/>
                  <a:gd name="T40" fmla="*/ 92 w 180"/>
                  <a:gd name="T41" fmla="*/ 57 h 128"/>
                  <a:gd name="T42" fmla="*/ 82 w 180"/>
                  <a:gd name="T43" fmla="*/ 88 h 128"/>
                  <a:gd name="T44" fmla="*/ 80 w 180"/>
                  <a:gd name="T45" fmla="*/ 91 h 128"/>
                  <a:gd name="T46" fmla="*/ 73 w 180"/>
                  <a:gd name="T47" fmla="*/ 89 h 128"/>
                  <a:gd name="T48" fmla="*/ 62 w 180"/>
                  <a:gd name="T49" fmla="*/ 68 h 128"/>
                  <a:gd name="T50" fmla="*/ 34 w 180"/>
                  <a:gd name="T51" fmla="*/ 68 h 128"/>
                  <a:gd name="T52" fmla="*/ 56 w 180"/>
                  <a:gd name="T53" fmla="*/ 99 h 128"/>
                  <a:gd name="T54" fmla="*/ 97 w 180"/>
                  <a:gd name="T55" fmla="*/ 128 h 128"/>
                  <a:gd name="T56" fmla="*/ 138 w 180"/>
                  <a:gd name="T57" fmla="*/ 99 h 128"/>
                  <a:gd name="T58" fmla="*/ 157 w 180"/>
                  <a:gd name="T59" fmla="*/ 18 h 128"/>
                  <a:gd name="T60" fmla="*/ 97 w 180"/>
                  <a:gd name="T61" fmla="*/ 23 h 128"/>
                  <a:gd name="T62" fmla="*/ 5 w 180"/>
                  <a:gd name="T63" fmla="*/ 68 h 128"/>
                  <a:gd name="T64" fmla="*/ 0 w 180"/>
                  <a:gd name="T65" fmla="*/ 63 h 128"/>
                  <a:gd name="T66" fmla="*/ 5 w 180"/>
                  <a:gd name="T67" fmla="*/ 58 h 128"/>
                  <a:gd name="T68" fmla="*/ 29 w 180"/>
                  <a:gd name="T69" fmla="*/ 58 h 128"/>
                  <a:gd name="T70" fmla="*/ 33 w 180"/>
                  <a:gd name="T71" fmla="*/ 68 h 128"/>
                  <a:gd name="T72" fmla="*/ 5 w 180"/>
                  <a:gd name="T73" fmla="*/ 68 h 128"/>
                  <a:gd name="T74" fmla="*/ 110 w 180"/>
                  <a:gd name="T75" fmla="*/ 20 h 128"/>
                  <a:gd name="T76" fmla="*/ 124 w 180"/>
                  <a:gd name="T77" fmla="*/ 12 h 128"/>
                  <a:gd name="T78" fmla="*/ 157 w 180"/>
                  <a:gd name="T79" fmla="*/ 58 h 128"/>
                  <a:gd name="T80" fmla="*/ 110 w 180"/>
                  <a:gd name="T81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28">
                    <a:moveTo>
                      <a:pt x="97" y="23"/>
                    </a:moveTo>
                    <a:cubicBezTo>
                      <a:pt x="80" y="0"/>
                      <a:pt x="52" y="2"/>
                      <a:pt x="37" y="18"/>
                    </a:cubicBezTo>
                    <a:cubicBezTo>
                      <a:pt x="26" y="29"/>
                      <a:pt x="25" y="44"/>
                      <a:pt x="30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7" y="58"/>
                      <a:pt x="69" y="60"/>
                      <a:pt x="70" y="61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8" y="36"/>
                      <a:pt x="91" y="35"/>
                      <a:pt x="94" y="36"/>
                    </a:cubicBezTo>
                    <a:cubicBezTo>
                      <a:pt x="96" y="36"/>
                      <a:pt x="97" y="37"/>
                      <a:pt x="97" y="39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0"/>
                      <a:pt x="111" y="68"/>
                      <a:pt x="113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2" y="69"/>
                      <a:pt x="145" y="71"/>
                      <a:pt x="145" y="74"/>
                    </a:cubicBezTo>
                    <a:cubicBezTo>
                      <a:pt x="145" y="76"/>
                      <a:pt x="142" y="78"/>
                      <a:pt x="140" y="78"/>
                    </a:cubicBezTo>
                    <a:cubicBezTo>
                      <a:pt x="117" y="78"/>
                      <a:pt x="117" y="78"/>
                      <a:pt x="117" y="78"/>
                    </a:cubicBezTo>
                    <a:cubicBezTo>
                      <a:pt x="115" y="101"/>
                      <a:pt x="115" y="101"/>
                      <a:pt x="115" y="101"/>
                    </a:cubicBezTo>
                    <a:cubicBezTo>
                      <a:pt x="115" y="101"/>
                      <a:pt x="115" y="101"/>
                      <a:pt x="115" y="101"/>
                    </a:cubicBezTo>
                    <a:cubicBezTo>
                      <a:pt x="114" y="103"/>
                      <a:pt x="113" y="104"/>
                      <a:pt x="111" y="105"/>
                    </a:cubicBezTo>
                    <a:cubicBezTo>
                      <a:pt x="109" y="106"/>
                      <a:pt x="106" y="104"/>
                      <a:pt x="105" y="101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2" y="90"/>
                      <a:pt x="81" y="91"/>
                      <a:pt x="80" y="91"/>
                    </a:cubicBezTo>
                    <a:cubicBezTo>
                      <a:pt x="77" y="93"/>
                      <a:pt x="74" y="92"/>
                      <a:pt x="73" y="89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9" y="80"/>
                      <a:pt x="48" y="91"/>
                      <a:pt x="56" y="99"/>
                    </a:cubicBezTo>
                    <a:cubicBezTo>
                      <a:pt x="69" y="111"/>
                      <a:pt x="83" y="120"/>
                      <a:pt x="97" y="128"/>
                    </a:cubicBezTo>
                    <a:cubicBezTo>
                      <a:pt x="111" y="120"/>
                      <a:pt x="125" y="111"/>
                      <a:pt x="138" y="99"/>
                    </a:cubicBezTo>
                    <a:cubicBezTo>
                      <a:pt x="158" y="80"/>
                      <a:pt x="180" y="42"/>
                      <a:pt x="157" y="18"/>
                    </a:cubicBezTo>
                    <a:cubicBezTo>
                      <a:pt x="142" y="2"/>
                      <a:pt x="113" y="0"/>
                      <a:pt x="97" y="23"/>
                    </a:cubicBezTo>
                    <a:close/>
                    <a:moveTo>
                      <a:pt x="5" y="68"/>
                    </a:moveTo>
                    <a:cubicBezTo>
                      <a:pt x="2" y="68"/>
                      <a:pt x="0" y="66"/>
                      <a:pt x="0" y="63"/>
                    </a:cubicBezTo>
                    <a:cubicBezTo>
                      <a:pt x="0" y="61"/>
                      <a:pt x="2" y="58"/>
                      <a:pt x="5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5" y="68"/>
                      <a:pt x="5" y="68"/>
                      <a:pt x="5" y="68"/>
                    </a:cubicBezTo>
                    <a:close/>
                    <a:moveTo>
                      <a:pt x="110" y="20"/>
                    </a:moveTo>
                    <a:cubicBezTo>
                      <a:pt x="114" y="16"/>
                      <a:pt x="119" y="13"/>
                      <a:pt x="124" y="12"/>
                    </a:cubicBezTo>
                    <a:cubicBezTo>
                      <a:pt x="148" y="8"/>
                      <a:pt x="168" y="35"/>
                      <a:pt x="157" y="58"/>
                    </a:cubicBezTo>
                    <a:cubicBezTo>
                      <a:pt x="160" y="38"/>
                      <a:pt x="145" y="9"/>
                      <a:pt x="11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4258" name="Group 4257"/>
            <p:cNvGrpSpPr/>
            <p:nvPr/>
          </p:nvGrpSpPr>
          <p:grpSpPr>
            <a:xfrm>
              <a:off x="3762309" y="2657047"/>
              <a:ext cx="450888" cy="450888"/>
              <a:chOff x="3762309" y="2657047"/>
              <a:chExt cx="450888" cy="450888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762309" y="2657047"/>
                <a:ext cx="450888" cy="45088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>
                <a:off x="3884613" y="2728913"/>
                <a:ext cx="209550" cy="339725"/>
              </a:xfrm>
              <a:custGeom>
                <a:avLst/>
                <a:gdLst>
                  <a:gd name="T0" fmla="*/ 0 w 1043"/>
                  <a:gd name="T1" fmla="*/ 521 h 1694"/>
                  <a:gd name="T2" fmla="*/ 521 w 1043"/>
                  <a:gd name="T3" fmla="*/ 0 h 1694"/>
                  <a:gd name="T4" fmla="*/ 1043 w 1043"/>
                  <a:gd name="T5" fmla="*/ 521 h 1694"/>
                  <a:gd name="T6" fmla="*/ 972 w 1043"/>
                  <a:gd name="T7" fmla="*/ 781 h 1694"/>
                  <a:gd name="T8" fmla="*/ 973 w 1043"/>
                  <a:gd name="T9" fmla="*/ 781 h 1694"/>
                  <a:gd name="T10" fmla="*/ 521 w 1043"/>
                  <a:gd name="T11" fmla="*/ 1694 h 1694"/>
                  <a:gd name="T12" fmla="*/ 70 w 1043"/>
                  <a:gd name="T13" fmla="*/ 781 h 1694"/>
                  <a:gd name="T14" fmla="*/ 70 w 1043"/>
                  <a:gd name="T15" fmla="*/ 781 h 1694"/>
                  <a:gd name="T16" fmla="*/ 0 w 1043"/>
                  <a:gd name="T17" fmla="*/ 521 h 1694"/>
                  <a:gd name="T18" fmla="*/ 521 w 1043"/>
                  <a:gd name="T19" fmla="*/ 781 h 1694"/>
                  <a:gd name="T20" fmla="*/ 782 w 1043"/>
                  <a:gd name="T21" fmla="*/ 521 h 1694"/>
                  <a:gd name="T22" fmla="*/ 521 w 1043"/>
                  <a:gd name="T23" fmla="*/ 260 h 1694"/>
                  <a:gd name="T24" fmla="*/ 261 w 1043"/>
                  <a:gd name="T25" fmla="*/ 521 h 1694"/>
                  <a:gd name="T26" fmla="*/ 521 w 1043"/>
                  <a:gd name="T27" fmla="*/ 781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3" h="1694">
                    <a:moveTo>
                      <a:pt x="0" y="521"/>
                    </a:moveTo>
                    <a:cubicBezTo>
                      <a:pt x="0" y="233"/>
                      <a:pt x="233" y="0"/>
                      <a:pt x="521" y="0"/>
                    </a:cubicBezTo>
                    <a:cubicBezTo>
                      <a:pt x="809" y="0"/>
                      <a:pt x="1043" y="233"/>
                      <a:pt x="1043" y="521"/>
                    </a:cubicBezTo>
                    <a:cubicBezTo>
                      <a:pt x="1043" y="616"/>
                      <a:pt x="1017" y="705"/>
                      <a:pt x="972" y="781"/>
                    </a:cubicBezTo>
                    <a:cubicBezTo>
                      <a:pt x="973" y="781"/>
                      <a:pt x="973" y="781"/>
                      <a:pt x="973" y="781"/>
                    </a:cubicBezTo>
                    <a:cubicBezTo>
                      <a:pt x="521" y="1694"/>
                      <a:pt x="521" y="1694"/>
                      <a:pt x="521" y="1694"/>
                    </a:cubicBezTo>
                    <a:cubicBezTo>
                      <a:pt x="70" y="781"/>
                      <a:pt x="70" y="781"/>
                      <a:pt x="70" y="781"/>
                    </a:cubicBezTo>
                    <a:cubicBezTo>
                      <a:pt x="70" y="781"/>
                      <a:pt x="70" y="781"/>
                      <a:pt x="70" y="781"/>
                    </a:cubicBezTo>
                    <a:cubicBezTo>
                      <a:pt x="26" y="705"/>
                      <a:pt x="0" y="616"/>
                      <a:pt x="0" y="521"/>
                    </a:cubicBezTo>
                    <a:close/>
                    <a:moveTo>
                      <a:pt x="521" y="781"/>
                    </a:moveTo>
                    <a:cubicBezTo>
                      <a:pt x="665" y="781"/>
                      <a:pt x="782" y="665"/>
                      <a:pt x="782" y="521"/>
                    </a:cubicBezTo>
                    <a:cubicBezTo>
                      <a:pt x="782" y="377"/>
                      <a:pt x="665" y="260"/>
                      <a:pt x="521" y="260"/>
                    </a:cubicBezTo>
                    <a:cubicBezTo>
                      <a:pt x="377" y="260"/>
                      <a:pt x="261" y="377"/>
                      <a:pt x="261" y="521"/>
                    </a:cubicBezTo>
                    <a:cubicBezTo>
                      <a:pt x="261" y="665"/>
                      <a:pt x="377" y="781"/>
                      <a:pt x="521" y="7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4257" name="Group 4256"/>
            <p:cNvGrpSpPr/>
            <p:nvPr/>
          </p:nvGrpSpPr>
          <p:grpSpPr>
            <a:xfrm>
              <a:off x="3181707" y="3231199"/>
              <a:ext cx="450888" cy="450888"/>
              <a:chOff x="3181707" y="3231199"/>
              <a:chExt cx="450888" cy="450888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181707" y="3231199"/>
                <a:ext cx="450888" cy="45088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4256" name="Picture 42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327" y="3288722"/>
                <a:ext cx="259055" cy="345407"/>
              </a:xfrm>
              <a:prstGeom prst="rect">
                <a:avLst/>
              </a:prstGeom>
            </p:spPr>
          </p:pic>
        </p:grpSp>
        <p:grpSp>
          <p:nvGrpSpPr>
            <p:cNvPr id="4268" name="Group 4267"/>
            <p:cNvGrpSpPr/>
            <p:nvPr/>
          </p:nvGrpSpPr>
          <p:grpSpPr>
            <a:xfrm>
              <a:off x="3759752" y="3225728"/>
              <a:ext cx="450888" cy="450888"/>
              <a:chOff x="3759752" y="3225728"/>
              <a:chExt cx="450888" cy="450888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759752" y="3225728"/>
                <a:ext cx="450888" cy="45088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67" name="Group 4266"/>
              <p:cNvGrpSpPr/>
              <p:nvPr/>
            </p:nvGrpSpPr>
            <p:grpSpPr>
              <a:xfrm rot="3057635">
                <a:off x="3872945" y="3256197"/>
                <a:ext cx="230155" cy="397330"/>
                <a:chOff x="4554537" y="3254543"/>
                <a:chExt cx="342901" cy="591970"/>
              </a:xfrm>
            </p:grpSpPr>
            <p:sp>
              <p:nvSpPr>
                <p:cNvPr id="4263" name="Freeform 13"/>
                <p:cNvSpPr>
                  <a:spLocks/>
                </p:cNvSpPr>
                <p:nvPr/>
              </p:nvSpPr>
              <p:spPr bwMode="auto">
                <a:xfrm>
                  <a:off x="4586288" y="3725863"/>
                  <a:ext cx="133350" cy="120650"/>
                </a:xfrm>
                <a:custGeom>
                  <a:avLst/>
                  <a:gdLst>
                    <a:gd name="T0" fmla="*/ 1 w 66"/>
                    <a:gd name="T1" fmla="*/ 6 h 60"/>
                    <a:gd name="T2" fmla="*/ 35 w 66"/>
                    <a:gd name="T3" fmla="*/ 57 h 60"/>
                    <a:gd name="T4" fmla="*/ 58 w 66"/>
                    <a:gd name="T5" fmla="*/ 0 h 60"/>
                    <a:gd name="T6" fmla="*/ 1 w 66"/>
                    <a:gd name="T7" fmla="*/ 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60">
                      <a:moveTo>
                        <a:pt x="1" y="6"/>
                      </a:moveTo>
                      <a:cubicBezTo>
                        <a:pt x="3" y="30"/>
                        <a:pt x="0" y="60"/>
                        <a:pt x="35" y="57"/>
                      </a:cubicBezTo>
                      <a:cubicBezTo>
                        <a:pt x="66" y="55"/>
                        <a:pt x="62" y="27"/>
                        <a:pt x="58" y="0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64" name="Freeform 14"/>
                <p:cNvSpPr>
                  <a:spLocks/>
                </p:cNvSpPr>
                <p:nvPr/>
              </p:nvSpPr>
              <p:spPr bwMode="auto">
                <a:xfrm>
                  <a:off x="4554537" y="3402180"/>
                  <a:ext cx="169863" cy="320675"/>
                </a:xfrm>
                <a:custGeom>
                  <a:avLst/>
                  <a:gdLst>
                    <a:gd name="T0" fmla="*/ 84 w 85"/>
                    <a:gd name="T1" fmla="*/ 75 h 160"/>
                    <a:gd name="T2" fmla="*/ 29 w 85"/>
                    <a:gd name="T3" fmla="*/ 20 h 160"/>
                    <a:gd name="T4" fmla="*/ 2 w 85"/>
                    <a:gd name="T5" fmla="*/ 76 h 160"/>
                    <a:gd name="T6" fmla="*/ 16 w 85"/>
                    <a:gd name="T7" fmla="*/ 160 h 160"/>
                    <a:gd name="T8" fmla="*/ 73 w 85"/>
                    <a:gd name="T9" fmla="*/ 153 h 160"/>
                    <a:gd name="T10" fmla="*/ 84 w 85"/>
                    <a:gd name="T11" fmla="*/ 7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5" h="160">
                      <a:moveTo>
                        <a:pt x="84" y="75"/>
                      </a:moveTo>
                      <a:cubicBezTo>
                        <a:pt x="83" y="33"/>
                        <a:pt x="53" y="0"/>
                        <a:pt x="29" y="20"/>
                      </a:cubicBezTo>
                      <a:cubicBezTo>
                        <a:pt x="12" y="34"/>
                        <a:pt x="3" y="54"/>
                        <a:pt x="2" y="76"/>
                      </a:cubicBezTo>
                      <a:cubicBezTo>
                        <a:pt x="0" y="106"/>
                        <a:pt x="11" y="131"/>
                        <a:pt x="16" y="160"/>
                      </a:cubicBezTo>
                      <a:cubicBezTo>
                        <a:pt x="73" y="153"/>
                        <a:pt x="73" y="153"/>
                        <a:pt x="73" y="153"/>
                      </a:cubicBezTo>
                      <a:cubicBezTo>
                        <a:pt x="66" y="119"/>
                        <a:pt x="85" y="102"/>
                        <a:pt x="84" y="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65" name="Freeform 15"/>
                <p:cNvSpPr>
                  <a:spLocks/>
                </p:cNvSpPr>
                <p:nvPr/>
              </p:nvSpPr>
              <p:spPr bwMode="auto">
                <a:xfrm>
                  <a:off x="4729163" y="3575050"/>
                  <a:ext cx="133350" cy="122238"/>
                </a:xfrm>
                <a:custGeom>
                  <a:avLst/>
                  <a:gdLst>
                    <a:gd name="T0" fmla="*/ 66 w 66"/>
                    <a:gd name="T1" fmla="*/ 8 h 61"/>
                    <a:gd name="T2" fmla="*/ 30 w 66"/>
                    <a:gd name="T3" fmla="*/ 58 h 61"/>
                    <a:gd name="T4" fmla="*/ 9 w 66"/>
                    <a:gd name="T5" fmla="*/ 0 h 61"/>
                    <a:gd name="T6" fmla="*/ 66 w 66"/>
                    <a:gd name="T7" fmla="*/ 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61">
                      <a:moveTo>
                        <a:pt x="66" y="8"/>
                      </a:moveTo>
                      <a:cubicBezTo>
                        <a:pt x="63" y="32"/>
                        <a:pt x="66" y="61"/>
                        <a:pt x="30" y="58"/>
                      </a:cubicBezTo>
                      <a:cubicBezTo>
                        <a:pt x="0" y="56"/>
                        <a:pt x="4" y="28"/>
                        <a:pt x="9" y="0"/>
                      </a:cubicBezTo>
                      <a:cubicBezTo>
                        <a:pt x="66" y="8"/>
                        <a:pt x="66" y="8"/>
                        <a:pt x="66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66" name="Freeform 16"/>
                <p:cNvSpPr>
                  <a:spLocks/>
                </p:cNvSpPr>
                <p:nvPr/>
              </p:nvSpPr>
              <p:spPr bwMode="auto">
                <a:xfrm>
                  <a:off x="4727575" y="3254543"/>
                  <a:ext cx="169863" cy="320675"/>
                </a:xfrm>
                <a:custGeom>
                  <a:avLst/>
                  <a:gdLst>
                    <a:gd name="T0" fmla="*/ 1 w 85"/>
                    <a:gd name="T1" fmla="*/ 74 h 160"/>
                    <a:gd name="T2" fmla="*/ 57 w 85"/>
                    <a:gd name="T3" fmla="*/ 20 h 160"/>
                    <a:gd name="T4" fmla="*/ 84 w 85"/>
                    <a:gd name="T5" fmla="*/ 77 h 160"/>
                    <a:gd name="T6" fmla="*/ 68 w 85"/>
                    <a:gd name="T7" fmla="*/ 160 h 160"/>
                    <a:gd name="T8" fmla="*/ 11 w 85"/>
                    <a:gd name="T9" fmla="*/ 153 h 160"/>
                    <a:gd name="T10" fmla="*/ 1 w 85"/>
                    <a:gd name="T11" fmla="*/ 7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5" h="160">
                      <a:moveTo>
                        <a:pt x="1" y="74"/>
                      </a:moveTo>
                      <a:cubicBezTo>
                        <a:pt x="3" y="33"/>
                        <a:pt x="33" y="0"/>
                        <a:pt x="57" y="20"/>
                      </a:cubicBezTo>
                      <a:cubicBezTo>
                        <a:pt x="74" y="35"/>
                        <a:pt x="83" y="55"/>
                        <a:pt x="84" y="77"/>
                      </a:cubicBezTo>
                      <a:cubicBezTo>
                        <a:pt x="85" y="107"/>
                        <a:pt x="73" y="132"/>
                        <a:pt x="68" y="160"/>
                      </a:cubicBezTo>
                      <a:cubicBezTo>
                        <a:pt x="11" y="153"/>
                        <a:pt x="11" y="153"/>
                        <a:pt x="11" y="153"/>
                      </a:cubicBezTo>
                      <a:cubicBezTo>
                        <a:pt x="18" y="119"/>
                        <a:pt x="0" y="101"/>
                        <a:pt x="1" y="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204" name="Title 9"/>
          <p:cNvSpPr>
            <a:spLocks noGrp="1"/>
          </p:cNvSpPr>
          <p:nvPr>
            <p:ph type="title"/>
          </p:nvPr>
        </p:nvSpPr>
        <p:spPr>
          <a:xfrm>
            <a:off x="190005" y="147045"/>
            <a:ext cx="8953995" cy="814388"/>
          </a:xfrm>
        </p:spPr>
        <p:txBody>
          <a:bodyPr/>
          <a:lstStyle/>
          <a:p>
            <a:r>
              <a:rPr lang="en-US" sz="2000" dirty="0" smtClean="0"/>
              <a:t>MSP432™ MCUs: OPTIMIZED FOR PERSONAL ELECTRONICS</a:t>
            </a:r>
            <a:endParaRPr lang="en-US" sz="2000" dirty="0"/>
          </a:p>
        </p:txBody>
      </p:sp>
      <p:sp>
        <p:nvSpPr>
          <p:cNvPr id="216" name="TextBox 215"/>
          <p:cNvSpPr txBox="1"/>
          <p:nvPr/>
        </p:nvSpPr>
        <p:spPr>
          <a:xfrm>
            <a:off x="76200" y="6047601"/>
            <a:ext cx="906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  <a:cs typeface="Arial" charset="0"/>
              </a:rPr>
              <a:t>INDUSTRIAL     |      PERSONAL ELECTRONICS     |      INTERNET OF THINGS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199723" y="5404297"/>
            <a:ext cx="751426" cy="719722"/>
            <a:chOff x="6179078" y="5450322"/>
            <a:chExt cx="751426" cy="719722"/>
          </a:xfrm>
        </p:grpSpPr>
        <p:sp>
          <p:nvSpPr>
            <p:cNvPr id="97" name="Rounded Rectangle 96"/>
            <p:cNvSpPr/>
            <p:nvPr/>
          </p:nvSpPr>
          <p:spPr>
            <a:xfrm>
              <a:off x="6280700" y="5513890"/>
              <a:ext cx="571460" cy="512088"/>
            </a:xfrm>
            <a:prstGeom prst="roundRect">
              <a:avLst>
                <a:gd name="adj" fmla="val 748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79078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185772" y="5932375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20546" y="5936738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28677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359516" y="5587898"/>
              <a:ext cx="206042" cy="175512"/>
              <a:chOff x="6359516" y="5587898"/>
              <a:chExt cx="206042" cy="175512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6359516" y="5587898"/>
                <a:ext cx="206042" cy="175512"/>
              </a:xfrm>
              <a:prstGeom prst="roundRect">
                <a:avLst>
                  <a:gd name="adj" fmla="val 728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6363730" y="5642919"/>
                <a:ext cx="201827" cy="82378"/>
              </a:xfrm>
              <a:custGeom>
                <a:avLst/>
                <a:gdLst>
                  <a:gd name="connsiteX0" fmla="*/ 0 w 201827"/>
                  <a:gd name="connsiteY0" fmla="*/ 82378 h 82378"/>
                  <a:gd name="connsiteX1" fmla="*/ 32951 w 201827"/>
                  <a:gd name="connsiteY1" fmla="*/ 28832 h 82378"/>
                  <a:gd name="connsiteX2" fmla="*/ 61784 w 201827"/>
                  <a:gd name="connsiteY2" fmla="*/ 61784 h 82378"/>
                  <a:gd name="connsiteX3" fmla="*/ 107092 w 201827"/>
                  <a:gd name="connsiteY3" fmla="*/ 0 h 82378"/>
                  <a:gd name="connsiteX4" fmla="*/ 144162 w 201827"/>
                  <a:gd name="connsiteY4" fmla="*/ 49427 h 82378"/>
                  <a:gd name="connsiteX5" fmla="*/ 160638 w 201827"/>
                  <a:gd name="connsiteY5" fmla="*/ 24713 h 82378"/>
                  <a:gd name="connsiteX6" fmla="*/ 201827 w 201827"/>
                  <a:gd name="connsiteY6" fmla="*/ 24713 h 8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27" h="82378">
                    <a:moveTo>
                      <a:pt x="0" y="82378"/>
                    </a:moveTo>
                    <a:lnTo>
                      <a:pt x="32951" y="28832"/>
                    </a:lnTo>
                    <a:lnTo>
                      <a:pt x="61784" y="61784"/>
                    </a:lnTo>
                    <a:lnTo>
                      <a:pt x="107092" y="0"/>
                    </a:lnTo>
                    <a:lnTo>
                      <a:pt x="144162" y="49427"/>
                    </a:lnTo>
                    <a:lnTo>
                      <a:pt x="160638" y="24713"/>
                    </a:lnTo>
                    <a:lnTo>
                      <a:pt x="201827" y="24713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6272083" y="5769934"/>
              <a:ext cx="201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6431610" y="5852983"/>
              <a:ext cx="33864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427273" y="5927286"/>
              <a:ext cx="33990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78791" y="5460542"/>
            <a:ext cx="392279" cy="478206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381000" y="5473969"/>
            <a:ext cx="517525" cy="517525"/>
            <a:chOff x="612574" y="5450322"/>
            <a:chExt cx="517525" cy="517525"/>
          </a:xfrm>
        </p:grpSpPr>
        <p:sp>
          <p:nvSpPr>
            <p:cNvPr id="110" name="Oval 109"/>
            <p:cNvSpPr/>
            <p:nvPr/>
          </p:nvSpPr>
          <p:spPr>
            <a:xfrm>
              <a:off x="645667" y="5487777"/>
              <a:ext cx="448961" cy="4489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574" y="5450322"/>
              <a:ext cx="5175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728461" y="5764647"/>
              <a:ext cx="288925" cy="25400"/>
            </a:xfrm>
            <a:custGeom>
              <a:avLst/>
              <a:gdLst>
                <a:gd name="T0" fmla="*/ 182 w 182"/>
                <a:gd name="T1" fmla="*/ 0 h 16"/>
                <a:gd name="T2" fmla="*/ 0 w 182"/>
                <a:gd name="T3" fmla="*/ 0 h 16"/>
                <a:gd name="T4" fmla="*/ 0 w 182"/>
                <a:gd name="T5" fmla="*/ 16 h 16"/>
                <a:gd name="T6" fmla="*/ 2 w 182"/>
                <a:gd name="T7" fmla="*/ 16 h 16"/>
                <a:gd name="T8" fmla="*/ 2 w 182"/>
                <a:gd name="T9" fmla="*/ 12 h 16"/>
                <a:gd name="T10" fmla="*/ 5 w 182"/>
                <a:gd name="T11" fmla="*/ 12 h 16"/>
                <a:gd name="T12" fmla="*/ 5 w 182"/>
                <a:gd name="T13" fmla="*/ 16 h 16"/>
                <a:gd name="T14" fmla="*/ 15 w 182"/>
                <a:gd name="T15" fmla="*/ 16 h 16"/>
                <a:gd name="T16" fmla="*/ 15 w 182"/>
                <a:gd name="T17" fmla="*/ 4 h 16"/>
                <a:gd name="T18" fmla="*/ 19 w 182"/>
                <a:gd name="T19" fmla="*/ 4 h 16"/>
                <a:gd name="T20" fmla="*/ 19 w 182"/>
                <a:gd name="T21" fmla="*/ 16 h 16"/>
                <a:gd name="T22" fmla="*/ 30 w 182"/>
                <a:gd name="T23" fmla="*/ 16 h 16"/>
                <a:gd name="T24" fmla="*/ 30 w 182"/>
                <a:gd name="T25" fmla="*/ 12 h 16"/>
                <a:gd name="T26" fmla="*/ 33 w 182"/>
                <a:gd name="T27" fmla="*/ 12 h 16"/>
                <a:gd name="T28" fmla="*/ 33 w 182"/>
                <a:gd name="T29" fmla="*/ 16 h 16"/>
                <a:gd name="T30" fmla="*/ 46 w 182"/>
                <a:gd name="T31" fmla="*/ 16 h 16"/>
                <a:gd name="T32" fmla="*/ 46 w 182"/>
                <a:gd name="T33" fmla="*/ 12 h 16"/>
                <a:gd name="T34" fmla="*/ 49 w 182"/>
                <a:gd name="T35" fmla="*/ 12 h 16"/>
                <a:gd name="T36" fmla="*/ 49 w 182"/>
                <a:gd name="T37" fmla="*/ 16 h 16"/>
                <a:gd name="T38" fmla="*/ 61 w 182"/>
                <a:gd name="T39" fmla="*/ 16 h 16"/>
                <a:gd name="T40" fmla="*/ 61 w 182"/>
                <a:gd name="T41" fmla="*/ 4 h 16"/>
                <a:gd name="T42" fmla="*/ 66 w 182"/>
                <a:gd name="T43" fmla="*/ 4 h 16"/>
                <a:gd name="T44" fmla="*/ 66 w 182"/>
                <a:gd name="T45" fmla="*/ 16 h 16"/>
                <a:gd name="T46" fmla="*/ 77 w 182"/>
                <a:gd name="T47" fmla="*/ 16 h 16"/>
                <a:gd name="T48" fmla="*/ 77 w 182"/>
                <a:gd name="T49" fmla="*/ 12 h 16"/>
                <a:gd name="T50" fmla="*/ 79 w 182"/>
                <a:gd name="T51" fmla="*/ 12 h 16"/>
                <a:gd name="T52" fmla="*/ 79 w 182"/>
                <a:gd name="T53" fmla="*/ 16 h 16"/>
                <a:gd name="T54" fmla="*/ 93 w 182"/>
                <a:gd name="T55" fmla="*/ 16 h 16"/>
                <a:gd name="T56" fmla="*/ 93 w 182"/>
                <a:gd name="T57" fmla="*/ 12 h 16"/>
                <a:gd name="T58" fmla="*/ 96 w 182"/>
                <a:gd name="T59" fmla="*/ 12 h 16"/>
                <a:gd name="T60" fmla="*/ 96 w 182"/>
                <a:gd name="T61" fmla="*/ 16 h 16"/>
                <a:gd name="T62" fmla="*/ 109 w 182"/>
                <a:gd name="T63" fmla="*/ 16 h 16"/>
                <a:gd name="T64" fmla="*/ 109 w 182"/>
                <a:gd name="T65" fmla="*/ 4 h 16"/>
                <a:gd name="T66" fmla="*/ 113 w 182"/>
                <a:gd name="T67" fmla="*/ 4 h 16"/>
                <a:gd name="T68" fmla="*/ 113 w 182"/>
                <a:gd name="T69" fmla="*/ 16 h 16"/>
                <a:gd name="T70" fmla="*/ 125 w 182"/>
                <a:gd name="T71" fmla="*/ 16 h 16"/>
                <a:gd name="T72" fmla="*/ 125 w 182"/>
                <a:gd name="T73" fmla="*/ 12 h 16"/>
                <a:gd name="T74" fmla="*/ 128 w 182"/>
                <a:gd name="T75" fmla="*/ 12 h 16"/>
                <a:gd name="T76" fmla="*/ 128 w 182"/>
                <a:gd name="T77" fmla="*/ 16 h 16"/>
                <a:gd name="T78" fmla="*/ 141 w 182"/>
                <a:gd name="T79" fmla="*/ 16 h 16"/>
                <a:gd name="T80" fmla="*/ 141 w 182"/>
                <a:gd name="T81" fmla="*/ 12 h 16"/>
                <a:gd name="T82" fmla="*/ 144 w 182"/>
                <a:gd name="T83" fmla="*/ 12 h 16"/>
                <a:gd name="T84" fmla="*/ 144 w 182"/>
                <a:gd name="T85" fmla="*/ 16 h 16"/>
                <a:gd name="T86" fmla="*/ 156 w 182"/>
                <a:gd name="T87" fmla="*/ 16 h 16"/>
                <a:gd name="T88" fmla="*/ 156 w 182"/>
                <a:gd name="T89" fmla="*/ 4 h 16"/>
                <a:gd name="T90" fmla="*/ 160 w 182"/>
                <a:gd name="T91" fmla="*/ 4 h 16"/>
                <a:gd name="T92" fmla="*/ 160 w 182"/>
                <a:gd name="T93" fmla="*/ 16 h 16"/>
                <a:gd name="T94" fmla="*/ 172 w 182"/>
                <a:gd name="T95" fmla="*/ 16 h 16"/>
                <a:gd name="T96" fmla="*/ 172 w 182"/>
                <a:gd name="T97" fmla="*/ 13 h 16"/>
                <a:gd name="T98" fmla="*/ 175 w 182"/>
                <a:gd name="T99" fmla="*/ 13 h 16"/>
                <a:gd name="T100" fmla="*/ 175 w 182"/>
                <a:gd name="T101" fmla="*/ 16 h 16"/>
                <a:gd name="T102" fmla="*/ 182 w 182"/>
                <a:gd name="T103" fmla="*/ 16 h 16"/>
                <a:gd name="T104" fmla="*/ 182 w 182"/>
                <a:gd name="T10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15" y="1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49" y="16"/>
                  </a:lnTo>
                  <a:lnTo>
                    <a:pt x="61" y="16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66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79" y="16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96" y="16"/>
                  </a:lnTo>
                  <a:lnTo>
                    <a:pt x="109" y="16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16"/>
                  </a:lnTo>
                  <a:lnTo>
                    <a:pt x="125" y="16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41" y="16"/>
                  </a:lnTo>
                  <a:lnTo>
                    <a:pt x="141" y="12"/>
                  </a:lnTo>
                  <a:lnTo>
                    <a:pt x="144" y="12"/>
                  </a:lnTo>
                  <a:lnTo>
                    <a:pt x="144" y="16"/>
                  </a:lnTo>
                  <a:lnTo>
                    <a:pt x="156" y="16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16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5" y="13"/>
                  </a:lnTo>
                  <a:lnTo>
                    <a:pt x="175" y="16"/>
                  </a:lnTo>
                  <a:lnTo>
                    <a:pt x="182" y="1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3" name="Freeform 7"/>
            <p:cNvSpPr>
              <a:spLocks noEditPoints="1"/>
            </p:cNvSpPr>
            <p:nvPr/>
          </p:nvSpPr>
          <p:spPr bwMode="auto">
            <a:xfrm>
              <a:off x="728461" y="5612247"/>
              <a:ext cx="47625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1 w 51"/>
                <a:gd name="T11" fmla="*/ 24 h 99"/>
                <a:gd name="T12" fmla="*/ 15 w 51"/>
                <a:gd name="T13" fmla="*/ 23 h 99"/>
                <a:gd name="T14" fmla="*/ 19 w 51"/>
                <a:gd name="T15" fmla="*/ 21 h 99"/>
                <a:gd name="T16" fmla="*/ 24 w 51"/>
                <a:gd name="T17" fmla="*/ 21 h 99"/>
                <a:gd name="T18" fmla="*/ 30 w 51"/>
                <a:gd name="T19" fmla="*/ 22 h 99"/>
                <a:gd name="T20" fmla="*/ 36 w 51"/>
                <a:gd name="T21" fmla="*/ 24 h 99"/>
                <a:gd name="T22" fmla="*/ 39 w 51"/>
                <a:gd name="T23" fmla="*/ 29 h 99"/>
                <a:gd name="T24" fmla="*/ 40 w 51"/>
                <a:gd name="T25" fmla="*/ 34 h 99"/>
                <a:gd name="T26" fmla="*/ 39 w 51"/>
                <a:gd name="T27" fmla="*/ 39 h 99"/>
                <a:gd name="T28" fmla="*/ 37 w 51"/>
                <a:gd name="T29" fmla="*/ 43 h 99"/>
                <a:gd name="T30" fmla="*/ 33 w 51"/>
                <a:gd name="T31" fmla="*/ 46 h 99"/>
                <a:gd name="T32" fmla="*/ 28 w 51"/>
                <a:gd name="T33" fmla="*/ 49 h 99"/>
                <a:gd name="T34" fmla="*/ 24 w 51"/>
                <a:gd name="T35" fmla="*/ 52 h 99"/>
                <a:gd name="T36" fmla="*/ 21 w 51"/>
                <a:gd name="T37" fmla="*/ 54 h 99"/>
                <a:gd name="T38" fmla="*/ 19 w 51"/>
                <a:gd name="T39" fmla="*/ 57 h 99"/>
                <a:gd name="T40" fmla="*/ 18 w 51"/>
                <a:gd name="T41" fmla="*/ 60 h 99"/>
                <a:gd name="T42" fmla="*/ 41 w 51"/>
                <a:gd name="T43" fmla="*/ 60 h 99"/>
                <a:gd name="T44" fmla="*/ 41 w 51"/>
                <a:gd name="T45" fmla="*/ 68 h 99"/>
                <a:gd name="T46" fmla="*/ 8 w 51"/>
                <a:gd name="T47" fmla="*/ 68 h 99"/>
                <a:gd name="T48" fmla="*/ 8 w 51"/>
                <a:gd name="T49" fmla="*/ 63 h 99"/>
                <a:gd name="T50" fmla="*/ 9 w 51"/>
                <a:gd name="T51" fmla="*/ 57 h 99"/>
                <a:gd name="T52" fmla="*/ 12 w 51"/>
                <a:gd name="T53" fmla="*/ 52 h 99"/>
                <a:gd name="T54" fmla="*/ 16 w 51"/>
                <a:gd name="T55" fmla="*/ 48 h 99"/>
                <a:gd name="T56" fmla="*/ 22 w 51"/>
                <a:gd name="T57" fmla="*/ 43 h 99"/>
                <a:gd name="T58" fmla="*/ 26 w 51"/>
                <a:gd name="T59" fmla="*/ 41 h 99"/>
                <a:gd name="T60" fmla="*/ 28 w 51"/>
                <a:gd name="T61" fmla="*/ 39 h 99"/>
                <a:gd name="T62" fmla="*/ 30 w 51"/>
                <a:gd name="T63" fmla="*/ 37 h 99"/>
                <a:gd name="T64" fmla="*/ 30 w 51"/>
                <a:gd name="T65" fmla="*/ 34 h 99"/>
                <a:gd name="T66" fmla="*/ 29 w 51"/>
                <a:gd name="T67" fmla="*/ 32 h 99"/>
                <a:gd name="T68" fmla="*/ 28 w 51"/>
                <a:gd name="T69" fmla="*/ 30 h 99"/>
                <a:gd name="T70" fmla="*/ 26 w 51"/>
                <a:gd name="T71" fmla="*/ 29 h 99"/>
                <a:gd name="T72" fmla="*/ 23 w 51"/>
                <a:gd name="T73" fmla="*/ 29 h 99"/>
                <a:gd name="T74" fmla="*/ 19 w 51"/>
                <a:gd name="T75" fmla="*/ 29 h 99"/>
                <a:gd name="T76" fmla="*/ 16 w 51"/>
                <a:gd name="T77" fmla="*/ 30 h 99"/>
                <a:gd name="T78" fmla="*/ 13 w 51"/>
                <a:gd name="T79" fmla="*/ 31 h 99"/>
                <a:gd name="T80" fmla="*/ 10 w 51"/>
                <a:gd name="T81" fmla="*/ 32 h 99"/>
                <a:gd name="T82" fmla="*/ 8 w 51"/>
                <a:gd name="T83" fmla="*/ 26 h 99"/>
                <a:gd name="T84" fmla="*/ 11 w 51"/>
                <a:gd name="T85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1" y="24"/>
                  </a:moveTo>
                  <a:cubicBezTo>
                    <a:pt x="12" y="24"/>
                    <a:pt x="13" y="23"/>
                    <a:pt x="15" y="23"/>
                  </a:cubicBezTo>
                  <a:cubicBezTo>
                    <a:pt x="16" y="22"/>
                    <a:pt x="17" y="22"/>
                    <a:pt x="19" y="21"/>
                  </a:cubicBezTo>
                  <a:cubicBezTo>
                    <a:pt x="21" y="21"/>
                    <a:pt x="22" y="21"/>
                    <a:pt x="24" y="21"/>
                  </a:cubicBezTo>
                  <a:cubicBezTo>
                    <a:pt x="26" y="21"/>
                    <a:pt x="28" y="21"/>
                    <a:pt x="30" y="22"/>
                  </a:cubicBezTo>
                  <a:cubicBezTo>
                    <a:pt x="32" y="22"/>
                    <a:pt x="34" y="23"/>
                    <a:pt x="36" y="24"/>
                  </a:cubicBezTo>
                  <a:cubicBezTo>
                    <a:pt x="37" y="26"/>
                    <a:pt x="38" y="27"/>
                    <a:pt x="39" y="29"/>
                  </a:cubicBezTo>
                  <a:cubicBezTo>
                    <a:pt x="40" y="30"/>
                    <a:pt x="40" y="32"/>
                    <a:pt x="40" y="34"/>
                  </a:cubicBezTo>
                  <a:cubicBezTo>
                    <a:pt x="40" y="36"/>
                    <a:pt x="40" y="37"/>
                    <a:pt x="39" y="39"/>
                  </a:cubicBezTo>
                  <a:cubicBezTo>
                    <a:pt x="39" y="40"/>
                    <a:pt x="38" y="42"/>
                    <a:pt x="37" y="43"/>
                  </a:cubicBezTo>
                  <a:cubicBezTo>
                    <a:pt x="36" y="44"/>
                    <a:pt x="34" y="45"/>
                    <a:pt x="33" y="46"/>
                  </a:cubicBezTo>
                  <a:cubicBezTo>
                    <a:pt x="31" y="47"/>
                    <a:pt x="30" y="48"/>
                    <a:pt x="28" y="49"/>
                  </a:cubicBezTo>
                  <a:cubicBezTo>
                    <a:pt x="27" y="50"/>
                    <a:pt x="25" y="51"/>
                    <a:pt x="24" y="52"/>
                  </a:cubicBezTo>
                  <a:cubicBezTo>
                    <a:pt x="23" y="53"/>
                    <a:pt x="22" y="53"/>
                    <a:pt x="21" y="54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8"/>
                    <a:pt x="18" y="59"/>
                    <a:pt x="18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8" y="59"/>
                    <a:pt x="9" y="57"/>
                  </a:cubicBezTo>
                  <a:cubicBezTo>
                    <a:pt x="10" y="55"/>
                    <a:pt x="11" y="54"/>
                    <a:pt x="12" y="52"/>
                  </a:cubicBezTo>
                  <a:cubicBezTo>
                    <a:pt x="13" y="51"/>
                    <a:pt x="14" y="49"/>
                    <a:pt x="16" y="48"/>
                  </a:cubicBezTo>
                  <a:cubicBezTo>
                    <a:pt x="18" y="46"/>
                    <a:pt x="20" y="45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9" y="38"/>
                    <a:pt x="29" y="38"/>
                    <a:pt x="30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3"/>
                    <a:pt x="29" y="32"/>
                  </a:cubicBezTo>
                  <a:cubicBezTo>
                    <a:pt x="29" y="31"/>
                    <a:pt x="29" y="31"/>
                    <a:pt x="28" y="30"/>
                  </a:cubicBezTo>
                  <a:cubicBezTo>
                    <a:pt x="27" y="30"/>
                    <a:pt x="26" y="30"/>
                    <a:pt x="26" y="29"/>
                  </a:cubicBezTo>
                  <a:cubicBezTo>
                    <a:pt x="25" y="29"/>
                    <a:pt x="24" y="29"/>
                    <a:pt x="23" y="29"/>
                  </a:cubicBezTo>
                  <a:cubicBezTo>
                    <a:pt x="21" y="29"/>
                    <a:pt x="20" y="29"/>
                    <a:pt x="19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1"/>
                    <a:pt x="13" y="31"/>
                  </a:cubicBezTo>
                  <a:cubicBezTo>
                    <a:pt x="12" y="32"/>
                    <a:pt x="11" y="32"/>
                    <a:pt x="10" y="3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5"/>
                    <a:pt x="10" y="25"/>
                    <a:pt x="11" y="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" name="Freeform 8"/>
            <p:cNvSpPr>
              <a:spLocks/>
            </p:cNvSpPr>
            <p:nvPr/>
          </p:nvSpPr>
          <p:spPr bwMode="auto">
            <a:xfrm>
              <a:off x="804661" y="5639235"/>
              <a:ext cx="12700" cy="15875"/>
            </a:xfrm>
            <a:custGeom>
              <a:avLst/>
              <a:gdLst>
                <a:gd name="T0" fmla="*/ 2 w 14"/>
                <a:gd name="T1" fmla="*/ 14 h 17"/>
                <a:gd name="T2" fmla="*/ 4 w 14"/>
                <a:gd name="T3" fmla="*/ 16 h 17"/>
                <a:gd name="T4" fmla="*/ 7 w 14"/>
                <a:gd name="T5" fmla="*/ 17 h 17"/>
                <a:gd name="T6" fmla="*/ 9 w 14"/>
                <a:gd name="T7" fmla="*/ 16 h 17"/>
                <a:gd name="T8" fmla="*/ 10 w 14"/>
                <a:gd name="T9" fmla="*/ 16 h 17"/>
                <a:gd name="T10" fmla="*/ 12 w 14"/>
                <a:gd name="T11" fmla="*/ 15 h 17"/>
                <a:gd name="T12" fmla="*/ 14 w 14"/>
                <a:gd name="T13" fmla="*/ 13 h 17"/>
                <a:gd name="T14" fmla="*/ 13 w 14"/>
                <a:gd name="T15" fmla="*/ 7 h 17"/>
                <a:gd name="T16" fmla="*/ 11 w 14"/>
                <a:gd name="T17" fmla="*/ 3 h 17"/>
                <a:gd name="T18" fmla="*/ 9 w 14"/>
                <a:gd name="T19" fmla="*/ 1 h 17"/>
                <a:gd name="T20" fmla="*/ 6 w 14"/>
                <a:gd name="T21" fmla="*/ 0 h 17"/>
                <a:gd name="T22" fmla="*/ 4 w 14"/>
                <a:gd name="T23" fmla="*/ 1 h 17"/>
                <a:gd name="T24" fmla="*/ 2 w 14"/>
                <a:gd name="T25" fmla="*/ 3 h 17"/>
                <a:gd name="T26" fmla="*/ 0 w 14"/>
                <a:gd name="T27" fmla="*/ 5 h 17"/>
                <a:gd name="T28" fmla="*/ 0 w 14"/>
                <a:gd name="T29" fmla="*/ 8 h 17"/>
                <a:gd name="T30" fmla="*/ 0 w 14"/>
                <a:gd name="T31" fmla="*/ 11 h 17"/>
                <a:gd name="T32" fmla="*/ 2 w 14"/>
                <a:gd name="T3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2" y="14"/>
                  </a:moveTo>
                  <a:cubicBezTo>
                    <a:pt x="2" y="15"/>
                    <a:pt x="3" y="15"/>
                    <a:pt x="4" y="16"/>
                  </a:cubicBezTo>
                  <a:cubicBezTo>
                    <a:pt x="4" y="16"/>
                    <a:pt x="6" y="17"/>
                    <a:pt x="7" y="17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3" y="14"/>
                    <a:pt x="13" y="14"/>
                    <a:pt x="14" y="13"/>
                  </a:cubicBezTo>
                  <a:cubicBezTo>
                    <a:pt x="14" y="11"/>
                    <a:pt x="13" y="9"/>
                    <a:pt x="13" y="7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0" y="11"/>
                  </a:cubicBezTo>
                  <a:cubicBezTo>
                    <a:pt x="1" y="12"/>
                    <a:pt x="1" y="13"/>
                    <a:pt x="2" y="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787199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8 w 51"/>
                <a:gd name="T11" fmla="*/ 30 h 99"/>
                <a:gd name="T12" fmla="*/ 12 w 51"/>
                <a:gd name="T13" fmla="*/ 25 h 99"/>
                <a:gd name="T14" fmla="*/ 17 w 51"/>
                <a:gd name="T15" fmla="*/ 22 h 99"/>
                <a:gd name="T16" fmla="*/ 24 w 51"/>
                <a:gd name="T17" fmla="*/ 21 h 99"/>
                <a:gd name="T18" fmla="*/ 32 w 51"/>
                <a:gd name="T19" fmla="*/ 23 h 99"/>
                <a:gd name="T20" fmla="*/ 37 w 51"/>
                <a:gd name="T21" fmla="*/ 27 h 99"/>
                <a:gd name="T22" fmla="*/ 40 w 51"/>
                <a:gd name="T23" fmla="*/ 35 h 99"/>
                <a:gd name="T24" fmla="*/ 41 w 51"/>
                <a:gd name="T25" fmla="*/ 45 h 99"/>
                <a:gd name="T26" fmla="*/ 40 w 51"/>
                <a:gd name="T27" fmla="*/ 55 h 99"/>
                <a:gd name="T28" fmla="*/ 36 w 51"/>
                <a:gd name="T29" fmla="*/ 62 h 99"/>
                <a:gd name="T30" fmla="*/ 30 w 51"/>
                <a:gd name="T31" fmla="*/ 67 h 99"/>
                <a:gd name="T32" fmla="*/ 22 w 51"/>
                <a:gd name="T33" fmla="*/ 68 h 99"/>
                <a:gd name="T34" fmla="*/ 19 w 51"/>
                <a:gd name="T35" fmla="*/ 68 h 99"/>
                <a:gd name="T36" fmla="*/ 16 w 51"/>
                <a:gd name="T37" fmla="*/ 68 h 99"/>
                <a:gd name="T38" fmla="*/ 14 w 51"/>
                <a:gd name="T39" fmla="*/ 67 h 99"/>
                <a:gd name="T40" fmla="*/ 12 w 51"/>
                <a:gd name="T41" fmla="*/ 67 h 99"/>
                <a:gd name="T42" fmla="*/ 14 w 51"/>
                <a:gd name="T43" fmla="*/ 60 h 99"/>
                <a:gd name="T44" fmla="*/ 17 w 51"/>
                <a:gd name="T45" fmla="*/ 61 h 99"/>
                <a:gd name="T46" fmla="*/ 21 w 51"/>
                <a:gd name="T47" fmla="*/ 61 h 99"/>
                <a:gd name="T48" fmla="*/ 25 w 51"/>
                <a:gd name="T49" fmla="*/ 60 h 99"/>
                <a:gd name="T50" fmla="*/ 28 w 51"/>
                <a:gd name="T51" fmla="*/ 58 h 99"/>
                <a:gd name="T52" fmla="*/ 30 w 51"/>
                <a:gd name="T53" fmla="*/ 54 h 99"/>
                <a:gd name="T54" fmla="*/ 31 w 51"/>
                <a:gd name="T55" fmla="*/ 48 h 99"/>
                <a:gd name="T56" fmla="*/ 26 w 51"/>
                <a:gd name="T57" fmla="*/ 51 h 99"/>
                <a:gd name="T58" fmla="*/ 21 w 51"/>
                <a:gd name="T59" fmla="*/ 52 h 99"/>
                <a:gd name="T60" fmla="*/ 15 w 51"/>
                <a:gd name="T61" fmla="*/ 50 h 99"/>
                <a:gd name="T62" fmla="*/ 11 w 51"/>
                <a:gd name="T63" fmla="*/ 47 h 99"/>
                <a:gd name="T64" fmla="*/ 8 w 51"/>
                <a:gd name="T65" fmla="*/ 42 h 99"/>
                <a:gd name="T66" fmla="*/ 7 w 51"/>
                <a:gd name="T67" fmla="*/ 36 h 99"/>
                <a:gd name="T68" fmla="*/ 8 w 51"/>
                <a:gd name="T69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0"/>
                  </a:moveTo>
                  <a:cubicBezTo>
                    <a:pt x="9" y="28"/>
                    <a:pt x="10" y="27"/>
                    <a:pt x="12" y="25"/>
                  </a:cubicBezTo>
                  <a:cubicBezTo>
                    <a:pt x="13" y="24"/>
                    <a:pt x="15" y="23"/>
                    <a:pt x="17" y="22"/>
                  </a:cubicBezTo>
                  <a:cubicBezTo>
                    <a:pt x="19" y="21"/>
                    <a:pt x="22" y="21"/>
                    <a:pt x="24" y="21"/>
                  </a:cubicBezTo>
                  <a:cubicBezTo>
                    <a:pt x="27" y="21"/>
                    <a:pt x="30" y="21"/>
                    <a:pt x="32" y="23"/>
                  </a:cubicBezTo>
                  <a:cubicBezTo>
                    <a:pt x="34" y="24"/>
                    <a:pt x="36" y="25"/>
                    <a:pt x="37" y="27"/>
                  </a:cubicBezTo>
                  <a:cubicBezTo>
                    <a:pt x="39" y="29"/>
                    <a:pt x="40" y="32"/>
                    <a:pt x="40" y="35"/>
                  </a:cubicBezTo>
                  <a:cubicBezTo>
                    <a:pt x="41" y="38"/>
                    <a:pt x="41" y="41"/>
                    <a:pt x="41" y="45"/>
                  </a:cubicBezTo>
                  <a:cubicBezTo>
                    <a:pt x="41" y="48"/>
                    <a:pt x="41" y="52"/>
                    <a:pt x="40" y="55"/>
                  </a:cubicBezTo>
                  <a:cubicBezTo>
                    <a:pt x="39" y="57"/>
                    <a:pt x="38" y="60"/>
                    <a:pt x="36" y="62"/>
                  </a:cubicBezTo>
                  <a:cubicBezTo>
                    <a:pt x="34" y="64"/>
                    <a:pt x="33" y="66"/>
                    <a:pt x="30" y="67"/>
                  </a:cubicBezTo>
                  <a:cubicBezTo>
                    <a:pt x="28" y="68"/>
                    <a:pt x="25" y="68"/>
                    <a:pt x="22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16" y="68"/>
                    <a:pt x="15" y="68"/>
                    <a:pt x="14" y="67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0"/>
                    <a:pt x="17" y="61"/>
                  </a:cubicBezTo>
                  <a:cubicBezTo>
                    <a:pt x="18" y="61"/>
                    <a:pt x="19" y="61"/>
                    <a:pt x="21" y="61"/>
                  </a:cubicBezTo>
                  <a:cubicBezTo>
                    <a:pt x="22" y="61"/>
                    <a:pt x="23" y="61"/>
                    <a:pt x="25" y="60"/>
                  </a:cubicBezTo>
                  <a:cubicBezTo>
                    <a:pt x="26" y="60"/>
                    <a:pt x="27" y="59"/>
                    <a:pt x="28" y="58"/>
                  </a:cubicBezTo>
                  <a:cubicBezTo>
                    <a:pt x="28" y="57"/>
                    <a:pt x="29" y="55"/>
                    <a:pt x="30" y="54"/>
                  </a:cubicBezTo>
                  <a:cubicBezTo>
                    <a:pt x="30" y="52"/>
                    <a:pt x="31" y="50"/>
                    <a:pt x="31" y="48"/>
                  </a:cubicBezTo>
                  <a:cubicBezTo>
                    <a:pt x="29" y="49"/>
                    <a:pt x="28" y="50"/>
                    <a:pt x="26" y="51"/>
                  </a:cubicBezTo>
                  <a:cubicBezTo>
                    <a:pt x="24" y="51"/>
                    <a:pt x="23" y="52"/>
                    <a:pt x="21" y="52"/>
                  </a:cubicBezTo>
                  <a:cubicBezTo>
                    <a:pt x="19" y="52"/>
                    <a:pt x="17" y="51"/>
                    <a:pt x="15" y="50"/>
                  </a:cubicBezTo>
                  <a:cubicBezTo>
                    <a:pt x="13" y="50"/>
                    <a:pt x="12" y="49"/>
                    <a:pt x="11" y="47"/>
                  </a:cubicBezTo>
                  <a:cubicBezTo>
                    <a:pt x="10" y="46"/>
                    <a:pt x="9" y="44"/>
                    <a:pt x="8" y="42"/>
                  </a:cubicBezTo>
                  <a:cubicBezTo>
                    <a:pt x="7" y="41"/>
                    <a:pt x="7" y="39"/>
                    <a:pt x="7" y="36"/>
                  </a:cubicBezTo>
                  <a:cubicBezTo>
                    <a:pt x="7" y="34"/>
                    <a:pt x="8" y="32"/>
                    <a:pt x="8" y="3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6" name="Freeform 10"/>
            <p:cNvSpPr>
              <a:spLocks noEditPoints="1"/>
            </p:cNvSpPr>
            <p:nvPr/>
          </p:nvSpPr>
          <p:spPr bwMode="auto">
            <a:xfrm>
              <a:off x="84752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2 w 51"/>
                <a:gd name="T11" fmla="*/ 22 h 99"/>
                <a:gd name="T12" fmla="*/ 39 w 51"/>
                <a:gd name="T13" fmla="*/ 22 h 99"/>
                <a:gd name="T14" fmla="*/ 39 w 51"/>
                <a:gd name="T15" fmla="*/ 29 h 99"/>
                <a:gd name="T16" fmla="*/ 20 w 51"/>
                <a:gd name="T17" fmla="*/ 29 h 99"/>
                <a:gd name="T18" fmla="*/ 19 w 51"/>
                <a:gd name="T19" fmla="*/ 39 h 99"/>
                <a:gd name="T20" fmla="*/ 22 w 51"/>
                <a:gd name="T21" fmla="*/ 38 h 99"/>
                <a:gd name="T22" fmla="*/ 27 w 51"/>
                <a:gd name="T23" fmla="*/ 38 h 99"/>
                <a:gd name="T24" fmla="*/ 33 w 51"/>
                <a:gd name="T25" fmla="*/ 39 h 99"/>
                <a:gd name="T26" fmla="*/ 38 w 51"/>
                <a:gd name="T27" fmla="*/ 42 h 99"/>
                <a:gd name="T28" fmla="*/ 41 w 51"/>
                <a:gd name="T29" fmla="*/ 47 h 99"/>
                <a:gd name="T30" fmla="*/ 42 w 51"/>
                <a:gd name="T31" fmla="*/ 53 h 99"/>
                <a:gd name="T32" fmla="*/ 41 w 51"/>
                <a:gd name="T33" fmla="*/ 59 h 99"/>
                <a:gd name="T34" fmla="*/ 37 w 51"/>
                <a:gd name="T35" fmla="*/ 64 h 99"/>
                <a:gd name="T36" fmla="*/ 31 w 51"/>
                <a:gd name="T37" fmla="*/ 67 h 99"/>
                <a:gd name="T38" fmla="*/ 23 w 51"/>
                <a:gd name="T39" fmla="*/ 68 h 99"/>
                <a:gd name="T40" fmla="*/ 19 w 51"/>
                <a:gd name="T41" fmla="*/ 68 h 99"/>
                <a:gd name="T42" fmla="*/ 15 w 51"/>
                <a:gd name="T43" fmla="*/ 68 h 99"/>
                <a:gd name="T44" fmla="*/ 12 w 51"/>
                <a:gd name="T45" fmla="*/ 67 h 99"/>
                <a:gd name="T46" fmla="*/ 9 w 51"/>
                <a:gd name="T47" fmla="*/ 66 h 99"/>
                <a:gd name="T48" fmla="*/ 11 w 51"/>
                <a:gd name="T49" fmla="*/ 59 h 99"/>
                <a:gd name="T50" fmla="*/ 15 w 51"/>
                <a:gd name="T51" fmla="*/ 60 h 99"/>
                <a:gd name="T52" fmla="*/ 21 w 51"/>
                <a:gd name="T53" fmla="*/ 61 h 99"/>
                <a:gd name="T54" fmla="*/ 29 w 51"/>
                <a:gd name="T55" fmla="*/ 59 h 99"/>
                <a:gd name="T56" fmla="*/ 32 w 51"/>
                <a:gd name="T57" fmla="*/ 53 h 99"/>
                <a:gd name="T58" fmla="*/ 31 w 51"/>
                <a:gd name="T59" fmla="*/ 49 h 99"/>
                <a:gd name="T60" fmla="*/ 29 w 51"/>
                <a:gd name="T61" fmla="*/ 47 h 99"/>
                <a:gd name="T62" fmla="*/ 27 w 51"/>
                <a:gd name="T63" fmla="*/ 46 h 99"/>
                <a:gd name="T64" fmla="*/ 24 w 51"/>
                <a:gd name="T65" fmla="*/ 45 h 99"/>
                <a:gd name="T66" fmla="*/ 22 w 51"/>
                <a:gd name="T67" fmla="*/ 45 h 99"/>
                <a:gd name="T68" fmla="*/ 20 w 51"/>
                <a:gd name="T69" fmla="*/ 46 h 99"/>
                <a:gd name="T70" fmla="*/ 19 w 51"/>
                <a:gd name="T71" fmla="*/ 46 h 99"/>
                <a:gd name="T72" fmla="*/ 17 w 51"/>
                <a:gd name="T73" fmla="*/ 46 h 99"/>
                <a:gd name="T74" fmla="*/ 9 w 51"/>
                <a:gd name="T75" fmla="*/ 45 h 99"/>
                <a:gd name="T76" fmla="*/ 12 w 51"/>
                <a:gd name="T77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2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8"/>
                    <a:pt x="22" y="38"/>
                  </a:cubicBezTo>
                  <a:cubicBezTo>
                    <a:pt x="24" y="38"/>
                    <a:pt x="25" y="38"/>
                    <a:pt x="27" y="38"/>
                  </a:cubicBezTo>
                  <a:cubicBezTo>
                    <a:pt x="29" y="38"/>
                    <a:pt x="31" y="38"/>
                    <a:pt x="33" y="39"/>
                  </a:cubicBezTo>
                  <a:cubicBezTo>
                    <a:pt x="35" y="40"/>
                    <a:pt x="36" y="41"/>
                    <a:pt x="38" y="42"/>
                  </a:cubicBezTo>
                  <a:cubicBezTo>
                    <a:pt x="39" y="43"/>
                    <a:pt x="40" y="45"/>
                    <a:pt x="41" y="47"/>
                  </a:cubicBezTo>
                  <a:cubicBezTo>
                    <a:pt x="41" y="49"/>
                    <a:pt x="42" y="51"/>
                    <a:pt x="42" y="53"/>
                  </a:cubicBezTo>
                  <a:cubicBezTo>
                    <a:pt x="42" y="55"/>
                    <a:pt x="41" y="57"/>
                    <a:pt x="41" y="59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35" y="65"/>
                    <a:pt x="33" y="66"/>
                    <a:pt x="31" y="67"/>
                  </a:cubicBezTo>
                  <a:cubicBezTo>
                    <a:pt x="28" y="68"/>
                    <a:pt x="26" y="68"/>
                    <a:pt x="23" y="68"/>
                  </a:cubicBezTo>
                  <a:cubicBezTo>
                    <a:pt x="22" y="68"/>
                    <a:pt x="20" y="68"/>
                    <a:pt x="19" y="68"/>
                  </a:cubicBezTo>
                  <a:cubicBezTo>
                    <a:pt x="18" y="68"/>
                    <a:pt x="16" y="68"/>
                    <a:pt x="15" y="68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1" y="66"/>
                    <a:pt x="10" y="66"/>
                    <a:pt x="9" y="6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0"/>
                    <a:pt x="15" y="60"/>
                  </a:cubicBezTo>
                  <a:cubicBezTo>
                    <a:pt x="17" y="61"/>
                    <a:pt x="19" y="61"/>
                    <a:pt x="21" y="61"/>
                  </a:cubicBezTo>
                  <a:cubicBezTo>
                    <a:pt x="25" y="61"/>
                    <a:pt x="27" y="60"/>
                    <a:pt x="29" y="59"/>
                  </a:cubicBezTo>
                  <a:cubicBezTo>
                    <a:pt x="31" y="58"/>
                    <a:pt x="32" y="56"/>
                    <a:pt x="32" y="53"/>
                  </a:cubicBezTo>
                  <a:cubicBezTo>
                    <a:pt x="32" y="52"/>
                    <a:pt x="31" y="50"/>
                    <a:pt x="31" y="49"/>
                  </a:cubicBezTo>
                  <a:cubicBezTo>
                    <a:pt x="31" y="48"/>
                    <a:pt x="30" y="48"/>
                    <a:pt x="29" y="47"/>
                  </a:cubicBezTo>
                  <a:cubicBezTo>
                    <a:pt x="29" y="47"/>
                    <a:pt x="28" y="46"/>
                    <a:pt x="27" y="46"/>
                  </a:cubicBezTo>
                  <a:cubicBezTo>
                    <a:pt x="26" y="46"/>
                    <a:pt x="25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6"/>
                    <a:pt x="21" y="46"/>
                    <a:pt x="20" y="46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ubicBezTo>
                    <a:pt x="9" y="45"/>
                    <a:pt x="9" y="45"/>
                    <a:pt x="9" y="45"/>
                  </a:cubicBezTo>
                  <a:lnTo>
                    <a:pt x="12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7" name="Freeform 11"/>
            <p:cNvSpPr>
              <a:spLocks noEditPoints="1"/>
            </p:cNvSpPr>
            <p:nvPr/>
          </p:nvSpPr>
          <p:spPr bwMode="auto">
            <a:xfrm>
              <a:off x="907849" y="5612247"/>
              <a:ext cx="49213" cy="95250"/>
            </a:xfrm>
            <a:custGeom>
              <a:avLst/>
              <a:gdLst>
                <a:gd name="T0" fmla="*/ 0 w 31"/>
                <a:gd name="T1" fmla="*/ 60 h 60"/>
                <a:gd name="T2" fmla="*/ 31 w 31"/>
                <a:gd name="T3" fmla="*/ 60 h 60"/>
                <a:gd name="T4" fmla="*/ 31 w 31"/>
                <a:gd name="T5" fmla="*/ 0 h 60"/>
                <a:gd name="T6" fmla="*/ 0 w 31"/>
                <a:gd name="T7" fmla="*/ 0 h 60"/>
                <a:gd name="T8" fmla="*/ 0 w 31"/>
                <a:gd name="T9" fmla="*/ 60 h 60"/>
                <a:gd name="T10" fmla="*/ 7 w 31"/>
                <a:gd name="T11" fmla="*/ 15 h 60"/>
                <a:gd name="T12" fmla="*/ 15 w 31"/>
                <a:gd name="T13" fmla="*/ 13 h 60"/>
                <a:gd name="T14" fmla="*/ 19 w 31"/>
                <a:gd name="T15" fmla="*/ 13 h 60"/>
                <a:gd name="T16" fmla="*/ 19 w 31"/>
                <a:gd name="T17" fmla="*/ 37 h 60"/>
                <a:gd name="T18" fmla="*/ 25 w 31"/>
                <a:gd name="T19" fmla="*/ 37 h 60"/>
                <a:gd name="T20" fmla="*/ 25 w 31"/>
                <a:gd name="T21" fmla="*/ 41 h 60"/>
                <a:gd name="T22" fmla="*/ 8 w 31"/>
                <a:gd name="T23" fmla="*/ 41 h 60"/>
                <a:gd name="T24" fmla="*/ 8 w 31"/>
                <a:gd name="T25" fmla="*/ 37 h 60"/>
                <a:gd name="T26" fmla="*/ 13 w 31"/>
                <a:gd name="T27" fmla="*/ 37 h 60"/>
                <a:gd name="T28" fmla="*/ 13 w 31"/>
                <a:gd name="T29" fmla="*/ 17 h 60"/>
                <a:gd name="T30" fmla="*/ 7 w 31"/>
                <a:gd name="T31" fmla="*/ 19 h 60"/>
                <a:gd name="T32" fmla="*/ 7 w 31"/>
                <a:gd name="T3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0">
                  <a:moveTo>
                    <a:pt x="0" y="60"/>
                  </a:moveTo>
                  <a:lnTo>
                    <a:pt x="31" y="6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0"/>
                  </a:lnTo>
                  <a:close/>
                  <a:moveTo>
                    <a:pt x="7" y="15"/>
                  </a:moveTo>
                  <a:lnTo>
                    <a:pt x="15" y="13"/>
                  </a:lnTo>
                  <a:lnTo>
                    <a:pt x="19" y="13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25" y="41"/>
                  </a:lnTo>
                  <a:lnTo>
                    <a:pt x="8" y="41"/>
                  </a:lnTo>
                  <a:lnTo>
                    <a:pt x="8" y="37"/>
                  </a:lnTo>
                  <a:lnTo>
                    <a:pt x="13" y="37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" name="Freeform 12"/>
            <p:cNvSpPr>
              <a:spLocks/>
            </p:cNvSpPr>
            <p:nvPr/>
          </p:nvSpPr>
          <p:spPr bwMode="auto">
            <a:xfrm>
              <a:off x="984049" y="5626535"/>
              <a:ext cx="11113" cy="17463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11 h 11"/>
                <a:gd name="T4" fmla="*/ 7 w 7"/>
                <a:gd name="T5" fmla="*/ 11 h 11"/>
                <a:gd name="T6" fmla="*/ 7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Freeform 13"/>
            <p:cNvSpPr>
              <a:spLocks noEditPoints="1"/>
            </p:cNvSpPr>
            <p:nvPr/>
          </p:nvSpPr>
          <p:spPr bwMode="auto">
            <a:xfrm>
              <a:off x="96817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11 w 51"/>
                <a:gd name="T3" fmla="*/ 99 h 99"/>
                <a:gd name="T4" fmla="*/ 14 w 51"/>
                <a:gd name="T5" fmla="*/ 79 h 99"/>
                <a:gd name="T6" fmla="*/ 40 w 51"/>
                <a:gd name="T7" fmla="*/ 79 h 99"/>
                <a:gd name="T8" fmla="*/ 40 w 51"/>
                <a:gd name="T9" fmla="*/ 87 h 99"/>
                <a:gd name="T10" fmla="*/ 22 w 51"/>
                <a:gd name="T11" fmla="*/ 87 h 99"/>
                <a:gd name="T12" fmla="*/ 20 w 51"/>
                <a:gd name="T13" fmla="*/ 96 h 99"/>
                <a:gd name="T14" fmla="*/ 23 w 51"/>
                <a:gd name="T15" fmla="*/ 96 h 99"/>
                <a:gd name="T16" fmla="*/ 28 w 51"/>
                <a:gd name="T17" fmla="*/ 96 h 99"/>
                <a:gd name="T18" fmla="*/ 34 w 51"/>
                <a:gd name="T19" fmla="*/ 97 h 99"/>
                <a:gd name="T20" fmla="*/ 38 w 51"/>
                <a:gd name="T21" fmla="*/ 99 h 99"/>
                <a:gd name="T22" fmla="*/ 51 w 51"/>
                <a:gd name="T23" fmla="*/ 99 h 99"/>
                <a:gd name="T24" fmla="*/ 51 w 51"/>
                <a:gd name="T25" fmla="*/ 0 h 99"/>
                <a:gd name="T26" fmla="*/ 0 w 51"/>
                <a:gd name="T27" fmla="*/ 0 h 99"/>
                <a:gd name="T28" fmla="*/ 0 w 51"/>
                <a:gd name="T29" fmla="*/ 99 h 99"/>
                <a:gd name="T30" fmla="*/ 8 w 51"/>
                <a:gd name="T31" fmla="*/ 35 h 99"/>
                <a:gd name="T32" fmla="*/ 27 w 51"/>
                <a:gd name="T33" fmla="*/ 3 h 99"/>
                <a:gd name="T34" fmla="*/ 39 w 51"/>
                <a:gd name="T35" fmla="*/ 3 h 99"/>
                <a:gd name="T36" fmla="*/ 39 w 51"/>
                <a:gd name="T37" fmla="*/ 34 h 99"/>
                <a:gd name="T38" fmla="*/ 45 w 51"/>
                <a:gd name="T39" fmla="*/ 34 h 99"/>
                <a:gd name="T40" fmla="*/ 45 w 51"/>
                <a:gd name="T41" fmla="*/ 41 h 99"/>
                <a:gd name="T42" fmla="*/ 39 w 51"/>
                <a:gd name="T43" fmla="*/ 41 h 99"/>
                <a:gd name="T44" fmla="*/ 39 w 51"/>
                <a:gd name="T45" fmla="*/ 49 h 99"/>
                <a:gd name="T46" fmla="*/ 29 w 51"/>
                <a:gd name="T47" fmla="*/ 49 h 99"/>
                <a:gd name="T48" fmla="*/ 29 w 51"/>
                <a:gd name="T49" fmla="*/ 41 h 99"/>
                <a:gd name="T50" fmla="*/ 8 w 51"/>
                <a:gd name="T51" fmla="*/ 41 h 99"/>
                <a:gd name="T52" fmla="*/ 8 w 51"/>
                <a:gd name="T53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11" y="99"/>
                    <a:pt x="11" y="99"/>
                    <a:pt x="11" y="9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6"/>
                    <a:pt x="22" y="96"/>
                    <a:pt x="23" y="96"/>
                  </a:cubicBezTo>
                  <a:cubicBezTo>
                    <a:pt x="25" y="96"/>
                    <a:pt x="26" y="96"/>
                    <a:pt x="28" y="96"/>
                  </a:cubicBezTo>
                  <a:cubicBezTo>
                    <a:pt x="30" y="96"/>
                    <a:pt x="32" y="96"/>
                    <a:pt x="34" y="97"/>
                  </a:cubicBezTo>
                  <a:cubicBezTo>
                    <a:pt x="35" y="97"/>
                    <a:pt x="37" y="98"/>
                    <a:pt x="38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5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0" name="Freeform 5"/>
          <p:cNvSpPr>
            <a:spLocks noEditPoints="1"/>
          </p:cNvSpPr>
          <p:nvPr/>
        </p:nvSpPr>
        <p:spPr bwMode="auto">
          <a:xfrm>
            <a:off x="3085428" y="5480810"/>
            <a:ext cx="267372" cy="503842"/>
          </a:xfrm>
          <a:custGeom>
            <a:avLst/>
            <a:gdLst>
              <a:gd name="T0" fmla="*/ 162 w 192"/>
              <a:gd name="T1" fmla="*/ 0 h 364"/>
              <a:gd name="T2" fmla="*/ 30 w 192"/>
              <a:gd name="T3" fmla="*/ 0 h 364"/>
              <a:gd name="T4" fmla="*/ 0 w 192"/>
              <a:gd name="T5" fmla="*/ 30 h 364"/>
              <a:gd name="T6" fmla="*/ 0 w 192"/>
              <a:gd name="T7" fmla="*/ 334 h 364"/>
              <a:gd name="T8" fmla="*/ 30 w 192"/>
              <a:gd name="T9" fmla="*/ 364 h 364"/>
              <a:gd name="T10" fmla="*/ 162 w 192"/>
              <a:gd name="T11" fmla="*/ 364 h 364"/>
              <a:gd name="T12" fmla="*/ 192 w 192"/>
              <a:gd name="T13" fmla="*/ 334 h 364"/>
              <a:gd name="T14" fmla="*/ 192 w 192"/>
              <a:gd name="T15" fmla="*/ 30 h 364"/>
              <a:gd name="T16" fmla="*/ 162 w 192"/>
              <a:gd name="T17" fmla="*/ 0 h 364"/>
              <a:gd name="T18" fmla="*/ 78 w 192"/>
              <a:gd name="T19" fmla="*/ 12 h 364"/>
              <a:gd name="T20" fmla="*/ 114 w 192"/>
              <a:gd name="T21" fmla="*/ 12 h 364"/>
              <a:gd name="T22" fmla="*/ 115 w 192"/>
              <a:gd name="T23" fmla="*/ 13 h 364"/>
              <a:gd name="T24" fmla="*/ 114 w 192"/>
              <a:gd name="T25" fmla="*/ 15 h 364"/>
              <a:gd name="T26" fmla="*/ 78 w 192"/>
              <a:gd name="T27" fmla="*/ 15 h 364"/>
              <a:gd name="T28" fmla="*/ 77 w 192"/>
              <a:gd name="T29" fmla="*/ 13 h 364"/>
              <a:gd name="T30" fmla="*/ 78 w 192"/>
              <a:gd name="T31" fmla="*/ 12 h 364"/>
              <a:gd name="T32" fmla="*/ 109 w 192"/>
              <a:gd name="T33" fmla="*/ 354 h 364"/>
              <a:gd name="T34" fmla="*/ 83 w 192"/>
              <a:gd name="T35" fmla="*/ 354 h 364"/>
              <a:gd name="T36" fmla="*/ 76 w 192"/>
              <a:gd name="T37" fmla="*/ 347 h 364"/>
              <a:gd name="T38" fmla="*/ 83 w 192"/>
              <a:gd name="T39" fmla="*/ 340 h 364"/>
              <a:gd name="T40" fmla="*/ 109 w 192"/>
              <a:gd name="T41" fmla="*/ 340 h 364"/>
              <a:gd name="T42" fmla="*/ 116 w 192"/>
              <a:gd name="T43" fmla="*/ 347 h 364"/>
              <a:gd name="T44" fmla="*/ 109 w 192"/>
              <a:gd name="T45" fmla="*/ 354 h 364"/>
              <a:gd name="T46" fmla="*/ 180 w 192"/>
              <a:gd name="T47" fmla="*/ 329 h 364"/>
              <a:gd name="T48" fmla="*/ 12 w 192"/>
              <a:gd name="T49" fmla="*/ 329 h 364"/>
              <a:gd name="T50" fmla="*/ 12 w 192"/>
              <a:gd name="T51" fmla="*/ 37 h 364"/>
              <a:gd name="T52" fmla="*/ 180 w 192"/>
              <a:gd name="T53" fmla="*/ 37 h 364"/>
              <a:gd name="T54" fmla="*/ 180 w 192"/>
              <a:gd name="T55" fmla="*/ 32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364">
                <a:moveTo>
                  <a:pt x="162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50"/>
                  <a:pt x="13" y="364"/>
                  <a:pt x="30" y="364"/>
                </a:cubicBezTo>
                <a:cubicBezTo>
                  <a:pt x="162" y="364"/>
                  <a:pt x="162" y="364"/>
                  <a:pt x="162" y="364"/>
                </a:cubicBezTo>
                <a:cubicBezTo>
                  <a:pt x="178" y="364"/>
                  <a:pt x="192" y="350"/>
                  <a:pt x="192" y="334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13"/>
                  <a:pt x="178" y="0"/>
                  <a:pt x="162" y="0"/>
                </a:cubicBezTo>
                <a:close/>
                <a:moveTo>
                  <a:pt x="78" y="12"/>
                </a:moveTo>
                <a:cubicBezTo>
                  <a:pt x="114" y="12"/>
                  <a:pt x="114" y="12"/>
                  <a:pt x="114" y="12"/>
                </a:cubicBezTo>
                <a:cubicBezTo>
                  <a:pt x="114" y="12"/>
                  <a:pt x="115" y="12"/>
                  <a:pt x="115" y="13"/>
                </a:cubicBezTo>
                <a:cubicBezTo>
                  <a:pt x="115" y="14"/>
                  <a:pt x="114" y="15"/>
                  <a:pt x="114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4"/>
                  <a:pt x="77" y="13"/>
                </a:cubicBezTo>
                <a:cubicBezTo>
                  <a:pt x="77" y="12"/>
                  <a:pt x="77" y="12"/>
                  <a:pt x="78" y="12"/>
                </a:cubicBezTo>
                <a:close/>
                <a:moveTo>
                  <a:pt x="109" y="354"/>
                </a:moveTo>
                <a:cubicBezTo>
                  <a:pt x="83" y="354"/>
                  <a:pt x="83" y="354"/>
                  <a:pt x="83" y="354"/>
                </a:cubicBezTo>
                <a:cubicBezTo>
                  <a:pt x="79" y="354"/>
                  <a:pt x="76" y="351"/>
                  <a:pt x="76" y="347"/>
                </a:cubicBezTo>
                <a:cubicBezTo>
                  <a:pt x="76" y="343"/>
                  <a:pt x="79" y="340"/>
                  <a:pt x="83" y="340"/>
                </a:cubicBezTo>
                <a:cubicBezTo>
                  <a:pt x="109" y="340"/>
                  <a:pt x="109" y="340"/>
                  <a:pt x="109" y="340"/>
                </a:cubicBezTo>
                <a:cubicBezTo>
                  <a:pt x="113" y="340"/>
                  <a:pt x="116" y="343"/>
                  <a:pt x="116" y="347"/>
                </a:cubicBezTo>
                <a:cubicBezTo>
                  <a:pt x="116" y="351"/>
                  <a:pt x="113" y="354"/>
                  <a:pt x="109" y="354"/>
                </a:cubicBezTo>
                <a:close/>
                <a:moveTo>
                  <a:pt x="180" y="329"/>
                </a:moveTo>
                <a:cubicBezTo>
                  <a:pt x="12" y="329"/>
                  <a:pt x="12" y="329"/>
                  <a:pt x="12" y="329"/>
                </a:cubicBezTo>
                <a:cubicBezTo>
                  <a:pt x="12" y="37"/>
                  <a:pt x="12" y="37"/>
                  <a:pt x="12" y="37"/>
                </a:cubicBezTo>
                <a:cubicBezTo>
                  <a:pt x="180" y="37"/>
                  <a:pt x="180" y="37"/>
                  <a:pt x="180" y="37"/>
                </a:cubicBezTo>
                <a:lnTo>
                  <a:pt x="180" y="3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3733267" y="5486261"/>
            <a:ext cx="610133" cy="492941"/>
            <a:chOff x="4059238" y="5476875"/>
            <a:chExt cx="930275" cy="719138"/>
          </a:xfrm>
        </p:grpSpPr>
        <p:sp>
          <p:nvSpPr>
            <p:cNvPr id="122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59238" y="5480050"/>
              <a:ext cx="930275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" name="Freeform 9"/>
            <p:cNvSpPr>
              <a:spLocks noEditPoints="1"/>
            </p:cNvSpPr>
            <p:nvPr/>
          </p:nvSpPr>
          <p:spPr bwMode="auto">
            <a:xfrm>
              <a:off x="4062413" y="5476875"/>
              <a:ext cx="927100" cy="719138"/>
            </a:xfrm>
            <a:custGeom>
              <a:avLst/>
              <a:gdLst>
                <a:gd name="T0" fmla="*/ 336 w 347"/>
                <a:gd name="T1" fmla="*/ 0 h 268"/>
                <a:gd name="T2" fmla="*/ 12 w 347"/>
                <a:gd name="T3" fmla="*/ 0 h 268"/>
                <a:gd name="T4" fmla="*/ 0 w 347"/>
                <a:gd name="T5" fmla="*/ 12 h 268"/>
                <a:gd name="T6" fmla="*/ 0 w 347"/>
                <a:gd name="T7" fmla="*/ 256 h 268"/>
                <a:gd name="T8" fmla="*/ 12 w 347"/>
                <a:gd name="T9" fmla="*/ 268 h 268"/>
                <a:gd name="T10" fmla="*/ 336 w 347"/>
                <a:gd name="T11" fmla="*/ 268 h 268"/>
                <a:gd name="T12" fmla="*/ 347 w 347"/>
                <a:gd name="T13" fmla="*/ 256 h 268"/>
                <a:gd name="T14" fmla="*/ 347 w 347"/>
                <a:gd name="T15" fmla="*/ 12 h 268"/>
                <a:gd name="T16" fmla="*/ 336 w 347"/>
                <a:gd name="T17" fmla="*/ 0 h 268"/>
                <a:gd name="T18" fmla="*/ 15 w 347"/>
                <a:gd name="T19" fmla="*/ 136 h 268"/>
                <a:gd name="T20" fmla="*/ 13 w 347"/>
                <a:gd name="T21" fmla="*/ 134 h 268"/>
                <a:gd name="T22" fmla="*/ 15 w 347"/>
                <a:gd name="T23" fmla="*/ 131 h 268"/>
                <a:gd name="T24" fmla="*/ 18 w 347"/>
                <a:gd name="T25" fmla="*/ 134 h 268"/>
                <a:gd name="T26" fmla="*/ 15 w 347"/>
                <a:gd name="T27" fmla="*/ 136 h 268"/>
                <a:gd name="T28" fmla="*/ 318 w 347"/>
                <a:gd name="T29" fmla="*/ 240 h 268"/>
                <a:gd name="T30" fmla="*/ 32 w 347"/>
                <a:gd name="T31" fmla="*/ 240 h 268"/>
                <a:gd name="T32" fmla="*/ 32 w 347"/>
                <a:gd name="T33" fmla="*/ 28 h 268"/>
                <a:gd name="T34" fmla="*/ 318 w 347"/>
                <a:gd name="T35" fmla="*/ 28 h 268"/>
                <a:gd name="T36" fmla="*/ 318 w 347"/>
                <a:gd name="T37" fmla="*/ 240 h 268"/>
                <a:gd name="T38" fmla="*/ 332 w 347"/>
                <a:gd name="T39" fmla="*/ 142 h 268"/>
                <a:gd name="T40" fmla="*/ 324 w 347"/>
                <a:gd name="T41" fmla="*/ 134 h 268"/>
                <a:gd name="T42" fmla="*/ 332 w 347"/>
                <a:gd name="T43" fmla="*/ 126 h 268"/>
                <a:gd name="T44" fmla="*/ 340 w 347"/>
                <a:gd name="T45" fmla="*/ 134 h 268"/>
                <a:gd name="T46" fmla="*/ 332 w 347"/>
                <a:gd name="T47" fmla="*/ 14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268">
                  <a:moveTo>
                    <a:pt x="3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6" y="268"/>
                    <a:pt x="12" y="268"/>
                  </a:cubicBezTo>
                  <a:cubicBezTo>
                    <a:pt x="336" y="268"/>
                    <a:pt x="336" y="268"/>
                    <a:pt x="336" y="268"/>
                  </a:cubicBezTo>
                  <a:cubicBezTo>
                    <a:pt x="342" y="268"/>
                    <a:pt x="347" y="262"/>
                    <a:pt x="347" y="256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5"/>
                    <a:pt x="342" y="0"/>
                    <a:pt x="336" y="0"/>
                  </a:cubicBezTo>
                  <a:close/>
                  <a:moveTo>
                    <a:pt x="15" y="136"/>
                  </a:moveTo>
                  <a:cubicBezTo>
                    <a:pt x="14" y="136"/>
                    <a:pt x="13" y="135"/>
                    <a:pt x="13" y="134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7" y="131"/>
                    <a:pt x="18" y="132"/>
                    <a:pt x="18" y="134"/>
                  </a:cubicBezTo>
                  <a:cubicBezTo>
                    <a:pt x="18" y="135"/>
                    <a:pt x="17" y="136"/>
                    <a:pt x="15" y="136"/>
                  </a:cubicBezTo>
                  <a:close/>
                  <a:moveTo>
                    <a:pt x="318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8" y="28"/>
                    <a:pt x="318" y="28"/>
                    <a:pt x="318" y="28"/>
                  </a:cubicBezTo>
                  <a:lnTo>
                    <a:pt x="318" y="240"/>
                  </a:lnTo>
                  <a:close/>
                  <a:moveTo>
                    <a:pt x="332" y="142"/>
                  </a:moveTo>
                  <a:cubicBezTo>
                    <a:pt x="327" y="142"/>
                    <a:pt x="324" y="138"/>
                    <a:pt x="324" y="134"/>
                  </a:cubicBezTo>
                  <a:cubicBezTo>
                    <a:pt x="324" y="129"/>
                    <a:pt x="327" y="126"/>
                    <a:pt x="332" y="126"/>
                  </a:cubicBezTo>
                  <a:cubicBezTo>
                    <a:pt x="336" y="126"/>
                    <a:pt x="340" y="129"/>
                    <a:pt x="340" y="134"/>
                  </a:cubicBezTo>
                  <a:cubicBezTo>
                    <a:pt x="340" y="138"/>
                    <a:pt x="336" y="142"/>
                    <a:pt x="332" y="1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4" name="Freeform 212"/>
          <p:cNvSpPr>
            <a:spLocks noEditPoints="1"/>
          </p:cNvSpPr>
          <p:nvPr/>
        </p:nvSpPr>
        <p:spPr bwMode="auto">
          <a:xfrm>
            <a:off x="2344641" y="5497461"/>
            <a:ext cx="322359" cy="470540"/>
          </a:xfrm>
          <a:custGeom>
            <a:avLst/>
            <a:gdLst>
              <a:gd name="T0" fmla="*/ 11 w 312"/>
              <a:gd name="T1" fmla="*/ 181 h 457"/>
              <a:gd name="T2" fmla="*/ 45 w 312"/>
              <a:gd name="T3" fmla="*/ 190 h 457"/>
              <a:gd name="T4" fmla="*/ 225 w 312"/>
              <a:gd name="T5" fmla="*/ 88 h 457"/>
              <a:gd name="T6" fmla="*/ 267 w 312"/>
              <a:gd name="T7" fmla="*/ 262 h 457"/>
              <a:gd name="T8" fmla="*/ 301 w 312"/>
              <a:gd name="T9" fmla="*/ 254 h 457"/>
              <a:gd name="T10" fmla="*/ 276 w 312"/>
              <a:gd name="T11" fmla="*/ 157 h 457"/>
              <a:gd name="T12" fmla="*/ 72 w 312"/>
              <a:gd name="T13" fmla="*/ 157 h 457"/>
              <a:gd name="T14" fmla="*/ 11 w 312"/>
              <a:gd name="T15" fmla="*/ 240 h 457"/>
              <a:gd name="T16" fmla="*/ 113 w 312"/>
              <a:gd name="T17" fmla="*/ 113 h 457"/>
              <a:gd name="T18" fmla="*/ 217 w 312"/>
              <a:gd name="T19" fmla="*/ 157 h 457"/>
              <a:gd name="T20" fmla="*/ 301 w 312"/>
              <a:gd name="T21" fmla="*/ 313 h 457"/>
              <a:gd name="T22" fmla="*/ 240 w 312"/>
              <a:gd name="T23" fmla="*/ 229 h 457"/>
              <a:gd name="T24" fmla="*/ 108 w 312"/>
              <a:gd name="T25" fmla="*/ 157 h 457"/>
              <a:gd name="T26" fmla="*/ 11 w 312"/>
              <a:gd name="T27" fmla="*/ 276 h 457"/>
              <a:gd name="T28" fmla="*/ 131 w 312"/>
              <a:gd name="T29" fmla="*/ 157 h 457"/>
              <a:gd name="T30" fmla="*/ 4 w 312"/>
              <a:gd name="T31" fmla="*/ 338 h 457"/>
              <a:gd name="T32" fmla="*/ 156 w 312"/>
              <a:gd name="T33" fmla="*/ 109 h 457"/>
              <a:gd name="T34" fmla="*/ 11 w 312"/>
              <a:gd name="T35" fmla="*/ 290 h 457"/>
              <a:gd name="T36" fmla="*/ 167 w 312"/>
              <a:gd name="T37" fmla="*/ 157 h 457"/>
              <a:gd name="T38" fmla="*/ 187 w 312"/>
              <a:gd name="T39" fmla="*/ 268 h 457"/>
              <a:gd name="T40" fmla="*/ 296 w 312"/>
              <a:gd name="T41" fmla="*/ 349 h 457"/>
              <a:gd name="T42" fmla="*/ 297 w 312"/>
              <a:gd name="T43" fmla="*/ 326 h 457"/>
              <a:gd name="T44" fmla="*/ 209 w 312"/>
              <a:gd name="T45" fmla="*/ 261 h 457"/>
              <a:gd name="T46" fmla="*/ 158 w 312"/>
              <a:gd name="T47" fmla="*/ 300 h 457"/>
              <a:gd name="T48" fmla="*/ 163 w 312"/>
              <a:gd name="T49" fmla="*/ 310 h 457"/>
              <a:gd name="T50" fmla="*/ 181 w 312"/>
              <a:gd name="T51" fmla="*/ 289 h 457"/>
              <a:gd name="T52" fmla="*/ 29 w 312"/>
              <a:gd name="T53" fmla="*/ 362 h 457"/>
              <a:gd name="T54" fmla="*/ 121 w 312"/>
              <a:gd name="T55" fmla="*/ 357 h 457"/>
              <a:gd name="T56" fmla="*/ 281 w 312"/>
              <a:gd name="T57" fmla="*/ 384 h 457"/>
              <a:gd name="T58" fmla="*/ 232 w 312"/>
              <a:gd name="T59" fmla="*/ 344 h 457"/>
              <a:gd name="T60" fmla="*/ 163 w 312"/>
              <a:gd name="T61" fmla="*/ 360 h 457"/>
              <a:gd name="T62" fmla="*/ 45 w 312"/>
              <a:gd name="T63" fmla="*/ 408 h 457"/>
              <a:gd name="T64" fmla="*/ 163 w 312"/>
              <a:gd name="T65" fmla="*/ 382 h 457"/>
              <a:gd name="T66" fmla="*/ 163 w 312"/>
              <a:gd name="T67" fmla="*/ 382 h 457"/>
              <a:gd name="T68" fmla="*/ 268 w 312"/>
              <a:gd name="T69" fmla="*/ 407 h 457"/>
              <a:gd name="T70" fmla="*/ 163 w 312"/>
              <a:gd name="T71" fmla="*/ 360 h 457"/>
              <a:gd name="T72" fmla="*/ 163 w 312"/>
              <a:gd name="T73" fmla="*/ 396 h 457"/>
              <a:gd name="T74" fmla="*/ 145 w 312"/>
              <a:gd name="T75" fmla="*/ 400 h 457"/>
              <a:gd name="T76" fmla="*/ 100 w 312"/>
              <a:gd name="T77" fmla="*/ 444 h 457"/>
              <a:gd name="T78" fmla="*/ 164 w 312"/>
              <a:gd name="T79" fmla="*/ 419 h 457"/>
              <a:gd name="T80" fmla="*/ 164 w 312"/>
              <a:gd name="T81" fmla="*/ 419 h 457"/>
              <a:gd name="T82" fmla="*/ 231 w 312"/>
              <a:gd name="T83" fmla="*/ 435 h 457"/>
              <a:gd name="T84" fmla="*/ 165 w 312"/>
              <a:gd name="T85" fmla="*/ 432 h 457"/>
              <a:gd name="T86" fmla="*/ 160 w 312"/>
              <a:gd name="T87" fmla="*/ 457 h 457"/>
              <a:gd name="T88" fmla="*/ 174 w 312"/>
              <a:gd name="T89" fmla="*/ 435 h 457"/>
              <a:gd name="T90" fmla="*/ 165 w 312"/>
              <a:gd name="T91" fmla="*/ 432 h 457"/>
              <a:gd name="T92" fmla="*/ 220 w 312"/>
              <a:gd name="T93" fmla="*/ 164 h 457"/>
              <a:gd name="T94" fmla="*/ 23 w 312"/>
              <a:gd name="T95" fmla="*/ 157 h 457"/>
              <a:gd name="T96" fmla="*/ 289 w 312"/>
              <a:gd name="T97" fmla="*/ 157 h 457"/>
              <a:gd name="T98" fmla="*/ 312 w 312"/>
              <a:gd name="T99" fmla="*/ 1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457">
                <a:moveTo>
                  <a:pt x="156" y="37"/>
                </a:moveTo>
                <a:cubicBezTo>
                  <a:pt x="90" y="37"/>
                  <a:pt x="36" y="90"/>
                  <a:pt x="36" y="157"/>
                </a:cubicBezTo>
                <a:cubicBezTo>
                  <a:pt x="36" y="163"/>
                  <a:pt x="34" y="169"/>
                  <a:pt x="29" y="174"/>
                </a:cubicBezTo>
                <a:cubicBezTo>
                  <a:pt x="24" y="179"/>
                  <a:pt x="18" y="181"/>
                  <a:pt x="11" y="181"/>
                </a:cubicBezTo>
                <a:cubicBezTo>
                  <a:pt x="5" y="181"/>
                  <a:pt x="0" y="186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1" y="204"/>
                  <a:pt x="11" y="204"/>
                  <a:pt x="11" y="204"/>
                </a:cubicBezTo>
                <a:cubicBezTo>
                  <a:pt x="24" y="204"/>
                  <a:pt x="36" y="199"/>
                  <a:pt x="45" y="190"/>
                </a:cubicBezTo>
                <a:cubicBezTo>
                  <a:pt x="54" y="181"/>
                  <a:pt x="59" y="169"/>
                  <a:pt x="59" y="157"/>
                </a:cubicBezTo>
                <a:cubicBezTo>
                  <a:pt x="59" y="130"/>
                  <a:pt x="70" y="105"/>
                  <a:pt x="87" y="88"/>
                </a:cubicBezTo>
                <a:cubicBezTo>
                  <a:pt x="105" y="70"/>
                  <a:pt x="129" y="59"/>
                  <a:pt x="156" y="59"/>
                </a:cubicBezTo>
                <a:cubicBezTo>
                  <a:pt x="183" y="59"/>
                  <a:pt x="207" y="70"/>
                  <a:pt x="225" y="88"/>
                </a:cubicBezTo>
                <a:cubicBezTo>
                  <a:pt x="242" y="105"/>
                  <a:pt x="253" y="130"/>
                  <a:pt x="253" y="157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3" y="229"/>
                  <a:pt x="253" y="229"/>
                  <a:pt x="253" y="229"/>
                </a:cubicBezTo>
                <a:cubicBezTo>
                  <a:pt x="253" y="241"/>
                  <a:pt x="258" y="254"/>
                  <a:pt x="267" y="262"/>
                </a:cubicBezTo>
                <a:cubicBezTo>
                  <a:pt x="276" y="271"/>
                  <a:pt x="288" y="276"/>
                  <a:pt x="301" y="276"/>
                </a:cubicBezTo>
                <a:cubicBezTo>
                  <a:pt x="301" y="276"/>
                  <a:pt x="301" y="276"/>
                  <a:pt x="301" y="276"/>
                </a:cubicBezTo>
                <a:cubicBezTo>
                  <a:pt x="307" y="276"/>
                  <a:pt x="312" y="271"/>
                  <a:pt x="312" y="265"/>
                </a:cubicBezTo>
                <a:cubicBezTo>
                  <a:pt x="312" y="259"/>
                  <a:pt x="307" y="254"/>
                  <a:pt x="301" y="254"/>
                </a:cubicBezTo>
                <a:cubicBezTo>
                  <a:pt x="301" y="254"/>
                  <a:pt x="301" y="254"/>
                  <a:pt x="301" y="254"/>
                </a:cubicBezTo>
                <a:cubicBezTo>
                  <a:pt x="294" y="254"/>
                  <a:pt x="288" y="251"/>
                  <a:pt x="283" y="246"/>
                </a:cubicBezTo>
                <a:cubicBezTo>
                  <a:pt x="278" y="242"/>
                  <a:pt x="276" y="236"/>
                  <a:pt x="276" y="229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90"/>
                  <a:pt x="222" y="37"/>
                  <a:pt x="156" y="37"/>
                </a:cubicBezTo>
                <a:moveTo>
                  <a:pt x="156" y="73"/>
                </a:moveTo>
                <a:cubicBezTo>
                  <a:pt x="110" y="73"/>
                  <a:pt x="72" y="110"/>
                  <a:pt x="72" y="157"/>
                </a:cubicBezTo>
                <a:cubicBezTo>
                  <a:pt x="72" y="173"/>
                  <a:pt x="66" y="188"/>
                  <a:pt x="54" y="200"/>
                </a:cubicBezTo>
                <a:cubicBezTo>
                  <a:pt x="43" y="211"/>
                  <a:pt x="28" y="218"/>
                  <a:pt x="11" y="218"/>
                </a:cubicBezTo>
                <a:cubicBezTo>
                  <a:pt x="5" y="218"/>
                  <a:pt x="0" y="223"/>
                  <a:pt x="0" y="229"/>
                </a:cubicBezTo>
                <a:cubicBezTo>
                  <a:pt x="0" y="235"/>
                  <a:pt x="5" y="240"/>
                  <a:pt x="11" y="240"/>
                </a:cubicBezTo>
                <a:cubicBezTo>
                  <a:pt x="11" y="240"/>
                  <a:pt x="11" y="240"/>
                  <a:pt x="11" y="240"/>
                </a:cubicBezTo>
                <a:cubicBezTo>
                  <a:pt x="33" y="240"/>
                  <a:pt x="55" y="231"/>
                  <a:pt x="70" y="216"/>
                </a:cubicBezTo>
                <a:cubicBezTo>
                  <a:pt x="86" y="200"/>
                  <a:pt x="95" y="179"/>
                  <a:pt x="95" y="157"/>
                </a:cubicBezTo>
                <a:cubicBezTo>
                  <a:pt x="95" y="140"/>
                  <a:pt x="102" y="124"/>
                  <a:pt x="113" y="113"/>
                </a:cubicBezTo>
                <a:cubicBezTo>
                  <a:pt x="124" y="102"/>
                  <a:pt x="139" y="95"/>
                  <a:pt x="156" y="95"/>
                </a:cubicBezTo>
                <a:cubicBezTo>
                  <a:pt x="173" y="95"/>
                  <a:pt x="188" y="102"/>
                  <a:pt x="199" y="113"/>
                </a:cubicBezTo>
                <a:cubicBezTo>
                  <a:pt x="210" y="124"/>
                  <a:pt x="217" y="140"/>
                  <a:pt x="217" y="157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217" y="229"/>
                  <a:pt x="217" y="229"/>
                  <a:pt x="217" y="229"/>
                </a:cubicBezTo>
                <a:cubicBezTo>
                  <a:pt x="217" y="251"/>
                  <a:pt x="226" y="272"/>
                  <a:pt x="241" y="288"/>
                </a:cubicBezTo>
                <a:cubicBezTo>
                  <a:pt x="257" y="304"/>
                  <a:pt x="278" y="313"/>
                  <a:pt x="301" y="313"/>
                </a:cubicBezTo>
                <a:cubicBezTo>
                  <a:pt x="301" y="313"/>
                  <a:pt x="301" y="313"/>
                  <a:pt x="301" y="313"/>
                </a:cubicBezTo>
                <a:cubicBezTo>
                  <a:pt x="307" y="313"/>
                  <a:pt x="312" y="308"/>
                  <a:pt x="312" y="301"/>
                </a:cubicBezTo>
                <a:cubicBezTo>
                  <a:pt x="312" y="295"/>
                  <a:pt x="307" y="290"/>
                  <a:pt x="301" y="290"/>
                </a:cubicBezTo>
                <a:cubicBezTo>
                  <a:pt x="284" y="290"/>
                  <a:pt x="269" y="284"/>
                  <a:pt x="257" y="272"/>
                </a:cubicBezTo>
                <a:cubicBezTo>
                  <a:pt x="246" y="260"/>
                  <a:pt x="240" y="245"/>
                  <a:pt x="240" y="229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40" y="110"/>
                  <a:pt x="202" y="73"/>
                  <a:pt x="156" y="73"/>
                </a:cubicBezTo>
                <a:moveTo>
                  <a:pt x="156" y="109"/>
                </a:moveTo>
                <a:cubicBezTo>
                  <a:pt x="130" y="109"/>
                  <a:pt x="108" y="130"/>
                  <a:pt x="108" y="157"/>
                </a:cubicBezTo>
                <a:cubicBezTo>
                  <a:pt x="108" y="184"/>
                  <a:pt x="98" y="208"/>
                  <a:pt x="80" y="225"/>
                </a:cubicBezTo>
                <a:cubicBezTo>
                  <a:pt x="62" y="243"/>
                  <a:pt x="38" y="254"/>
                  <a:pt x="11" y="254"/>
                </a:cubicBezTo>
                <a:cubicBezTo>
                  <a:pt x="5" y="254"/>
                  <a:pt x="0" y="259"/>
                  <a:pt x="0" y="265"/>
                </a:cubicBezTo>
                <a:cubicBezTo>
                  <a:pt x="0" y="271"/>
                  <a:pt x="5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44" y="276"/>
                  <a:pt x="74" y="263"/>
                  <a:pt x="96" y="241"/>
                </a:cubicBezTo>
                <a:cubicBezTo>
                  <a:pt x="118" y="220"/>
                  <a:pt x="131" y="190"/>
                  <a:pt x="131" y="157"/>
                </a:cubicBezTo>
                <a:cubicBezTo>
                  <a:pt x="131" y="143"/>
                  <a:pt x="142" y="132"/>
                  <a:pt x="156" y="132"/>
                </a:cubicBezTo>
                <a:cubicBezTo>
                  <a:pt x="170" y="132"/>
                  <a:pt x="181" y="143"/>
                  <a:pt x="181" y="157"/>
                </a:cubicBezTo>
                <a:cubicBezTo>
                  <a:pt x="181" y="249"/>
                  <a:pt x="107" y="324"/>
                  <a:pt x="15" y="326"/>
                </a:cubicBezTo>
                <a:cubicBezTo>
                  <a:pt x="9" y="326"/>
                  <a:pt x="4" y="331"/>
                  <a:pt x="4" y="338"/>
                </a:cubicBezTo>
                <a:cubicBezTo>
                  <a:pt x="5" y="344"/>
                  <a:pt x="10" y="349"/>
                  <a:pt x="16" y="349"/>
                </a:cubicBezTo>
                <a:cubicBezTo>
                  <a:pt x="16" y="349"/>
                  <a:pt x="16" y="349"/>
                  <a:pt x="16" y="349"/>
                </a:cubicBezTo>
                <a:cubicBezTo>
                  <a:pt x="120" y="346"/>
                  <a:pt x="203" y="261"/>
                  <a:pt x="203" y="157"/>
                </a:cubicBezTo>
                <a:cubicBezTo>
                  <a:pt x="203" y="130"/>
                  <a:pt x="182" y="109"/>
                  <a:pt x="156" y="109"/>
                </a:cubicBezTo>
                <a:moveTo>
                  <a:pt x="156" y="145"/>
                </a:moveTo>
                <a:cubicBezTo>
                  <a:pt x="150" y="145"/>
                  <a:pt x="145" y="150"/>
                  <a:pt x="145" y="157"/>
                </a:cubicBezTo>
                <a:cubicBezTo>
                  <a:pt x="145" y="193"/>
                  <a:pt x="130" y="227"/>
                  <a:pt x="106" y="251"/>
                </a:cubicBezTo>
                <a:cubicBezTo>
                  <a:pt x="81" y="275"/>
                  <a:pt x="48" y="290"/>
                  <a:pt x="11" y="290"/>
                </a:cubicBezTo>
                <a:cubicBezTo>
                  <a:pt x="5" y="290"/>
                  <a:pt x="0" y="295"/>
                  <a:pt x="0" y="301"/>
                </a:cubicBezTo>
                <a:cubicBezTo>
                  <a:pt x="0" y="308"/>
                  <a:pt x="5" y="313"/>
                  <a:pt x="11" y="313"/>
                </a:cubicBezTo>
                <a:cubicBezTo>
                  <a:pt x="11" y="313"/>
                  <a:pt x="11" y="313"/>
                  <a:pt x="11" y="313"/>
                </a:cubicBezTo>
                <a:cubicBezTo>
                  <a:pt x="97" y="313"/>
                  <a:pt x="167" y="243"/>
                  <a:pt x="167" y="157"/>
                </a:cubicBezTo>
                <a:cubicBezTo>
                  <a:pt x="167" y="150"/>
                  <a:pt x="162" y="145"/>
                  <a:pt x="156" y="145"/>
                </a:cubicBezTo>
                <a:moveTo>
                  <a:pt x="198" y="253"/>
                </a:moveTo>
                <a:cubicBezTo>
                  <a:pt x="197" y="253"/>
                  <a:pt x="196" y="253"/>
                  <a:pt x="194" y="254"/>
                </a:cubicBezTo>
                <a:cubicBezTo>
                  <a:pt x="188" y="256"/>
                  <a:pt x="185" y="262"/>
                  <a:pt x="187" y="268"/>
                </a:cubicBezTo>
                <a:cubicBezTo>
                  <a:pt x="193" y="285"/>
                  <a:pt x="203" y="301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37" y="334"/>
                  <a:pt x="265" y="347"/>
                  <a:pt x="296" y="349"/>
                </a:cubicBezTo>
                <a:cubicBezTo>
                  <a:pt x="296" y="349"/>
                  <a:pt x="296" y="349"/>
                  <a:pt x="296" y="349"/>
                </a:cubicBezTo>
                <a:cubicBezTo>
                  <a:pt x="302" y="349"/>
                  <a:pt x="307" y="344"/>
                  <a:pt x="307" y="338"/>
                </a:cubicBezTo>
                <a:cubicBezTo>
                  <a:pt x="308" y="332"/>
                  <a:pt x="303" y="326"/>
                  <a:pt x="297" y="326"/>
                </a:cubicBezTo>
                <a:cubicBezTo>
                  <a:pt x="297" y="326"/>
                  <a:pt x="297" y="326"/>
                  <a:pt x="297" y="326"/>
                </a:cubicBezTo>
                <a:cubicBezTo>
                  <a:pt x="271" y="325"/>
                  <a:pt x="249" y="314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21" y="287"/>
                  <a:pt x="213" y="274"/>
                  <a:pt x="209" y="261"/>
                </a:cubicBezTo>
                <a:cubicBezTo>
                  <a:pt x="207" y="256"/>
                  <a:pt x="203" y="253"/>
                  <a:pt x="198" y="253"/>
                </a:cubicBezTo>
                <a:moveTo>
                  <a:pt x="175" y="285"/>
                </a:moveTo>
                <a:cubicBezTo>
                  <a:pt x="173" y="285"/>
                  <a:pt x="171" y="286"/>
                  <a:pt x="170" y="288"/>
                </a:cubicBezTo>
                <a:cubicBezTo>
                  <a:pt x="166" y="292"/>
                  <a:pt x="162" y="296"/>
                  <a:pt x="158" y="300"/>
                </a:cubicBezTo>
                <a:cubicBezTo>
                  <a:pt x="158" y="301"/>
                  <a:pt x="157" y="302"/>
                  <a:pt x="156" y="303"/>
                </a:cubicBezTo>
                <a:cubicBezTo>
                  <a:pt x="153" y="306"/>
                  <a:pt x="155" y="310"/>
                  <a:pt x="158" y="310"/>
                </a:cubicBezTo>
                <a:cubicBezTo>
                  <a:pt x="158" y="310"/>
                  <a:pt x="158" y="310"/>
                  <a:pt x="159" y="310"/>
                </a:cubicBezTo>
                <a:cubicBezTo>
                  <a:pt x="160" y="310"/>
                  <a:pt x="161" y="310"/>
                  <a:pt x="163" y="310"/>
                </a:cubicBezTo>
                <a:cubicBezTo>
                  <a:pt x="171" y="310"/>
                  <a:pt x="179" y="311"/>
                  <a:pt x="187" y="312"/>
                </a:cubicBezTo>
                <a:cubicBezTo>
                  <a:pt x="188" y="312"/>
                  <a:pt x="188" y="312"/>
                  <a:pt x="188" y="312"/>
                </a:cubicBezTo>
                <a:cubicBezTo>
                  <a:pt x="191" y="312"/>
                  <a:pt x="194" y="309"/>
                  <a:pt x="192" y="306"/>
                </a:cubicBezTo>
                <a:cubicBezTo>
                  <a:pt x="188" y="300"/>
                  <a:pt x="184" y="295"/>
                  <a:pt x="181" y="289"/>
                </a:cubicBezTo>
                <a:cubicBezTo>
                  <a:pt x="180" y="286"/>
                  <a:pt x="178" y="285"/>
                  <a:pt x="175" y="285"/>
                </a:cubicBezTo>
                <a:moveTo>
                  <a:pt x="163" y="324"/>
                </a:moveTo>
                <a:cubicBezTo>
                  <a:pt x="145" y="324"/>
                  <a:pt x="127" y="328"/>
                  <a:pt x="110" y="337"/>
                </a:cubicBezTo>
                <a:cubicBezTo>
                  <a:pt x="86" y="350"/>
                  <a:pt x="58" y="359"/>
                  <a:pt x="29" y="362"/>
                </a:cubicBezTo>
                <a:cubicBezTo>
                  <a:pt x="23" y="362"/>
                  <a:pt x="18" y="368"/>
                  <a:pt x="19" y="374"/>
                </a:cubicBezTo>
                <a:cubicBezTo>
                  <a:pt x="19" y="380"/>
                  <a:pt x="24" y="384"/>
                  <a:pt x="30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64" y="381"/>
                  <a:pt x="94" y="372"/>
                  <a:pt x="121" y="357"/>
                </a:cubicBezTo>
                <a:cubicBezTo>
                  <a:pt x="134" y="349"/>
                  <a:pt x="148" y="346"/>
                  <a:pt x="163" y="346"/>
                </a:cubicBezTo>
                <a:cubicBezTo>
                  <a:pt x="163" y="346"/>
                  <a:pt x="163" y="346"/>
                  <a:pt x="163" y="346"/>
                </a:cubicBezTo>
                <a:cubicBezTo>
                  <a:pt x="183" y="346"/>
                  <a:pt x="203" y="352"/>
                  <a:pt x="221" y="363"/>
                </a:cubicBezTo>
                <a:cubicBezTo>
                  <a:pt x="239" y="374"/>
                  <a:pt x="259" y="381"/>
                  <a:pt x="281" y="384"/>
                </a:cubicBezTo>
                <a:cubicBezTo>
                  <a:pt x="281" y="384"/>
                  <a:pt x="282" y="384"/>
                  <a:pt x="282" y="384"/>
                </a:cubicBezTo>
                <a:cubicBezTo>
                  <a:pt x="288" y="384"/>
                  <a:pt x="292" y="380"/>
                  <a:pt x="293" y="374"/>
                </a:cubicBezTo>
                <a:cubicBezTo>
                  <a:pt x="294" y="368"/>
                  <a:pt x="290" y="362"/>
                  <a:pt x="283" y="361"/>
                </a:cubicBezTo>
                <a:cubicBezTo>
                  <a:pt x="265" y="359"/>
                  <a:pt x="248" y="353"/>
                  <a:pt x="232" y="344"/>
                </a:cubicBezTo>
                <a:cubicBezTo>
                  <a:pt x="211" y="331"/>
                  <a:pt x="187" y="324"/>
                  <a:pt x="163" y="324"/>
                </a:cubicBezTo>
                <a:cubicBezTo>
                  <a:pt x="163" y="324"/>
                  <a:pt x="163" y="324"/>
                  <a:pt x="163" y="324"/>
                </a:cubicBezTo>
                <a:moveTo>
                  <a:pt x="163" y="360"/>
                </a:moveTo>
                <a:cubicBezTo>
                  <a:pt x="163" y="360"/>
                  <a:pt x="163" y="360"/>
                  <a:pt x="163" y="360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50" y="360"/>
                  <a:pt x="139" y="363"/>
                  <a:pt x="128" y="368"/>
                </a:cubicBezTo>
                <a:cubicBezTo>
                  <a:pt x="105" y="381"/>
                  <a:pt x="80" y="390"/>
                  <a:pt x="54" y="395"/>
                </a:cubicBezTo>
                <a:cubicBezTo>
                  <a:pt x="48" y="396"/>
                  <a:pt x="44" y="402"/>
                  <a:pt x="45" y="408"/>
                </a:cubicBezTo>
                <a:cubicBezTo>
                  <a:pt x="46" y="413"/>
                  <a:pt x="51" y="417"/>
                  <a:pt x="56" y="417"/>
                </a:cubicBezTo>
                <a:cubicBezTo>
                  <a:pt x="57" y="417"/>
                  <a:pt x="57" y="417"/>
                  <a:pt x="58" y="417"/>
                </a:cubicBezTo>
                <a:cubicBezTo>
                  <a:pt x="87" y="412"/>
                  <a:pt x="114" y="402"/>
                  <a:pt x="139" y="388"/>
                </a:cubicBezTo>
                <a:cubicBezTo>
                  <a:pt x="146" y="384"/>
                  <a:pt x="154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75" y="382"/>
                  <a:pt x="190" y="386"/>
                  <a:pt x="202" y="394"/>
                </a:cubicBezTo>
                <a:cubicBezTo>
                  <a:pt x="218" y="404"/>
                  <a:pt x="236" y="411"/>
                  <a:pt x="255" y="416"/>
                </a:cubicBezTo>
                <a:cubicBezTo>
                  <a:pt x="256" y="416"/>
                  <a:pt x="257" y="416"/>
                  <a:pt x="257" y="416"/>
                </a:cubicBezTo>
                <a:cubicBezTo>
                  <a:pt x="263" y="416"/>
                  <a:pt x="267" y="412"/>
                  <a:pt x="268" y="407"/>
                </a:cubicBezTo>
                <a:cubicBezTo>
                  <a:pt x="270" y="401"/>
                  <a:pt x="266" y="395"/>
                  <a:pt x="260" y="394"/>
                </a:cubicBezTo>
                <a:cubicBezTo>
                  <a:pt x="260" y="394"/>
                  <a:pt x="260" y="394"/>
                  <a:pt x="260" y="394"/>
                </a:cubicBezTo>
                <a:cubicBezTo>
                  <a:pt x="244" y="390"/>
                  <a:pt x="228" y="383"/>
                  <a:pt x="214" y="375"/>
                </a:cubicBezTo>
                <a:cubicBezTo>
                  <a:pt x="198" y="365"/>
                  <a:pt x="180" y="360"/>
                  <a:pt x="163" y="360"/>
                </a:cubicBezTo>
                <a:moveTo>
                  <a:pt x="164" y="396"/>
                </a:move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56" y="396"/>
                  <a:pt x="150" y="398"/>
                  <a:pt x="146" y="400"/>
                </a:cubicBezTo>
                <a:cubicBezTo>
                  <a:pt x="145" y="400"/>
                  <a:pt x="145" y="400"/>
                  <a:pt x="145" y="400"/>
                </a:cubicBezTo>
                <a:cubicBezTo>
                  <a:pt x="129" y="409"/>
                  <a:pt x="111" y="417"/>
                  <a:pt x="93" y="422"/>
                </a:cubicBezTo>
                <a:cubicBezTo>
                  <a:pt x="87" y="424"/>
                  <a:pt x="84" y="431"/>
                  <a:pt x="86" y="437"/>
                </a:cubicBezTo>
                <a:cubicBezTo>
                  <a:pt x="87" y="441"/>
                  <a:pt x="92" y="445"/>
                  <a:pt x="96" y="445"/>
                </a:cubicBezTo>
                <a:cubicBezTo>
                  <a:pt x="97" y="445"/>
                  <a:pt x="99" y="444"/>
                  <a:pt x="100" y="444"/>
                </a:cubicBezTo>
                <a:cubicBezTo>
                  <a:pt x="120" y="438"/>
                  <a:pt x="138" y="430"/>
                  <a:pt x="156" y="420"/>
                </a:cubicBezTo>
                <a:cubicBezTo>
                  <a:pt x="159" y="419"/>
                  <a:pt x="159" y="419"/>
                  <a:pt x="163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8" y="419"/>
                  <a:pt x="177" y="421"/>
                  <a:pt x="183" y="425"/>
                </a:cubicBezTo>
                <a:cubicBezTo>
                  <a:pt x="194" y="431"/>
                  <a:pt x="205" y="437"/>
                  <a:pt x="217" y="441"/>
                </a:cubicBezTo>
                <a:cubicBezTo>
                  <a:pt x="218" y="442"/>
                  <a:pt x="219" y="442"/>
                  <a:pt x="221" y="442"/>
                </a:cubicBezTo>
                <a:cubicBezTo>
                  <a:pt x="225" y="442"/>
                  <a:pt x="229" y="439"/>
                  <a:pt x="231" y="435"/>
                </a:cubicBezTo>
                <a:cubicBezTo>
                  <a:pt x="233" y="429"/>
                  <a:pt x="231" y="423"/>
                  <a:pt x="225" y="420"/>
                </a:cubicBezTo>
                <a:cubicBezTo>
                  <a:pt x="214" y="416"/>
                  <a:pt x="204" y="411"/>
                  <a:pt x="195" y="406"/>
                </a:cubicBezTo>
                <a:cubicBezTo>
                  <a:pt x="184" y="399"/>
                  <a:pt x="173" y="396"/>
                  <a:pt x="164" y="396"/>
                </a:cubicBezTo>
                <a:moveTo>
                  <a:pt x="165" y="432"/>
                </a:moveTo>
                <a:cubicBezTo>
                  <a:pt x="163" y="432"/>
                  <a:pt x="161" y="433"/>
                  <a:pt x="159" y="434"/>
                </a:cubicBezTo>
                <a:cubicBezTo>
                  <a:pt x="158" y="435"/>
                  <a:pt x="157" y="435"/>
                  <a:pt x="155" y="436"/>
                </a:cubicBezTo>
                <a:cubicBezTo>
                  <a:pt x="150" y="439"/>
                  <a:pt x="148" y="446"/>
                  <a:pt x="150" y="451"/>
                </a:cubicBezTo>
                <a:cubicBezTo>
                  <a:pt x="152" y="455"/>
                  <a:pt x="156" y="457"/>
                  <a:pt x="160" y="457"/>
                </a:cubicBezTo>
                <a:cubicBezTo>
                  <a:pt x="162" y="457"/>
                  <a:pt x="164" y="457"/>
                  <a:pt x="165" y="456"/>
                </a:cubicBezTo>
                <a:cubicBezTo>
                  <a:pt x="167" y="457"/>
                  <a:pt x="168" y="457"/>
                  <a:pt x="169" y="457"/>
                </a:cubicBezTo>
                <a:cubicBezTo>
                  <a:pt x="173" y="457"/>
                  <a:pt x="177" y="454"/>
                  <a:pt x="179" y="451"/>
                </a:cubicBezTo>
                <a:cubicBezTo>
                  <a:pt x="182" y="445"/>
                  <a:pt x="180" y="438"/>
                  <a:pt x="174" y="435"/>
                </a:cubicBezTo>
                <a:cubicBezTo>
                  <a:pt x="174" y="435"/>
                  <a:pt x="174" y="435"/>
                  <a:pt x="174" y="435"/>
                </a:cubicBezTo>
                <a:cubicBezTo>
                  <a:pt x="173" y="435"/>
                  <a:pt x="171" y="434"/>
                  <a:pt x="169" y="433"/>
                </a:cubicBezTo>
                <a:cubicBezTo>
                  <a:pt x="169" y="433"/>
                  <a:pt x="168" y="433"/>
                  <a:pt x="168" y="433"/>
                </a:cubicBezTo>
                <a:cubicBezTo>
                  <a:pt x="167" y="433"/>
                  <a:pt x="166" y="432"/>
                  <a:pt x="165" y="432"/>
                </a:cubicBezTo>
                <a:moveTo>
                  <a:pt x="220" y="164"/>
                </a:moveTo>
                <a:cubicBezTo>
                  <a:pt x="220" y="164"/>
                  <a:pt x="219" y="164"/>
                  <a:pt x="219" y="163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19" y="163"/>
                  <a:pt x="220" y="164"/>
                  <a:pt x="220" y="164"/>
                </a:cubicBezTo>
                <a:moveTo>
                  <a:pt x="156" y="0"/>
                </a:moveTo>
                <a:cubicBezTo>
                  <a:pt x="70" y="1"/>
                  <a:pt x="0" y="70"/>
                  <a:pt x="0" y="157"/>
                </a:cubicBezTo>
                <a:cubicBezTo>
                  <a:pt x="0" y="163"/>
                  <a:pt x="5" y="168"/>
                  <a:pt x="11" y="168"/>
                </a:cubicBezTo>
                <a:cubicBezTo>
                  <a:pt x="17" y="168"/>
                  <a:pt x="23" y="163"/>
                  <a:pt x="23" y="157"/>
                </a:cubicBezTo>
                <a:cubicBezTo>
                  <a:pt x="23" y="83"/>
                  <a:pt x="82" y="23"/>
                  <a:pt x="156" y="23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93" y="23"/>
                  <a:pt x="226" y="38"/>
                  <a:pt x="250" y="62"/>
                </a:cubicBezTo>
                <a:cubicBezTo>
                  <a:pt x="274" y="86"/>
                  <a:pt x="289" y="120"/>
                  <a:pt x="289" y="157"/>
                </a:cubicBezTo>
                <a:cubicBezTo>
                  <a:pt x="289" y="229"/>
                  <a:pt x="289" y="229"/>
                  <a:pt x="289" y="229"/>
                </a:cubicBezTo>
                <a:cubicBezTo>
                  <a:pt x="289" y="235"/>
                  <a:pt x="294" y="240"/>
                  <a:pt x="301" y="240"/>
                </a:cubicBezTo>
                <a:cubicBezTo>
                  <a:pt x="307" y="240"/>
                  <a:pt x="312" y="235"/>
                  <a:pt x="312" y="229"/>
                </a:cubicBezTo>
                <a:cubicBezTo>
                  <a:pt x="312" y="157"/>
                  <a:pt x="312" y="157"/>
                  <a:pt x="312" y="157"/>
                </a:cubicBezTo>
                <a:cubicBezTo>
                  <a:pt x="312" y="70"/>
                  <a:pt x="242" y="1"/>
                  <a:pt x="156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 rot="2048147">
            <a:off x="6387608" y="5502141"/>
            <a:ext cx="544998" cy="409845"/>
            <a:chOff x="8734425" y="3230563"/>
            <a:chExt cx="2170113" cy="1631950"/>
          </a:xfrm>
        </p:grpSpPr>
        <p:sp>
          <p:nvSpPr>
            <p:cNvPr id="126" name="Freeform 216"/>
            <p:cNvSpPr>
              <a:spLocks/>
            </p:cNvSpPr>
            <p:nvPr/>
          </p:nvSpPr>
          <p:spPr bwMode="auto">
            <a:xfrm>
              <a:off x="8734425" y="3230563"/>
              <a:ext cx="2170113" cy="657225"/>
            </a:xfrm>
            <a:custGeom>
              <a:avLst/>
              <a:gdLst>
                <a:gd name="T0" fmla="*/ 0 w 576"/>
                <a:gd name="T1" fmla="*/ 114 h 174"/>
                <a:gd name="T2" fmla="*/ 70 w 576"/>
                <a:gd name="T3" fmla="*/ 64 h 174"/>
                <a:gd name="T4" fmla="*/ 274 w 576"/>
                <a:gd name="T5" fmla="*/ 3 h 174"/>
                <a:gd name="T6" fmla="*/ 510 w 576"/>
                <a:gd name="T7" fmla="*/ 66 h 174"/>
                <a:gd name="T8" fmla="*/ 567 w 576"/>
                <a:gd name="T9" fmla="*/ 109 h 174"/>
                <a:gd name="T10" fmla="*/ 567 w 576"/>
                <a:gd name="T11" fmla="*/ 134 h 174"/>
                <a:gd name="T12" fmla="*/ 531 w 576"/>
                <a:gd name="T13" fmla="*/ 174 h 174"/>
                <a:gd name="T14" fmla="*/ 50 w 576"/>
                <a:gd name="T15" fmla="*/ 173 h 174"/>
                <a:gd name="T16" fmla="*/ 0 w 576"/>
                <a:gd name="T17" fmla="*/ 130 h 174"/>
                <a:gd name="T18" fmla="*/ 0 w 576"/>
                <a:gd name="T19" fmla="*/ 1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174">
                  <a:moveTo>
                    <a:pt x="0" y="114"/>
                  </a:moveTo>
                  <a:cubicBezTo>
                    <a:pt x="23" y="97"/>
                    <a:pt x="46" y="80"/>
                    <a:pt x="70" y="64"/>
                  </a:cubicBezTo>
                  <a:cubicBezTo>
                    <a:pt x="132" y="24"/>
                    <a:pt x="199" y="5"/>
                    <a:pt x="274" y="3"/>
                  </a:cubicBezTo>
                  <a:cubicBezTo>
                    <a:pt x="360" y="0"/>
                    <a:pt x="439" y="19"/>
                    <a:pt x="510" y="66"/>
                  </a:cubicBezTo>
                  <a:cubicBezTo>
                    <a:pt x="530" y="79"/>
                    <a:pt x="548" y="95"/>
                    <a:pt x="567" y="109"/>
                  </a:cubicBezTo>
                  <a:cubicBezTo>
                    <a:pt x="576" y="117"/>
                    <a:pt x="576" y="125"/>
                    <a:pt x="567" y="134"/>
                  </a:cubicBezTo>
                  <a:cubicBezTo>
                    <a:pt x="555" y="147"/>
                    <a:pt x="543" y="161"/>
                    <a:pt x="531" y="174"/>
                  </a:cubicBezTo>
                  <a:cubicBezTo>
                    <a:pt x="391" y="39"/>
                    <a:pt x="174" y="46"/>
                    <a:pt x="50" y="173"/>
                  </a:cubicBezTo>
                  <a:cubicBezTo>
                    <a:pt x="34" y="158"/>
                    <a:pt x="17" y="144"/>
                    <a:pt x="0" y="130"/>
                  </a:cubicBezTo>
                  <a:cubicBezTo>
                    <a:pt x="0" y="125"/>
                    <a:pt x="0" y="119"/>
                    <a:pt x="0" y="114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7" name="Freeform 217"/>
            <p:cNvSpPr>
              <a:spLocks/>
            </p:cNvSpPr>
            <p:nvPr/>
          </p:nvSpPr>
          <p:spPr bwMode="auto">
            <a:xfrm>
              <a:off x="9066213" y="3551238"/>
              <a:ext cx="1508125" cy="665163"/>
            </a:xfrm>
            <a:custGeom>
              <a:avLst/>
              <a:gdLst>
                <a:gd name="T0" fmla="*/ 48 w 400"/>
                <a:gd name="T1" fmla="*/ 176 h 176"/>
                <a:gd name="T2" fmla="*/ 0 w 400"/>
                <a:gd name="T3" fmla="*/ 125 h 176"/>
                <a:gd name="T4" fmla="*/ 400 w 400"/>
                <a:gd name="T5" fmla="*/ 123 h 176"/>
                <a:gd name="T6" fmla="*/ 349 w 400"/>
                <a:gd name="T7" fmla="*/ 171 h 176"/>
                <a:gd name="T8" fmla="*/ 48 w 400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6">
                  <a:moveTo>
                    <a:pt x="48" y="176"/>
                  </a:moveTo>
                  <a:cubicBezTo>
                    <a:pt x="32" y="159"/>
                    <a:pt x="16" y="142"/>
                    <a:pt x="0" y="125"/>
                  </a:cubicBezTo>
                  <a:cubicBezTo>
                    <a:pt x="91" y="22"/>
                    <a:pt x="281" y="0"/>
                    <a:pt x="400" y="123"/>
                  </a:cubicBezTo>
                  <a:cubicBezTo>
                    <a:pt x="383" y="139"/>
                    <a:pt x="367" y="154"/>
                    <a:pt x="349" y="171"/>
                  </a:cubicBezTo>
                  <a:cubicBezTo>
                    <a:pt x="252" y="95"/>
                    <a:pt x="151" y="91"/>
                    <a:pt x="48" y="176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Freeform 218"/>
            <p:cNvSpPr>
              <a:spLocks/>
            </p:cNvSpPr>
            <p:nvPr/>
          </p:nvSpPr>
          <p:spPr bwMode="auto">
            <a:xfrm>
              <a:off x="9398000" y="4098926"/>
              <a:ext cx="847725" cy="441325"/>
            </a:xfrm>
            <a:custGeom>
              <a:avLst/>
              <a:gdLst>
                <a:gd name="T0" fmla="*/ 225 w 225"/>
                <a:gd name="T1" fmla="*/ 69 h 117"/>
                <a:gd name="T2" fmla="*/ 175 w 225"/>
                <a:gd name="T3" fmla="*/ 117 h 117"/>
                <a:gd name="T4" fmla="*/ 49 w 225"/>
                <a:gd name="T5" fmla="*/ 117 h 117"/>
                <a:gd name="T6" fmla="*/ 0 w 225"/>
                <a:gd name="T7" fmla="*/ 68 h 117"/>
                <a:gd name="T8" fmla="*/ 225 w 225"/>
                <a:gd name="T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17">
                  <a:moveTo>
                    <a:pt x="225" y="69"/>
                  </a:moveTo>
                  <a:cubicBezTo>
                    <a:pt x="209" y="84"/>
                    <a:pt x="193" y="99"/>
                    <a:pt x="175" y="117"/>
                  </a:cubicBezTo>
                  <a:cubicBezTo>
                    <a:pt x="134" y="83"/>
                    <a:pt x="91" y="85"/>
                    <a:pt x="49" y="117"/>
                  </a:cubicBezTo>
                  <a:cubicBezTo>
                    <a:pt x="32" y="100"/>
                    <a:pt x="16" y="84"/>
                    <a:pt x="0" y="68"/>
                  </a:cubicBezTo>
                  <a:cubicBezTo>
                    <a:pt x="59" y="0"/>
                    <a:pt x="170" y="3"/>
                    <a:pt x="225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9" name="Freeform 219"/>
            <p:cNvSpPr>
              <a:spLocks/>
            </p:cNvSpPr>
            <p:nvPr/>
          </p:nvSpPr>
          <p:spPr bwMode="auto">
            <a:xfrm>
              <a:off x="9672638" y="4602163"/>
              <a:ext cx="293688" cy="260350"/>
            </a:xfrm>
            <a:custGeom>
              <a:avLst/>
              <a:gdLst>
                <a:gd name="T0" fmla="*/ 39 w 78"/>
                <a:gd name="T1" fmla="*/ 69 h 69"/>
                <a:gd name="T2" fmla="*/ 1 w 78"/>
                <a:gd name="T3" fmla="*/ 36 h 69"/>
                <a:gd name="T4" fmla="*/ 39 w 78"/>
                <a:gd name="T5" fmla="*/ 1 h 69"/>
                <a:gd name="T6" fmla="*/ 77 w 78"/>
                <a:gd name="T7" fmla="*/ 35 h 69"/>
                <a:gd name="T8" fmla="*/ 39 w 7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39" y="69"/>
                  </a:moveTo>
                  <a:cubicBezTo>
                    <a:pt x="18" y="69"/>
                    <a:pt x="2" y="55"/>
                    <a:pt x="1" y="36"/>
                  </a:cubicBezTo>
                  <a:cubicBezTo>
                    <a:pt x="0" y="20"/>
                    <a:pt x="22" y="0"/>
                    <a:pt x="39" y="1"/>
                  </a:cubicBezTo>
                  <a:cubicBezTo>
                    <a:pt x="57" y="1"/>
                    <a:pt x="77" y="19"/>
                    <a:pt x="77" y="35"/>
                  </a:cubicBezTo>
                  <a:cubicBezTo>
                    <a:pt x="78" y="57"/>
                    <a:pt x="64" y="69"/>
                    <a:pt x="39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0" name="Freeform 223"/>
          <p:cNvSpPr>
            <a:spLocks noEditPoints="1"/>
          </p:cNvSpPr>
          <p:nvPr/>
        </p:nvSpPr>
        <p:spPr bwMode="auto">
          <a:xfrm>
            <a:off x="7289631" y="5510240"/>
            <a:ext cx="680680" cy="393646"/>
          </a:xfrm>
          <a:custGeom>
            <a:avLst/>
            <a:gdLst>
              <a:gd name="T0" fmla="*/ 221 w 511"/>
              <a:gd name="T1" fmla="*/ 28 h 294"/>
              <a:gd name="T2" fmla="*/ 261 w 511"/>
              <a:gd name="T3" fmla="*/ 58 h 294"/>
              <a:gd name="T4" fmla="*/ 270 w 511"/>
              <a:gd name="T5" fmla="*/ 94 h 294"/>
              <a:gd name="T6" fmla="*/ 302 w 511"/>
              <a:gd name="T7" fmla="*/ 76 h 294"/>
              <a:gd name="T8" fmla="*/ 340 w 511"/>
              <a:gd name="T9" fmla="*/ 65 h 294"/>
              <a:gd name="T10" fmla="*/ 417 w 511"/>
              <a:gd name="T11" fmla="*/ 142 h 294"/>
              <a:gd name="T12" fmla="*/ 416 w 511"/>
              <a:gd name="T13" fmla="*/ 156 h 294"/>
              <a:gd name="T14" fmla="*/ 409 w 511"/>
              <a:gd name="T15" fmla="*/ 191 h 294"/>
              <a:gd name="T16" fmla="*/ 444 w 511"/>
              <a:gd name="T17" fmla="*/ 189 h 294"/>
              <a:gd name="T18" fmla="*/ 444 w 511"/>
              <a:gd name="T19" fmla="*/ 189 h 294"/>
              <a:gd name="T20" fmla="*/ 445 w 511"/>
              <a:gd name="T21" fmla="*/ 189 h 294"/>
              <a:gd name="T22" fmla="*/ 483 w 511"/>
              <a:gd name="T23" fmla="*/ 228 h 294"/>
              <a:gd name="T24" fmla="*/ 445 w 511"/>
              <a:gd name="T25" fmla="*/ 266 h 294"/>
              <a:gd name="T26" fmla="*/ 76 w 511"/>
              <a:gd name="T27" fmla="*/ 266 h 294"/>
              <a:gd name="T28" fmla="*/ 28 w 511"/>
              <a:gd name="T29" fmla="*/ 218 h 294"/>
              <a:gd name="T30" fmla="*/ 76 w 511"/>
              <a:gd name="T31" fmla="*/ 170 h 294"/>
              <a:gd name="T32" fmla="*/ 79 w 511"/>
              <a:gd name="T33" fmla="*/ 170 h 294"/>
              <a:gd name="T34" fmla="*/ 105 w 511"/>
              <a:gd name="T35" fmla="*/ 172 h 294"/>
              <a:gd name="T36" fmla="*/ 109 w 511"/>
              <a:gd name="T37" fmla="*/ 147 h 294"/>
              <a:gd name="T38" fmla="*/ 157 w 511"/>
              <a:gd name="T39" fmla="*/ 97 h 294"/>
              <a:gd name="T40" fmla="*/ 181 w 511"/>
              <a:gd name="T41" fmla="*/ 93 h 294"/>
              <a:gd name="T42" fmla="*/ 180 w 511"/>
              <a:gd name="T43" fmla="*/ 70 h 294"/>
              <a:gd name="T44" fmla="*/ 180 w 511"/>
              <a:gd name="T45" fmla="*/ 68 h 294"/>
              <a:gd name="T46" fmla="*/ 221 w 511"/>
              <a:gd name="T47" fmla="*/ 28 h 294"/>
              <a:gd name="T48" fmla="*/ 221 w 511"/>
              <a:gd name="T49" fmla="*/ 0 h 294"/>
              <a:gd name="T50" fmla="*/ 152 w 511"/>
              <a:gd name="T51" fmla="*/ 69 h 294"/>
              <a:gd name="T52" fmla="*/ 152 w 511"/>
              <a:gd name="T53" fmla="*/ 70 h 294"/>
              <a:gd name="T54" fmla="*/ 81 w 511"/>
              <a:gd name="T55" fmla="*/ 143 h 294"/>
              <a:gd name="T56" fmla="*/ 76 w 511"/>
              <a:gd name="T57" fmla="*/ 142 h 294"/>
              <a:gd name="T58" fmla="*/ 0 w 511"/>
              <a:gd name="T59" fmla="*/ 218 h 294"/>
              <a:gd name="T60" fmla="*/ 76 w 511"/>
              <a:gd name="T61" fmla="*/ 294 h 294"/>
              <a:gd name="T62" fmla="*/ 445 w 511"/>
              <a:gd name="T63" fmla="*/ 294 h 294"/>
              <a:gd name="T64" fmla="*/ 511 w 511"/>
              <a:gd name="T65" fmla="*/ 228 h 294"/>
              <a:gd name="T66" fmla="*/ 445 w 511"/>
              <a:gd name="T67" fmla="*/ 162 h 294"/>
              <a:gd name="T68" fmla="*/ 443 w 511"/>
              <a:gd name="T69" fmla="*/ 162 h 294"/>
              <a:gd name="T70" fmla="*/ 445 w 511"/>
              <a:gd name="T71" fmla="*/ 142 h 294"/>
              <a:gd name="T72" fmla="*/ 340 w 511"/>
              <a:gd name="T73" fmla="*/ 38 h 294"/>
              <a:gd name="T74" fmla="*/ 288 w 511"/>
              <a:gd name="T75" fmla="*/ 51 h 294"/>
              <a:gd name="T76" fmla="*/ 221 w 511"/>
              <a:gd name="T7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1" h="294">
                <a:moveTo>
                  <a:pt x="221" y="28"/>
                </a:moveTo>
                <a:cubicBezTo>
                  <a:pt x="240" y="28"/>
                  <a:pt x="256" y="40"/>
                  <a:pt x="261" y="58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302" y="76"/>
                  <a:pt x="302" y="76"/>
                  <a:pt x="302" y="76"/>
                </a:cubicBezTo>
                <a:cubicBezTo>
                  <a:pt x="313" y="69"/>
                  <a:pt x="327" y="65"/>
                  <a:pt x="340" y="65"/>
                </a:cubicBezTo>
                <a:cubicBezTo>
                  <a:pt x="383" y="65"/>
                  <a:pt x="417" y="100"/>
                  <a:pt x="417" y="142"/>
                </a:cubicBezTo>
                <a:cubicBezTo>
                  <a:pt x="417" y="147"/>
                  <a:pt x="417" y="152"/>
                  <a:pt x="416" y="156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5" y="189"/>
                  <a:pt x="445" y="189"/>
                  <a:pt x="445" y="189"/>
                </a:cubicBezTo>
                <a:cubicBezTo>
                  <a:pt x="466" y="189"/>
                  <a:pt x="483" y="207"/>
                  <a:pt x="483" y="228"/>
                </a:cubicBezTo>
                <a:cubicBezTo>
                  <a:pt x="483" y="249"/>
                  <a:pt x="466" y="266"/>
                  <a:pt x="445" y="266"/>
                </a:cubicBezTo>
                <a:cubicBezTo>
                  <a:pt x="76" y="266"/>
                  <a:pt x="76" y="266"/>
                  <a:pt x="76" y="266"/>
                </a:cubicBezTo>
                <a:cubicBezTo>
                  <a:pt x="50" y="266"/>
                  <a:pt x="28" y="245"/>
                  <a:pt x="28" y="218"/>
                </a:cubicBezTo>
                <a:cubicBezTo>
                  <a:pt x="28" y="192"/>
                  <a:pt x="50" y="170"/>
                  <a:pt x="76" y="170"/>
                </a:cubicBezTo>
                <a:cubicBezTo>
                  <a:pt x="77" y="170"/>
                  <a:pt x="78" y="170"/>
                  <a:pt x="79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12" y="121"/>
                  <a:pt x="132" y="102"/>
                  <a:pt x="157" y="97"/>
                </a:cubicBezTo>
                <a:cubicBezTo>
                  <a:pt x="181" y="93"/>
                  <a:pt x="181" y="93"/>
                  <a:pt x="181" y="9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0" y="69"/>
                  <a:pt x="180" y="69"/>
                  <a:pt x="180" y="68"/>
                </a:cubicBezTo>
                <a:cubicBezTo>
                  <a:pt x="180" y="46"/>
                  <a:pt x="199" y="28"/>
                  <a:pt x="221" y="28"/>
                </a:cubicBezTo>
                <a:close/>
                <a:moveTo>
                  <a:pt x="221" y="0"/>
                </a:moveTo>
                <a:cubicBezTo>
                  <a:pt x="183" y="0"/>
                  <a:pt x="152" y="31"/>
                  <a:pt x="152" y="69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16" y="76"/>
                  <a:pt x="87" y="105"/>
                  <a:pt x="81" y="143"/>
                </a:cubicBezTo>
                <a:cubicBezTo>
                  <a:pt x="80" y="142"/>
                  <a:pt x="78" y="142"/>
                  <a:pt x="76" y="142"/>
                </a:cubicBezTo>
                <a:cubicBezTo>
                  <a:pt x="34" y="142"/>
                  <a:pt x="0" y="176"/>
                  <a:pt x="0" y="218"/>
                </a:cubicBezTo>
                <a:cubicBezTo>
                  <a:pt x="0" y="260"/>
                  <a:pt x="34" y="294"/>
                  <a:pt x="76" y="294"/>
                </a:cubicBezTo>
                <a:cubicBezTo>
                  <a:pt x="445" y="294"/>
                  <a:pt x="445" y="294"/>
                  <a:pt x="445" y="294"/>
                </a:cubicBezTo>
                <a:cubicBezTo>
                  <a:pt x="482" y="294"/>
                  <a:pt x="511" y="265"/>
                  <a:pt x="511" y="228"/>
                </a:cubicBezTo>
                <a:cubicBezTo>
                  <a:pt x="511" y="191"/>
                  <a:pt x="482" y="162"/>
                  <a:pt x="445" y="162"/>
                </a:cubicBezTo>
                <a:cubicBezTo>
                  <a:pt x="444" y="162"/>
                  <a:pt x="444" y="162"/>
                  <a:pt x="443" y="162"/>
                </a:cubicBezTo>
                <a:cubicBezTo>
                  <a:pt x="444" y="155"/>
                  <a:pt x="445" y="149"/>
                  <a:pt x="445" y="142"/>
                </a:cubicBezTo>
                <a:cubicBezTo>
                  <a:pt x="445" y="84"/>
                  <a:pt x="398" y="38"/>
                  <a:pt x="340" y="38"/>
                </a:cubicBezTo>
                <a:cubicBezTo>
                  <a:pt x="321" y="38"/>
                  <a:pt x="303" y="43"/>
                  <a:pt x="288" y="51"/>
                </a:cubicBezTo>
                <a:cubicBezTo>
                  <a:pt x="280" y="22"/>
                  <a:pt x="253" y="0"/>
                  <a:pt x="22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1" name="Freeform 227"/>
          <p:cNvSpPr>
            <a:spLocks noEditPoints="1"/>
          </p:cNvSpPr>
          <p:nvPr/>
        </p:nvSpPr>
        <p:spPr bwMode="auto">
          <a:xfrm>
            <a:off x="8327336" y="5515742"/>
            <a:ext cx="259323" cy="382643"/>
          </a:xfrm>
          <a:custGeom>
            <a:avLst/>
            <a:gdLst>
              <a:gd name="T0" fmla="*/ 0 w 248"/>
              <a:gd name="T1" fmla="*/ 344 h 367"/>
              <a:gd name="T2" fmla="*/ 0 w 248"/>
              <a:gd name="T3" fmla="*/ 160 h 367"/>
              <a:gd name="T4" fmla="*/ 24 w 248"/>
              <a:gd name="T5" fmla="*/ 100 h 367"/>
              <a:gd name="T6" fmla="*/ 155 w 248"/>
              <a:gd name="T7" fmla="*/ 21 h 367"/>
              <a:gd name="T8" fmla="*/ 232 w 248"/>
              <a:gd name="T9" fmla="*/ 128 h 367"/>
              <a:gd name="T10" fmla="*/ 237 w 248"/>
              <a:gd name="T11" fmla="*/ 146 h 367"/>
              <a:gd name="T12" fmla="*/ 247 w 248"/>
              <a:gd name="T13" fmla="*/ 175 h 367"/>
              <a:gd name="T14" fmla="*/ 247 w 248"/>
              <a:gd name="T15" fmla="*/ 327 h 367"/>
              <a:gd name="T16" fmla="*/ 206 w 248"/>
              <a:gd name="T17" fmla="*/ 367 h 367"/>
              <a:gd name="T18" fmla="*/ 44 w 248"/>
              <a:gd name="T19" fmla="*/ 367 h 367"/>
              <a:gd name="T20" fmla="*/ 0 w 248"/>
              <a:gd name="T21" fmla="*/ 344 h 367"/>
              <a:gd name="T22" fmla="*/ 194 w 248"/>
              <a:gd name="T23" fmla="*/ 138 h 367"/>
              <a:gd name="T24" fmla="*/ 152 w 248"/>
              <a:gd name="T25" fmla="*/ 59 h 367"/>
              <a:gd name="T26" fmla="*/ 92 w 248"/>
              <a:gd name="T27" fmla="*/ 63 h 367"/>
              <a:gd name="T28" fmla="*/ 57 w 248"/>
              <a:gd name="T29" fmla="*/ 138 h 367"/>
              <a:gd name="T30" fmla="*/ 194 w 248"/>
              <a:gd name="T31" fmla="*/ 138 h 367"/>
              <a:gd name="T32" fmla="*/ 134 w 248"/>
              <a:gd name="T33" fmla="*/ 306 h 367"/>
              <a:gd name="T34" fmla="*/ 151 w 248"/>
              <a:gd name="T35" fmla="*/ 263 h 367"/>
              <a:gd name="T36" fmla="*/ 143 w 248"/>
              <a:gd name="T37" fmla="*/ 221 h 367"/>
              <a:gd name="T38" fmla="*/ 101 w 248"/>
              <a:gd name="T39" fmla="*/ 226 h 367"/>
              <a:gd name="T40" fmla="*/ 103 w 248"/>
              <a:gd name="T41" fmla="*/ 268 h 367"/>
              <a:gd name="T42" fmla="*/ 116 w 248"/>
              <a:gd name="T43" fmla="*/ 294 h 367"/>
              <a:gd name="T44" fmla="*/ 134 w 248"/>
              <a:gd name="T4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8" h="367">
                <a:moveTo>
                  <a:pt x="0" y="344"/>
                </a:moveTo>
                <a:cubicBezTo>
                  <a:pt x="0" y="283"/>
                  <a:pt x="0" y="221"/>
                  <a:pt x="0" y="160"/>
                </a:cubicBezTo>
                <a:cubicBezTo>
                  <a:pt x="20" y="145"/>
                  <a:pt x="19" y="121"/>
                  <a:pt x="24" y="100"/>
                </a:cubicBezTo>
                <a:cubicBezTo>
                  <a:pt x="39" y="37"/>
                  <a:pt x="99" y="0"/>
                  <a:pt x="155" y="21"/>
                </a:cubicBezTo>
                <a:cubicBezTo>
                  <a:pt x="204" y="38"/>
                  <a:pt x="224" y="80"/>
                  <a:pt x="232" y="128"/>
                </a:cubicBezTo>
                <a:cubicBezTo>
                  <a:pt x="233" y="134"/>
                  <a:pt x="235" y="140"/>
                  <a:pt x="237" y="146"/>
                </a:cubicBezTo>
                <a:cubicBezTo>
                  <a:pt x="241" y="156"/>
                  <a:pt x="246" y="165"/>
                  <a:pt x="247" y="175"/>
                </a:cubicBezTo>
                <a:cubicBezTo>
                  <a:pt x="248" y="226"/>
                  <a:pt x="247" y="276"/>
                  <a:pt x="247" y="327"/>
                </a:cubicBezTo>
                <a:cubicBezTo>
                  <a:pt x="247" y="360"/>
                  <a:pt x="240" y="367"/>
                  <a:pt x="206" y="367"/>
                </a:cubicBezTo>
                <a:cubicBezTo>
                  <a:pt x="152" y="367"/>
                  <a:pt x="98" y="367"/>
                  <a:pt x="44" y="367"/>
                </a:cubicBezTo>
                <a:cubicBezTo>
                  <a:pt x="24" y="367"/>
                  <a:pt x="9" y="363"/>
                  <a:pt x="0" y="344"/>
                </a:cubicBezTo>
                <a:close/>
                <a:moveTo>
                  <a:pt x="194" y="138"/>
                </a:moveTo>
                <a:cubicBezTo>
                  <a:pt x="192" y="104"/>
                  <a:pt x="181" y="76"/>
                  <a:pt x="152" y="59"/>
                </a:cubicBezTo>
                <a:cubicBezTo>
                  <a:pt x="132" y="48"/>
                  <a:pt x="110" y="50"/>
                  <a:pt x="92" y="63"/>
                </a:cubicBezTo>
                <a:cubicBezTo>
                  <a:pt x="67" y="81"/>
                  <a:pt x="56" y="107"/>
                  <a:pt x="57" y="138"/>
                </a:cubicBezTo>
                <a:cubicBezTo>
                  <a:pt x="103" y="138"/>
                  <a:pt x="147" y="138"/>
                  <a:pt x="194" y="138"/>
                </a:cubicBezTo>
                <a:close/>
                <a:moveTo>
                  <a:pt x="134" y="306"/>
                </a:moveTo>
                <a:cubicBezTo>
                  <a:pt x="133" y="290"/>
                  <a:pt x="136" y="275"/>
                  <a:pt x="151" y="263"/>
                </a:cubicBezTo>
                <a:cubicBezTo>
                  <a:pt x="163" y="252"/>
                  <a:pt x="157" y="232"/>
                  <a:pt x="143" y="221"/>
                </a:cubicBezTo>
                <a:cubicBezTo>
                  <a:pt x="131" y="212"/>
                  <a:pt x="112" y="214"/>
                  <a:pt x="101" y="226"/>
                </a:cubicBezTo>
                <a:cubicBezTo>
                  <a:pt x="90" y="239"/>
                  <a:pt x="89" y="258"/>
                  <a:pt x="103" y="268"/>
                </a:cubicBezTo>
                <a:cubicBezTo>
                  <a:pt x="113" y="276"/>
                  <a:pt x="118" y="283"/>
                  <a:pt x="116" y="294"/>
                </a:cubicBezTo>
                <a:cubicBezTo>
                  <a:pt x="114" y="308"/>
                  <a:pt x="121" y="311"/>
                  <a:pt x="134" y="3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735895" y="5480602"/>
            <a:ext cx="445705" cy="376373"/>
            <a:chOff x="8830502" y="4408623"/>
            <a:chExt cx="1000125" cy="844550"/>
          </a:xfrm>
        </p:grpSpPr>
        <p:sp>
          <p:nvSpPr>
            <p:cNvPr id="133" name="AutoShape 231"/>
            <p:cNvSpPr>
              <a:spLocks noChangeAspect="1" noChangeArrowheads="1" noTextEdit="1"/>
            </p:cNvSpPr>
            <p:nvPr/>
          </p:nvSpPr>
          <p:spPr bwMode="auto">
            <a:xfrm>
              <a:off x="8832089" y="4408623"/>
              <a:ext cx="996950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" name="Freeform 233"/>
            <p:cNvSpPr>
              <a:spLocks/>
            </p:cNvSpPr>
            <p:nvPr/>
          </p:nvSpPr>
          <p:spPr bwMode="auto">
            <a:xfrm>
              <a:off x="8830502" y="4759460"/>
              <a:ext cx="179388" cy="492125"/>
            </a:xfrm>
            <a:custGeom>
              <a:avLst/>
              <a:gdLst>
                <a:gd name="T0" fmla="*/ 0 w 147"/>
                <a:gd name="T1" fmla="*/ 201 h 403"/>
                <a:gd name="T2" fmla="*/ 147 w 147"/>
                <a:gd name="T3" fmla="*/ 403 h 403"/>
                <a:gd name="T4" fmla="*/ 147 w 147"/>
                <a:gd name="T5" fmla="*/ 0 h 403"/>
                <a:gd name="T6" fmla="*/ 0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0" y="201"/>
                  </a:moveTo>
                  <a:cubicBezTo>
                    <a:pt x="0" y="310"/>
                    <a:pt x="65" y="398"/>
                    <a:pt x="147" y="403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5" y="5"/>
                    <a:pt x="0" y="93"/>
                    <a:pt x="0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5" name="Freeform 234"/>
            <p:cNvSpPr>
              <a:spLocks/>
            </p:cNvSpPr>
            <p:nvPr/>
          </p:nvSpPr>
          <p:spPr bwMode="auto">
            <a:xfrm>
              <a:off x="9025764" y="4757873"/>
              <a:ext cx="53975" cy="495300"/>
            </a:xfrm>
            <a:custGeom>
              <a:avLst/>
              <a:gdLst>
                <a:gd name="T0" fmla="*/ 44 w 44"/>
                <a:gd name="T1" fmla="*/ 26 h 405"/>
                <a:gd name="T2" fmla="*/ 22 w 44"/>
                <a:gd name="T3" fmla="*/ 0 h 405"/>
                <a:gd name="T4" fmla="*/ 0 w 44"/>
                <a:gd name="T5" fmla="*/ 26 h 405"/>
                <a:gd name="T6" fmla="*/ 0 w 44"/>
                <a:gd name="T7" fmla="*/ 379 h 405"/>
                <a:gd name="T8" fmla="*/ 22 w 44"/>
                <a:gd name="T9" fmla="*/ 405 h 405"/>
                <a:gd name="T10" fmla="*/ 44 w 44"/>
                <a:gd name="T11" fmla="*/ 379 h 405"/>
                <a:gd name="T12" fmla="*/ 44 w 44"/>
                <a:gd name="T13" fmla="*/ 2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44" y="26"/>
                  </a:move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lnTo>
                    <a:pt x="44" y="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6" name="Freeform 235"/>
            <p:cNvSpPr>
              <a:spLocks/>
            </p:cNvSpPr>
            <p:nvPr/>
          </p:nvSpPr>
          <p:spPr bwMode="auto">
            <a:xfrm>
              <a:off x="9651239" y="4759460"/>
              <a:ext cx="179388" cy="492125"/>
            </a:xfrm>
            <a:custGeom>
              <a:avLst/>
              <a:gdLst>
                <a:gd name="T0" fmla="*/ 147 w 147"/>
                <a:gd name="T1" fmla="*/ 201 h 403"/>
                <a:gd name="T2" fmla="*/ 0 w 147"/>
                <a:gd name="T3" fmla="*/ 0 h 403"/>
                <a:gd name="T4" fmla="*/ 0 w 147"/>
                <a:gd name="T5" fmla="*/ 403 h 403"/>
                <a:gd name="T6" fmla="*/ 147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147" y="201"/>
                  </a:moveTo>
                  <a:cubicBezTo>
                    <a:pt x="147" y="93"/>
                    <a:pt x="82" y="5"/>
                    <a:pt x="0" y="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82" y="398"/>
                    <a:pt x="147" y="310"/>
                    <a:pt x="147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" name="Freeform 236"/>
            <p:cNvSpPr>
              <a:spLocks/>
            </p:cNvSpPr>
            <p:nvPr/>
          </p:nvSpPr>
          <p:spPr bwMode="auto">
            <a:xfrm>
              <a:off x="9581389" y="4757873"/>
              <a:ext cx="53975" cy="495300"/>
            </a:xfrm>
            <a:custGeom>
              <a:avLst/>
              <a:gdLst>
                <a:gd name="T0" fmla="*/ 0 w 44"/>
                <a:gd name="T1" fmla="*/ 379 h 405"/>
                <a:gd name="T2" fmla="*/ 22 w 44"/>
                <a:gd name="T3" fmla="*/ 405 h 405"/>
                <a:gd name="T4" fmla="*/ 44 w 44"/>
                <a:gd name="T5" fmla="*/ 379 h 405"/>
                <a:gd name="T6" fmla="*/ 44 w 44"/>
                <a:gd name="T7" fmla="*/ 26 h 405"/>
                <a:gd name="T8" fmla="*/ 22 w 44"/>
                <a:gd name="T9" fmla="*/ 0 h 405"/>
                <a:gd name="T10" fmla="*/ 0 w 44"/>
                <a:gd name="T11" fmla="*/ 26 h 405"/>
                <a:gd name="T12" fmla="*/ 0 w 44"/>
                <a:gd name="T13" fmla="*/ 37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0" y="379"/>
                  </a:move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lnTo>
                    <a:pt x="0" y="3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8" name="Freeform 237"/>
            <p:cNvSpPr>
              <a:spLocks/>
            </p:cNvSpPr>
            <p:nvPr/>
          </p:nvSpPr>
          <p:spPr bwMode="auto">
            <a:xfrm>
              <a:off x="8920989" y="4408623"/>
              <a:ext cx="819150" cy="465137"/>
            </a:xfrm>
            <a:custGeom>
              <a:avLst/>
              <a:gdLst>
                <a:gd name="T0" fmla="*/ 335 w 670"/>
                <a:gd name="T1" fmla="*/ 0 h 381"/>
                <a:gd name="T2" fmla="*/ 0 w 670"/>
                <a:gd name="T3" fmla="*/ 289 h 381"/>
                <a:gd name="T4" fmla="*/ 0 w 670"/>
                <a:gd name="T5" fmla="*/ 363 h 381"/>
                <a:gd name="T6" fmla="*/ 73 w 670"/>
                <a:gd name="T7" fmla="*/ 363 h 381"/>
                <a:gd name="T8" fmla="*/ 73 w 670"/>
                <a:gd name="T9" fmla="*/ 289 h 381"/>
                <a:gd name="T10" fmla="*/ 335 w 670"/>
                <a:gd name="T11" fmla="*/ 73 h 381"/>
                <a:gd name="T12" fmla="*/ 597 w 670"/>
                <a:gd name="T13" fmla="*/ 289 h 381"/>
                <a:gd name="T14" fmla="*/ 597 w 670"/>
                <a:gd name="T15" fmla="*/ 289 h 381"/>
                <a:gd name="T16" fmla="*/ 597 w 670"/>
                <a:gd name="T17" fmla="*/ 381 h 381"/>
                <a:gd name="T18" fmla="*/ 670 w 670"/>
                <a:gd name="T19" fmla="*/ 381 h 381"/>
                <a:gd name="T20" fmla="*/ 670 w 670"/>
                <a:gd name="T21" fmla="*/ 289 h 381"/>
                <a:gd name="T22" fmla="*/ 335 w 670"/>
                <a:gd name="T2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0" h="381">
                  <a:moveTo>
                    <a:pt x="335" y="0"/>
                  </a:moveTo>
                  <a:cubicBezTo>
                    <a:pt x="150" y="0"/>
                    <a:pt x="0" y="130"/>
                    <a:pt x="0" y="2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73" y="170"/>
                    <a:pt x="190" y="73"/>
                    <a:pt x="335" y="73"/>
                  </a:cubicBezTo>
                  <a:cubicBezTo>
                    <a:pt x="480" y="73"/>
                    <a:pt x="597" y="170"/>
                    <a:pt x="597" y="289"/>
                  </a:cubicBezTo>
                  <a:cubicBezTo>
                    <a:pt x="597" y="289"/>
                    <a:pt x="597" y="289"/>
                    <a:pt x="597" y="289"/>
                  </a:cubicBezTo>
                  <a:cubicBezTo>
                    <a:pt x="597" y="381"/>
                    <a:pt x="597" y="381"/>
                    <a:pt x="597" y="381"/>
                  </a:cubicBezTo>
                  <a:cubicBezTo>
                    <a:pt x="670" y="381"/>
                    <a:pt x="670" y="381"/>
                    <a:pt x="670" y="381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13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139" name="Straight Connector 138"/>
          <p:cNvCxnSpPr/>
          <p:nvPr/>
        </p:nvCxnSpPr>
        <p:spPr>
          <a:xfrm>
            <a:off x="381000" y="5275270"/>
            <a:ext cx="8343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>
            <a:off x="5437670" y="5384532"/>
            <a:ext cx="592913" cy="663069"/>
            <a:chOff x="5466208" y="5384532"/>
            <a:chExt cx="592913" cy="663069"/>
          </a:xfrm>
        </p:grpSpPr>
        <p:sp>
          <p:nvSpPr>
            <p:cNvPr id="141" name="Rounded Rectangle 140"/>
            <p:cNvSpPr/>
            <p:nvPr/>
          </p:nvSpPr>
          <p:spPr>
            <a:xfrm>
              <a:off x="5466208" y="5384532"/>
              <a:ext cx="592913" cy="66306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07329" y="5460542"/>
              <a:ext cx="392279" cy="478206"/>
            </a:xfrm>
            <a:prstGeom prst="rect">
              <a:avLst/>
            </a:prstGeom>
          </p:spPr>
        </p:pic>
      </p:grpSp>
      <p:grpSp>
        <p:nvGrpSpPr>
          <p:cNvPr id="4274" name="Group 4273"/>
          <p:cNvGrpSpPr/>
          <p:nvPr/>
        </p:nvGrpSpPr>
        <p:grpSpPr>
          <a:xfrm>
            <a:off x="5082554" y="4392579"/>
            <a:ext cx="844985" cy="551801"/>
            <a:chOff x="5082554" y="4250322"/>
            <a:chExt cx="844985" cy="551801"/>
          </a:xfrm>
        </p:grpSpPr>
        <p:sp>
          <p:nvSpPr>
            <p:cNvPr id="8" name="Arc 7"/>
            <p:cNvSpPr/>
            <p:nvPr/>
          </p:nvSpPr>
          <p:spPr>
            <a:xfrm>
              <a:off x="5274219" y="4343400"/>
              <a:ext cx="514703" cy="458723"/>
            </a:xfrm>
            <a:prstGeom prst="arc">
              <a:avLst>
                <a:gd name="adj1" fmla="val 12461642"/>
                <a:gd name="adj2" fmla="val 19683268"/>
              </a:avLst>
            </a:prstGeom>
            <a:noFill/>
            <a:ln w="63500"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bg1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544267" y="4456368"/>
              <a:ext cx="170733" cy="1918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8" idx="0"/>
            </p:cNvCxnSpPr>
            <p:nvPr/>
          </p:nvCxnSpPr>
          <p:spPr>
            <a:xfrm flipH="1" flipV="1">
              <a:off x="5309818" y="4456368"/>
              <a:ext cx="234450" cy="19183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2" name="TextBox 4261"/>
            <p:cNvSpPr txBox="1"/>
            <p:nvPr/>
          </p:nvSpPr>
          <p:spPr>
            <a:xfrm>
              <a:off x="5611427" y="4250322"/>
              <a:ext cx="3161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</a:rPr>
                <a:t>3.7V</a:t>
              </a:r>
              <a:endParaRPr lang="en-US" dirty="0">
                <a:solidFill>
                  <a:srgbClr val="117788"/>
                </a:solidFill>
                <a:cs typeface="Arial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082554" y="4258761"/>
              <a:ext cx="35137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</a:rPr>
                <a:t>1.62V</a:t>
              </a:r>
              <a:endParaRPr lang="en-US" dirty="0">
                <a:solidFill>
                  <a:srgbClr val="117788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6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9144000" cy="5387530"/>
          </a:xfrm>
          <a:prstGeom prst="rect">
            <a:avLst/>
          </a:prstGeom>
        </p:spPr>
      </p:pic>
      <p:cxnSp>
        <p:nvCxnSpPr>
          <p:cNvPr id="257" name="Straight Connector 256"/>
          <p:cNvCxnSpPr/>
          <p:nvPr/>
        </p:nvCxnSpPr>
        <p:spPr>
          <a:xfrm>
            <a:off x="5043414" y="1219200"/>
            <a:ext cx="0" cy="40039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06623" y="6582350"/>
            <a:ext cx="2133600" cy="206375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2" name="Straight Connector 71"/>
          <p:cNvCxnSpPr>
            <a:endCxn id="75" idx="1"/>
          </p:cNvCxnSpPr>
          <p:nvPr/>
        </p:nvCxnSpPr>
        <p:spPr>
          <a:xfrm>
            <a:off x="1200129" y="2898078"/>
            <a:ext cx="25718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345632" y="262870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SPI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3985490" y="2898078"/>
            <a:ext cx="8235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771960" y="2520777"/>
            <a:ext cx="699289" cy="75460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Wi-Fi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or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BLE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4809078" y="2400067"/>
            <a:ext cx="0" cy="4980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660646" y="2400067"/>
            <a:ext cx="295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660646" y="2400067"/>
            <a:ext cx="148432" cy="1500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809078" y="2400067"/>
            <a:ext cx="146843" cy="1500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244592" y="4298285"/>
            <a:ext cx="0" cy="2524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443753" y="4294766"/>
            <a:ext cx="16558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099625" y="4291189"/>
            <a:ext cx="0" cy="3639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838283" y="3301268"/>
            <a:ext cx="0" cy="9985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94" idx="0"/>
          </p:cNvCxnSpPr>
          <p:nvPr/>
        </p:nvCxnSpPr>
        <p:spPr>
          <a:xfrm flipV="1">
            <a:off x="662082" y="3238930"/>
            <a:ext cx="0" cy="3829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388327" y="3238929"/>
            <a:ext cx="0" cy="3829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62082" y="3681841"/>
            <a:ext cx="0" cy="7554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87774" y="4449154"/>
            <a:ext cx="7873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USB /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Inductive </a:t>
            </a:r>
            <a:br>
              <a:rPr lang="en-US" sz="11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</a:br>
            <a:r>
              <a:rPr lang="en-US" sz="11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charging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68162" y="4002744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I</a:t>
            </a:r>
            <a:r>
              <a:rPr lang="en-US" sz="1200" baseline="300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2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C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2989005" y="1598960"/>
            <a:ext cx="0" cy="10011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2916118" y="4543685"/>
            <a:ext cx="656948" cy="55929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9-Axis MEM’s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698972" y="4540108"/>
            <a:ext cx="772278" cy="55929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Sounder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8183" y="2530295"/>
            <a:ext cx="1137081" cy="7754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Rechargeable Battery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150–400mA/</a:t>
            </a:r>
            <a:r>
              <a:rPr lang="en-US" sz="1100" dirty="0" err="1">
                <a:solidFill>
                  <a:srgbClr val="FFFFFF"/>
                </a:solidFill>
              </a:rPr>
              <a:t>hr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731801" y="2530295"/>
            <a:ext cx="670170" cy="75460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PMIC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DC/DC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33608" y="3621902"/>
            <a:ext cx="656948" cy="55929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Charge Control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59852" y="3621902"/>
            <a:ext cx="657737" cy="55929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Gas Gauge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30570" y="1927955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SPI / MIPI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2767329" y="1888103"/>
            <a:ext cx="0" cy="751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263214" y="2150629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SPI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989005" y="1582183"/>
            <a:ext cx="17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443753" y="4294242"/>
            <a:ext cx="0" cy="3639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2086843" y="4536144"/>
            <a:ext cx="714776" cy="55929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OHRM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AFE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75344" y="3867357"/>
            <a:ext cx="6530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171264" y="3590358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SPI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  <a:cs typeface="Arial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3171483" y="2631144"/>
            <a:ext cx="0" cy="12403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568950" y="2492772"/>
            <a:ext cx="828565" cy="818799"/>
            <a:chOff x="6642100" y="4097078"/>
            <a:chExt cx="977228" cy="96570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619" y="4097078"/>
              <a:ext cx="965709" cy="965709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>
              <a:off x="6642100" y="4098686"/>
              <a:ext cx="828469" cy="490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rgbClr val="FFFFFF"/>
                  </a:solidFill>
                  <a:cs typeface="Arial" charset="0"/>
                </a:rPr>
                <a:t>MSP432</a:t>
              </a:r>
              <a:br>
                <a:rPr lang="en-US" sz="105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sz="1050" b="1" dirty="0">
                  <a:solidFill>
                    <a:srgbClr val="FFFFFF"/>
                  </a:solidFill>
                  <a:cs typeface="Arial" charset="0"/>
                </a:rPr>
                <a:t>MCUs</a:t>
              </a:r>
            </a:p>
          </p:txBody>
        </p:sp>
      </p:grpSp>
      <p:cxnSp>
        <p:nvCxnSpPr>
          <p:cNvPr id="107" name="Straight Connector 106"/>
          <p:cNvCxnSpPr/>
          <p:nvPr/>
        </p:nvCxnSpPr>
        <p:spPr>
          <a:xfrm flipH="1">
            <a:off x="2593848" y="1891517"/>
            <a:ext cx="17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1618334" y="1602560"/>
            <a:ext cx="1005024" cy="55929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Touchscreen Controller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134754" y="1306941"/>
            <a:ext cx="1590951" cy="581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OLED / LCD display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144 x 144 resolution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768052" y="3587709"/>
            <a:ext cx="703197" cy="55929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</a:rPr>
              <a:t>GPS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81000" y="1046890"/>
            <a:ext cx="203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SMART WATCH</a:t>
            </a: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81000" y="5275270"/>
            <a:ext cx="8343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6200" y="6047601"/>
            <a:ext cx="906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  <a:cs typeface="Arial" charset="0"/>
              </a:rPr>
              <a:t>INDUSTRIAL     |      PERSONAL ELECTRONICS     |      INTERNET OF THINGS</a:t>
            </a:r>
          </a:p>
        </p:txBody>
      </p:sp>
      <p:sp>
        <p:nvSpPr>
          <p:cNvPr id="175" name="Title 9"/>
          <p:cNvSpPr>
            <a:spLocks noGrp="1"/>
          </p:cNvSpPr>
          <p:nvPr>
            <p:ph type="title"/>
          </p:nvPr>
        </p:nvSpPr>
        <p:spPr>
          <a:xfrm>
            <a:off x="190005" y="147045"/>
            <a:ext cx="8953995" cy="814388"/>
          </a:xfrm>
        </p:spPr>
        <p:txBody>
          <a:bodyPr/>
          <a:lstStyle/>
          <a:p>
            <a:r>
              <a:rPr lang="en-US" sz="2000" dirty="0" smtClean="0"/>
              <a:t>MSP432™ MCUs: OPTIMIZED FOR PERSONAL ELECTRONICS</a:t>
            </a:r>
            <a:endParaRPr lang="en-US" sz="20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199723" y="5404297"/>
            <a:ext cx="751426" cy="719722"/>
            <a:chOff x="6179078" y="5450322"/>
            <a:chExt cx="751426" cy="719722"/>
          </a:xfrm>
        </p:grpSpPr>
        <p:sp>
          <p:nvSpPr>
            <p:cNvPr id="116" name="Rounded Rectangle 115"/>
            <p:cNvSpPr/>
            <p:nvPr/>
          </p:nvSpPr>
          <p:spPr>
            <a:xfrm>
              <a:off x="6280700" y="5513890"/>
              <a:ext cx="571460" cy="512088"/>
            </a:xfrm>
            <a:prstGeom prst="roundRect">
              <a:avLst>
                <a:gd name="adj" fmla="val 748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79078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185772" y="5932375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720546" y="5936738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28677" y="5450322"/>
              <a:ext cx="2018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FFFFFF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  <a:endParaRPr lang="en-US" sz="5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359516" y="5587898"/>
              <a:ext cx="206042" cy="175512"/>
              <a:chOff x="6359516" y="5587898"/>
              <a:chExt cx="206042" cy="175512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6359516" y="5587898"/>
                <a:ext cx="206042" cy="175512"/>
              </a:xfrm>
              <a:prstGeom prst="roundRect">
                <a:avLst>
                  <a:gd name="adj" fmla="val 728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6363730" y="5642919"/>
                <a:ext cx="201827" cy="82378"/>
              </a:xfrm>
              <a:custGeom>
                <a:avLst/>
                <a:gdLst>
                  <a:gd name="connsiteX0" fmla="*/ 0 w 201827"/>
                  <a:gd name="connsiteY0" fmla="*/ 82378 h 82378"/>
                  <a:gd name="connsiteX1" fmla="*/ 32951 w 201827"/>
                  <a:gd name="connsiteY1" fmla="*/ 28832 h 82378"/>
                  <a:gd name="connsiteX2" fmla="*/ 61784 w 201827"/>
                  <a:gd name="connsiteY2" fmla="*/ 61784 h 82378"/>
                  <a:gd name="connsiteX3" fmla="*/ 107092 w 201827"/>
                  <a:gd name="connsiteY3" fmla="*/ 0 h 82378"/>
                  <a:gd name="connsiteX4" fmla="*/ 144162 w 201827"/>
                  <a:gd name="connsiteY4" fmla="*/ 49427 h 82378"/>
                  <a:gd name="connsiteX5" fmla="*/ 160638 w 201827"/>
                  <a:gd name="connsiteY5" fmla="*/ 24713 h 82378"/>
                  <a:gd name="connsiteX6" fmla="*/ 201827 w 201827"/>
                  <a:gd name="connsiteY6" fmla="*/ 24713 h 8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27" h="82378">
                    <a:moveTo>
                      <a:pt x="0" y="82378"/>
                    </a:moveTo>
                    <a:lnTo>
                      <a:pt x="32951" y="28832"/>
                    </a:lnTo>
                    <a:lnTo>
                      <a:pt x="61784" y="61784"/>
                    </a:lnTo>
                    <a:lnTo>
                      <a:pt x="107092" y="0"/>
                    </a:lnTo>
                    <a:lnTo>
                      <a:pt x="144162" y="49427"/>
                    </a:lnTo>
                    <a:lnTo>
                      <a:pt x="160638" y="24713"/>
                    </a:lnTo>
                    <a:lnTo>
                      <a:pt x="201827" y="24713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6272083" y="5769934"/>
              <a:ext cx="201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  <a:sym typeface="Wingdings" panose="05000000000000000000" pitchFamily="2" charset="2"/>
                </a:rPr>
                <a:t>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solidFill>
                  <a:srgbClr val="808080"/>
                </a:solidFill>
                <a:cs typeface="Arial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6431610" y="5852983"/>
              <a:ext cx="338645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427273" y="5927286"/>
              <a:ext cx="33990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78791" y="5460542"/>
            <a:ext cx="392279" cy="478206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381000" y="5473969"/>
            <a:ext cx="517525" cy="517525"/>
            <a:chOff x="612574" y="5450322"/>
            <a:chExt cx="517525" cy="517525"/>
          </a:xfrm>
        </p:grpSpPr>
        <p:sp>
          <p:nvSpPr>
            <p:cNvPr id="176" name="Oval 175"/>
            <p:cNvSpPr/>
            <p:nvPr/>
          </p:nvSpPr>
          <p:spPr>
            <a:xfrm>
              <a:off x="645667" y="5487777"/>
              <a:ext cx="448961" cy="4489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574" y="5450322"/>
              <a:ext cx="5175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8" name="Freeform 5"/>
            <p:cNvSpPr>
              <a:spLocks/>
            </p:cNvSpPr>
            <p:nvPr/>
          </p:nvSpPr>
          <p:spPr bwMode="auto">
            <a:xfrm>
              <a:off x="728461" y="5764647"/>
              <a:ext cx="288925" cy="25400"/>
            </a:xfrm>
            <a:custGeom>
              <a:avLst/>
              <a:gdLst>
                <a:gd name="T0" fmla="*/ 182 w 182"/>
                <a:gd name="T1" fmla="*/ 0 h 16"/>
                <a:gd name="T2" fmla="*/ 0 w 182"/>
                <a:gd name="T3" fmla="*/ 0 h 16"/>
                <a:gd name="T4" fmla="*/ 0 w 182"/>
                <a:gd name="T5" fmla="*/ 16 h 16"/>
                <a:gd name="T6" fmla="*/ 2 w 182"/>
                <a:gd name="T7" fmla="*/ 16 h 16"/>
                <a:gd name="T8" fmla="*/ 2 w 182"/>
                <a:gd name="T9" fmla="*/ 12 h 16"/>
                <a:gd name="T10" fmla="*/ 5 w 182"/>
                <a:gd name="T11" fmla="*/ 12 h 16"/>
                <a:gd name="T12" fmla="*/ 5 w 182"/>
                <a:gd name="T13" fmla="*/ 16 h 16"/>
                <a:gd name="T14" fmla="*/ 15 w 182"/>
                <a:gd name="T15" fmla="*/ 16 h 16"/>
                <a:gd name="T16" fmla="*/ 15 w 182"/>
                <a:gd name="T17" fmla="*/ 4 h 16"/>
                <a:gd name="T18" fmla="*/ 19 w 182"/>
                <a:gd name="T19" fmla="*/ 4 h 16"/>
                <a:gd name="T20" fmla="*/ 19 w 182"/>
                <a:gd name="T21" fmla="*/ 16 h 16"/>
                <a:gd name="T22" fmla="*/ 30 w 182"/>
                <a:gd name="T23" fmla="*/ 16 h 16"/>
                <a:gd name="T24" fmla="*/ 30 w 182"/>
                <a:gd name="T25" fmla="*/ 12 h 16"/>
                <a:gd name="T26" fmla="*/ 33 w 182"/>
                <a:gd name="T27" fmla="*/ 12 h 16"/>
                <a:gd name="T28" fmla="*/ 33 w 182"/>
                <a:gd name="T29" fmla="*/ 16 h 16"/>
                <a:gd name="T30" fmla="*/ 46 w 182"/>
                <a:gd name="T31" fmla="*/ 16 h 16"/>
                <a:gd name="T32" fmla="*/ 46 w 182"/>
                <a:gd name="T33" fmla="*/ 12 h 16"/>
                <a:gd name="T34" fmla="*/ 49 w 182"/>
                <a:gd name="T35" fmla="*/ 12 h 16"/>
                <a:gd name="T36" fmla="*/ 49 w 182"/>
                <a:gd name="T37" fmla="*/ 16 h 16"/>
                <a:gd name="T38" fmla="*/ 61 w 182"/>
                <a:gd name="T39" fmla="*/ 16 h 16"/>
                <a:gd name="T40" fmla="*/ 61 w 182"/>
                <a:gd name="T41" fmla="*/ 4 h 16"/>
                <a:gd name="T42" fmla="*/ 66 w 182"/>
                <a:gd name="T43" fmla="*/ 4 h 16"/>
                <a:gd name="T44" fmla="*/ 66 w 182"/>
                <a:gd name="T45" fmla="*/ 16 h 16"/>
                <a:gd name="T46" fmla="*/ 77 w 182"/>
                <a:gd name="T47" fmla="*/ 16 h 16"/>
                <a:gd name="T48" fmla="*/ 77 w 182"/>
                <a:gd name="T49" fmla="*/ 12 h 16"/>
                <a:gd name="T50" fmla="*/ 79 w 182"/>
                <a:gd name="T51" fmla="*/ 12 h 16"/>
                <a:gd name="T52" fmla="*/ 79 w 182"/>
                <a:gd name="T53" fmla="*/ 16 h 16"/>
                <a:gd name="T54" fmla="*/ 93 w 182"/>
                <a:gd name="T55" fmla="*/ 16 h 16"/>
                <a:gd name="T56" fmla="*/ 93 w 182"/>
                <a:gd name="T57" fmla="*/ 12 h 16"/>
                <a:gd name="T58" fmla="*/ 96 w 182"/>
                <a:gd name="T59" fmla="*/ 12 h 16"/>
                <a:gd name="T60" fmla="*/ 96 w 182"/>
                <a:gd name="T61" fmla="*/ 16 h 16"/>
                <a:gd name="T62" fmla="*/ 109 w 182"/>
                <a:gd name="T63" fmla="*/ 16 h 16"/>
                <a:gd name="T64" fmla="*/ 109 w 182"/>
                <a:gd name="T65" fmla="*/ 4 h 16"/>
                <a:gd name="T66" fmla="*/ 113 w 182"/>
                <a:gd name="T67" fmla="*/ 4 h 16"/>
                <a:gd name="T68" fmla="*/ 113 w 182"/>
                <a:gd name="T69" fmla="*/ 16 h 16"/>
                <a:gd name="T70" fmla="*/ 125 w 182"/>
                <a:gd name="T71" fmla="*/ 16 h 16"/>
                <a:gd name="T72" fmla="*/ 125 w 182"/>
                <a:gd name="T73" fmla="*/ 12 h 16"/>
                <a:gd name="T74" fmla="*/ 128 w 182"/>
                <a:gd name="T75" fmla="*/ 12 h 16"/>
                <a:gd name="T76" fmla="*/ 128 w 182"/>
                <a:gd name="T77" fmla="*/ 16 h 16"/>
                <a:gd name="T78" fmla="*/ 141 w 182"/>
                <a:gd name="T79" fmla="*/ 16 h 16"/>
                <a:gd name="T80" fmla="*/ 141 w 182"/>
                <a:gd name="T81" fmla="*/ 12 h 16"/>
                <a:gd name="T82" fmla="*/ 144 w 182"/>
                <a:gd name="T83" fmla="*/ 12 h 16"/>
                <a:gd name="T84" fmla="*/ 144 w 182"/>
                <a:gd name="T85" fmla="*/ 16 h 16"/>
                <a:gd name="T86" fmla="*/ 156 w 182"/>
                <a:gd name="T87" fmla="*/ 16 h 16"/>
                <a:gd name="T88" fmla="*/ 156 w 182"/>
                <a:gd name="T89" fmla="*/ 4 h 16"/>
                <a:gd name="T90" fmla="*/ 160 w 182"/>
                <a:gd name="T91" fmla="*/ 4 h 16"/>
                <a:gd name="T92" fmla="*/ 160 w 182"/>
                <a:gd name="T93" fmla="*/ 16 h 16"/>
                <a:gd name="T94" fmla="*/ 172 w 182"/>
                <a:gd name="T95" fmla="*/ 16 h 16"/>
                <a:gd name="T96" fmla="*/ 172 w 182"/>
                <a:gd name="T97" fmla="*/ 13 h 16"/>
                <a:gd name="T98" fmla="*/ 175 w 182"/>
                <a:gd name="T99" fmla="*/ 13 h 16"/>
                <a:gd name="T100" fmla="*/ 175 w 182"/>
                <a:gd name="T101" fmla="*/ 16 h 16"/>
                <a:gd name="T102" fmla="*/ 182 w 182"/>
                <a:gd name="T103" fmla="*/ 16 h 16"/>
                <a:gd name="T104" fmla="*/ 182 w 182"/>
                <a:gd name="T10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15" y="1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49" y="16"/>
                  </a:lnTo>
                  <a:lnTo>
                    <a:pt x="61" y="16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66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79" y="16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96" y="16"/>
                  </a:lnTo>
                  <a:lnTo>
                    <a:pt x="109" y="16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16"/>
                  </a:lnTo>
                  <a:lnTo>
                    <a:pt x="125" y="16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41" y="16"/>
                  </a:lnTo>
                  <a:lnTo>
                    <a:pt x="141" y="12"/>
                  </a:lnTo>
                  <a:lnTo>
                    <a:pt x="144" y="12"/>
                  </a:lnTo>
                  <a:lnTo>
                    <a:pt x="144" y="16"/>
                  </a:lnTo>
                  <a:lnTo>
                    <a:pt x="156" y="16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16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5" y="13"/>
                  </a:lnTo>
                  <a:lnTo>
                    <a:pt x="175" y="16"/>
                  </a:lnTo>
                  <a:lnTo>
                    <a:pt x="182" y="1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" name="Freeform 7"/>
            <p:cNvSpPr>
              <a:spLocks noEditPoints="1"/>
            </p:cNvSpPr>
            <p:nvPr/>
          </p:nvSpPr>
          <p:spPr bwMode="auto">
            <a:xfrm>
              <a:off x="728461" y="5612247"/>
              <a:ext cx="47625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1 w 51"/>
                <a:gd name="T11" fmla="*/ 24 h 99"/>
                <a:gd name="T12" fmla="*/ 15 w 51"/>
                <a:gd name="T13" fmla="*/ 23 h 99"/>
                <a:gd name="T14" fmla="*/ 19 w 51"/>
                <a:gd name="T15" fmla="*/ 21 h 99"/>
                <a:gd name="T16" fmla="*/ 24 w 51"/>
                <a:gd name="T17" fmla="*/ 21 h 99"/>
                <a:gd name="T18" fmla="*/ 30 w 51"/>
                <a:gd name="T19" fmla="*/ 22 h 99"/>
                <a:gd name="T20" fmla="*/ 36 w 51"/>
                <a:gd name="T21" fmla="*/ 24 h 99"/>
                <a:gd name="T22" fmla="*/ 39 w 51"/>
                <a:gd name="T23" fmla="*/ 29 h 99"/>
                <a:gd name="T24" fmla="*/ 40 w 51"/>
                <a:gd name="T25" fmla="*/ 34 h 99"/>
                <a:gd name="T26" fmla="*/ 39 w 51"/>
                <a:gd name="T27" fmla="*/ 39 h 99"/>
                <a:gd name="T28" fmla="*/ 37 w 51"/>
                <a:gd name="T29" fmla="*/ 43 h 99"/>
                <a:gd name="T30" fmla="*/ 33 w 51"/>
                <a:gd name="T31" fmla="*/ 46 h 99"/>
                <a:gd name="T32" fmla="*/ 28 w 51"/>
                <a:gd name="T33" fmla="*/ 49 h 99"/>
                <a:gd name="T34" fmla="*/ 24 w 51"/>
                <a:gd name="T35" fmla="*/ 52 h 99"/>
                <a:gd name="T36" fmla="*/ 21 w 51"/>
                <a:gd name="T37" fmla="*/ 54 h 99"/>
                <a:gd name="T38" fmla="*/ 19 w 51"/>
                <a:gd name="T39" fmla="*/ 57 h 99"/>
                <a:gd name="T40" fmla="*/ 18 w 51"/>
                <a:gd name="T41" fmla="*/ 60 h 99"/>
                <a:gd name="T42" fmla="*/ 41 w 51"/>
                <a:gd name="T43" fmla="*/ 60 h 99"/>
                <a:gd name="T44" fmla="*/ 41 w 51"/>
                <a:gd name="T45" fmla="*/ 68 h 99"/>
                <a:gd name="T46" fmla="*/ 8 w 51"/>
                <a:gd name="T47" fmla="*/ 68 h 99"/>
                <a:gd name="T48" fmla="*/ 8 w 51"/>
                <a:gd name="T49" fmla="*/ 63 h 99"/>
                <a:gd name="T50" fmla="*/ 9 w 51"/>
                <a:gd name="T51" fmla="*/ 57 h 99"/>
                <a:gd name="T52" fmla="*/ 12 w 51"/>
                <a:gd name="T53" fmla="*/ 52 h 99"/>
                <a:gd name="T54" fmla="*/ 16 w 51"/>
                <a:gd name="T55" fmla="*/ 48 h 99"/>
                <a:gd name="T56" fmla="*/ 22 w 51"/>
                <a:gd name="T57" fmla="*/ 43 h 99"/>
                <a:gd name="T58" fmla="*/ 26 w 51"/>
                <a:gd name="T59" fmla="*/ 41 h 99"/>
                <a:gd name="T60" fmla="*/ 28 w 51"/>
                <a:gd name="T61" fmla="*/ 39 h 99"/>
                <a:gd name="T62" fmla="*/ 30 w 51"/>
                <a:gd name="T63" fmla="*/ 37 h 99"/>
                <a:gd name="T64" fmla="*/ 30 w 51"/>
                <a:gd name="T65" fmla="*/ 34 h 99"/>
                <a:gd name="T66" fmla="*/ 29 w 51"/>
                <a:gd name="T67" fmla="*/ 32 h 99"/>
                <a:gd name="T68" fmla="*/ 28 w 51"/>
                <a:gd name="T69" fmla="*/ 30 h 99"/>
                <a:gd name="T70" fmla="*/ 26 w 51"/>
                <a:gd name="T71" fmla="*/ 29 h 99"/>
                <a:gd name="T72" fmla="*/ 23 w 51"/>
                <a:gd name="T73" fmla="*/ 29 h 99"/>
                <a:gd name="T74" fmla="*/ 19 w 51"/>
                <a:gd name="T75" fmla="*/ 29 h 99"/>
                <a:gd name="T76" fmla="*/ 16 w 51"/>
                <a:gd name="T77" fmla="*/ 30 h 99"/>
                <a:gd name="T78" fmla="*/ 13 w 51"/>
                <a:gd name="T79" fmla="*/ 31 h 99"/>
                <a:gd name="T80" fmla="*/ 10 w 51"/>
                <a:gd name="T81" fmla="*/ 32 h 99"/>
                <a:gd name="T82" fmla="*/ 8 w 51"/>
                <a:gd name="T83" fmla="*/ 26 h 99"/>
                <a:gd name="T84" fmla="*/ 11 w 51"/>
                <a:gd name="T85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1" y="24"/>
                  </a:moveTo>
                  <a:cubicBezTo>
                    <a:pt x="12" y="24"/>
                    <a:pt x="13" y="23"/>
                    <a:pt x="15" y="23"/>
                  </a:cubicBezTo>
                  <a:cubicBezTo>
                    <a:pt x="16" y="22"/>
                    <a:pt x="17" y="22"/>
                    <a:pt x="19" y="21"/>
                  </a:cubicBezTo>
                  <a:cubicBezTo>
                    <a:pt x="21" y="21"/>
                    <a:pt x="22" y="21"/>
                    <a:pt x="24" y="21"/>
                  </a:cubicBezTo>
                  <a:cubicBezTo>
                    <a:pt x="26" y="21"/>
                    <a:pt x="28" y="21"/>
                    <a:pt x="30" y="22"/>
                  </a:cubicBezTo>
                  <a:cubicBezTo>
                    <a:pt x="32" y="22"/>
                    <a:pt x="34" y="23"/>
                    <a:pt x="36" y="24"/>
                  </a:cubicBezTo>
                  <a:cubicBezTo>
                    <a:pt x="37" y="26"/>
                    <a:pt x="38" y="27"/>
                    <a:pt x="39" y="29"/>
                  </a:cubicBezTo>
                  <a:cubicBezTo>
                    <a:pt x="40" y="30"/>
                    <a:pt x="40" y="32"/>
                    <a:pt x="40" y="34"/>
                  </a:cubicBezTo>
                  <a:cubicBezTo>
                    <a:pt x="40" y="36"/>
                    <a:pt x="40" y="37"/>
                    <a:pt x="39" y="39"/>
                  </a:cubicBezTo>
                  <a:cubicBezTo>
                    <a:pt x="39" y="40"/>
                    <a:pt x="38" y="42"/>
                    <a:pt x="37" y="43"/>
                  </a:cubicBezTo>
                  <a:cubicBezTo>
                    <a:pt x="36" y="44"/>
                    <a:pt x="34" y="45"/>
                    <a:pt x="33" y="46"/>
                  </a:cubicBezTo>
                  <a:cubicBezTo>
                    <a:pt x="31" y="47"/>
                    <a:pt x="30" y="48"/>
                    <a:pt x="28" y="49"/>
                  </a:cubicBezTo>
                  <a:cubicBezTo>
                    <a:pt x="27" y="50"/>
                    <a:pt x="25" y="51"/>
                    <a:pt x="24" y="52"/>
                  </a:cubicBezTo>
                  <a:cubicBezTo>
                    <a:pt x="23" y="53"/>
                    <a:pt x="22" y="53"/>
                    <a:pt x="21" y="54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8"/>
                    <a:pt x="18" y="59"/>
                    <a:pt x="18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8" y="59"/>
                    <a:pt x="9" y="57"/>
                  </a:cubicBezTo>
                  <a:cubicBezTo>
                    <a:pt x="10" y="55"/>
                    <a:pt x="11" y="54"/>
                    <a:pt x="12" y="52"/>
                  </a:cubicBezTo>
                  <a:cubicBezTo>
                    <a:pt x="13" y="51"/>
                    <a:pt x="14" y="49"/>
                    <a:pt x="16" y="48"/>
                  </a:cubicBezTo>
                  <a:cubicBezTo>
                    <a:pt x="18" y="46"/>
                    <a:pt x="20" y="45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9" y="38"/>
                    <a:pt x="29" y="38"/>
                    <a:pt x="30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3"/>
                    <a:pt x="29" y="32"/>
                  </a:cubicBezTo>
                  <a:cubicBezTo>
                    <a:pt x="29" y="31"/>
                    <a:pt x="29" y="31"/>
                    <a:pt x="28" y="30"/>
                  </a:cubicBezTo>
                  <a:cubicBezTo>
                    <a:pt x="27" y="30"/>
                    <a:pt x="26" y="30"/>
                    <a:pt x="26" y="29"/>
                  </a:cubicBezTo>
                  <a:cubicBezTo>
                    <a:pt x="25" y="29"/>
                    <a:pt x="24" y="29"/>
                    <a:pt x="23" y="29"/>
                  </a:cubicBezTo>
                  <a:cubicBezTo>
                    <a:pt x="21" y="29"/>
                    <a:pt x="20" y="29"/>
                    <a:pt x="19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1"/>
                    <a:pt x="13" y="31"/>
                  </a:cubicBezTo>
                  <a:cubicBezTo>
                    <a:pt x="12" y="32"/>
                    <a:pt x="11" y="32"/>
                    <a:pt x="10" y="3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5"/>
                    <a:pt x="10" y="25"/>
                    <a:pt x="11" y="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804661" y="5639235"/>
              <a:ext cx="12700" cy="15875"/>
            </a:xfrm>
            <a:custGeom>
              <a:avLst/>
              <a:gdLst>
                <a:gd name="T0" fmla="*/ 2 w 14"/>
                <a:gd name="T1" fmla="*/ 14 h 17"/>
                <a:gd name="T2" fmla="*/ 4 w 14"/>
                <a:gd name="T3" fmla="*/ 16 h 17"/>
                <a:gd name="T4" fmla="*/ 7 w 14"/>
                <a:gd name="T5" fmla="*/ 17 h 17"/>
                <a:gd name="T6" fmla="*/ 9 w 14"/>
                <a:gd name="T7" fmla="*/ 16 h 17"/>
                <a:gd name="T8" fmla="*/ 10 w 14"/>
                <a:gd name="T9" fmla="*/ 16 h 17"/>
                <a:gd name="T10" fmla="*/ 12 w 14"/>
                <a:gd name="T11" fmla="*/ 15 h 17"/>
                <a:gd name="T12" fmla="*/ 14 w 14"/>
                <a:gd name="T13" fmla="*/ 13 h 17"/>
                <a:gd name="T14" fmla="*/ 13 w 14"/>
                <a:gd name="T15" fmla="*/ 7 h 17"/>
                <a:gd name="T16" fmla="*/ 11 w 14"/>
                <a:gd name="T17" fmla="*/ 3 h 17"/>
                <a:gd name="T18" fmla="*/ 9 w 14"/>
                <a:gd name="T19" fmla="*/ 1 h 17"/>
                <a:gd name="T20" fmla="*/ 6 w 14"/>
                <a:gd name="T21" fmla="*/ 0 h 17"/>
                <a:gd name="T22" fmla="*/ 4 w 14"/>
                <a:gd name="T23" fmla="*/ 1 h 17"/>
                <a:gd name="T24" fmla="*/ 2 w 14"/>
                <a:gd name="T25" fmla="*/ 3 h 17"/>
                <a:gd name="T26" fmla="*/ 0 w 14"/>
                <a:gd name="T27" fmla="*/ 5 h 17"/>
                <a:gd name="T28" fmla="*/ 0 w 14"/>
                <a:gd name="T29" fmla="*/ 8 h 17"/>
                <a:gd name="T30" fmla="*/ 0 w 14"/>
                <a:gd name="T31" fmla="*/ 11 h 17"/>
                <a:gd name="T32" fmla="*/ 2 w 14"/>
                <a:gd name="T3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2" y="14"/>
                  </a:moveTo>
                  <a:cubicBezTo>
                    <a:pt x="2" y="15"/>
                    <a:pt x="3" y="15"/>
                    <a:pt x="4" y="16"/>
                  </a:cubicBezTo>
                  <a:cubicBezTo>
                    <a:pt x="4" y="16"/>
                    <a:pt x="6" y="17"/>
                    <a:pt x="7" y="17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3" y="14"/>
                    <a:pt x="13" y="14"/>
                    <a:pt x="14" y="13"/>
                  </a:cubicBezTo>
                  <a:cubicBezTo>
                    <a:pt x="14" y="11"/>
                    <a:pt x="13" y="9"/>
                    <a:pt x="13" y="7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0" y="11"/>
                  </a:cubicBezTo>
                  <a:cubicBezTo>
                    <a:pt x="1" y="12"/>
                    <a:pt x="1" y="13"/>
                    <a:pt x="2" y="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1" name="Freeform 9"/>
            <p:cNvSpPr>
              <a:spLocks noEditPoints="1"/>
            </p:cNvSpPr>
            <p:nvPr/>
          </p:nvSpPr>
          <p:spPr bwMode="auto">
            <a:xfrm>
              <a:off x="787199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8 w 51"/>
                <a:gd name="T11" fmla="*/ 30 h 99"/>
                <a:gd name="T12" fmla="*/ 12 w 51"/>
                <a:gd name="T13" fmla="*/ 25 h 99"/>
                <a:gd name="T14" fmla="*/ 17 w 51"/>
                <a:gd name="T15" fmla="*/ 22 h 99"/>
                <a:gd name="T16" fmla="*/ 24 w 51"/>
                <a:gd name="T17" fmla="*/ 21 h 99"/>
                <a:gd name="T18" fmla="*/ 32 w 51"/>
                <a:gd name="T19" fmla="*/ 23 h 99"/>
                <a:gd name="T20" fmla="*/ 37 w 51"/>
                <a:gd name="T21" fmla="*/ 27 h 99"/>
                <a:gd name="T22" fmla="*/ 40 w 51"/>
                <a:gd name="T23" fmla="*/ 35 h 99"/>
                <a:gd name="T24" fmla="*/ 41 w 51"/>
                <a:gd name="T25" fmla="*/ 45 h 99"/>
                <a:gd name="T26" fmla="*/ 40 w 51"/>
                <a:gd name="T27" fmla="*/ 55 h 99"/>
                <a:gd name="T28" fmla="*/ 36 w 51"/>
                <a:gd name="T29" fmla="*/ 62 h 99"/>
                <a:gd name="T30" fmla="*/ 30 w 51"/>
                <a:gd name="T31" fmla="*/ 67 h 99"/>
                <a:gd name="T32" fmla="*/ 22 w 51"/>
                <a:gd name="T33" fmla="*/ 68 h 99"/>
                <a:gd name="T34" fmla="*/ 19 w 51"/>
                <a:gd name="T35" fmla="*/ 68 h 99"/>
                <a:gd name="T36" fmla="*/ 16 w 51"/>
                <a:gd name="T37" fmla="*/ 68 h 99"/>
                <a:gd name="T38" fmla="*/ 14 w 51"/>
                <a:gd name="T39" fmla="*/ 67 h 99"/>
                <a:gd name="T40" fmla="*/ 12 w 51"/>
                <a:gd name="T41" fmla="*/ 67 h 99"/>
                <a:gd name="T42" fmla="*/ 14 w 51"/>
                <a:gd name="T43" fmla="*/ 60 h 99"/>
                <a:gd name="T44" fmla="*/ 17 w 51"/>
                <a:gd name="T45" fmla="*/ 61 h 99"/>
                <a:gd name="T46" fmla="*/ 21 w 51"/>
                <a:gd name="T47" fmla="*/ 61 h 99"/>
                <a:gd name="T48" fmla="*/ 25 w 51"/>
                <a:gd name="T49" fmla="*/ 60 h 99"/>
                <a:gd name="T50" fmla="*/ 28 w 51"/>
                <a:gd name="T51" fmla="*/ 58 h 99"/>
                <a:gd name="T52" fmla="*/ 30 w 51"/>
                <a:gd name="T53" fmla="*/ 54 h 99"/>
                <a:gd name="T54" fmla="*/ 31 w 51"/>
                <a:gd name="T55" fmla="*/ 48 h 99"/>
                <a:gd name="T56" fmla="*/ 26 w 51"/>
                <a:gd name="T57" fmla="*/ 51 h 99"/>
                <a:gd name="T58" fmla="*/ 21 w 51"/>
                <a:gd name="T59" fmla="*/ 52 h 99"/>
                <a:gd name="T60" fmla="*/ 15 w 51"/>
                <a:gd name="T61" fmla="*/ 50 h 99"/>
                <a:gd name="T62" fmla="*/ 11 w 51"/>
                <a:gd name="T63" fmla="*/ 47 h 99"/>
                <a:gd name="T64" fmla="*/ 8 w 51"/>
                <a:gd name="T65" fmla="*/ 42 h 99"/>
                <a:gd name="T66" fmla="*/ 7 w 51"/>
                <a:gd name="T67" fmla="*/ 36 h 99"/>
                <a:gd name="T68" fmla="*/ 8 w 51"/>
                <a:gd name="T69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0"/>
                  </a:moveTo>
                  <a:cubicBezTo>
                    <a:pt x="9" y="28"/>
                    <a:pt x="10" y="27"/>
                    <a:pt x="12" y="25"/>
                  </a:cubicBezTo>
                  <a:cubicBezTo>
                    <a:pt x="13" y="24"/>
                    <a:pt x="15" y="23"/>
                    <a:pt x="17" y="22"/>
                  </a:cubicBezTo>
                  <a:cubicBezTo>
                    <a:pt x="19" y="21"/>
                    <a:pt x="22" y="21"/>
                    <a:pt x="24" y="21"/>
                  </a:cubicBezTo>
                  <a:cubicBezTo>
                    <a:pt x="27" y="21"/>
                    <a:pt x="30" y="21"/>
                    <a:pt x="32" y="23"/>
                  </a:cubicBezTo>
                  <a:cubicBezTo>
                    <a:pt x="34" y="24"/>
                    <a:pt x="36" y="25"/>
                    <a:pt x="37" y="27"/>
                  </a:cubicBezTo>
                  <a:cubicBezTo>
                    <a:pt x="39" y="29"/>
                    <a:pt x="40" y="32"/>
                    <a:pt x="40" y="35"/>
                  </a:cubicBezTo>
                  <a:cubicBezTo>
                    <a:pt x="41" y="38"/>
                    <a:pt x="41" y="41"/>
                    <a:pt x="41" y="45"/>
                  </a:cubicBezTo>
                  <a:cubicBezTo>
                    <a:pt x="41" y="48"/>
                    <a:pt x="41" y="52"/>
                    <a:pt x="40" y="55"/>
                  </a:cubicBezTo>
                  <a:cubicBezTo>
                    <a:pt x="39" y="57"/>
                    <a:pt x="38" y="60"/>
                    <a:pt x="36" y="62"/>
                  </a:cubicBezTo>
                  <a:cubicBezTo>
                    <a:pt x="34" y="64"/>
                    <a:pt x="33" y="66"/>
                    <a:pt x="30" y="67"/>
                  </a:cubicBezTo>
                  <a:cubicBezTo>
                    <a:pt x="28" y="68"/>
                    <a:pt x="25" y="68"/>
                    <a:pt x="22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16" y="68"/>
                    <a:pt x="15" y="68"/>
                    <a:pt x="14" y="67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0"/>
                    <a:pt x="17" y="61"/>
                  </a:cubicBezTo>
                  <a:cubicBezTo>
                    <a:pt x="18" y="61"/>
                    <a:pt x="19" y="61"/>
                    <a:pt x="21" y="61"/>
                  </a:cubicBezTo>
                  <a:cubicBezTo>
                    <a:pt x="22" y="61"/>
                    <a:pt x="23" y="61"/>
                    <a:pt x="25" y="60"/>
                  </a:cubicBezTo>
                  <a:cubicBezTo>
                    <a:pt x="26" y="60"/>
                    <a:pt x="27" y="59"/>
                    <a:pt x="28" y="58"/>
                  </a:cubicBezTo>
                  <a:cubicBezTo>
                    <a:pt x="28" y="57"/>
                    <a:pt x="29" y="55"/>
                    <a:pt x="30" y="54"/>
                  </a:cubicBezTo>
                  <a:cubicBezTo>
                    <a:pt x="30" y="52"/>
                    <a:pt x="31" y="50"/>
                    <a:pt x="31" y="48"/>
                  </a:cubicBezTo>
                  <a:cubicBezTo>
                    <a:pt x="29" y="49"/>
                    <a:pt x="28" y="50"/>
                    <a:pt x="26" y="51"/>
                  </a:cubicBezTo>
                  <a:cubicBezTo>
                    <a:pt x="24" y="51"/>
                    <a:pt x="23" y="52"/>
                    <a:pt x="21" y="52"/>
                  </a:cubicBezTo>
                  <a:cubicBezTo>
                    <a:pt x="19" y="52"/>
                    <a:pt x="17" y="51"/>
                    <a:pt x="15" y="50"/>
                  </a:cubicBezTo>
                  <a:cubicBezTo>
                    <a:pt x="13" y="50"/>
                    <a:pt x="12" y="49"/>
                    <a:pt x="11" y="47"/>
                  </a:cubicBezTo>
                  <a:cubicBezTo>
                    <a:pt x="10" y="46"/>
                    <a:pt x="9" y="44"/>
                    <a:pt x="8" y="42"/>
                  </a:cubicBezTo>
                  <a:cubicBezTo>
                    <a:pt x="7" y="41"/>
                    <a:pt x="7" y="39"/>
                    <a:pt x="7" y="36"/>
                  </a:cubicBezTo>
                  <a:cubicBezTo>
                    <a:pt x="7" y="34"/>
                    <a:pt x="8" y="32"/>
                    <a:pt x="8" y="3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2" name="Freeform 10"/>
            <p:cNvSpPr>
              <a:spLocks noEditPoints="1"/>
            </p:cNvSpPr>
            <p:nvPr/>
          </p:nvSpPr>
          <p:spPr bwMode="auto">
            <a:xfrm>
              <a:off x="84752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51 w 51"/>
                <a:gd name="T3" fmla="*/ 99 h 99"/>
                <a:gd name="T4" fmla="*/ 51 w 51"/>
                <a:gd name="T5" fmla="*/ 0 h 99"/>
                <a:gd name="T6" fmla="*/ 0 w 51"/>
                <a:gd name="T7" fmla="*/ 0 h 99"/>
                <a:gd name="T8" fmla="*/ 0 w 51"/>
                <a:gd name="T9" fmla="*/ 99 h 99"/>
                <a:gd name="T10" fmla="*/ 12 w 51"/>
                <a:gd name="T11" fmla="*/ 22 h 99"/>
                <a:gd name="T12" fmla="*/ 39 w 51"/>
                <a:gd name="T13" fmla="*/ 22 h 99"/>
                <a:gd name="T14" fmla="*/ 39 w 51"/>
                <a:gd name="T15" fmla="*/ 29 h 99"/>
                <a:gd name="T16" fmla="*/ 20 w 51"/>
                <a:gd name="T17" fmla="*/ 29 h 99"/>
                <a:gd name="T18" fmla="*/ 19 w 51"/>
                <a:gd name="T19" fmla="*/ 39 h 99"/>
                <a:gd name="T20" fmla="*/ 22 w 51"/>
                <a:gd name="T21" fmla="*/ 38 h 99"/>
                <a:gd name="T22" fmla="*/ 27 w 51"/>
                <a:gd name="T23" fmla="*/ 38 h 99"/>
                <a:gd name="T24" fmla="*/ 33 w 51"/>
                <a:gd name="T25" fmla="*/ 39 h 99"/>
                <a:gd name="T26" fmla="*/ 38 w 51"/>
                <a:gd name="T27" fmla="*/ 42 h 99"/>
                <a:gd name="T28" fmla="*/ 41 w 51"/>
                <a:gd name="T29" fmla="*/ 47 h 99"/>
                <a:gd name="T30" fmla="*/ 42 w 51"/>
                <a:gd name="T31" fmla="*/ 53 h 99"/>
                <a:gd name="T32" fmla="*/ 41 w 51"/>
                <a:gd name="T33" fmla="*/ 59 h 99"/>
                <a:gd name="T34" fmla="*/ 37 w 51"/>
                <a:gd name="T35" fmla="*/ 64 h 99"/>
                <a:gd name="T36" fmla="*/ 31 w 51"/>
                <a:gd name="T37" fmla="*/ 67 h 99"/>
                <a:gd name="T38" fmla="*/ 23 w 51"/>
                <a:gd name="T39" fmla="*/ 68 h 99"/>
                <a:gd name="T40" fmla="*/ 19 w 51"/>
                <a:gd name="T41" fmla="*/ 68 h 99"/>
                <a:gd name="T42" fmla="*/ 15 w 51"/>
                <a:gd name="T43" fmla="*/ 68 h 99"/>
                <a:gd name="T44" fmla="*/ 12 w 51"/>
                <a:gd name="T45" fmla="*/ 67 h 99"/>
                <a:gd name="T46" fmla="*/ 9 w 51"/>
                <a:gd name="T47" fmla="*/ 66 h 99"/>
                <a:gd name="T48" fmla="*/ 11 w 51"/>
                <a:gd name="T49" fmla="*/ 59 h 99"/>
                <a:gd name="T50" fmla="*/ 15 w 51"/>
                <a:gd name="T51" fmla="*/ 60 h 99"/>
                <a:gd name="T52" fmla="*/ 21 w 51"/>
                <a:gd name="T53" fmla="*/ 61 h 99"/>
                <a:gd name="T54" fmla="*/ 29 w 51"/>
                <a:gd name="T55" fmla="*/ 59 h 99"/>
                <a:gd name="T56" fmla="*/ 32 w 51"/>
                <a:gd name="T57" fmla="*/ 53 h 99"/>
                <a:gd name="T58" fmla="*/ 31 w 51"/>
                <a:gd name="T59" fmla="*/ 49 h 99"/>
                <a:gd name="T60" fmla="*/ 29 w 51"/>
                <a:gd name="T61" fmla="*/ 47 h 99"/>
                <a:gd name="T62" fmla="*/ 27 w 51"/>
                <a:gd name="T63" fmla="*/ 46 h 99"/>
                <a:gd name="T64" fmla="*/ 24 w 51"/>
                <a:gd name="T65" fmla="*/ 45 h 99"/>
                <a:gd name="T66" fmla="*/ 22 w 51"/>
                <a:gd name="T67" fmla="*/ 45 h 99"/>
                <a:gd name="T68" fmla="*/ 20 w 51"/>
                <a:gd name="T69" fmla="*/ 46 h 99"/>
                <a:gd name="T70" fmla="*/ 19 w 51"/>
                <a:gd name="T71" fmla="*/ 46 h 99"/>
                <a:gd name="T72" fmla="*/ 17 w 51"/>
                <a:gd name="T73" fmla="*/ 46 h 99"/>
                <a:gd name="T74" fmla="*/ 9 w 51"/>
                <a:gd name="T75" fmla="*/ 45 h 99"/>
                <a:gd name="T76" fmla="*/ 12 w 51"/>
                <a:gd name="T77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12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8"/>
                    <a:pt x="22" y="38"/>
                  </a:cubicBezTo>
                  <a:cubicBezTo>
                    <a:pt x="24" y="38"/>
                    <a:pt x="25" y="38"/>
                    <a:pt x="27" y="38"/>
                  </a:cubicBezTo>
                  <a:cubicBezTo>
                    <a:pt x="29" y="38"/>
                    <a:pt x="31" y="38"/>
                    <a:pt x="33" y="39"/>
                  </a:cubicBezTo>
                  <a:cubicBezTo>
                    <a:pt x="35" y="40"/>
                    <a:pt x="36" y="41"/>
                    <a:pt x="38" y="42"/>
                  </a:cubicBezTo>
                  <a:cubicBezTo>
                    <a:pt x="39" y="43"/>
                    <a:pt x="40" y="45"/>
                    <a:pt x="41" y="47"/>
                  </a:cubicBezTo>
                  <a:cubicBezTo>
                    <a:pt x="41" y="49"/>
                    <a:pt x="42" y="51"/>
                    <a:pt x="42" y="53"/>
                  </a:cubicBezTo>
                  <a:cubicBezTo>
                    <a:pt x="42" y="55"/>
                    <a:pt x="41" y="57"/>
                    <a:pt x="41" y="59"/>
                  </a:cubicBezTo>
                  <a:cubicBezTo>
                    <a:pt x="40" y="61"/>
                    <a:pt x="38" y="63"/>
                    <a:pt x="37" y="64"/>
                  </a:cubicBezTo>
                  <a:cubicBezTo>
                    <a:pt x="35" y="65"/>
                    <a:pt x="33" y="66"/>
                    <a:pt x="31" y="67"/>
                  </a:cubicBezTo>
                  <a:cubicBezTo>
                    <a:pt x="28" y="68"/>
                    <a:pt x="26" y="68"/>
                    <a:pt x="23" y="68"/>
                  </a:cubicBezTo>
                  <a:cubicBezTo>
                    <a:pt x="22" y="68"/>
                    <a:pt x="20" y="68"/>
                    <a:pt x="19" y="68"/>
                  </a:cubicBezTo>
                  <a:cubicBezTo>
                    <a:pt x="18" y="68"/>
                    <a:pt x="16" y="68"/>
                    <a:pt x="15" y="68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1" y="66"/>
                    <a:pt x="10" y="66"/>
                    <a:pt x="9" y="6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0"/>
                    <a:pt x="15" y="60"/>
                  </a:cubicBezTo>
                  <a:cubicBezTo>
                    <a:pt x="17" y="61"/>
                    <a:pt x="19" y="61"/>
                    <a:pt x="21" y="61"/>
                  </a:cubicBezTo>
                  <a:cubicBezTo>
                    <a:pt x="25" y="61"/>
                    <a:pt x="27" y="60"/>
                    <a:pt x="29" y="59"/>
                  </a:cubicBezTo>
                  <a:cubicBezTo>
                    <a:pt x="31" y="58"/>
                    <a:pt x="32" y="56"/>
                    <a:pt x="32" y="53"/>
                  </a:cubicBezTo>
                  <a:cubicBezTo>
                    <a:pt x="32" y="52"/>
                    <a:pt x="31" y="50"/>
                    <a:pt x="31" y="49"/>
                  </a:cubicBezTo>
                  <a:cubicBezTo>
                    <a:pt x="31" y="48"/>
                    <a:pt x="30" y="48"/>
                    <a:pt x="29" y="47"/>
                  </a:cubicBezTo>
                  <a:cubicBezTo>
                    <a:pt x="29" y="47"/>
                    <a:pt x="28" y="46"/>
                    <a:pt x="27" y="46"/>
                  </a:cubicBezTo>
                  <a:cubicBezTo>
                    <a:pt x="26" y="46"/>
                    <a:pt x="25" y="45"/>
                    <a:pt x="24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6"/>
                    <a:pt x="21" y="46"/>
                    <a:pt x="20" y="46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ubicBezTo>
                    <a:pt x="9" y="45"/>
                    <a:pt x="9" y="45"/>
                    <a:pt x="9" y="45"/>
                  </a:cubicBezTo>
                  <a:lnTo>
                    <a:pt x="12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3" name="Freeform 11"/>
            <p:cNvSpPr>
              <a:spLocks noEditPoints="1"/>
            </p:cNvSpPr>
            <p:nvPr/>
          </p:nvSpPr>
          <p:spPr bwMode="auto">
            <a:xfrm>
              <a:off x="907849" y="5612247"/>
              <a:ext cx="49213" cy="95250"/>
            </a:xfrm>
            <a:custGeom>
              <a:avLst/>
              <a:gdLst>
                <a:gd name="T0" fmla="*/ 0 w 31"/>
                <a:gd name="T1" fmla="*/ 60 h 60"/>
                <a:gd name="T2" fmla="*/ 31 w 31"/>
                <a:gd name="T3" fmla="*/ 60 h 60"/>
                <a:gd name="T4" fmla="*/ 31 w 31"/>
                <a:gd name="T5" fmla="*/ 0 h 60"/>
                <a:gd name="T6" fmla="*/ 0 w 31"/>
                <a:gd name="T7" fmla="*/ 0 h 60"/>
                <a:gd name="T8" fmla="*/ 0 w 31"/>
                <a:gd name="T9" fmla="*/ 60 h 60"/>
                <a:gd name="T10" fmla="*/ 7 w 31"/>
                <a:gd name="T11" fmla="*/ 15 h 60"/>
                <a:gd name="T12" fmla="*/ 15 w 31"/>
                <a:gd name="T13" fmla="*/ 13 h 60"/>
                <a:gd name="T14" fmla="*/ 19 w 31"/>
                <a:gd name="T15" fmla="*/ 13 h 60"/>
                <a:gd name="T16" fmla="*/ 19 w 31"/>
                <a:gd name="T17" fmla="*/ 37 h 60"/>
                <a:gd name="T18" fmla="*/ 25 w 31"/>
                <a:gd name="T19" fmla="*/ 37 h 60"/>
                <a:gd name="T20" fmla="*/ 25 w 31"/>
                <a:gd name="T21" fmla="*/ 41 h 60"/>
                <a:gd name="T22" fmla="*/ 8 w 31"/>
                <a:gd name="T23" fmla="*/ 41 h 60"/>
                <a:gd name="T24" fmla="*/ 8 w 31"/>
                <a:gd name="T25" fmla="*/ 37 h 60"/>
                <a:gd name="T26" fmla="*/ 13 w 31"/>
                <a:gd name="T27" fmla="*/ 37 h 60"/>
                <a:gd name="T28" fmla="*/ 13 w 31"/>
                <a:gd name="T29" fmla="*/ 17 h 60"/>
                <a:gd name="T30" fmla="*/ 7 w 31"/>
                <a:gd name="T31" fmla="*/ 19 h 60"/>
                <a:gd name="T32" fmla="*/ 7 w 31"/>
                <a:gd name="T3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0">
                  <a:moveTo>
                    <a:pt x="0" y="60"/>
                  </a:moveTo>
                  <a:lnTo>
                    <a:pt x="31" y="6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0"/>
                  </a:lnTo>
                  <a:close/>
                  <a:moveTo>
                    <a:pt x="7" y="15"/>
                  </a:moveTo>
                  <a:lnTo>
                    <a:pt x="15" y="13"/>
                  </a:lnTo>
                  <a:lnTo>
                    <a:pt x="19" y="13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25" y="41"/>
                  </a:lnTo>
                  <a:lnTo>
                    <a:pt x="8" y="41"/>
                  </a:lnTo>
                  <a:lnTo>
                    <a:pt x="8" y="37"/>
                  </a:lnTo>
                  <a:lnTo>
                    <a:pt x="13" y="37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" name="Freeform 12"/>
            <p:cNvSpPr>
              <a:spLocks/>
            </p:cNvSpPr>
            <p:nvPr/>
          </p:nvSpPr>
          <p:spPr bwMode="auto">
            <a:xfrm>
              <a:off x="984049" y="5626535"/>
              <a:ext cx="11113" cy="17463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11 h 11"/>
                <a:gd name="T4" fmla="*/ 7 w 7"/>
                <a:gd name="T5" fmla="*/ 11 h 11"/>
                <a:gd name="T6" fmla="*/ 7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0" y="11"/>
                  </a:lnTo>
                  <a:lnTo>
                    <a:pt x="7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5" name="Freeform 13"/>
            <p:cNvSpPr>
              <a:spLocks noEditPoints="1"/>
            </p:cNvSpPr>
            <p:nvPr/>
          </p:nvSpPr>
          <p:spPr bwMode="auto">
            <a:xfrm>
              <a:off x="968174" y="5612247"/>
              <a:ext cx="49213" cy="95250"/>
            </a:xfrm>
            <a:custGeom>
              <a:avLst/>
              <a:gdLst>
                <a:gd name="T0" fmla="*/ 0 w 51"/>
                <a:gd name="T1" fmla="*/ 99 h 99"/>
                <a:gd name="T2" fmla="*/ 11 w 51"/>
                <a:gd name="T3" fmla="*/ 99 h 99"/>
                <a:gd name="T4" fmla="*/ 14 w 51"/>
                <a:gd name="T5" fmla="*/ 79 h 99"/>
                <a:gd name="T6" fmla="*/ 40 w 51"/>
                <a:gd name="T7" fmla="*/ 79 h 99"/>
                <a:gd name="T8" fmla="*/ 40 w 51"/>
                <a:gd name="T9" fmla="*/ 87 h 99"/>
                <a:gd name="T10" fmla="*/ 22 w 51"/>
                <a:gd name="T11" fmla="*/ 87 h 99"/>
                <a:gd name="T12" fmla="*/ 20 w 51"/>
                <a:gd name="T13" fmla="*/ 96 h 99"/>
                <a:gd name="T14" fmla="*/ 23 w 51"/>
                <a:gd name="T15" fmla="*/ 96 h 99"/>
                <a:gd name="T16" fmla="*/ 28 w 51"/>
                <a:gd name="T17" fmla="*/ 96 h 99"/>
                <a:gd name="T18" fmla="*/ 34 w 51"/>
                <a:gd name="T19" fmla="*/ 97 h 99"/>
                <a:gd name="T20" fmla="*/ 38 w 51"/>
                <a:gd name="T21" fmla="*/ 99 h 99"/>
                <a:gd name="T22" fmla="*/ 51 w 51"/>
                <a:gd name="T23" fmla="*/ 99 h 99"/>
                <a:gd name="T24" fmla="*/ 51 w 51"/>
                <a:gd name="T25" fmla="*/ 0 h 99"/>
                <a:gd name="T26" fmla="*/ 0 w 51"/>
                <a:gd name="T27" fmla="*/ 0 h 99"/>
                <a:gd name="T28" fmla="*/ 0 w 51"/>
                <a:gd name="T29" fmla="*/ 99 h 99"/>
                <a:gd name="T30" fmla="*/ 8 w 51"/>
                <a:gd name="T31" fmla="*/ 35 h 99"/>
                <a:gd name="T32" fmla="*/ 27 w 51"/>
                <a:gd name="T33" fmla="*/ 3 h 99"/>
                <a:gd name="T34" fmla="*/ 39 w 51"/>
                <a:gd name="T35" fmla="*/ 3 h 99"/>
                <a:gd name="T36" fmla="*/ 39 w 51"/>
                <a:gd name="T37" fmla="*/ 34 h 99"/>
                <a:gd name="T38" fmla="*/ 45 w 51"/>
                <a:gd name="T39" fmla="*/ 34 h 99"/>
                <a:gd name="T40" fmla="*/ 45 w 51"/>
                <a:gd name="T41" fmla="*/ 41 h 99"/>
                <a:gd name="T42" fmla="*/ 39 w 51"/>
                <a:gd name="T43" fmla="*/ 41 h 99"/>
                <a:gd name="T44" fmla="*/ 39 w 51"/>
                <a:gd name="T45" fmla="*/ 49 h 99"/>
                <a:gd name="T46" fmla="*/ 29 w 51"/>
                <a:gd name="T47" fmla="*/ 49 h 99"/>
                <a:gd name="T48" fmla="*/ 29 w 51"/>
                <a:gd name="T49" fmla="*/ 41 h 99"/>
                <a:gd name="T50" fmla="*/ 8 w 51"/>
                <a:gd name="T51" fmla="*/ 41 h 99"/>
                <a:gd name="T52" fmla="*/ 8 w 51"/>
                <a:gd name="T53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99">
                  <a:moveTo>
                    <a:pt x="0" y="99"/>
                  </a:moveTo>
                  <a:cubicBezTo>
                    <a:pt x="11" y="99"/>
                    <a:pt x="11" y="99"/>
                    <a:pt x="11" y="9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6"/>
                    <a:pt x="22" y="96"/>
                    <a:pt x="23" y="96"/>
                  </a:cubicBezTo>
                  <a:cubicBezTo>
                    <a:pt x="25" y="96"/>
                    <a:pt x="26" y="96"/>
                    <a:pt x="28" y="96"/>
                  </a:cubicBezTo>
                  <a:cubicBezTo>
                    <a:pt x="30" y="96"/>
                    <a:pt x="32" y="96"/>
                    <a:pt x="34" y="97"/>
                  </a:cubicBezTo>
                  <a:cubicBezTo>
                    <a:pt x="35" y="97"/>
                    <a:pt x="37" y="98"/>
                    <a:pt x="38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9"/>
                  </a:lnTo>
                  <a:close/>
                  <a:moveTo>
                    <a:pt x="8" y="35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86" name="Freeform 5"/>
          <p:cNvSpPr>
            <a:spLocks noEditPoints="1"/>
          </p:cNvSpPr>
          <p:nvPr/>
        </p:nvSpPr>
        <p:spPr bwMode="auto">
          <a:xfrm>
            <a:off x="3085428" y="5480810"/>
            <a:ext cx="267372" cy="503842"/>
          </a:xfrm>
          <a:custGeom>
            <a:avLst/>
            <a:gdLst>
              <a:gd name="T0" fmla="*/ 162 w 192"/>
              <a:gd name="T1" fmla="*/ 0 h 364"/>
              <a:gd name="T2" fmla="*/ 30 w 192"/>
              <a:gd name="T3" fmla="*/ 0 h 364"/>
              <a:gd name="T4" fmla="*/ 0 w 192"/>
              <a:gd name="T5" fmla="*/ 30 h 364"/>
              <a:gd name="T6" fmla="*/ 0 w 192"/>
              <a:gd name="T7" fmla="*/ 334 h 364"/>
              <a:gd name="T8" fmla="*/ 30 w 192"/>
              <a:gd name="T9" fmla="*/ 364 h 364"/>
              <a:gd name="T10" fmla="*/ 162 w 192"/>
              <a:gd name="T11" fmla="*/ 364 h 364"/>
              <a:gd name="T12" fmla="*/ 192 w 192"/>
              <a:gd name="T13" fmla="*/ 334 h 364"/>
              <a:gd name="T14" fmla="*/ 192 w 192"/>
              <a:gd name="T15" fmla="*/ 30 h 364"/>
              <a:gd name="T16" fmla="*/ 162 w 192"/>
              <a:gd name="T17" fmla="*/ 0 h 364"/>
              <a:gd name="T18" fmla="*/ 78 w 192"/>
              <a:gd name="T19" fmla="*/ 12 h 364"/>
              <a:gd name="T20" fmla="*/ 114 w 192"/>
              <a:gd name="T21" fmla="*/ 12 h 364"/>
              <a:gd name="T22" fmla="*/ 115 w 192"/>
              <a:gd name="T23" fmla="*/ 13 h 364"/>
              <a:gd name="T24" fmla="*/ 114 w 192"/>
              <a:gd name="T25" fmla="*/ 15 h 364"/>
              <a:gd name="T26" fmla="*/ 78 w 192"/>
              <a:gd name="T27" fmla="*/ 15 h 364"/>
              <a:gd name="T28" fmla="*/ 77 w 192"/>
              <a:gd name="T29" fmla="*/ 13 h 364"/>
              <a:gd name="T30" fmla="*/ 78 w 192"/>
              <a:gd name="T31" fmla="*/ 12 h 364"/>
              <a:gd name="T32" fmla="*/ 109 w 192"/>
              <a:gd name="T33" fmla="*/ 354 h 364"/>
              <a:gd name="T34" fmla="*/ 83 w 192"/>
              <a:gd name="T35" fmla="*/ 354 h 364"/>
              <a:gd name="T36" fmla="*/ 76 w 192"/>
              <a:gd name="T37" fmla="*/ 347 h 364"/>
              <a:gd name="T38" fmla="*/ 83 w 192"/>
              <a:gd name="T39" fmla="*/ 340 h 364"/>
              <a:gd name="T40" fmla="*/ 109 w 192"/>
              <a:gd name="T41" fmla="*/ 340 h 364"/>
              <a:gd name="T42" fmla="*/ 116 w 192"/>
              <a:gd name="T43" fmla="*/ 347 h 364"/>
              <a:gd name="T44" fmla="*/ 109 w 192"/>
              <a:gd name="T45" fmla="*/ 354 h 364"/>
              <a:gd name="T46" fmla="*/ 180 w 192"/>
              <a:gd name="T47" fmla="*/ 329 h 364"/>
              <a:gd name="T48" fmla="*/ 12 w 192"/>
              <a:gd name="T49" fmla="*/ 329 h 364"/>
              <a:gd name="T50" fmla="*/ 12 w 192"/>
              <a:gd name="T51" fmla="*/ 37 h 364"/>
              <a:gd name="T52" fmla="*/ 180 w 192"/>
              <a:gd name="T53" fmla="*/ 37 h 364"/>
              <a:gd name="T54" fmla="*/ 180 w 192"/>
              <a:gd name="T55" fmla="*/ 32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364">
                <a:moveTo>
                  <a:pt x="162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50"/>
                  <a:pt x="13" y="364"/>
                  <a:pt x="30" y="364"/>
                </a:cubicBezTo>
                <a:cubicBezTo>
                  <a:pt x="162" y="364"/>
                  <a:pt x="162" y="364"/>
                  <a:pt x="162" y="364"/>
                </a:cubicBezTo>
                <a:cubicBezTo>
                  <a:pt x="178" y="364"/>
                  <a:pt x="192" y="350"/>
                  <a:pt x="192" y="334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2" y="13"/>
                  <a:pt x="178" y="0"/>
                  <a:pt x="162" y="0"/>
                </a:cubicBezTo>
                <a:close/>
                <a:moveTo>
                  <a:pt x="78" y="12"/>
                </a:moveTo>
                <a:cubicBezTo>
                  <a:pt x="114" y="12"/>
                  <a:pt x="114" y="12"/>
                  <a:pt x="114" y="12"/>
                </a:cubicBezTo>
                <a:cubicBezTo>
                  <a:pt x="114" y="12"/>
                  <a:pt x="115" y="12"/>
                  <a:pt x="115" y="13"/>
                </a:cubicBezTo>
                <a:cubicBezTo>
                  <a:pt x="115" y="14"/>
                  <a:pt x="114" y="15"/>
                  <a:pt x="114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4"/>
                  <a:pt x="77" y="13"/>
                </a:cubicBezTo>
                <a:cubicBezTo>
                  <a:pt x="77" y="12"/>
                  <a:pt x="77" y="12"/>
                  <a:pt x="78" y="12"/>
                </a:cubicBezTo>
                <a:close/>
                <a:moveTo>
                  <a:pt x="109" y="354"/>
                </a:moveTo>
                <a:cubicBezTo>
                  <a:pt x="83" y="354"/>
                  <a:pt x="83" y="354"/>
                  <a:pt x="83" y="354"/>
                </a:cubicBezTo>
                <a:cubicBezTo>
                  <a:pt x="79" y="354"/>
                  <a:pt x="76" y="351"/>
                  <a:pt x="76" y="347"/>
                </a:cubicBezTo>
                <a:cubicBezTo>
                  <a:pt x="76" y="343"/>
                  <a:pt x="79" y="340"/>
                  <a:pt x="83" y="340"/>
                </a:cubicBezTo>
                <a:cubicBezTo>
                  <a:pt x="109" y="340"/>
                  <a:pt x="109" y="340"/>
                  <a:pt x="109" y="340"/>
                </a:cubicBezTo>
                <a:cubicBezTo>
                  <a:pt x="113" y="340"/>
                  <a:pt x="116" y="343"/>
                  <a:pt x="116" y="347"/>
                </a:cubicBezTo>
                <a:cubicBezTo>
                  <a:pt x="116" y="351"/>
                  <a:pt x="113" y="354"/>
                  <a:pt x="109" y="354"/>
                </a:cubicBezTo>
                <a:close/>
                <a:moveTo>
                  <a:pt x="180" y="329"/>
                </a:moveTo>
                <a:cubicBezTo>
                  <a:pt x="12" y="329"/>
                  <a:pt x="12" y="329"/>
                  <a:pt x="12" y="329"/>
                </a:cubicBezTo>
                <a:cubicBezTo>
                  <a:pt x="12" y="37"/>
                  <a:pt x="12" y="37"/>
                  <a:pt x="12" y="37"/>
                </a:cubicBezTo>
                <a:cubicBezTo>
                  <a:pt x="180" y="37"/>
                  <a:pt x="180" y="37"/>
                  <a:pt x="180" y="37"/>
                </a:cubicBezTo>
                <a:lnTo>
                  <a:pt x="180" y="3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3733267" y="5486261"/>
            <a:ext cx="610133" cy="492941"/>
            <a:chOff x="4059238" y="5476875"/>
            <a:chExt cx="930275" cy="719138"/>
          </a:xfrm>
        </p:grpSpPr>
        <p:sp>
          <p:nvSpPr>
            <p:cNvPr id="188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59238" y="5480050"/>
              <a:ext cx="930275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9" name="Freeform 9"/>
            <p:cNvSpPr>
              <a:spLocks noEditPoints="1"/>
            </p:cNvSpPr>
            <p:nvPr/>
          </p:nvSpPr>
          <p:spPr bwMode="auto">
            <a:xfrm>
              <a:off x="4062413" y="5476875"/>
              <a:ext cx="927100" cy="719138"/>
            </a:xfrm>
            <a:custGeom>
              <a:avLst/>
              <a:gdLst>
                <a:gd name="T0" fmla="*/ 336 w 347"/>
                <a:gd name="T1" fmla="*/ 0 h 268"/>
                <a:gd name="T2" fmla="*/ 12 w 347"/>
                <a:gd name="T3" fmla="*/ 0 h 268"/>
                <a:gd name="T4" fmla="*/ 0 w 347"/>
                <a:gd name="T5" fmla="*/ 12 h 268"/>
                <a:gd name="T6" fmla="*/ 0 w 347"/>
                <a:gd name="T7" fmla="*/ 256 h 268"/>
                <a:gd name="T8" fmla="*/ 12 w 347"/>
                <a:gd name="T9" fmla="*/ 268 h 268"/>
                <a:gd name="T10" fmla="*/ 336 w 347"/>
                <a:gd name="T11" fmla="*/ 268 h 268"/>
                <a:gd name="T12" fmla="*/ 347 w 347"/>
                <a:gd name="T13" fmla="*/ 256 h 268"/>
                <a:gd name="T14" fmla="*/ 347 w 347"/>
                <a:gd name="T15" fmla="*/ 12 h 268"/>
                <a:gd name="T16" fmla="*/ 336 w 347"/>
                <a:gd name="T17" fmla="*/ 0 h 268"/>
                <a:gd name="T18" fmla="*/ 15 w 347"/>
                <a:gd name="T19" fmla="*/ 136 h 268"/>
                <a:gd name="T20" fmla="*/ 13 w 347"/>
                <a:gd name="T21" fmla="*/ 134 h 268"/>
                <a:gd name="T22" fmla="*/ 15 w 347"/>
                <a:gd name="T23" fmla="*/ 131 h 268"/>
                <a:gd name="T24" fmla="*/ 18 w 347"/>
                <a:gd name="T25" fmla="*/ 134 h 268"/>
                <a:gd name="T26" fmla="*/ 15 w 347"/>
                <a:gd name="T27" fmla="*/ 136 h 268"/>
                <a:gd name="T28" fmla="*/ 318 w 347"/>
                <a:gd name="T29" fmla="*/ 240 h 268"/>
                <a:gd name="T30" fmla="*/ 32 w 347"/>
                <a:gd name="T31" fmla="*/ 240 h 268"/>
                <a:gd name="T32" fmla="*/ 32 w 347"/>
                <a:gd name="T33" fmla="*/ 28 h 268"/>
                <a:gd name="T34" fmla="*/ 318 w 347"/>
                <a:gd name="T35" fmla="*/ 28 h 268"/>
                <a:gd name="T36" fmla="*/ 318 w 347"/>
                <a:gd name="T37" fmla="*/ 240 h 268"/>
                <a:gd name="T38" fmla="*/ 332 w 347"/>
                <a:gd name="T39" fmla="*/ 142 h 268"/>
                <a:gd name="T40" fmla="*/ 324 w 347"/>
                <a:gd name="T41" fmla="*/ 134 h 268"/>
                <a:gd name="T42" fmla="*/ 332 w 347"/>
                <a:gd name="T43" fmla="*/ 126 h 268"/>
                <a:gd name="T44" fmla="*/ 340 w 347"/>
                <a:gd name="T45" fmla="*/ 134 h 268"/>
                <a:gd name="T46" fmla="*/ 332 w 347"/>
                <a:gd name="T47" fmla="*/ 14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268">
                  <a:moveTo>
                    <a:pt x="33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6" y="268"/>
                    <a:pt x="12" y="268"/>
                  </a:cubicBezTo>
                  <a:cubicBezTo>
                    <a:pt x="336" y="268"/>
                    <a:pt x="336" y="268"/>
                    <a:pt x="336" y="268"/>
                  </a:cubicBezTo>
                  <a:cubicBezTo>
                    <a:pt x="342" y="268"/>
                    <a:pt x="347" y="262"/>
                    <a:pt x="347" y="256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5"/>
                    <a:pt x="342" y="0"/>
                    <a:pt x="336" y="0"/>
                  </a:cubicBezTo>
                  <a:close/>
                  <a:moveTo>
                    <a:pt x="15" y="136"/>
                  </a:moveTo>
                  <a:cubicBezTo>
                    <a:pt x="14" y="136"/>
                    <a:pt x="13" y="135"/>
                    <a:pt x="13" y="134"/>
                  </a:cubicBezTo>
                  <a:cubicBezTo>
                    <a:pt x="13" y="132"/>
                    <a:pt x="14" y="131"/>
                    <a:pt x="15" y="131"/>
                  </a:cubicBezTo>
                  <a:cubicBezTo>
                    <a:pt x="17" y="131"/>
                    <a:pt x="18" y="132"/>
                    <a:pt x="18" y="134"/>
                  </a:cubicBezTo>
                  <a:cubicBezTo>
                    <a:pt x="18" y="135"/>
                    <a:pt x="17" y="136"/>
                    <a:pt x="15" y="136"/>
                  </a:cubicBezTo>
                  <a:close/>
                  <a:moveTo>
                    <a:pt x="318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8" y="28"/>
                    <a:pt x="318" y="28"/>
                    <a:pt x="318" y="28"/>
                  </a:cubicBezTo>
                  <a:lnTo>
                    <a:pt x="318" y="240"/>
                  </a:lnTo>
                  <a:close/>
                  <a:moveTo>
                    <a:pt x="332" y="142"/>
                  </a:moveTo>
                  <a:cubicBezTo>
                    <a:pt x="327" y="142"/>
                    <a:pt x="324" y="138"/>
                    <a:pt x="324" y="134"/>
                  </a:cubicBezTo>
                  <a:cubicBezTo>
                    <a:pt x="324" y="129"/>
                    <a:pt x="327" y="126"/>
                    <a:pt x="332" y="126"/>
                  </a:cubicBezTo>
                  <a:cubicBezTo>
                    <a:pt x="336" y="126"/>
                    <a:pt x="340" y="129"/>
                    <a:pt x="340" y="134"/>
                  </a:cubicBezTo>
                  <a:cubicBezTo>
                    <a:pt x="340" y="138"/>
                    <a:pt x="336" y="142"/>
                    <a:pt x="332" y="1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0" name="Freeform 212"/>
          <p:cNvSpPr>
            <a:spLocks noEditPoints="1"/>
          </p:cNvSpPr>
          <p:nvPr/>
        </p:nvSpPr>
        <p:spPr bwMode="auto">
          <a:xfrm>
            <a:off x="2344641" y="5497461"/>
            <a:ext cx="322359" cy="470540"/>
          </a:xfrm>
          <a:custGeom>
            <a:avLst/>
            <a:gdLst>
              <a:gd name="T0" fmla="*/ 11 w 312"/>
              <a:gd name="T1" fmla="*/ 181 h 457"/>
              <a:gd name="T2" fmla="*/ 45 w 312"/>
              <a:gd name="T3" fmla="*/ 190 h 457"/>
              <a:gd name="T4" fmla="*/ 225 w 312"/>
              <a:gd name="T5" fmla="*/ 88 h 457"/>
              <a:gd name="T6" fmla="*/ 267 w 312"/>
              <a:gd name="T7" fmla="*/ 262 h 457"/>
              <a:gd name="T8" fmla="*/ 301 w 312"/>
              <a:gd name="T9" fmla="*/ 254 h 457"/>
              <a:gd name="T10" fmla="*/ 276 w 312"/>
              <a:gd name="T11" fmla="*/ 157 h 457"/>
              <a:gd name="T12" fmla="*/ 72 w 312"/>
              <a:gd name="T13" fmla="*/ 157 h 457"/>
              <a:gd name="T14" fmla="*/ 11 w 312"/>
              <a:gd name="T15" fmla="*/ 240 h 457"/>
              <a:gd name="T16" fmla="*/ 113 w 312"/>
              <a:gd name="T17" fmla="*/ 113 h 457"/>
              <a:gd name="T18" fmla="*/ 217 w 312"/>
              <a:gd name="T19" fmla="*/ 157 h 457"/>
              <a:gd name="T20" fmla="*/ 301 w 312"/>
              <a:gd name="T21" fmla="*/ 313 h 457"/>
              <a:gd name="T22" fmla="*/ 240 w 312"/>
              <a:gd name="T23" fmla="*/ 229 h 457"/>
              <a:gd name="T24" fmla="*/ 108 w 312"/>
              <a:gd name="T25" fmla="*/ 157 h 457"/>
              <a:gd name="T26" fmla="*/ 11 w 312"/>
              <a:gd name="T27" fmla="*/ 276 h 457"/>
              <a:gd name="T28" fmla="*/ 131 w 312"/>
              <a:gd name="T29" fmla="*/ 157 h 457"/>
              <a:gd name="T30" fmla="*/ 4 w 312"/>
              <a:gd name="T31" fmla="*/ 338 h 457"/>
              <a:gd name="T32" fmla="*/ 156 w 312"/>
              <a:gd name="T33" fmla="*/ 109 h 457"/>
              <a:gd name="T34" fmla="*/ 11 w 312"/>
              <a:gd name="T35" fmla="*/ 290 h 457"/>
              <a:gd name="T36" fmla="*/ 167 w 312"/>
              <a:gd name="T37" fmla="*/ 157 h 457"/>
              <a:gd name="T38" fmla="*/ 187 w 312"/>
              <a:gd name="T39" fmla="*/ 268 h 457"/>
              <a:gd name="T40" fmla="*/ 296 w 312"/>
              <a:gd name="T41" fmla="*/ 349 h 457"/>
              <a:gd name="T42" fmla="*/ 297 w 312"/>
              <a:gd name="T43" fmla="*/ 326 h 457"/>
              <a:gd name="T44" fmla="*/ 209 w 312"/>
              <a:gd name="T45" fmla="*/ 261 h 457"/>
              <a:gd name="T46" fmla="*/ 158 w 312"/>
              <a:gd name="T47" fmla="*/ 300 h 457"/>
              <a:gd name="T48" fmla="*/ 163 w 312"/>
              <a:gd name="T49" fmla="*/ 310 h 457"/>
              <a:gd name="T50" fmla="*/ 181 w 312"/>
              <a:gd name="T51" fmla="*/ 289 h 457"/>
              <a:gd name="T52" fmla="*/ 29 w 312"/>
              <a:gd name="T53" fmla="*/ 362 h 457"/>
              <a:gd name="T54" fmla="*/ 121 w 312"/>
              <a:gd name="T55" fmla="*/ 357 h 457"/>
              <a:gd name="T56" fmla="*/ 281 w 312"/>
              <a:gd name="T57" fmla="*/ 384 h 457"/>
              <a:gd name="T58" fmla="*/ 232 w 312"/>
              <a:gd name="T59" fmla="*/ 344 h 457"/>
              <a:gd name="T60" fmla="*/ 163 w 312"/>
              <a:gd name="T61" fmla="*/ 360 h 457"/>
              <a:gd name="T62" fmla="*/ 45 w 312"/>
              <a:gd name="T63" fmla="*/ 408 h 457"/>
              <a:gd name="T64" fmla="*/ 163 w 312"/>
              <a:gd name="T65" fmla="*/ 382 h 457"/>
              <a:gd name="T66" fmla="*/ 163 w 312"/>
              <a:gd name="T67" fmla="*/ 382 h 457"/>
              <a:gd name="T68" fmla="*/ 268 w 312"/>
              <a:gd name="T69" fmla="*/ 407 h 457"/>
              <a:gd name="T70" fmla="*/ 163 w 312"/>
              <a:gd name="T71" fmla="*/ 360 h 457"/>
              <a:gd name="T72" fmla="*/ 163 w 312"/>
              <a:gd name="T73" fmla="*/ 396 h 457"/>
              <a:gd name="T74" fmla="*/ 145 w 312"/>
              <a:gd name="T75" fmla="*/ 400 h 457"/>
              <a:gd name="T76" fmla="*/ 100 w 312"/>
              <a:gd name="T77" fmla="*/ 444 h 457"/>
              <a:gd name="T78" fmla="*/ 164 w 312"/>
              <a:gd name="T79" fmla="*/ 419 h 457"/>
              <a:gd name="T80" fmla="*/ 164 w 312"/>
              <a:gd name="T81" fmla="*/ 419 h 457"/>
              <a:gd name="T82" fmla="*/ 231 w 312"/>
              <a:gd name="T83" fmla="*/ 435 h 457"/>
              <a:gd name="T84" fmla="*/ 165 w 312"/>
              <a:gd name="T85" fmla="*/ 432 h 457"/>
              <a:gd name="T86" fmla="*/ 160 w 312"/>
              <a:gd name="T87" fmla="*/ 457 h 457"/>
              <a:gd name="T88" fmla="*/ 174 w 312"/>
              <a:gd name="T89" fmla="*/ 435 h 457"/>
              <a:gd name="T90" fmla="*/ 165 w 312"/>
              <a:gd name="T91" fmla="*/ 432 h 457"/>
              <a:gd name="T92" fmla="*/ 220 w 312"/>
              <a:gd name="T93" fmla="*/ 164 h 457"/>
              <a:gd name="T94" fmla="*/ 23 w 312"/>
              <a:gd name="T95" fmla="*/ 157 h 457"/>
              <a:gd name="T96" fmla="*/ 289 w 312"/>
              <a:gd name="T97" fmla="*/ 157 h 457"/>
              <a:gd name="T98" fmla="*/ 312 w 312"/>
              <a:gd name="T99" fmla="*/ 1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457">
                <a:moveTo>
                  <a:pt x="156" y="37"/>
                </a:moveTo>
                <a:cubicBezTo>
                  <a:pt x="90" y="37"/>
                  <a:pt x="36" y="90"/>
                  <a:pt x="36" y="157"/>
                </a:cubicBezTo>
                <a:cubicBezTo>
                  <a:pt x="36" y="163"/>
                  <a:pt x="34" y="169"/>
                  <a:pt x="29" y="174"/>
                </a:cubicBezTo>
                <a:cubicBezTo>
                  <a:pt x="24" y="179"/>
                  <a:pt x="18" y="181"/>
                  <a:pt x="11" y="181"/>
                </a:cubicBezTo>
                <a:cubicBezTo>
                  <a:pt x="5" y="181"/>
                  <a:pt x="0" y="186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1" y="204"/>
                  <a:pt x="11" y="204"/>
                  <a:pt x="11" y="204"/>
                </a:cubicBezTo>
                <a:cubicBezTo>
                  <a:pt x="24" y="204"/>
                  <a:pt x="36" y="199"/>
                  <a:pt x="45" y="190"/>
                </a:cubicBezTo>
                <a:cubicBezTo>
                  <a:pt x="54" y="181"/>
                  <a:pt x="59" y="169"/>
                  <a:pt x="59" y="157"/>
                </a:cubicBezTo>
                <a:cubicBezTo>
                  <a:pt x="59" y="130"/>
                  <a:pt x="70" y="105"/>
                  <a:pt x="87" y="88"/>
                </a:cubicBezTo>
                <a:cubicBezTo>
                  <a:pt x="105" y="70"/>
                  <a:pt x="129" y="59"/>
                  <a:pt x="156" y="59"/>
                </a:cubicBezTo>
                <a:cubicBezTo>
                  <a:pt x="183" y="59"/>
                  <a:pt x="207" y="70"/>
                  <a:pt x="225" y="88"/>
                </a:cubicBezTo>
                <a:cubicBezTo>
                  <a:pt x="242" y="105"/>
                  <a:pt x="253" y="130"/>
                  <a:pt x="253" y="157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3" y="229"/>
                  <a:pt x="253" y="229"/>
                  <a:pt x="253" y="229"/>
                </a:cubicBezTo>
                <a:cubicBezTo>
                  <a:pt x="253" y="241"/>
                  <a:pt x="258" y="254"/>
                  <a:pt x="267" y="262"/>
                </a:cubicBezTo>
                <a:cubicBezTo>
                  <a:pt x="276" y="271"/>
                  <a:pt x="288" y="276"/>
                  <a:pt x="301" y="276"/>
                </a:cubicBezTo>
                <a:cubicBezTo>
                  <a:pt x="301" y="276"/>
                  <a:pt x="301" y="276"/>
                  <a:pt x="301" y="276"/>
                </a:cubicBezTo>
                <a:cubicBezTo>
                  <a:pt x="307" y="276"/>
                  <a:pt x="312" y="271"/>
                  <a:pt x="312" y="265"/>
                </a:cubicBezTo>
                <a:cubicBezTo>
                  <a:pt x="312" y="259"/>
                  <a:pt x="307" y="254"/>
                  <a:pt x="301" y="254"/>
                </a:cubicBezTo>
                <a:cubicBezTo>
                  <a:pt x="301" y="254"/>
                  <a:pt x="301" y="254"/>
                  <a:pt x="301" y="254"/>
                </a:cubicBezTo>
                <a:cubicBezTo>
                  <a:pt x="294" y="254"/>
                  <a:pt x="288" y="251"/>
                  <a:pt x="283" y="246"/>
                </a:cubicBezTo>
                <a:cubicBezTo>
                  <a:pt x="278" y="242"/>
                  <a:pt x="276" y="236"/>
                  <a:pt x="276" y="229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157"/>
                  <a:pt x="276" y="157"/>
                  <a:pt x="276" y="157"/>
                </a:cubicBezTo>
                <a:cubicBezTo>
                  <a:pt x="276" y="90"/>
                  <a:pt x="222" y="37"/>
                  <a:pt x="156" y="37"/>
                </a:cubicBezTo>
                <a:moveTo>
                  <a:pt x="156" y="73"/>
                </a:moveTo>
                <a:cubicBezTo>
                  <a:pt x="110" y="73"/>
                  <a:pt x="72" y="110"/>
                  <a:pt x="72" y="157"/>
                </a:cubicBezTo>
                <a:cubicBezTo>
                  <a:pt x="72" y="173"/>
                  <a:pt x="66" y="188"/>
                  <a:pt x="54" y="200"/>
                </a:cubicBezTo>
                <a:cubicBezTo>
                  <a:pt x="43" y="211"/>
                  <a:pt x="28" y="218"/>
                  <a:pt x="11" y="218"/>
                </a:cubicBezTo>
                <a:cubicBezTo>
                  <a:pt x="5" y="218"/>
                  <a:pt x="0" y="223"/>
                  <a:pt x="0" y="229"/>
                </a:cubicBezTo>
                <a:cubicBezTo>
                  <a:pt x="0" y="235"/>
                  <a:pt x="5" y="240"/>
                  <a:pt x="11" y="240"/>
                </a:cubicBezTo>
                <a:cubicBezTo>
                  <a:pt x="11" y="240"/>
                  <a:pt x="11" y="240"/>
                  <a:pt x="11" y="240"/>
                </a:cubicBezTo>
                <a:cubicBezTo>
                  <a:pt x="33" y="240"/>
                  <a:pt x="55" y="231"/>
                  <a:pt x="70" y="216"/>
                </a:cubicBezTo>
                <a:cubicBezTo>
                  <a:pt x="86" y="200"/>
                  <a:pt x="95" y="179"/>
                  <a:pt x="95" y="157"/>
                </a:cubicBezTo>
                <a:cubicBezTo>
                  <a:pt x="95" y="140"/>
                  <a:pt x="102" y="124"/>
                  <a:pt x="113" y="113"/>
                </a:cubicBezTo>
                <a:cubicBezTo>
                  <a:pt x="124" y="102"/>
                  <a:pt x="139" y="95"/>
                  <a:pt x="156" y="95"/>
                </a:cubicBezTo>
                <a:cubicBezTo>
                  <a:pt x="173" y="95"/>
                  <a:pt x="188" y="102"/>
                  <a:pt x="199" y="113"/>
                </a:cubicBezTo>
                <a:cubicBezTo>
                  <a:pt x="210" y="124"/>
                  <a:pt x="217" y="140"/>
                  <a:pt x="217" y="157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217" y="229"/>
                  <a:pt x="217" y="229"/>
                  <a:pt x="217" y="229"/>
                </a:cubicBezTo>
                <a:cubicBezTo>
                  <a:pt x="217" y="251"/>
                  <a:pt x="226" y="272"/>
                  <a:pt x="241" y="288"/>
                </a:cubicBezTo>
                <a:cubicBezTo>
                  <a:pt x="257" y="304"/>
                  <a:pt x="278" y="313"/>
                  <a:pt x="301" y="313"/>
                </a:cubicBezTo>
                <a:cubicBezTo>
                  <a:pt x="301" y="313"/>
                  <a:pt x="301" y="313"/>
                  <a:pt x="301" y="313"/>
                </a:cubicBezTo>
                <a:cubicBezTo>
                  <a:pt x="307" y="313"/>
                  <a:pt x="312" y="308"/>
                  <a:pt x="312" y="301"/>
                </a:cubicBezTo>
                <a:cubicBezTo>
                  <a:pt x="312" y="295"/>
                  <a:pt x="307" y="290"/>
                  <a:pt x="301" y="290"/>
                </a:cubicBezTo>
                <a:cubicBezTo>
                  <a:pt x="284" y="290"/>
                  <a:pt x="269" y="284"/>
                  <a:pt x="257" y="272"/>
                </a:cubicBezTo>
                <a:cubicBezTo>
                  <a:pt x="246" y="260"/>
                  <a:pt x="240" y="245"/>
                  <a:pt x="240" y="229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40" y="110"/>
                  <a:pt x="202" y="73"/>
                  <a:pt x="156" y="73"/>
                </a:cubicBezTo>
                <a:moveTo>
                  <a:pt x="156" y="109"/>
                </a:moveTo>
                <a:cubicBezTo>
                  <a:pt x="130" y="109"/>
                  <a:pt x="108" y="130"/>
                  <a:pt x="108" y="157"/>
                </a:cubicBezTo>
                <a:cubicBezTo>
                  <a:pt x="108" y="184"/>
                  <a:pt x="98" y="208"/>
                  <a:pt x="80" y="225"/>
                </a:cubicBezTo>
                <a:cubicBezTo>
                  <a:pt x="62" y="243"/>
                  <a:pt x="38" y="254"/>
                  <a:pt x="11" y="254"/>
                </a:cubicBezTo>
                <a:cubicBezTo>
                  <a:pt x="5" y="254"/>
                  <a:pt x="0" y="259"/>
                  <a:pt x="0" y="265"/>
                </a:cubicBezTo>
                <a:cubicBezTo>
                  <a:pt x="0" y="271"/>
                  <a:pt x="5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44" y="276"/>
                  <a:pt x="74" y="263"/>
                  <a:pt x="96" y="241"/>
                </a:cubicBezTo>
                <a:cubicBezTo>
                  <a:pt x="118" y="220"/>
                  <a:pt x="131" y="190"/>
                  <a:pt x="131" y="157"/>
                </a:cubicBezTo>
                <a:cubicBezTo>
                  <a:pt x="131" y="143"/>
                  <a:pt x="142" y="132"/>
                  <a:pt x="156" y="132"/>
                </a:cubicBezTo>
                <a:cubicBezTo>
                  <a:pt x="170" y="132"/>
                  <a:pt x="181" y="143"/>
                  <a:pt x="181" y="157"/>
                </a:cubicBezTo>
                <a:cubicBezTo>
                  <a:pt x="181" y="249"/>
                  <a:pt x="107" y="324"/>
                  <a:pt x="15" y="326"/>
                </a:cubicBezTo>
                <a:cubicBezTo>
                  <a:pt x="9" y="326"/>
                  <a:pt x="4" y="331"/>
                  <a:pt x="4" y="338"/>
                </a:cubicBezTo>
                <a:cubicBezTo>
                  <a:pt x="5" y="344"/>
                  <a:pt x="10" y="349"/>
                  <a:pt x="16" y="349"/>
                </a:cubicBezTo>
                <a:cubicBezTo>
                  <a:pt x="16" y="349"/>
                  <a:pt x="16" y="349"/>
                  <a:pt x="16" y="349"/>
                </a:cubicBezTo>
                <a:cubicBezTo>
                  <a:pt x="120" y="346"/>
                  <a:pt x="203" y="261"/>
                  <a:pt x="203" y="157"/>
                </a:cubicBezTo>
                <a:cubicBezTo>
                  <a:pt x="203" y="130"/>
                  <a:pt x="182" y="109"/>
                  <a:pt x="156" y="109"/>
                </a:cubicBezTo>
                <a:moveTo>
                  <a:pt x="156" y="145"/>
                </a:moveTo>
                <a:cubicBezTo>
                  <a:pt x="150" y="145"/>
                  <a:pt x="145" y="150"/>
                  <a:pt x="145" y="157"/>
                </a:cubicBezTo>
                <a:cubicBezTo>
                  <a:pt x="145" y="193"/>
                  <a:pt x="130" y="227"/>
                  <a:pt x="106" y="251"/>
                </a:cubicBezTo>
                <a:cubicBezTo>
                  <a:pt x="81" y="275"/>
                  <a:pt x="48" y="290"/>
                  <a:pt x="11" y="290"/>
                </a:cubicBezTo>
                <a:cubicBezTo>
                  <a:pt x="5" y="290"/>
                  <a:pt x="0" y="295"/>
                  <a:pt x="0" y="301"/>
                </a:cubicBezTo>
                <a:cubicBezTo>
                  <a:pt x="0" y="308"/>
                  <a:pt x="5" y="313"/>
                  <a:pt x="11" y="313"/>
                </a:cubicBezTo>
                <a:cubicBezTo>
                  <a:pt x="11" y="313"/>
                  <a:pt x="11" y="313"/>
                  <a:pt x="11" y="313"/>
                </a:cubicBezTo>
                <a:cubicBezTo>
                  <a:pt x="97" y="313"/>
                  <a:pt x="167" y="243"/>
                  <a:pt x="167" y="157"/>
                </a:cubicBezTo>
                <a:cubicBezTo>
                  <a:pt x="167" y="150"/>
                  <a:pt x="162" y="145"/>
                  <a:pt x="156" y="145"/>
                </a:cubicBezTo>
                <a:moveTo>
                  <a:pt x="198" y="253"/>
                </a:moveTo>
                <a:cubicBezTo>
                  <a:pt x="197" y="253"/>
                  <a:pt x="196" y="253"/>
                  <a:pt x="194" y="254"/>
                </a:cubicBezTo>
                <a:cubicBezTo>
                  <a:pt x="188" y="256"/>
                  <a:pt x="185" y="262"/>
                  <a:pt x="187" y="268"/>
                </a:cubicBezTo>
                <a:cubicBezTo>
                  <a:pt x="193" y="285"/>
                  <a:pt x="203" y="301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16" y="314"/>
                  <a:pt x="216" y="314"/>
                  <a:pt x="216" y="314"/>
                </a:cubicBezTo>
                <a:cubicBezTo>
                  <a:pt x="237" y="334"/>
                  <a:pt x="265" y="347"/>
                  <a:pt x="296" y="349"/>
                </a:cubicBezTo>
                <a:cubicBezTo>
                  <a:pt x="296" y="349"/>
                  <a:pt x="296" y="349"/>
                  <a:pt x="296" y="349"/>
                </a:cubicBezTo>
                <a:cubicBezTo>
                  <a:pt x="302" y="349"/>
                  <a:pt x="307" y="344"/>
                  <a:pt x="307" y="338"/>
                </a:cubicBezTo>
                <a:cubicBezTo>
                  <a:pt x="308" y="332"/>
                  <a:pt x="303" y="326"/>
                  <a:pt x="297" y="326"/>
                </a:cubicBezTo>
                <a:cubicBezTo>
                  <a:pt x="297" y="326"/>
                  <a:pt x="297" y="326"/>
                  <a:pt x="297" y="326"/>
                </a:cubicBezTo>
                <a:cubicBezTo>
                  <a:pt x="271" y="325"/>
                  <a:pt x="249" y="314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32" y="298"/>
                  <a:pt x="232" y="298"/>
                  <a:pt x="232" y="298"/>
                </a:cubicBezTo>
                <a:cubicBezTo>
                  <a:pt x="221" y="287"/>
                  <a:pt x="213" y="274"/>
                  <a:pt x="209" y="261"/>
                </a:cubicBezTo>
                <a:cubicBezTo>
                  <a:pt x="207" y="256"/>
                  <a:pt x="203" y="253"/>
                  <a:pt x="198" y="253"/>
                </a:cubicBezTo>
                <a:moveTo>
                  <a:pt x="175" y="285"/>
                </a:moveTo>
                <a:cubicBezTo>
                  <a:pt x="173" y="285"/>
                  <a:pt x="171" y="286"/>
                  <a:pt x="170" y="288"/>
                </a:cubicBezTo>
                <a:cubicBezTo>
                  <a:pt x="166" y="292"/>
                  <a:pt x="162" y="296"/>
                  <a:pt x="158" y="300"/>
                </a:cubicBezTo>
                <a:cubicBezTo>
                  <a:pt x="158" y="301"/>
                  <a:pt x="157" y="302"/>
                  <a:pt x="156" y="303"/>
                </a:cubicBezTo>
                <a:cubicBezTo>
                  <a:pt x="153" y="306"/>
                  <a:pt x="155" y="310"/>
                  <a:pt x="158" y="310"/>
                </a:cubicBezTo>
                <a:cubicBezTo>
                  <a:pt x="158" y="310"/>
                  <a:pt x="158" y="310"/>
                  <a:pt x="159" y="310"/>
                </a:cubicBezTo>
                <a:cubicBezTo>
                  <a:pt x="160" y="310"/>
                  <a:pt x="161" y="310"/>
                  <a:pt x="163" y="310"/>
                </a:cubicBezTo>
                <a:cubicBezTo>
                  <a:pt x="171" y="310"/>
                  <a:pt x="179" y="311"/>
                  <a:pt x="187" y="312"/>
                </a:cubicBezTo>
                <a:cubicBezTo>
                  <a:pt x="188" y="312"/>
                  <a:pt x="188" y="312"/>
                  <a:pt x="188" y="312"/>
                </a:cubicBezTo>
                <a:cubicBezTo>
                  <a:pt x="191" y="312"/>
                  <a:pt x="194" y="309"/>
                  <a:pt x="192" y="306"/>
                </a:cubicBezTo>
                <a:cubicBezTo>
                  <a:pt x="188" y="300"/>
                  <a:pt x="184" y="295"/>
                  <a:pt x="181" y="289"/>
                </a:cubicBezTo>
                <a:cubicBezTo>
                  <a:pt x="180" y="286"/>
                  <a:pt x="178" y="285"/>
                  <a:pt x="175" y="285"/>
                </a:cubicBezTo>
                <a:moveTo>
                  <a:pt x="163" y="324"/>
                </a:moveTo>
                <a:cubicBezTo>
                  <a:pt x="145" y="324"/>
                  <a:pt x="127" y="328"/>
                  <a:pt x="110" y="337"/>
                </a:cubicBezTo>
                <a:cubicBezTo>
                  <a:pt x="86" y="350"/>
                  <a:pt x="58" y="359"/>
                  <a:pt x="29" y="362"/>
                </a:cubicBezTo>
                <a:cubicBezTo>
                  <a:pt x="23" y="362"/>
                  <a:pt x="18" y="368"/>
                  <a:pt x="19" y="374"/>
                </a:cubicBezTo>
                <a:cubicBezTo>
                  <a:pt x="19" y="380"/>
                  <a:pt x="24" y="384"/>
                  <a:pt x="30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64" y="381"/>
                  <a:pt x="94" y="372"/>
                  <a:pt x="121" y="357"/>
                </a:cubicBezTo>
                <a:cubicBezTo>
                  <a:pt x="134" y="349"/>
                  <a:pt x="148" y="346"/>
                  <a:pt x="163" y="346"/>
                </a:cubicBezTo>
                <a:cubicBezTo>
                  <a:pt x="163" y="346"/>
                  <a:pt x="163" y="346"/>
                  <a:pt x="163" y="346"/>
                </a:cubicBezTo>
                <a:cubicBezTo>
                  <a:pt x="183" y="346"/>
                  <a:pt x="203" y="352"/>
                  <a:pt x="221" y="363"/>
                </a:cubicBezTo>
                <a:cubicBezTo>
                  <a:pt x="239" y="374"/>
                  <a:pt x="259" y="381"/>
                  <a:pt x="281" y="384"/>
                </a:cubicBezTo>
                <a:cubicBezTo>
                  <a:pt x="281" y="384"/>
                  <a:pt x="282" y="384"/>
                  <a:pt x="282" y="384"/>
                </a:cubicBezTo>
                <a:cubicBezTo>
                  <a:pt x="288" y="384"/>
                  <a:pt x="292" y="380"/>
                  <a:pt x="293" y="374"/>
                </a:cubicBezTo>
                <a:cubicBezTo>
                  <a:pt x="294" y="368"/>
                  <a:pt x="290" y="362"/>
                  <a:pt x="283" y="361"/>
                </a:cubicBezTo>
                <a:cubicBezTo>
                  <a:pt x="265" y="359"/>
                  <a:pt x="248" y="353"/>
                  <a:pt x="232" y="344"/>
                </a:cubicBezTo>
                <a:cubicBezTo>
                  <a:pt x="211" y="331"/>
                  <a:pt x="187" y="324"/>
                  <a:pt x="163" y="324"/>
                </a:cubicBezTo>
                <a:cubicBezTo>
                  <a:pt x="163" y="324"/>
                  <a:pt x="163" y="324"/>
                  <a:pt x="163" y="324"/>
                </a:cubicBezTo>
                <a:moveTo>
                  <a:pt x="163" y="360"/>
                </a:moveTo>
                <a:cubicBezTo>
                  <a:pt x="163" y="360"/>
                  <a:pt x="163" y="360"/>
                  <a:pt x="163" y="360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50" y="360"/>
                  <a:pt x="139" y="363"/>
                  <a:pt x="128" y="368"/>
                </a:cubicBezTo>
                <a:cubicBezTo>
                  <a:pt x="105" y="381"/>
                  <a:pt x="80" y="390"/>
                  <a:pt x="54" y="395"/>
                </a:cubicBezTo>
                <a:cubicBezTo>
                  <a:pt x="48" y="396"/>
                  <a:pt x="44" y="402"/>
                  <a:pt x="45" y="408"/>
                </a:cubicBezTo>
                <a:cubicBezTo>
                  <a:pt x="46" y="413"/>
                  <a:pt x="51" y="417"/>
                  <a:pt x="56" y="417"/>
                </a:cubicBezTo>
                <a:cubicBezTo>
                  <a:pt x="57" y="417"/>
                  <a:pt x="57" y="417"/>
                  <a:pt x="58" y="417"/>
                </a:cubicBezTo>
                <a:cubicBezTo>
                  <a:pt x="87" y="412"/>
                  <a:pt x="114" y="402"/>
                  <a:pt x="139" y="388"/>
                </a:cubicBezTo>
                <a:cubicBezTo>
                  <a:pt x="146" y="384"/>
                  <a:pt x="154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63" y="382"/>
                  <a:pt x="163" y="382"/>
                  <a:pt x="163" y="382"/>
                </a:cubicBezTo>
                <a:cubicBezTo>
                  <a:pt x="175" y="382"/>
                  <a:pt x="190" y="386"/>
                  <a:pt x="202" y="394"/>
                </a:cubicBezTo>
                <a:cubicBezTo>
                  <a:pt x="218" y="404"/>
                  <a:pt x="236" y="411"/>
                  <a:pt x="255" y="416"/>
                </a:cubicBezTo>
                <a:cubicBezTo>
                  <a:pt x="256" y="416"/>
                  <a:pt x="257" y="416"/>
                  <a:pt x="257" y="416"/>
                </a:cubicBezTo>
                <a:cubicBezTo>
                  <a:pt x="263" y="416"/>
                  <a:pt x="267" y="412"/>
                  <a:pt x="268" y="407"/>
                </a:cubicBezTo>
                <a:cubicBezTo>
                  <a:pt x="270" y="401"/>
                  <a:pt x="266" y="395"/>
                  <a:pt x="260" y="394"/>
                </a:cubicBezTo>
                <a:cubicBezTo>
                  <a:pt x="260" y="394"/>
                  <a:pt x="260" y="394"/>
                  <a:pt x="260" y="394"/>
                </a:cubicBezTo>
                <a:cubicBezTo>
                  <a:pt x="244" y="390"/>
                  <a:pt x="228" y="383"/>
                  <a:pt x="214" y="375"/>
                </a:cubicBezTo>
                <a:cubicBezTo>
                  <a:pt x="198" y="365"/>
                  <a:pt x="180" y="360"/>
                  <a:pt x="163" y="360"/>
                </a:cubicBezTo>
                <a:moveTo>
                  <a:pt x="164" y="396"/>
                </a:move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63" y="396"/>
                  <a:pt x="163" y="396"/>
                  <a:pt x="163" y="396"/>
                </a:cubicBezTo>
                <a:cubicBezTo>
                  <a:pt x="156" y="396"/>
                  <a:pt x="150" y="398"/>
                  <a:pt x="146" y="400"/>
                </a:cubicBezTo>
                <a:cubicBezTo>
                  <a:pt x="145" y="400"/>
                  <a:pt x="145" y="400"/>
                  <a:pt x="145" y="400"/>
                </a:cubicBezTo>
                <a:cubicBezTo>
                  <a:pt x="129" y="409"/>
                  <a:pt x="111" y="417"/>
                  <a:pt x="93" y="422"/>
                </a:cubicBezTo>
                <a:cubicBezTo>
                  <a:pt x="87" y="424"/>
                  <a:pt x="84" y="431"/>
                  <a:pt x="86" y="437"/>
                </a:cubicBezTo>
                <a:cubicBezTo>
                  <a:pt x="87" y="441"/>
                  <a:pt x="92" y="445"/>
                  <a:pt x="96" y="445"/>
                </a:cubicBezTo>
                <a:cubicBezTo>
                  <a:pt x="97" y="445"/>
                  <a:pt x="99" y="444"/>
                  <a:pt x="100" y="444"/>
                </a:cubicBezTo>
                <a:cubicBezTo>
                  <a:pt x="120" y="438"/>
                  <a:pt x="138" y="430"/>
                  <a:pt x="156" y="420"/>
                </a:cubicBezTo>
                <a:cubicBezTo>
                  <a:pt x="159" y="419"/>
                  <a:pt x="159" y="419"/>
                  <a:pt x="163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4" y="419"/>
                  <a:pt x="164" y="419"/>
                  <a:pt x="164" y="419"/>
                </a:cubicBezTo>
                <a:cubicBezTo>
                  <a:pt x="168" y="419"/>
                  <a:pt x="177" y="421"/>
                  <a:pt x="183" y="425"/>
                </a:cubicBezTo>
                <a:cubicBezTo>
                  <a:pt x="194" y="431"/>
                  <a:pt x="205" y="437"/>
                  <a:pt x="217" y="441"/>
                </a:cubicBezTo>
                <a:cubicBezTo>
                  <a:pt x="218" y="442"/>
                  <a:pt x="219" y="442"/>
                  <a:pt x="221" y="442"/>
                </a:cubicBezTo>
                <a:cubicBezTo>
                  <a:pt x="225" y="442"/>
                  <a:pt x="229" y="439"/>
                  <a:pt x="231" y="435"/>
                </a:cubicBezTo>
                <a:cubicBezTo>
                  <a:pt x="233" y="429"/>
                  <a:pt x="231" y="423"/>
                  <a:pt x="225" y="420"/>
                </a:cubicBezTo>
                <a:cubicBezTo>
                  <a:pt x="214" y="416"/>
                  <a:pt x="204" y="411"/>
                  <a:pt x="195" y="406"/>
                </a:cubicBezTo>
                <a:cubicBezTo>
                  <a:pt x="184" y="399"/>
                  <a:pt x="173" y="396"/>
                  <a:pt x="164" y="396"/>
                </a:cubicBezTo>
                <a:moveTo>
                  <a:pt x="165" y="432"/>
                </a:moveTo>
                <a:cubicBezTo>
                  <a:pt x="163" y="432"/>
                  <a:pt x="161" y="433"/>
                  <a:pt x="159" y="434"/>
                </a:cubicBezTo>
                <a:cubicBezTo>
                  <a:pt x="158" y="435"/>
                  <a:pt x="157" y="435"/>
                  <a:pt x="155" y="436"/>
                </a:cubicBezTo>
                <a:cubicBezTo>
                  <a:pt x="150" y="439"/>
                  <a:pt x="148" y="446"/>
                  <a:pt x="150" y="451"/>
                </a:cubicBezTo>
                <a:cubicBezTo>
                  <a:pt x="152" y="455"/>
                  <a:pt x="156" y="457"/>
                  <a:pt x="160" y="457"/>
                </a:cubicBezTo>
                <a:cubicBezTo>
                  <a:pt x="162" y="457"/>
                  <a:pt x="164" y="457"/>
                  <a:pt x="165" y="456"/>
                </a:cubicBezTo>
                <a:cubicBezTo>
                  <a:pt x="167" y="457"/>
                  <a:pt x="168" y="457"/>
                  <a:pt x="169" y="457"/>
                </a:cubicBezTo>
                <a:cubicBezTo>
                  <a:pt x="173" y="457"/>
                  <a:pt x="177" y="454"/>
                  <a:pt x="179" y="451"/>
                </a:cubicBezTo>
                <a:cubicBezTo>
                  <a:pt x="182" y="445"/>
                  <a:pt x="180" y="438"/>
                  <a:pt x="174" y="435"/>
                </a:cubicBezTo>
                <a:cubicBezTo>
                  <a:pt x="174" y="435"/>
                  <a:pt x="174" y="435"/>
                  <a:pt x="174" y="435"/>
                </a:cubicBezTo>
                <a:cubicBezTo>
                  <a:pt x="173" y="435"/>
                  <a:pt x="171" y="434"/>
                  <a:pt x="169" y="433"/>
                </a:cubicBezTo>
                <a:cubicBezTo>
                  <a:pt x="169" y="433"/>
                  <a:pt x="168" y="433"/>
                  <a:pt x="168" y="433"/>
                </a:cubicBezTo>
                <a:cubicBezTo>
                  <a:pt x="167" y="433"/>
                  <a:pt x="166" y="432"/>
                  <a:pt x="165" y="432"/>
                </a:cubicBezTo>
                <a:moveTo>
                  <a:pt x="220" y="164"/>
                </a:moveTo>
                <a:cubicBezTo>
                  <a:pt x="220" y="164"/>
                  <a:pt x="219" y="164"/>
                  <a:pt x="219" y="163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19" y="163"/>
                  <a:pt x="220" y="164"/>
                  <a:pt x="220" y="164"/>
                </a:cubicBezTo>
                <a:moveTo>
                  <a:pt x="156" y="0"/>
                </a:moveTo>
                <a:cubicBezTo>
                  <a:pt x="70" y="1"/>
                  <a:pt x="0" y="70"/>
                  <a:pt x="0" y="157"/>
                </a:cubicBezTo>
                <a:cubicBezTo>
                  <a:pt x="0" y="163"/>
                  <a:pt x="5" y="168"/>
                  <a:pt x="11" y="168"/>
                </a:cubicBezTo>
                <a:cubicBezTo>
                  <a:pt x="17" y="168"/>
                  <a:pt x="23" y="163"/>
                  <a:pt x="23" y="157"/>
                </a:cubicBezTo>
                <a:cubicBezTo>
                  <a:pt x="23" y="83"/>
                  <a:pt x="82" y="23"/>
                  <a:pt x="156" y="23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93" y="23"/>
                  <a:pt x="226" y="38"/>
                  <a:pt x="250" y="62"/>
                </a:cubicBezTo>
                <a:cubicBezTo>
                  <a:pt x="274" y="86"/>
                  <a:pt x="289" y="120"/>
                  <a:pt x="289" y="157"/>
                </a:cubicBezTo>
                <a:cubicBezTo>
                  <a:pt x="289" y="229"/>
                  <a:pt x="289" y="229"/>
                  <a:pt x="289" y="229"/>
                </a:cubicBezTo>
                <a:cubicBezTo>
                  <a:pt x="289" y="235"/>
                  <a:pt x="294" y="240"/>
                  <a:pt x="301" y="240"/>
                </a:cubicBezTo>
                <a:cubicBezTo>
                  <a:pt x="307" y="240"/>
                  <a:pt x="312" y="235"/>
                  <a:pt x="312" y="229"/>
                </a:cubicBezTo>
                <a:cubicBezTo>
                  <a:pt x="312" y="157"/>
                  <a:pt x="312" y="157"/>
                  <a:pt x="312" y="157"/>
                </a:cubicBezTo>
                <a:cubicBezTo>
                  <a:pt x="312" y="70"/>
                  <a:pt x="242" y="1"/>
                  <a:pt x="156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 rot="2048147">
            <a:off x="6387608" y="5502141"/>
            <a:ext cx="544998" cy="409845"/>
            <a:chOff x="8734425" y="3230563"/>
            <a:chExt cx="2170113" cy="1631950"/>
          </a:xfrm>
        </p:grpSpPr>
        <p:sp>
          <p:nvSpPr>
            <p:cNvPr id="192" name="Freeform 216"/>
            <p:cNvSpPr>
              <a:spLocks/>
            </p:cNvSpPr>
            <p:nvPr/>
          </p:nvSpPr>
          <p:spPr bwMode="auto">
            <a:xfrm>
              <a:off x="8734425" y="3230563"/>
              <a:ext cx="2170113" cy="657225"/>
            </a:xfrm>
            <a:custGeom>
              <a:avLst/>
              <a:gdLst>
                <a:gd name="T0" fmla="*/ 0 w 576"/>
                <a:gd name="T1" fmla="*/ 114 h 174"/>
                <a:gd name="T2" fmla="*/ 70 w 576"/>
                <a:gd name="T3" fmla="*/ 64 h 174"/>
                <a:gd name="T4" fmla="*/ 274 w 576"/>
                <a:gd name="T5" fmla="*/ 3 h 174"/>
                <a:gd name="T6" fmla="*/ 510 w 576"/>
                <a:gd name="T7" fmla="*/ 66 h 174"/>
                <a:gd name="T8" fmla="*/ 567 w 576"/>
                <a:gd name="T9" fmla="*/ 109 h 174"/>
                <a:gd name="T10" fmla="*/ 567 w 576"/>
                <a:gd name="T11" fmla="*/ 134 h 174"/>
                <a:gd name="T12" fmla="*/ 531 w 576"/>
                <a:gd name="T13" fmla="*/ 174 h 174"/>
                <a:gd name="T14" fmla="*/ 50 w 576"/>
                <a:gd name="T15" fmla="*/ 173 h 174"/>
                <a:gd name="T16" fmla="*/ 0 w 576"/>
                <a:gd name="T17" fmla="*/ 130 h 174"/>
                <a:gd name="T18" fmla="*/ 0 w 576"/>
                <a:gd name="T19" fmla="*/ 1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174">
                  <a:moveTo>
                    <a:pt x="0" y="114"/>
                  </a:moveTo>
                  <a:cubicBezTo>
                    <a:pt x="23" y="97"/>
                    <a:pt x="46" y="80"/>
                    <a:pt x="70" y="64"/>
                  </a:cubicBezTo>
                  <a:cubicBezTo>
                    <a:pt x="132" y="24"/>
                    <a:pt x="199" y="5"/>
                    <a:pt x="274" y="3"/>
                  </a:cubicBezTo>
                  <a:cubicBezTo>
                    <a:pt x="360" y="0"/>
                    <a:pt x="439" y="19"/>
                    <a:pt x="510" y="66"/>
                  </a:cubicBezTo>
                  <a:cubicBezTo>
                    <a:pt x="530" y="79"/>
                    <a:pt x="548" y="95"/>
                    <a:pt x="567" y="109"/>
                  </a:cubicBezTo>
                  <a:cubicBezTo>
                    <a:pt x="576" y="117"/>
                    <a:pt x="576" y="125"/>
                    <a:pt x="567" y="134"/>
                  </a:cubicBezTo>
                  <a:cubicBezTo>
                    <a:pt x="555" y="147"/>
                    <a:pt x="543" y="161"/>
                    <a:pt x="531" y="174"/>
                  </a:cubicBezTo>
                  <a:cubicBezTo>
                    <a:pt x="391" y="39"/>
                    <a:pt x="174" y="46"/>
                    <a:pt x="50" y="173"/>
                  </a:cubicBezTo>
                  <a:cubicBezTo>
                    <a:pt x="34" y="158"/>
                    <a:pt x="17" y="144"/>
                    <a:pt x="0" y="130"/>
                  </a:cubicBezTo>
                  <a:cubicBezTo>
                    <a:pt x="0" y="125"/>
                    <a:pt x="0" y="119"/>
                    <a:pt x="0" y="114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3" name="Freeform 217"/>
            <p:cNvSpPr>
              <a:spLocks/>
            </p:cNvSpPr>
            <p:nvPr/>
          </p:nvSpPr>
          <p:spPr bwMode="auto">
            <a:xfrm>
              <a:off x="9066213" y="3551238"/>
              <a:ext cx="1508125" cy="665163"/>
            </a:xfrm>
            <a:custGeom>
              <a:avLst/>
              <a:gdLst>
                <a:gd name="T0" fmla="*/ 48 w 400"/>
                <a:gd name="T1" fmla="*/ 176 h 176"/>
                <a:gd name="T2" fmla="*/ 0 w 400"/>
                <a:gd name="T3" fmla="*/ 125 h 176"/>
                <a:gd name="T4" fmla="*/ 400 w 400"/>
                <a:gd name="T5" fmla="*/ 123 h 176"/>
                <a:gd name="T6" fmla="*/ 349 w 400"/>
                <a:gd name="T7" fmla="*/ 171 h 176"/>
                <a:gd name="T8" fmla="*/ 48 w 400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6">
                  <a:moveTo>
                    <a:pt x="48" y="176"/>
                  </a:moveTo>
                  <a:cubicBezTo>
                    <a:pt x="32" y="159"/>
                    <a:pt x="16" y="142"/>
                    <a:pt x="0" y="125"/>
                  </a:cubicBezTo>
                  <a:cubicBezTo>
                    <a:pt x="91" y="22"/>
                    <a:pt x="281" y="0"/>
                    <a:pt x="400" y="123"/>
                  </a:cubicBezTo>
                  <a:cubicBezTo>
                    <a:pt x="383" y="139"/>
                    <a:pt x="367" y="154"/>
                    <a:pt x="349" y="171"/>
                  </a:cubicBezTo>
                  <a:cubicBezTo>
                    <a:pt x="252" y="95"/>
                    <a:pt x="151" y="91"/>
                    <a:pt x="48" y="176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4" name="Freeform 218"/>
            <p:cNvSpPr>
              <a:spLocks/>
            </p:cNvSpPr>
            <p:nvPr/>
          </p:nvSpPr>
          <p:spPr bwMode="auto">
            <a:xfrm>
              <a:off x="9398000" y="4098926"/>
              <a:ext cx="847725" cy="441325"/>
            </a:xfrm>
            <a:custGeom>
              <a:avLst/>
              <a:gdLst>
                <a:gd name="T0" fmla="*/ 225 w 225"/>
                <a:gd name="T1" fmla="*/ 69 h 117"/>
                <a:gd name="T2" fmla="*/ 175 w 225"/>
                <a:gd name="T3" fmla="*/ 117 h 117"/>
                <a:gd name="T4" fmla="*/ 49 w 225"/>
                <a:gd name="T5" fmla="*/ 117 h 117"/>
                <a:gd name="T6" fmla="*/ 0 w 225"/>
                <a:gd name="T7" fmla="*/ 68 h 117"/>
                <a:gd name="T8" fmla="*/ 225 w 225"/>
                <a:gd name="T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17">
                  <a:moveTo>
                    <a:pt x="225" y="69"/>
                  </a:moveTo>
                  <a:cubicBezTo>
                    <a:pt x="209" y="84"/>
                    <a:pt x="193" y="99"/>
                    <a:pt x="175" y="117"/>
                  </a:cubicBezTo>
                  <a:cubicBezTo>
                    <a:pt x="134" y="83"/>
                    <a:pt x="91" y="85"/>
                    <a:pt x="49" y="117"/>
                  </a:cubicBezTo>
                  <a:cubicBezTo>
                    <a:pt x="32" y="100"/>
                    <a:pt x="16" y="84"/>
                    <a:pt x="0" y="68"/>
                  </a:cubicBezTo>
                  <a:cubicBezTo>
                    <a:pt x="59" y="0"/>
                    <a:pt x="170" y="3"/>
                    <a:pt x="225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5" name="Freeform 219"/>
            <p:cNvSpPr>
              <a:spLocks/>
            </p:cNvSpPr>
            <p:nvPr/>
          </p:nvSpPr>
          <p:spPr bwMode="auto">
            <a:xfrm>
              <a:off x="9672638" y="4602163"/>
              <a:ext cx="293688" cy="260350"/>
            </a:xfrm>
            <a:custGeom>
              <a:avLst/>
              <a:gdLst>
                <a:gd name="T0" fmla="*/ 39 w 78"/>
                <a:gd name="T1" fmla="*/ 69 h 69"/>
                <a:gd name="T2" fmla="*/ 1 w 78"/>
                <a:gd name="T3" fmla="*/ 36 h 69"/>
                <a:gd name="T4" fmla="*/ 39 w 78"/>
                <a:gd name="T5" fmla="*/ 1 h 69"/>
                <a:gd name="T6" fmla="*/ 77 w 78"/>
                <a:gd name="T7" fmla="*/ 35 h 69"/>
                <a:gd name="T8" fmla="*/ 39 w 78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39" y="69"/>
                  </a:moveTo>
                  <a:cubicBezTo>
                    <a:pt x="18" y="69"/>
                    <a:pt x="2" y="55"/>
                    <a:pt x="1" y="36"/>
                  </a:cubicBezTo>
                  <a:cubicBezTo>
                    <a:pt x="0" y="20"/>
                    <a:pt x="22" y="0"/>
                    <a:pt x="39" y="1"/>
                  </a:cubicBezTo>
                  <a:cubicBezTo>
                    <a:pt x="57" y="1"/>
                    <a:pt x="77" y="19"/>
                    <a:pt x="77" y="35"/>
                  </a:cubicBezTo>
                  <a:cubicBezTo>
                    <a:pt x="78" y="57"/>
                    <a:pt x="64" y="69"/>
                    <a:pt x="39" y="69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6" name="Freeform 223"/>
          <p:cNvSpPr>
            <a:spLocks noEditPoints="1"/>
          </p:cNvSpPr>
          <p:nvPr/>
        </p:nvSpPr>
        <p:spPr bwMode="auto">
          <a:xfrm>
            <a:off x="7289631" y="5510240"/>
            <a:ext cx="680680" cy="393646"/>
          </a:xfrm>
          <a:custGeom>
            <a:avLst/>
            <a:gdLst>
              <a:gd name="T0" fmla="*/ 221 w 511"/>
              <a:gd name="T1" fmla="*/ 28 h 294"/>
              <a:gd name="T2" fmla="*/ 261 w 511"/>
              <a:gd name="T3" fmla="*/ 58 h 294"/>
              <a:gd name="T4" fmla="*/ 270 w 511"/>
              <a:gd name="T5" fmla="*/ 94 h 294"/>
              <a:gd name="T6" fmla="*/ 302 w 511"/>
              <a:gd name="T7" fmla="*/ 76 h 294"/>
              <a:gd name="T8" fmla="*/ 340 w 511"/>
              <a:gd name="T9" fmla="*/ 65 h 294"/>
              <a:gd name="T10" fmla="*/ 417 w 511"/>
              <a:gd name="T11" fmla="*/ 142 h 294"/>
              <a:gd name="T12" fmla="*/ 416 w 511"/>
              <a:gd name="T13" fmla="*/ 156 h 294"/>
              <a:gd name="T14" fmla="*/ 409 w 511"/>
              <a:gd name="T15" fmla="*/ 191 h 294"/>
              <a:gd name="T16" fmla="*/ 444 w 511"/>
              <a:gd name="T17" fmla="*/ 189 h 294"/>
              <a:gd name="T18" fmla="*/ 444 w 511"/>
              <a:gd name="T19" fmla="*/ 189 h 294"/>
              <a:gd name="T20" fmla="*/ 445 w 511"/>
              <a:gd name="T21" fmla="*/ 189 h 294"/>
              <a:gd name="T22" fmla="*/ 483 w 511"/>
              <a:gd name="T23" fmla="*/ 228 h 294"/>
              <a:gd name="T24" fmla="*/ 445 w 511"/>
              <a:gd name="T25" fmla="*/ 266 h 294"/>
              <a:gd name="T26" fmla="*/ 76 w 511"/>
              <a:gd name="T27" fmla="*/ 266 h 294"/>
              <a:gd name="T28" fmla="*/ 28 w 511"/>
              <a:gd name="T29" fmla="*/ 218 h 294"/>
              <a:gd name="T30" fmla="*/ 76 w 511"/>
              <a:gd name="T31" fmla="*/ 170 h 294"/>
              <a:gd name="T32" fmla="*/ 79 w 511"/>
              <a:gd name="T33" fmla="*/ 170 h 294"/>
              <a:gd name="T34" fmla="*/ 105 w 511"/>
              <a:gd name="T35" fmla="*/ 172 h 294"/>
              <a:gd name="T36" fmla="*/ 109 w 511"/>
              <a:gd name="T37" fmla="*/ 147 h 294"/>
              <a:gd name="T38" fmla="*/ 157 w 511"/>
              <a:gd name="T39" fmla="*/ 97 h 294"/>
              <a:gd name="T40" fmla="*/ 181 w 511"/>
              <a:gd name="T41" fmla="*/ 93 h 294"/>
              <a:gd name="T42" fmla="*/ 180 w 511"/>
              <a:gd name="T43" fmla="*/ 70 h 294"/>
              <a:gd name="T44" fmla="*/ 180 w 511"/>
              <a:gd name="T45" fmla="*/ 68 h 294"/>
              <a:gd name="T46" fmla="*/ 221 w 511"/>
              <a:gd name="T47" fmla="*/ 28 h 294"/>
              <a:gd name="T48" fmla="*/ 221 w 511"/>
              <a:gd name="T49" fmla="*/ 0 h 294"/>
              <a:gd name="T50" fmla="*/ 152 w 511"/>
              <a:gd name="T51" fmla="*/ 69 h 294"/>
              <a:gd name="T52" fmla="*/ 152 w 511"/>
              <a:gd name="T53" fmla="*/ 70 h 294"/>
              <a:gd name="T54" fmla="*/ 81 w 511"/>
              <a:gd name="T55" fmla="*/ 143 h 294"/>
              <a:gd name="T56" fmla="*/ 76 w 511"/>
              <a:gd name="T57" fmla="*/ 142 h 294"/>
              <a:gd name="T58" fmla="*/ 0 w 511"/>
              <a:gd name="T59" fmla="*/ 218 h 294"/>
              <a:gd name="T60" fmla="*/ 76 w 511"/>
              <a:gd name="T61" fmla="*/ 294 h 294"/>
              <a:gd name="T62" fmla="*/ 445 w 511"/>
              <a:gd name="T63" fmla="*/ 294 h 294"/>
              <a:gd name="T64" fmla="*/ 511 w 511"/>
              <a:gd name="T65" fmla="*/ 228 h 294"/>
              <a:gd name="T66" fmla="*/ 445 w 511"/>
              <a:gd name="T67" fmla="*/ 162 h 294"/>
              <a:gd name="T68" fmla="*/ 443 w 511"/>
              <a:gd name="T69" fmla="*/ 162 h 294"/>
              <a:gd name="T70" fmla="*/ 445 w 511"/>
              <a:gd name="T71" fmla="*/ 142 h 294"/>
              <a:gd name="T72" fmla="*/ 340 w 511"/>
              <a:gd name="T73" fmla="*/ 38 h 294"/>
              <a:gd name="T74" fmla="*/ 288 w 511"/>
              <a:gd name="T75" fmla="*/ 51 h 294"/>
              <a:gd name="T76" fmla="*/ 221 w 511"/>
              <a:gd name="T7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1" h="294">
                <a:moveTo>
                  <a:pt x="221" y="28"/>
                </a:moveTo>
                <a:cubicBezTo>
                  <a:pt x="240" y="28"/>
                  <a:pt x="256" y="40"/>
                  <a:pt x="261" y="58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302" y="76"/>
                  <a:pt x="302" y="76"/>
                  <a:pt x="302" y="76"/>
                </a:cubicBezTo>
                <a:cubicBezTo>
                  <a:pt x="313" y="69"/>
                  <a:pt x="327" y="65"/>
                  <a:pt x="340" y="65"/>
                </a:cubicBezTo>
                <a:cubicBezTo>
                  <a:pt x="383" y="65"/>
                  <a:pt x="417" y="100"/>
                  <a:pt x="417" y="142"/>
                </a:cubicBezTo>
                <a:cubicBezTo>
                  <a:pt x="417" y="147"/>
                  <a:pt x="417" y="152"/>
                  <a:pt x="416" y="156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5" y="189"/>
                  <a:pt x="445" y="189"/>
                  <a:pt x="445" y="189"/>
                </a:cubicBezTo>
                <a:cubicBezTo>
                  <a:pt x="466" y="189"/>
                  <a:pt x="483" y="207"/>
                  <a:pt x="483" y="228"/>
                </a:cubicBezTo>
                <a:cubicBezTo>
                  <a:pt x="483" y="249"/>
                  <a:pt x="466" y="266"/>
                  <a:pt x="445" y="266"/>
                </a:cubicBezTo>
                <a:cubicBezTo>
                  <a:pt x="76" y="266"/>
                  <a:pt x="76" y="266"/>
                  <a:pt x="76" y="266"/>
                </a:cubicBezTo>
                <a:cubicBezTo>
                  <a:pt x="50" y="266"/>
                  <a:pt x="28" y="245"/>
                  <a:pt x="28" y="218"/>
                </a:cubicBezTo>
                <a:cubicBezTo>
                  <a:pt x="28" y="192"/>
                  <a:pt x="50" y="170"/>
                  <a:pt x="76" y="170"/>
                </a:cubicBezTo>
                <a:cubicBezTo>
                  <a:pt x="77" y="170"/>
                  <a:pt x="78" y="170"/>
                  <a:pt x="79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12" y="121"/>
                  <a:pt x="132" y="102"/>
                  <a:pt x="157" y="97"/>
                </a:cubicBezTo>
                <a:cubicBezTo>
                  <a:pt x="181" y="93"/>
                  <a:pt x="181" y="93"/>
                  <a:pt x="181" y="9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0" y="69"/>
                  <a:pt x="180" y="69"/>
                  <a:pt x="180" y="68"/>
                </a:cubicBezTo>
                <a:cubicBezTo>
                  <a:pt x="180" y="46"/>
                  <a:pt x="199" y="28"/>
                  <a:pt x="221" y="28"/>
                </a:cubicBezTo>
                <a:close/>
                <a:moveTo>
                  <a:pt x="221" y="0"/>
                </a:moveTo>
                <a:cubicBezTo>
                  <a:pt x="183" y="0"/>
                  <a:pt x="152" y="31"/>
                  <a:pt x="152" y="69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16" y="76"/>
                  <a:pt x="87" y="105"/>
                  <a:pt x="81" y="143"/>
                </a:cubicBezTo>
                <a:cubicBezTo>
                  <a:pt x="80" y="142"/>
                  <a:pt x="78" y="142"/>
                  <a:pt x="76" y="142"/>
                </a:cubicBezTo>
                <a:cubicBezTo>
                  <a:pt x="34" y="142"/>
                  <a:pt x="0" y="176"/>
                  <a:pt x="0" y="218"/>
                </a:cubicBezTo>
                <a:cubicBezTo>
                  <a:pt x="0" y="260"/>
                  <a:pt x="34" y="294"/>
                  <a:pt x="76" y="294"/>
                </a:cubicBezTo>
                <a:cubicBezTo>
                  <a:pt x="445" y="294"/>
                  <a:pt x="445" y="294"/>
                  <a:pt x="445" y="294"/>
                </a:cubicBezTo>
                <a:cubicBezTo>
                  <a:pt x="482" y="294"/>
                  <a:pt x="511" y="265"/>
                  <a:pt x="511" y="228"/>
                </a:cubicBezTo>
                <a:cubicBezTo>
                  <a:pt x="511" y="191"/>
                  <a:pt x="482" y="162"/>
                  <a:pt x="445" y="162"/>
                </a:cubicBezTo>
                <a:cubicBezTo>
                  <a:pt x="444" y="162"/>
                  <a:pt x="444" y="162"/>
                  <a:pt x="443" y="162"/>
                </a:cubicBezTo>
                <a:cubicBezTo>
                  <a:pt x="444" y="155"/>
                  <a:pt x="445" y="149"/>
                  <a:pt x="445" y="142"/>
                </a:cubicBezTo>
                <a:cubicBezTo>
                  <a:pt x="445" y="84"/>
                  <a:pt x="398" y="38"/>
                  <a:pt x="340" y="38"/>
                </a:cubicBezTo>
                <a:cubicBezTo>
                  <a:pt x="321" y="38"/>
                  <a:pt x="303" y="43"/>
                  <a:pt x="288" y="51"/>
                </a:cubicBezTo>
                <a:cubicBezTo>
                  <a:pt x="280" y="22"/>
                  <a:pt x="253" y="0"/>
                  <a:pt x="22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7" name="Freeform 227"/>
          <p:cNvSpPr>
            <a:spLocks noEditPoints="1"/>
          </p:cNvSpPr>
          <p:nvPr/>
        </p:nvSpPr>
        <p:spPr bwMode="auto">
          <a:xfrm>
            <a:off x="8327336" y="5515742"/>
            <a:ext cx="259323" cy="382643"/>
          </a:xfrm>
          <a:custGeom>
            <a:avLst/>
            <a:gdLst>
              <a:gd name="T0" fmla="*/ 0 w 248"/>
              <a:gd name="T1" fmla="*/ 344 h 367"/>
              <a:gd name="T2" fmla="*/ 0 w 248"/>
              <a:gd name="T3" fmla="*/ 160 h 367"/>
              <a:gd name="T4" fmla="*/ 24 w 248"/>
              <a:gd name="T5" fmla="*/ 100 h 367"/>
              <a:gd name="T6" fmla="*/ 155 w 248"/>
              <a:gd name="T7" fmla="*/ 21 h 367"/>
              <a:gd name="T8" fmla="*/ 232 w 248"/>
              <a:gd name="T9" fmla="*/ 128 h 367"/>
              <a:gd name="T10" fmla="*/ 237 w 248"/>
              <a:gd name="T11" fmla="*/ 146 h 367"/>
              <a:gd name="T12" fmla="*/ 247 w 248"/>
              <a:gd name="T13" fmla="*/ 175 h 367"/>
              <a:gd name="T14" fmla="*/ 247 w 248"/>
              <a:gd name="T15" fmla="*/ 327 h 367"/>
              <a:gd name="T16" fmla="*/ 206 w 248"/>
              <a:gd name="T17" fmla="*/ 367 h 367"/>
              <a:gd name="T18" fmla="*/ 44 w 248"/>
              <a:gd name="T19" fmla="*/ 367 h 367"/>
              <a:gd name="T20" fmla="*/ 0 w 248"/>
              <a:gd name="T21" fmla="*/ 344 h 367"/>
              <a:gd name="T22" fmla="*/ 194 w 248"/>
              <a:gd name="T23" fmla="*/ 138 h 367"/>
              <a:gd name="T24" fmla="*/ 152 w 248"/>
              <a:gd name="T25" fmla="*/ 59 h 367"/>
              <a:gd name="T26" fmla="*/ 92 w 248"/>
              <a:gd name="T27" fmla="*/ 63 h 367"/>
              <a:gd name="T28" fmla="*/ 57 w 248"/>
              <a:gd name="T29" fmla="*/ 138 h 367"/>
              <a:gd name="T30" fmla="*/ 194 w 248"/>
              <a:gd name="T31" fmla="*/ 138 h 367"/>
              <a:gd name="T32" fmla="*/ 134 w 248"/>
              <a:gd name="T33" fmla="*/ 306 h 367"/>
              <a:gd name="T34" fmla="*/ 151 w 248"/>
              <a:gd name="T35" fmla="*/ 263 h 367"/>
              <a:gd name="T36" fmla="*/ 143 w 248"/>
              <a:gd name="T37" fmla="*/ 221 h 367"/>
              <a:gd name="T38" fmla="*/ 101 w 248"/>
              <a:gd name="T39" fmla="*/ 226 h 367"/>
              <a:gd name="T40" fmla="*/ 103 w 248"/>
              <a:gd name="T41" fmla="*/ 268 h 367"/>
              <a:gd name="T42" fmla="*/ 116 w 248"/>
              <a:gd name="T43" fmla="*/ 294 h 367"/>
              <a:gd name="T44" fmla="*/ 134 w 248"/>
              <a:gd name="T4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8" h="367">
                <a:moveTo>
                  <a:pt x="0" y="344"/>
                </a:moveTo>
                <a:cubicBezTo>
                  <a:pt x="0" y="283"/>
                  <a:pt x="0" y="221"/>
                  <a:pt x="0" y="160"/>
                </a:cubicBezTo>
                <a:cubicBezTo>
                  <a:pt x="20" y="145"/>
                  <a:pt x="19" y="121"/>
                  <a:pt x="24" y="100"/>
                </a:cubicBezTo>
                <a:cubicBezTo>
                  <a:pt x="39" y="37"/>
                  <a:pt x="99" y="0"/>
                  <a:pt x="155" y="21"/>
                </a:cubicBezTo>
                <a:cubicBezTo>
                  <a:pt x="204" y="38"/>
                  <a:pt x="224" y="80"/>
                  <a:pt x="232" y="128"/>
                </a:cubicBezTo>
                <a:cubicBezTo>
                  <a:pt x="233" y="134"/>
                  <a:pt x="235" y="140"/>
                  <a:pt x="237" y="146"/>
                </a:cubicBezTo>
                <a:cubicBezTo>
                  <a:pt x="241" y="156"/>
                  <a:pt x="246" y="165"/>
                  <a:pt x="247" y="175"/>
                </a:cubicBezTo>
                <a:cubicBezTo>
                  <a:pt x="248" y="226"/>
                  <a:pt x="247" y="276"/>
                  <a:pt x="247" y="327"/>
                </a:cubicBezTo>
                <a:cubicBezTo>
                  <a:pt x="247" y="360"/>
                  <a:pt x="240" y="367"/>
                  <a:pt x="206" y="367"/>
                </a:cubicBezTo>
                <a:cubicBezTo>
                  <a:pt x="152" y="367"/>
                  <a:pt x="98" y="367"/>
                  <a:pt x="44" y="367"/>
                </a:cubicBezTo>
                <a:cubicBezTo>
                  <a:pt x="24" y="367"/>
                  <a:pt x="9" y="363"/>
                  <a:pt x="0" y="344"/>
                </a:cubicBezTo>
                <a:close/>
                <a:moveTo>
                  <a:pt x="194" y="138"/>
                </a:moveTo>
                <a:cubicBezTo>
                  <a:pt x="192" y="104"/>
                  <a:pt x="181" y="76"/>
                  <a:pt x="152" y="59"/>
                </a:cubicBezTo>
                <a:cubicBezTo>
                  <a:pt x="132" y="48"/>
                  <a:pt x="110" y="50"/>
                  <a:pt x="92" y="63"/>
                </a:cubicBezTo>
                <a:cubicBezTo>
                  <a:pt x="67" y="81"/>
                  <a:pt x="56" y="107"/>
                  <a:pt x="57" y="138"/>
                </a:cubicBezTo>
                <a:cubicBezTo>
                  <a:pt x="103" y="138"/>
                  <a:pt x="147" y="138"/>
                  <a:pt x="194" y="138"/>
                </a:cubicBezTo>
                <a:close/>
                <a:moveTo>
                  <a:pt x="134" y="306"/>
                </a:moveTo>
                <a:cubicBezTo>
                  <a:pt x="133" y="290"/>
                  <a:pt x="136" y="275"/>
                  <a:pt x="151" y="263"/>
                </a:cubicBezTo>
                <a:cubicBezTo>
                  <a:pt x="163" y="252"/>
                  <a:pt x="157" y="232"/>
                  <a:pt x="143" y="221"/>
                </a:cubicBezTo>
                <a:cubicBezTo>
                  <a:pt x="131" y="212"/>
                  <a:pt x="112" y="214"/>
                  <a:pt x="101" y="226"/>
                </a:cubicBezTo>
                <a:cubicBezTo>
                  <a:pt x="90" y="239"/>
                  <a:pt x="89" y="258"/>
                  <a:pt x="103" y="268"/>
                </a:cubicBezTo>
                <a:cubicBezTo>
                  <a:pt x="113" y="276"/>
                  <a:pt x="118" y="283"/>
                  <a:pt x="116" y="294"/>
                </a:cubicBezTo>
                <a:cubicBezTo>
                  <a:pt x="114" y="308"/>
                  <a:pt x="121" y="311"/>
                  <a:pt x="134" y="3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4735895" y="5480602"/>
            <a:ext cx="445705" cy="376373"/>
            <a:chOff x="8830502" y="4408623"/>
            <a:chExt cx="1000125" cy="844550"/>
          </a:xfrm>
        </p:grpSpPr>
        <p:sp>
          <p:nvSpPr>
            <p:cNvPr id="199" name="AutoShape 231"/>
            <p:cNvSpPr>
              <a:spLocks noChangeAspect="1" noChangeArrowheads="1" noTextEdit="1"/>
            </p:cNvSpPr>
            <p:nvPr/>
          </p:nvSpPr>
          <p:spPr bwMode="auto">
            <a:xfrm>
              <a:off x="8832089" y="4408623"/>
              <a:ext cx="996950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0" name="Freeform 233"/>
            <p:cNvSpPr>
              <a:spLocks/>
            </p:cNvSpPr>
            <p:nvPr/>
          </p:nvSpPr>
          <p:spPr bwMode="auto">
            <a:xfrm>
              <a:off x="8830502" y="4759460"/>
              <a:ext cx="179388" cy="492125"/>
            </a:xfrm>
            <a:custGeom>
              <a:avLst/>
              <a:gdLst>
                <a:gd name="T0" fmla="*/ 0 w 147"/>
                <a:gd name="T1" fmla="*/ 201 h 403"/>
                <a:gd name="T2" fmla="*/ 147 w 147"/>
                <a:gd name="T3" fmla="*/ 403 h 403"/>
                <a:gd name="T4" fmla="*/ 147 w 147"/>
                <a:gd name="T5" fmla="*/ 0 h 403"/>
                <a:gd name="T6" fmla="*/ 0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0" y="201"/>
                  </a:moveTo>
                  <a:cubicBezTo>
                    <a:pt x="0" y="310"/>
                    <a:pt x="65" y="398"/>
                    <a:pt x="147" y="403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5" y="5"/>
                    <a:pt x="0" y="93"/>
                    <a:pt x="0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1" name="Freeform 234"/>
            <p:cNvSpPr>
              <a:spLocks/>
            </p:cNvSpPr>
            <p:nvPr/>
          </p:nvSpPr>
          <p:spPr bwMode="auto">
            <a:xfrm>
              <a:off x="9025764" y="4757873"/>
              <a:ext cx="53975" cy="495300"/>
            </a:xfrm>
            <a:custGeom>
              <a:avLst/>
              <a:gdLst>
                <a:gd name="T0" fmla="*/ 44 w 44"/>
                <a:gd name="T1" fmla="*/ 26 h 405"/>
                <a:gd name="T2" fmla="*/ 22 w 44"/>
                <a:gd name="T3" fmla="*/ 0 h 405"/>
                <a:gd name="T4" fmla="*/ 0 w 44"/>
                <a:gd name="T5" fmla="*/ 26 h 405"/>
                <a:gd name="T6" fmla="*/ 0 w 44"/>
                <a:gd name="T7" fmla="*/ 379 h 405"/>
                <a:gd name="T8" fmla="*/ 22 w 44"/>
                <a:gd name="T9" fmla="*/ 405 h 405"/>
                <a:gd name="T10" fmla="*/ 44 w 44"/>
                <a:gd name="T11" fmla="*/ 379 h 405"/>
                <a:gd name="T12" fmla="*/ 44 w 44"/>
                <a:gd name="T13" fmla="*/ 2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44" y="26"/>
                  </a:move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lnTo>
                    <a:pt x="44" y="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2" name="Freeform 235"/>
            <p:cNvSpPr>
              <a:spLocks/>
            </p:cNvSpPr>
            <p:nvPr/>
          </p:nvSpPr>
          <p:spPr bwMode="auto">
            <a:xfrm>
              <a:off x="9651239" y="4759460"/>
              <a:ext cx="179388" cy="492125"/>
            </a:xfrm>
            <a:custGeom>
              <a:avLst/>
              <a:gdLst>
                <a:gd name="T0" fmla="*/ 147 w 147"/>
                <a:gd name="T1" fmla="*/ 201 h 403"/>
                <a:gd name="T2" fmla="*/ 0 w 147"/>
                <a:gd name="T3" fmla="*/ 0 h 403"/>
                <a:gd name="T4" fmla="*/ 0 w 147"/>
                <a:gd name="T5" fmla="*/ 403 h 403"/>
                <a:gd name="T6" fmla="*/ 147 w 147"/>
                <a:gd name="T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03">
                  <a:moveTo>
                    <a:pt x="147" y="201"/>
                  </a:moveTo>
                  <a:cubicBezTo>
                    <a:pt x="147" y="93"/>
                    <a:pt x="82" y="5"/>
                    <a:pt x="0" y="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82" y="398"/>
                    <a:pt x="147" y="310"/>
                    <a:pt x="147" y="2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3" name="Freeform 236"/>
            <p:cNvSpPr>
              <a:spLocks/>
            </p:cNvSpPr>
            <p:nvPr/>
          </p:nvSpPr>
          <p:spPr bwMode="auto">
            <a:xfrm>
              <a:off x="9581389" y="4757873"/>
              <a:ext cx="53975" cy="495300"/>
            </a:xfrm>
            <a:custGeom>
              <a:avLst/>
              <a:gdLst>
                <a:gd name="T0" fmla="*/ 0 w 44"/>
                <a:gd name="T1" fmla="*/ 379 h 405"/>
                <a:gd name="T2" fmla="*/ 22 w 44"/>
                <a:gd name="T3" fmla="*/ 405 h 405"/>
                <a:gd name="T4" fmla="*/ 44 w 44"/>
                <a:gd name="T5" fmla="*/ 379 h 405"/>
                <a:gd name="T6" fmla="*/ 44 w 44"/>
                <a:gd name="T7" fmla="*/ 26 h 405"/>
                <a:gd name="T8" fmla="*/ 22 w 44"/>
                <a:gd name="T9" fmla="*/ 0 h 405"/>
                <a:gd name="T10" fmla="*/ 0 w 44"/>
                <a:gd name="T11" fmla="*/ 26 h 405"/>
                <a:gd name="T12" fmla="*/ 0 w 44"/>
                <a:gd name="T13" fmla="*/ 37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5">
                  <a:moveTo>
                    <a:pt x="0" y="379"/>
                  </a:moveTo>
                  <a:cubicBezTo>
                    <a:pt x="0" y="393"/>
                    <a:pt x="10" y="405"/>
                    <a:pt x="22" y="405"/>
                  </a:cubicBezTo>
                  <a:cubicBezTo>
                    <a:pt x="34" y="405"/>
                    <a:pt x="44" y="393"/>
                    <a:pt x="44" y="37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2"/>
                    <a:pt x="34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lnTo>
                    <a:pt x="0" y="3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4" name="Freeform 237"/>
            <p:cNvSpPr>
              <a:spLocks/>
            </p:cNvSpPr>
            <p:nvPr/>
          </p:nvSpPr>
          <p:spPr bwMode="auto">
            <a:xfrm>
              <a:off x="8920989" y="4408623"/>
              <a:ext cx="819150" cy="465137"/>
            </a:xfrm>
            <a:custGeom>
              <a:avLst/>
              <a:gdLst>
                <a:gd name="T0" fmla="*/ 335 w 670"/>
                <a:gd name="T1" fmla="*/ 0 h 381"/>
                <a:gd name="T2" fmla="*/ 0 w 670"/>
                <a:gd name="T3" fmla="*/ 289 h 381"/>
                <a:gd name="T4" fmla="*/ 0 w 670"/>
                <a:gd name="T5" fmla="*/ 363 h 381"/>
                <a:gd name="T6" fmla="*/ 73 w 670"/>
                <a:gd name="T7" fmla="*/ 363 h 381"/>
                <a:gd name="T8" fmla="*/ 73 w 670"/>
                <a:gd name="T9" fmla="*/ 289 h 381"/>
                <a:gd name="T10" fmla="*/ 335 w 670"/>
                <a:gd name="T11" fmla="*/ 73 h 381"/>
                <a:gd name="T12" fmla="*/ 597 w 670"/>
                <a:gd name="T13" fmla="*/ 289 h 381"/>
                <a:gd name="T14" fmla="*/ 597 w 670"/>
                <a:gd name="T15" fmla="*/ 289 h 381"/>
                <a:gd name="T16" fmla="*/ 597 w 670"/>
                <a:gd name="T17" fmla="*/ 381 h 381"/>
                <a:gd name="T18" fmla="*/ 670 w 670"/>
                <a:gd name="T19" fmla="*/ 381 h 381"/>
                <a:gd name="T20" fmla="*/ 670 w 670"/>
                <a:gd name="T21" fmla="*/ 289 h 381"/>
                <a:gd name="T22" fmla="*/ 335 w 670"/>
                <a:gd name="T2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0" h="381">
                  <a:moveTo>
                    <a:pt x="335" y="0"/>
                  </a:moveTo>
                  <a:cubicBezTo>
                    <a:pt x="150" y="0"/>
                    <a:pt x="0" y="130"/>
                    <a:pt x="0" y="2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73" y="170"/>
                    <a:pt x="190" y="73"/>
                    <a:pt x="335" y="73"/>
                  </a:cubicBezTo>
                  <a:cubicBezTo>
                    <a:pt x="480" y="73"/>
                    <a:pt x="597" y="170"/>
                    <a:pt x="597" y="289"/>
                  </a:cubicBezTo>
                  <a:cubicBezTo>
                    <a:pt x="597" y="289"/>
                    <a:pt x="597" y="289"/>
                    <a:pt x="597" y="289"/>
                  </a:cubicBezTo>
                  <a:cubicBezTo>
                    <a:pt x="597" y="381"/>
                    <a:pt x="597" y="381"/>
                    <a:pt x="597" y="381"/>
                  </a:cubicBezTo>
                  <a:cubicBezTo>
                    <a:pt x="670" y="381"/>
                    <a:pt x="670" y="381"/>
                    <a:pt x="670" y="381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130"/>
                    <a:pt x="520" y="0"/>
                    <a:pt x="3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205" name="Straight Connector 204"/>
          <p:cNvCxnSpPr/>
          <p:nvPr/>
        </p:nvCxnSpPr>
        <p:spPr>
          <a:xfrm>
            <a:off x="381000" y="5275270"/>
            <a:ext cx="8343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5437670" y="5384532"/>
            <a:ext cx="592913" cy="663069"/>
            <a:chOff x="5466208" y="5384532"/>
            <a:chExt cx="592913" cy="663069"/>
          </a:xfrm>
        </p:grpSpPr>
        <p:sp>
          <p:nvSpPr>
            <p:cNvPr id="207" name="Rounded Rectangle 206"/>
            <p:cNvSpPr/>
            <p:nvPr/>
          </p:nvSpPr>
          <p:spPr>
            <a:xfrm>
              <a:off x="5466208" y="5384532"/>
              <a:ext cx="592913" cy="66306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07329" y="5460542"/>
              <a:ext cx="392279" cy="478206"/>
            </a:xfrm>
            <a:prstGeom prst="rect">
              <a:avLst/>
            </a:prstGeom>
          </p:spPr>
        </p:pic>
      </p:grpSp>
      <p:sp>
        <p:nvSpPr>
          <p:cNvPr id="154" name="Content Placeholder 10"/>
          <p:cNvSpPr txBox="1">
            <a:spLocks/>
          </p:cNvSpPr>
          <p:nvPr/>
        </p:nvSpPr>
        <p:spPr bwMode="auto">
          <a:xfrm>
            <a:off x="5853850" y="1295400"/>
            <a:ext cx="3061549" cy="37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High performance (48MHz)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Quickly process changes in distance, heart rate, calories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48 MHz single-cycle RAM access 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Leverage extensive ARM ecosystem</a:t>
            </a:r>
          </a:p>
          <a:p>
            <a:pPr lvl="1">
              <a:spcBef>
                <a:spcPct val="0"/>
              </a:spcBef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High RAM size (64KB)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Update LCD or dot matrix array displays in real time</a:t>
            </a:r>
          </a:p>
          <a:p>
            <a:pPr marL="514350" lvl="2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Ultra-low power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Ultra-low-power ADC and peripherals provide days/weeks of power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Flexible flash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Independent banks allow simultaneous program read  &amp; erase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kern="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Wide voltage range 1.62-3.7V</a:t>
            </a:r>
            <a:endParaRPr lang="en-US" sz="1400" kern="0" dirty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Enables 1.8V±10% operation for application processors and sensors</a:t>
            </a: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 charset="0"/>
              </a:rPr>
              <a:t>Extends support for higher voltage batteries (e.g. 3.7V Li-ion)</a:t>
            </a: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 marL="234950"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kern="0" dirty="0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175429" y="1454372"/>
            <a:ext cx="553588" cy="296952"/>
            <a:chOff x="1568638" y="1595263"/>
            <a:chExt cx="6721288" cy="3605388"/>
          </a:xfrm>
          <a:solidFill>
            <a:schemeClr val="accent3"/>
          </a:solidFill>
        </p:grpSpPr>
        <p:sp>
          <p:nvSpPr>
            <p:cNvPr id="156" name="Freeform 5"/>
            <p:cNvSpPr>
              <a:spLocks/>
            </p:cNvSpPr>
            <p:nvPr/>
          </p:nvSpPr>
          <p:spPr bwMode="auto">
            <a:xfrm>
              <a:off x="5383213" y="1649413"/>
              <a:ext cx="2906713" cy="3551238"/>
            </a:xfrm>
            <a:custGeom>
              <a:avLst/>
              <a:gdLst>
                <a:gd name="T0" fmla="*/ 214 w 774"/>
                <a:gd name="T1" fmla="*/ 878 h 944"/>
                <a:gd name="T2" fmla="*/ 540 w 774"/>
                <a:gd name="T3" fmla="*/ 742 h 944"/>
                <a:gd name="T4" fmla="*/ 665 w 774"/>
                <a:gd name="T5" fmla="*/ 627 h 944"/>
                <a:gd name="T6" fmla="*/ 712 w 774"/>
                <a:gd name="T7" fmla="*/ 463 h 944"/>
                <a:gd name="T8" fmla="*/ 398 w 774"/>
                <a:gd name="T9" fmla="*/ 168 h 944"/>
                <a:gd name="T10" fmla="*/ 350 w 774"/>
                <a:gd name="T11" fmla="*/ 131 h 944"/>
                <a:gd name="T12" fmla="*/ 256 w 774"/>
                <a:gd name="T13" fmla="*/ 47 h 944"/>
                <a:gd name="T14" fmla="*/ 167 w 774"/>
                <a:gd name="T15" fmla="*/ 27 h 944"/>
                <a:gd name="T16" fmla="*/ 90 w 774"/>
                <a:gd name="T17" fmla="*/ 14 h 944"/>
                <a:gd name="T18" fmla="*/ 18 w 774"/>
                <a:gd name="T19" fmla="*/ 57 h 944"/>
                <a:gd name="T20" fmla="*/ 11 w 774"/>
                <a:gd name="T21" fmla="*/ 112 h 944"/>
                <a:gd name="T22" fmla="*/ 7 w 774"/>
                <a:gd name="T23" fmla="*/ 157 h 944"/>
                <a:gd name="T24" fmla="*/ 34 w 774"/>
                <a:gd name="T25" fmla="*/ 190 h 944"/>
                <a:gd name="T26" fmla="*/ 39 w 774"/>
                <a:gd name="T27" fmla="*/ 228 h 944"/>
                <a:gd name="T28" fmla="*/ 89 w 774"/>
                <a:gd name="T29" fmla="*/ 223 h 944"/>
                <a:gd name="T30" fmla="*/ 155 w 774"/>
                <a:gd name="T31" fmla="*/ 211 h 944"/>
                <a:gd name="T32" fmla="*/ 189 w 774"/>
                <a:gd name="T33" fmla="*/ 192 h 944"/>
                <a:gd name="T34" fmla="*/ 226 w 774"/>
                <a:gd name="T35" fmla="*/ 168 h 944"/>
                <a:gd name="T36" fmla="*/ 260 w 774"/>
                <a:gd name="T37" fmla="*/ 196 h 944"/>
                <a:gd name="T38" fmla="*/ 313 w 774"/>
                <a:gd name="T39" fmla="*/ 264 h 944"/>
                <a:gd name="T40" fmla="*/ 344 w 774"/>
                <a:gd name="T41" fmla="*/ 346 h 944"/>
                <a:gd name="T42" fmla="*/ 359 w 774"/>
                <a:gd name="T43" fmla="*/ 395 h 944"/>
                <a:gd name="T44" fmla="*/ 453 w 774"/>
                <a:gd name="T45" fmla="*/ 502 h 944"/>
                <a:gd name="T46" fmla="*/ 421 w 774"/>
                <a:gd name="T47" fmla="*/ 518 h 944"/>
                <a:gd name="T48" fmla="*/ 206 w 774"/>
                <a:gd name="T49" fmla="*/ 548 h 944"/>
                <a:gd name="T50" fmla="*/ 168 w 774"/>
                <a:gd name="T51" fmla="*/ 595 h 944"/>
                <a:gd name="T52" fmla="*/ 148 w 774"/>
                <a:gd name="T53" fmla="*/ 582 h 944"/>
                <a:gd name="T54" fmla="*/ 81 w 774"/>
                <a:gd name="T55" fmla="*/ 574 h 944"/>
                <a:gd name="T56" fmla="*/ 4 w 774"/>
                <a:gd name="T57" fmla="*/ 627 h 944"/>
                <a:gd name="T58" fmla="*/ 16 w 774"/>
                <a:gd name="T59" fmla="*/ 702 h 944"/>
                <a:gd name="T60" fmla="*/ 90 w 774"/>
                <a:gd name="T61" fmla="*/ 870 h 944"/>
                <a:gd name="T62" fmla="*/ 108 w 774"/>
                <a:gd name="T63" fmla="*/ 902 h 944"/>
                <a:gd name="T64" fmla="*/ 139 w 774"/>
                <a:gd name="T65" fmla="*/ 937 h 944"/>
                <a:gd name="T66" fmla="*/ 214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214" y="878"/>
                  </a:moveTo>
                  <a:cubicBezTo>
                    <a:pt x="214" y="878"/>
                    <a:pt x="396" y="890"/>
                    <a:pt x="540" y="742"/>
                  </a:cubicBezTo>
                  <a:cubicBezTo>
                    <a:pt x="540" y="742"/>
                    <a:pt x="637" y="641"/>
                    <a:pt x="665" y="627"/>
                  </a:cubicBezTo>
                  <a:cubicBezTo>
                    <a:pt x="665" y="627"/>
                    <a:pt x="774" y="556"/>
                    <a:pt x="712" y="463"/>
                  </a:cubicBezTo>
                  <a:cubicBezTo>
                    <a:pt x="712" y="463"/>
                    <a:pt x="633" y="306"/>
                    <a:pt x="398" y="168"/>
                  </a:cubicBezTo>
                  <a:cubicBezTo>
                    <a:pt x="381" y="157"/>
                    <a:pt x="365" y="144"/>
                    <a:pt x="350" y="131"/>
                  </a:cubicBezTo>
                  <a:cubicBezTo>
                    <a:pt x="317" y="104"/>
                    <a:pt x="297" y="60"/>
                    <a:pt x="256" y="47"/>
                  </a:cubicBezTo>
                  <a:cubicBezTo>
                    <a:pt x="227" y="38"/>
                    <a:pt x="197" y="31"/>
                    <a:pt x="167" y="27"/>
                  </a:cubicBezTo>
                  <a:cubicBezTo>
                    <a:pt x="141" y="23"/>
                    <a:pt x="115" y="23"/>
                    <a:pt x="90" y="14"/>
                  </a:cubicBezTo>
                  <a:cubicBezTo>
                    <a:pt x="51" y="0"/>
                    <a:pt x="26" y="20"/>
                    <a:pt x="18" y="57"/>
                  </a:cubicBezTo>
                  <a:cubicBezTo>
                    <a:pt x="14" y="75"/>
                    <a:pt x="12" y="94"/>
                    <a:pt x="11" y="112"/>
                  </a:cubicBezTo>
                  <a:cubicBezTo>
                    <a:pt x="9" y="126"/>
                    <a:pt x="4" y="143"/>
                    <a:pt x="7" y="157"/>
                  </a:cubicBezTo>
                  <a:cubicBezTo>
                    <a:pt x="8" y="166"/>
                    <a:pt x="34" y="191"/>
                    <a:pt x="34" y="190"/>
                  </a:cubicBezTo>
                  <a:cubicBezTo>
                    <a:pt x="31" y="203"/>
                    <a:pt x="30" y="218"/>
                    <a:pt x="39" y="228"/>
                  </a:cubicBezTo>
                  <a:cubicBezTo>
                    <a:pt x="53" y="242"/>
                    <a:pt x="75" y="228"/>
                    <a:pt x="89" y="223"/>
                  </a:cubicBezTo>
                  <a:cubicBezTo>
                    <a:pt x="111" y="216"/>
                    <a:pt x="133" y="219"/>
                    <a:pt x="155" y="211"/>
                  </a:cubicBezTo>
                  <a:cubicBezTo>
                    <a:pt x="167" y="206"/>
                    <a:pt x="179" y="200"/>
                    <a:pt x="189" y="192"/>
                  </a:cubicBezTo>
                  <a:cubicBezTo>
                    <a:pt x="201" y="183"/>
                    <a:pt x="209" y="167"/>
                    <a:pt x="226" y="168"/>
                  </a:cubicBezTo>
                  <a:cubicBezTo>
                    <a:pt x="242" y="170"/>
                    <a:pt x="251" y="185"/>
                    <a:pt x="260" y="196"/>
                  </a:cubicBezTo>
                  <a:cubicBezTo>
                    <a:pt x="279" y="217"/>
                    <a:pt x="298" y="239"/>
                    <a:pt x="313" y="264"/>
                  </a:cubicBezTo>
                  <a:cubicBezTo>
                    <a:pt x="327" y="290"/>
                    <a:pt x="336" y="318"/>
                    <a:pt x="344" y="346"/>
                  </a:cubicBezTo>
                  <a:cubicBezTo>
                    <a:pt x="349" y="362"/>
                    <a:pt x="354" y="379"/>
                    <a:pt x="359" y="395"/>
                  </a:cubicBezTo>
                  <a:cubicBezTo>
                    <a:pt x="376" y="449"/>
                    <a:pt x="392" y="490"/>
                    <a:pt x="453" y="502"/>
                  </a:cubicBezTo>
                  <a:cubicBezTo>
                    <a:pt x="447" y="501"/>
                    <a:pt x="426" y="515"/>
                    <a:pt x="421" y="518"/>
                  </a:cubicBezTo>
                  <a:cubicBezTo>
                    <a:pt x="421" y="518"/>
                    <a:pt x="332" y="435"/>
                    <a:pt x="206" y="548"/>
                  </a:cubicBezTo>
                  <a:cubicBezTo>
                    <a:pt x="206" y="548"/>
                    <a:pt x="168" y="595"/>
                    <a:pt x="168" y="595"/>
                  </a:cubicBezTo>
                  <a:cubicBezTo>
                    <a:pt x="168" y="594"/>
                    <a:pt x="149" y="582"/>
                    <a:pt x="148" y="582"/>
                  </a:cubicBezTo>
                  <a:cubicBezTo>
                    <a:pt x="127" y="571"/>
                    <a:pt x="104" y="571"/>
                    <a:pt x="81" y="574"/>
                  </a:cubicBezTo>
                  <a:cubicBezTo>
                    <a:pt x="45" y="580"/>
                    <a:pt x="11" y="585"/>
                    <a:pt x="4" y="627"/>
                  </a:cubicBezTo>
                  <a:cubicBezTo>
                    <a:pt x="0" y="652"/>
                    <a:pt x="8" y="679"/>
                    <a:pt x="16" y="702"/>
                  </a:cubicBezTo>
                  <a:cubicBezTo>
                    <a:pt x="35" y="760"/>
                    <a:pt x="61" y="817"/>
                    <a:pt x="90" y="870"/>
                  </a:cubicBezTo>
                  <a:cubicBezTo>
                    <a:pt x="96" y="881"/>
                    <a:pt x="102" y="892"/>
                    <a:pt x="108" y="902"/>
                  </a:cubicBezTo>
                  <a:cubicBezTo>
                    <a:pt x="110" y="904"/>
                    <a:pt x="135" y="944"/>
                    <a:pt x="139" y="937"/>
                  </a:cubicBezTo>
                  <a:cubicBezTo>
                    <a:pt x="139" y="937"/>
                    <a:pt x="174" y="888"/>
                    <a:pt x="214" y="878"/>
                  </a:cubicBezTo>
                  <a:close/>
                </a:path>
              </a:pathLst>
            </a:custGeom>
            <a:grp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1568638" y="1595263"/>
              <a:ext cx="2906713" cy="3551238"/>
            </a:xfrm>
            <a:custGeom>
              <a:avLst/>
              <a:gdLst>
                <a:gd name="T0" fmla="*/ 560 w 774"/>
                <a:gd name="T1" fmla="*/ 878 h 944"/>
                <a:gd name="T2" fmla="*/ 234 w 774"/>
                <a:gd name="T3" fmla="*/ 742 h 944"/>
                <a:gd name="T4" fmla="*/ 109 w 774"/>
                <a:gd name="T5" fmla="*/ 627 h 944"/>
                <a:gd name="T6" fmla="*/ 63 w 774"/>
                <a:gd name="T7" fmla="*/ 463 h 944"/>
                <a:gd name="T8" fmla="*/ 376 w 774"/>
                <a:gd name="T9" fmla="*/ 168 h 944"/>
                <a:gd name="T10" fmla="*/ 425 w 774"/>
                <a:gd name="T11" fmla="*/ 131 h 944"/>
                <a:gd name="T12" fmla="*/ 518 w 774"/>
                <a:gd name="T13" fmla="*/ 47 h 944"/>
                <a:gd name="T14" fmla="*/ 608 w 774"/>
                <a:gd name="T15" fmla="*/ 27 h 944"/>
                <a:gd name="T16" fmla="*/ 684 w 774"/>
                <a:gd name="T17" fmla="*/ 14 h 944"/>
                <a:gd name="T18" fmla="*/ 756 w 774"/>
                <a:gd name="T19" fmla="*/ 57 h 944"/>
                <a:gd name="T20" fmla="*/ 764 w 774"/>
                <a:gd name="T21" fmla="*/ 112 h 944"/>
                <a:gd name="T22" fmla="*/ 768 w 774"/>
                <a:gd name="T23" fmla="*/ 157 h 944"/>
                <a:gd name="T24" fmla="*/ 740 w 774"/>
                <a:gd name="T25" fmla="*/ 190 h 944"/>
                <a:gd name="T26" fmla="*/ 735 w 774"/>
                <a:gd name="T27" fmla="*/ 228 h 944"/>
                <a:gd name="T28" fmla="*/ 685 w 774"/>
                <a:gd name="T29" fmla="*/ 223 h 944"/>
                <a:gd name="T30" fmla="*/ 620 w 774"/>
                <a:gd name="T31" fmla="*/ 211 h 944"/>
                <a:gd name="T32" fmla="*/ 585 w 774"/>
                <a:gd name="T33" fmla="*/ 192 h 944"/>
                <a:gd name="T34" fmla="*/ 548 w 774"/>
                <a:gd name="T35" fmla="*/ 168 h 944"/>
                <a:gd name="T36" fmla="*/ 514 w 774"/>
                <a:gd name="T37" fmla="*/ 196 h 944"/>
                <a:gd name="T38" fmla="*/ 462 w 774"/>
                <a:gd name="T39" fmla="*/ 264 h 944"/>
                <a:gd name="T40" fmla="*/ 430 w 774"/>
                <a:gd name="T41" fmla="*/ 346 h 944"/>
                <a:gd name="T42" fmla="*/ 416 w 774"/>
                <a:gd name="T43" fmla="*/ 395 h 944"/>
                <a:gd name="T44" fmla="*/ 322 w 774"/>
                <a:gd name="T45" fmla="*/ 502 h 944"/>
                <a:gd name="T46" fmla="*/ 354 w 774"/>
                <a:gd name="T47" fmla="*/ 518 h 944"/>
                <a:gd name="T48" fmla="*/ 568 w 774"/>
                <a:gd name="T49" fmla="*/ 548 h 944"/>
                <a:gd name="T50" fmla="*/ 607 w 774"/>
                <a:gd name="T51" fmla="*/ 595 h 944"/>
                <a:gd name="T52" fmla="*/ 626 w 774"/>
                <a:gd name="T53" fmla="*/ 582 h 944"/>
                <a:gd name="T54" fmla="*/ 694 w 774"/>
                <a:gd name="T55" fmla="*/ 574 h 944"/>
                <a:gd name="T56" fmla="*/ 770 w 774"/>
                <a:gd name="T57" fmla="*/ 627 h 944"/>
                <a:gd name="T58" fmla="*/ 758 w 774"/>
                <a:gd name="T59" fmla="*/ 702 h 944"/>
                <a:gd name="T60" fmla="*/ 684 w 774"/>
                <a:gd name="T61" fmla="*/ 870 h 944"/>
                <a:gd name="T62" fmla="*/ 666 w 774"/>
                <a:gd name="T63" fmla="*/ 902 h 944"/>
                <a:gd name="T64" fmla="*/ 635 w 774"/>
                <a:gd name="T65" fmla="*/ 937 h 944"/>
                <a:gd name="T66" fmla="*/ 560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560" y="878"/>
                  </a:moveTo>
                  <a:cubicBezTo>
                    <a:pt x="560" y="878"/>
                    <a:pt x="378" y="890"/>
                    <a:pt x="234" y="742"/>
                  </a:cubicBezTo>
                  <a:cubicBezTo>
                    <a:pt x="234" y="742"/>
                    <a:pt x="137" y="641"/>
                    <a:pt x="109" y="627"/>
                  </a:cubicBezTo>
                  <a:cubicBezTo>
                    <a:pt x="109" y="627"/>
                    <a:pt x="0" y="556"/>
                    <a:pt x="63" y="463"/>
                  </a:cubicBezTo>
                  <a:cubicBezTo>
                    <a:pt x="63" y="463"/>
                    <a:pt x="141" y="306"/>
                    <a:pt x="376" y="168"/>
                  </a:cubicBezTo>
                  <a:cubicBezTo>
                    <a:pt x="393" y="157"/>
                    <a:pt x="409" y="144"/>
                    <a:pt x="425" y="131"/>
                  </a:cubicBezTo>
                  <a:cubicBezTo>
                    <a:pt x="458" y="104"/>
                    <a:pt x="477" y="60"/>
                    <a:pt x="518" y="47"/>
                  </a:cubicBezTo>
                  <a:cubicBezTo>
                    <a:pt x="547" y="38"/>
                    <a:pt x="578" y="31"/>
                    <a:pt x="608" y="27"/>
                  </a:cubicBezTo>
                  <a:cubicBezTo>
                    <a:pt x="634" y="23"/>
                    <a:pt x="659" y="23"/>
                    <a:pt x="684" y="14"/>
                  </a:cubicBezTo>
                  <a:cubicBezTo>
                    <a:pt x="724" y="0"/>
                    <a:pt x="748" y="20"/>
                    <a:pt x="756" y="57"/>
                  </a:cubicBezTo>
                  <a:cubicBezTo>
                    <a:pt x="760" y="75"/>
                    <a:pt x="762" y="94"/>
                    <a:pt x="764" y="112"/>
                  </a:cubicBezTo>
                  <a:cubicBezTo>
                    <a:pt x="765" y="126"/>
                    <a:pt x="770" y="143"/>
                    <a:pt x="768" y="157"/>
                  </a:cubicBezTo>
                  <a:cubicBezTo>
                    <a:pt x="766" y="166"/>
                    <a:pt x="740" y="191"/>
                    <a:pt x="740" y="190"/>
                  </a:cubicBezTo>
                  <a:cubicBezTo>
                    <a:pt x="743" y="203"/>
                    <a:pt x="745" y="218"/>
                    <a:pt x="735" y="228"/>
                  </a:cubicBezTo>
                  <a:cubicBezTo>
                    <a:pt x="721" y="242"/>
                    <a:pt x="699" y="228"/>
                    <a:pt x="685" y="223"/>
                  </a:cubicBezTo>
                  <a:cubicBezTo>
                    <a:pt x="664" y="216"/>
                    <a:pt x="641" y="219"/>
                    <a:pt x="620" y="211"/>
                  </a:cubicBezTo>
                  <a:cubicBezTo>
                    <a:pt x="608" y="206"/>
                    <a:pt x="596" y="200"/>
                    <a:pt x="585" y="192"/>
                  </a:cubicBezTo>
                  <a:cubicBezTo>
                    <a:pt x="573" y="183"/>
                    <a:pt x="565" y="167"/>
                    <a:pt x="548" y="168"/>
                  </a:cubicBezTo>
                  <a:cubicBezTo>
                    <a:pt x="533" y="170"/>
                    <a:pt x="524" y="185"/>
                    <a:pt x="514" y="196"/>
                  </a:cubicBezTo>
                  <a:cubicBezTo>
                    <a:pt x="495" y="217"/>
                    <a:pt x="476" y="239"/>
                    <a:pt x="462" y="264"/>
                  </a:cubicBezTo>
                  <a:cubicBezTo>
                    <a:pt x="447" y="290"/>
                    <a:pt x="438" y="318"/>
                    <a:pt x="430" y="346"/>
                  </a:cubicBezTo>
                  <a:cubicBezTo>
                    <a:pt x="425" y="362"/>
                    <a:pt x="421" y="379"/>
                    <a:pt x="416" y="395"/>
                  </a:cubicBezTo>
                  <a:cubicBezTo>
                    <a:pt x="399" y="449"/>
                    <a:pt x="382" y="490"/>
                    <a:pt x="322" y="502"/>
                  </a:cubicBezTo>
                  <a:cubicBezTo>
                    <a:pt x="327" y="501"/>
                    <a:pt x="348" y="515"/>
                    <a:pt x="354" y="518"/>
                  </a:cubicBezTo>
                  <a:cubicBezTo>
                    <a:pt x="354" y="518"/>
                    <a:pt x="443" y="435"/>
                    <a:pt x="568" y="548"/>
                  </a:cubicBezTo>
                  <a:cubicBezTo>
                    <a:pt x="568" y="548"/>
                    <a:pt x="607" y="595"/>
                    <a:pt x="607" y="595"/>
                  </a:cubicBezTo>
                  <a:cubicBezTo>
                    <a:pt x="606" y="594"/>
                    <a:pt x="625" y="582"/>
                    <a:pt x="626" y="582"/>
                  </a:cubicBezTo>
                  <a:cubicBezTo>
                    <a:pt x="647" y="571"/>
                    <a:pt x="671" y="571"/>
                    <a:pt x="694" y="574"/>
                  </a:cubicBezTo>
                  <a:cubicBezTo>
                    <a:pt x="730" y="580"/>
                    <a:pt x="763" y="585"/>
                    <a:pt x="770" y="627"/>
                  </a:cubicBezTo>
                  <a:cubicBezTo>
                    <a:pt x="774" y="652"/>
                    <a:pt x="766" y="679"/>
                    <a:pt x="758" y="702"/>
                  </a:cubicBezTo>
                  <a:cubicBezTo>
                    <a:pt x="739" y="760"/>
                    <a:pt x="713" y="817"/>
                    <a:pt x="684" y="870"/>
                  </a:cubicBezTo>
                  <a:cubicBezTo>
                    <a:pt x="679" y="881"/>
                    <a:pt x="672" y="892"/>
                    <a:pt x="666" y="902"/>
                  </a:cubicBezTo>
                  <a:cubicBezTo>
                    <a:pt x="665" y="904"/>
                    <a:pt x="640" y="944"/>
                    <a:pt x="635" y="937"/>
                  </a:cubicBezTo>
                  <a:cubicBezTo>
                    <a:pt x="635" y="937"/>
                    <a:pt x="601" y="888"/>
                    <a:pt x="560" y="878"/>
                  </a:cubicBezTo>
                  <a:close/>
                </a:path>
              </a:pathLst>
            </a:custGeom>
            <a:grpFill/>
            <a:ln w="14288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8" name="Left-Right Arrow 157"/>
          <p:cNvSpPr/>
          <p:nvPr/>
        </p:nvSpPr>
        <p:spPr>
          <a:xfrm>
            <a:off x="5302688" y="3810000"/>
            <a:ext cx="431438" cy="1651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5325602" y="3164182"/>
            <a:ext cx="330375" cy="112418"/>
            <a:chOff x="3212914" y="1714484"/>
            <a:chExt cx="428115" cy="145676"/>
          </a:xfrm>
          <a:solidFill>
            <a:schemeClr val="accent3"/>
          </a:solidFill>
        </p:grpSpPr>
        <p:sp>
          <p:nvSpPr>
            <p:cNvPr id="160" name="Rectangle 159"/>
            <p:cNvSpPr/>
            <p:nvPr/>
          </p:nvSpPr>
          <p:spPr>
            <a:xfrm>
              <a:off x="3525569" y="1758457"/>
              <a:ext cx="115460" cy="67551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212914" y="1714484"/>
              <a:ext cx="384278" cy="145676"/>
            </a:xfrm>
            <a:prstGeom prst="roundRect">
              <a:avLst>
                <a:gd name="adj" fmla="val 5766"/>
              </a:avLst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5785941" y="990600"/>
            <a:ext cx="273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117788"/>
                </a:solidFill>
                <a:cs typeface="Arial" charset="0"/>
              </a:rPr>
              <a:t>WHY MSP432 MCUs?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5331603" y="2451223"/>
            <a:ext cx="330106" cy="409458"/>
            <a:chOff x="9445625" y="2854325"/>
            <a:chExt cx="660400" cy="819150"/>
          </a:xfrm>
        </p:grpSpPr>
        <p:sp>
          <p:nvSpPr>
            <p:cNvPr id="164" name="AutoShape 239"/>
            <p:cNvSpPr>
              <a:spLocks noChangeAspect="1" noChangeArrowheads="1" noTextEdit="1"/>
            </p:cNvSpPr>
            <p:nvPr/>
          </p:nvSpPr>
          <p:spPr bwMode="auto">
            <a:xfrm>
              <a:off x="9451975" y="2854325"/>
              <a:ext cx="6540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5" name="Freeform 241"/>
            <p:cNvSpPr>
              <a:spLocks/>
            </p:cNvSpPr>
            <p:nvPr/>
          </p:nvSpPr>
          <p:spPr bwMode="auto">
            <a:xfrm>
              <a:off x="9445625" y="2854325"/>
              <a:ext cx="660400" cy="819150"/>
            </a:xfrm>
            <a:custGeom>
              <a:avLst/>
              <a:gdLst>
                <a:gd name="T0" fmla="*/ 1042 w 1292"/>
                <a:gd name="T1" fmla="*/ 1080 h 1604"/>
                <a:gd name="T2" fmla="*/ 1292 w 1292"/>
                <a:gd name="T3" fmla="*/ 579 h 1604"/>
                <a:gd name="T4" fmla="*/ 1292 w 1292"/>
                <a:gd name="T5" fmla="*/ 579 h 1604"/>
                <a:gd name="T6" fmla="*/ 1180 w 1292"/>
                <a:gd name="T7" fmla="*/ 208 h 1604"/>
                <a:gd name="T8" fmla="*/ 748 w 1292"/>
                <a:gd name="T9" fmla="*/ 3 h 1604"/>
                <a:gd name="T10" fmla="*/ 687 w 1292"/>
                <a:gd name="T11" fmla="*/ 0 h 1604"/>
                <a:gd name="T12" fmla="*/ 336 w 1292"/>
                <a:gd name="T13" fmla="*/ 92 h 1604"/>
                <a:gd name="T14" fmla="*/ 200 w 1292"/>
                <a:gd name="T15" fmla="*/ 218 h 1604"/>
                <a:gd name="T16" fmla="*/ 132 w 1292"/>
                <a:gd name="T17" fmla="*/ 406 h 1604"/>
                <a:gd name="T18" fmla="*/ 139 w 1292"/>
                <a:gd name="T19" fmla="*/ 488 h 1604"/>
                <a:gd name="T20" fmla="*/ 140 w 1292"/>
                <a:gd name="T21" fmla="*/ 566 h 1604"/>
                <a:gd name="T22" fmla="*/ 66 w 1292"/>
                <a:gd name="T23" fmla="*/ 695 h 1604"/>
                <a:gd name="T24" fmla="*/ 37 w 1292"/>
                <a:gd name="T25" fmla="*/ 733 h 1604"/>
                <a:gd name="T26" fmla="*/ 17 w 1292"/>
                <a:gd name="T27" fmla="*/ 813 h 1604"/>
                <a:gd name="T28" fmla="*/ 72 w 1292"/>
                <a:gd name="T29" fmla="*/ 834 h 1604"/>
                <a:gd name="T30" fmla="*/ 112 w 1292"/>
                <a:gd name="T31" fmla="*/ 844 h 1604"/>
                <a:gd name="T32" fmla="*/ 96 w 1292"/>
                <a:gd name="T33" fmla="*/ 892 h 1604"/>
                <a:gd name="T34" fmla="*/ 79 w 1292"/>
                <a:gd name="T35" fmla="*/ 943 h 1604"/>
                <a:gd name="T36" fmla="*/ 125 w 1292"/>
                <a:gd name="T37" fmla="*/ 992 h 1604"/>
                <a:gd name="T38" fmla="*/ 89 w 1292"/>
                <a:gd name="T39" fmla="*/ 1054 h 1604"/>
                <a:gd name="T40" fmla="*/ 120 w 1292"/>
                <a:gd name="T41" fmla="*/ 1102 h 1604"/>
                <a:gd name="T42" fmla="*/ 144 w 1292"/>
                <a:gd name="T43" fmla="*/ 1128 h 1604"/>
                <a:gd name="T44" fmla="*/ 136 w 1292"/>
                <a:gd name="T45" fmla="*/ 1182 h 1604"/>
                <a:gd name="T46" fmla="*/ 126 w 1292"/>
                <a:gd name="T47" fmla="*/ 1240 h 1604"/>
                <a:gd name="T48" fmla="*/ 281 w 1292"/>
                <a:gd name="T49" fmla="*/ 1292 h 1604"/>
                <a:gd name="T50" fmla="*/ 319 w 1292"/>
                <a:gd name="T51" fmla="*/ 1290 h 1604"/>
                <a:gd name="T52" fmla="*/ 341 w 1292"/>
                <a:gd name="T53" fmla="*/ 1288 h 1604"/>
                <a:gd name="T54" fmla="*/ 457 w 1292"/>
                <a:gd name="T55" fmla="*/ 1351 h 1604"/>
                <a:gd name="T56" fmla="*/ 492 w 1292"/>
                <a:gd name="T57" fmla="*/ 1568 h 1604"/>
                <a:gd name="T58" fmla="*/ 494 w 1292"/>
                <a:gd name="T59" fmla="*/ 1571 h 1604"/>
                <a:gd name="T60" fmla="*/ 698 w 1292"/>
                <a:gd name="T61" fmla="*/ 1604 h 1604"/>
                <a:gd name="T62" fmla="*/ 826 w 1292"/>
                <a:gd name="T63" fmla="*/ 1594 h 1604"/>
                <a:gd name="T64" fmla="*/ 1066 w 1292"/>
                <a:gd name="T65" fmla="*/ 1528 h 1604"/>
                <a:gd name="T66" fmla="*/ 1068 w 1292"/>
                <a:gd name="T67" fmla="*/ 1524 h 1604"/>
                <a:gd name="T68" fmla="*/ 1003 w 1292"/>
                <a:gd name="T69" fmla="*/ 1254 h 1604"/>
                <a:gd name="T70" fmla="*/ 1037 w 1292"/>
                <a:gd name="T71" fmla="*/ 1085 h 1604"/>
                <a:gd name="T72" fmla="*/ 1042 w 1292"/>
                <a:gd name="T73" fmla="*/ 108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2" h="1604">
                  <a:moveTo>
                    <a:pt x="1042" y="1080"/>
                  </a:moveTo>
                  <a:cubicBezTo>
                    <a:pt x="1149" y="973"/>
                    <a:pt x="1282" y="839"/>
                    <a:pt x="1292" y="579"/>
                  </a:cubicBezTo>
                  <a:cubicBezTo>
                    <a:pt x="1292" y="579"/>
                    <a:pt x="1292" y="579"/>
                    <a:pt x="1292" y="579"/>
                  </a:cubicBezTo>
                  <a:cubicBezTo>
                    <a:pt x="1287" y="425"/>
                    <a:pt x="1250" y="300"/>
                    <a:pt x="1180" y="208"/>
                  </a:cubicBezTo>
                  <a:cubicBezTo>
                    <a:pt x="1090" y="89"/>
                    <a:pt x="945" y="20"/>
                    <a:pt x="748" y="3"/>
                  </a:cubicBezTo>
                  <a:cubicBezTo>
                    <a:pt x="729" y="1"/>
                    <a:pt x="708" y="0"/>
                    <a:pt x="687" y="0"/>
                  </a:cubicBezTo>
                  <a:cubicBezTo>
                    <a:pt x="560" y="0"/>
                    <a:pt x="432" y="34"/>
                    <a:pt x="336" y="92"/>
                  </a:cubicBezTo>
                  <a:cubicBezTo>
                    <a:pt x="280" y="126"/>
                    <a:pt x="234" y="168"/>
                    <a:pt x="200" y="218"/>
                  </a:cubicBezTo>
                  <a:cubicBezTo>
                    <a:pt x="163" y="272"/>
                    <a:pt x="140" y="336"/>
                    <a:pt x="132" y="406"/>
                  </a:cubicBezTo>
                  <a:cubicBezTo>
                    <a:pt x="127" y="453"/>
                    <a:pt x="133" y="471"/>
                    <a:pt x="139" y="488"/>
                  </a:cubicBezTo>
                  <a:cubicBezTo>
                    <a:pt x="145" y="505"/>
                    <a:pt x="150" y="520"/>
                    <a:pt x="140" y="566"/>
                  </a:cubicBezTo>
                  <a:cubicBezTo>
                    <a:pt x="131" y="612"/>
                    <a:pt x="97" y="656"/>
                    <a:pt x="66" y="695"/>
                  </a:cubicBezTo>
                  <a:cubicBezTo>
                    <a:pt x="56" y="709"/>
                    <a:pt x="46" y="721"/>
                    <a:pt x="37" y="733"/>
                  </a:cubicBezTo>
                  <a:cubicBezTo>
                    <a:pt x="18" y="760"/>
                    <a:pt x="0" y="788"/>
                    <a:pt x="17" y="813"/>
                  </a:cubicBezTo>
                  <a:cubicBezTo>
                    <a:pt x="25" y="826"/>
                    <a:pt x="48" y="830"/>
                    <a:pt x="72" y="834"/>
                  </a:cubicBezTo>
                  <a:cubicBezTo>
                    <a:pt x="87" y="836"/>
                    <a:pt x="103" y="839"/>
                    <a:pt x="112" y="844"/>
                  </a:cubicBezTo>
                  <a:cubicBezTo>
                    <a:pt x="116" y="856"/>
                    <a:pt x="106" y="874"/>
                    <a:pt x="96" y="892"/>
                  </a:cubicBezTo>
                  <a:cubicBezTo>
                    <a:pt x="86" y="911"/>
                    <a:pt x="77" y="928"/>
                    <a:pt x="79" y="943"/>
                  </a:cubicBezTo>
                  <a:cubicBezTo>
                    <a:pt x="84" y="973"/>
                    <a:pt x="100" y="982"/>
                    <a:pt x="125" y="992"/>
                  </a:cubicBezTo>
                  <a:cubicBezTo>
                    <a:pt x="113" y="1006"/>
                    <a:pt x="89" y="1042"/>
                    <a:pt x="89" y="1054"/>
                  </a:cubicBezTo>
                  <a:cubicBezTo>
                    <a:pt x="88" y="1075"/>
                    <a:pt x="105" y="1089"/>
                    <a:pt x="120" y="1102"/>
                  </a:cubicBezTo>
                  <a:cubicBezTo>
                    <a:pt x="131" y="1111"/>
                    <a:pt x="141" y="1119"/>
                    <a:pt x="144" y="1128"/>
                  </a:cubicBezTo>
                  <a:cubicBezTo>
                    <a:pt x="152" y="1149"/>
                    <a:pt x="144" y="1165"/>
                    <a:pt x="136" y="1182"/>
                  </a:cubicBezTo>
                  <a:cubicBezTo>
                    <a:pt x="128" y="1199"/>
                    <a:pt x="119" y="1217"/>
                    <a:pt x="126" y="1240"/>
                  </a:cubicBezTo>
                  <a:cubicBezTo>
                    <a:pt x="137" y="1278"/>
                    <a:pt x="224" y="1292"/>
                    <a:pt x="281" y="1292"/>
                  </a:cubicBezTo>
                  <a:cubicBezTo>
                    <a:pt x="295" y="1292"/>
                    <a:pt x="308" y="1291"/>
                    <a:pt x="319" y="1290"/>
                  </a:cubicBezTo>
                  <a:cubicBezTo>
                    <a:pt x="326" y="1289"/>
                    <a:pt x="333" y="1288"/>
                    <a:pt x="341" y="1288"/>
                  </a:cubicBezTo>
                  <a:cubicBezTo>
                    <a:pt x="398" y="1288"/>
                    <a:pt x="451" y="1317"/>
                    <a:pt x="457" y="1351"/>
                  </a:cubicBezTo>
                  <a:cubicBezTo>
                    <a:pt x="464" y="1391"/>
                    <a:pt x="491" y="1566"/>
                    <a:pt x="492" y="1568"/>
                  </a:cubicBezTo>
                  <a:cubicBezTo>
                    <a:pt x="492" y="1569"/>
                    <a:pt x="493" y="1570"/>
                    <a:pt x="494" y="1571"/>
                  </a:cubicBezTo>
                  <a:cubicBezTo>
                    <a:pt x="495" y="1571"/>
                    <a:pt x="572" y="1604"/>
                    <a:pt x="698" y="1604"/>
                  </a:cubicBezTo>
                  <a:cubicBezTo>
                    <a:pt x="740" y="1604"/>
                    <a:pt x="783" y="1601"/>
                    <a:pt x="826" y="1594"/>
                  </a:cubicBezTo>
                  <a:cubicBezTo>
                    <a:pt x="1004" y="1564"/>
                    <a:pt x="1064" y="1530"/>
                    <a:pt x="1066" y="1528"/>
                  </a:cubicBezTo>
                  <a:cubicBezTo>
                    <a:pt x="1068" y="1527"/>
                    <a:pt x="1069" y="1526"/>
                    <a:pt x="1068" y="1524"/>
                  </a:cubicBezTo>
                  <a:cubicBezTo>
                    <a:pt x="1031" y="1409"/>
                    <a:pt x="1011" y="1323"/>
                    <a:pt x="1003" y="1254"/>
                  </a:cubicBezTo>
                  <a:cubicBezTo>
                    <a:pt x="994" y="1170"/>
                    <a:pt x="1005" y="1115"/>
                    <a:pt x="1037" y="1085"/>
                  </a:cubicBezTo>
                  <a:lnTo>
                    <a:pt x="1042" y="1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6" name="Oval 242"/>
            <p:cNvSpPr>
              <a:spLocks noChangeArrowheads="1"/>
            </p:cNvSpPr>
            <p:nvPr/>
          </p:nvSpPr>
          <p:spPr bwMode="auto">
            <a:xfrm>
              <a:off x="9696450" y="3009900"/>
              <a:ext cx="57150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7" name="Freeform 243"/>
            <p:cNvSpPr>
              <a:spLocks noEditPoints="1"/>
            </p:cNvSpPr>
            <p:nvPr/>
          </p:nvSpPr>
          <p:spPr bwMode="auto">
            <a:xfrm>
              <a:off x="9604375" y="2917825"/>
              <a:ext cx="241300" cy="242888"/>
            </a:xfrm>
            <a:custGeom>
              <a:avLst/>
              <a:gdLst>
                <a:gd name="T0" fmla="*/ 195 w 473"/>
                <a:gd name="T1" fmla="*/ 445 h 473"/>
                <a:gd name="T2" fmla="*/ 189 w 473"/>
                <a:gd name="T3" fmla="*/ 418 h 473"/>
                <a:gd name="T4" fmla="*/ 136 w 473"/>
                <a:gd name="T5" fmla="*/ 395 h 473"/>
                <a:gd name="T6" fmla="*/ 98 w 473"/>
                <a:gd name="T7" fmla="*/ 421 h 473"/>
                <a:gd name="T8" fmla="*/ 59 w 473"/>
                <a:gd name="T9" fmla="*/ 394 h 473"/>
                <a:gd name="T10" fmla="*/ 59 w 473"/>
                <a:gd name="T11" fmla="*/ 355 h 473"/>
                <a:gd name="T12" fmla="*/ 74 w 473"/>
                <a:gd name="T13" fmla="*/ 332 h 473"/>
                <a:gd name="T14" fmla="*/ 52 w 473"/>
                <a:gd name="T15" fmla="*/ 277 h 473"/>
                <a:gd name="T16" fmla="*/ 0 w 473"/>
                <a:gd name="T17" fmla="*/ 250 h 473"/>
                <a:gd name="T18" fmla="*/ 27 w 473"/>
                <a:gd name="T19" fmla="*/ 195 h 473"/>
                <a:gd name="T20" fmla="*/ 52 w 473"/>
                <a:gd name="T21" fmla="*/ 189 h 473"/>
                <a:gd name="T22" fmla="*/ 76 w 473"/>
                <a:gd name="T23" fmla="*/ 134 h 473"/>
                <a:gd name="T24" fmla="*/ 59 w 473"/>
                <a:gd name="T25" fmla="*/ 78 h 473"/>
                <a:gd name="T26" fmla="*/ 98 w 473"/>
                <a:gd name="T27" fmla="*/ 51 h 473"/>
                <a:gd name="T28" fmla="*/ 134 w 473"/>
                <a:gd name="T29" fmla="*/ 75 h 473"/>
                <a:gd name="T30" fmla="*/ 189 w 473"/>
                <a:gd name="T31" fmla="*/ 52 h 473"/>
                <a:gd name="T32" fmla="*/ 195 w 473"/>
                <a:gd name="T33" fmla="*/ 27 h 473"/>
                <a:gd name="T34" fmla="*/ 250 w 473"/>
                <a:gd name="T35" fmla="*/ 0 h 473"/>
                <a:gd name="T36" fmla="*/ 278 w 473"/>
                <a:gd name="T37" fmla="*/ 50 h 473"/>
                <a:gd name="T38" fmla="*/ 333 w 473"/>
                <a:gd name="T39" fmla="*/ 73 h 473"/>
                <a:gd name="T40" fmla="*/ 355 w 473"/>
                <a:gd name="T41" fmla="*/ 59 h 473"/>
                <a:gd name="T42" fmla="*/ 394 w 473"/>
                <a:gd name="T43" fmla="*/ 59 h 473"/>
                <a:gd name="T44" fmla="*/ 421 w 473"/>
                <a:gd name="T45" fmla="*/ 98 h 473"/>
                <a:gd name="T46" fmla="*/ 396 w 473"/>
                <a:gd name="T47" fmla="*/ 135 h 473"/>
                <a:gd name="T48" fmla="*/ 419 w 473"/>
                <a:gd name="T49" fmla="*/ 189 h 473"/>
                <a:gd name="T50" fmla="*/ 446 w 473"/>
                <a:gd name="T51" fmla="*/ 195 h 473"/>
                <a:gd name="T52" fmla="*/ 473 w 473"/>
                <a:gd name="T53" fmla="*/ 250 h 473"/>
                <a:gd name="T54" fmla="*/ 420 w 473"/>
                <a:gd name="T55" fmla="*/ 277 h 473"/>
                <a:gd name="T56" fmla="*/ 398 w 473"/>
                <a:gd name="T57" fmla="*/ 331 h 473"/>
                <a:gd name="T58" fmla="*/ 413 w 473"/>
                <a:gd name="T59" fmla="*/ 355 h 473"/>
                <a:gd name="T60" fmla="*/ 413 w 473"/>
                <a:gd name="T61" fmla="*/ 394 h 473"/>
                <a:gd name="T62" fmla="*/ 375 w 473"/>
                <a:gd name="T63" fmla="*/ 421 h 473"/>
                <a:gd name="T64" fmla="*/ 337 w 473"/>
                <a:gd name="T65" fmla="*/ 395 h 473"/>
                <a:gd name="T66" fmla="*/ 283 w 473"/>
                <a:gd name="T67" fmla="*/ 418 h 473"/>
                <a:gd name="T68" fmla="*/ 278 w 473"/>
                <a:gd name="T69" fmla="*/ 445 h 473"/>
                <a:gd name="T70" fmla="*/ 223 w 473"/>
                <a:gd name="T71" fmla="*/ 473 h 473"/>
                <a:gd name="T72" fmla="*/ 115 w 473"/>
                <a:gd name="T73" fmla="*/ 235 h 473"/>
                <a:gd name="T74" fmla="*/ 358 w 473"/>
                <a:gd name="T75" fmla="*/ 23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3" h="473">
                  <a:moveTo>
                    <a:pt x="223" y="473"/>
                  </a:moveTo>
                  <a:cubicBezTo>
                    <a:pt x="208" y="473"/>
                    <a:pt x="195" y="460"/>
                    <a:pt x="195" y="445"/>
                  </a:cubicBezTo>
                  <a:cubicBezTo>
                    <a:pt x="195" y="419"/>
                    <a:pt x="195" y="419"/>
                    <a:pt x="195" y="419"/>
                  </a:cubicBezTo>
                  <a:cubicBezTo>
                    <a:pt x="189" y="418"/>
                    <a:pt x="189" y="418"/>
                    <a:pt x="189" y="418"/>
                  </a:cubicBezTo>
                  <a:cubicBezTo>
                    <a:pt x="172" y="414"/>
                    <a:pt x="156" y="407"/>
                    <a:pt x="141" y="398"/>
                  </a:cubicBezTo>
                  <a:cubicBezTo>
                    <a:pt x="136" y="395"/>
                    <a:pt x="136" y="395"/>
                    <a:pt x="136" y="395"/>
                  </a:cubicBezTo>
                  <a:cubicBezTo>
                    <a:pt x="118" y="413"/>
                    <a:pt x="118" y="413"/>
                    <a:pt x="118" y="413"/>
                  </a:cubicBezTo>
                  <a:cubicBezTo>
                    <a:pt x="113" y="418"/>
                    <a:pt x="106" y="421"/>
                    <a:pt x="98" y="421"/>
                  </a:cubicBezTo>
                  <a:cubicBezTo>
                    <a:pt x="91" y="421"/>
                    <a:pt x="84" y="418"/>
                    <a:pt x="79" y="413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54" y="388"/>
                    <a:pt x="51" y="382"/>
                    <a:pt x="51" y="374"/>
                  </a:cubicBezTo>
                  <a:cubicBezTo>
                    <a:pt x="51" y="367"/>
                    <a:pt x="54" y="360"/>
                    <a:pt x="59" y="355"/>
                  </a:cubicBezTo>
                  <a:cubicBezTo>
                    <a:pt x="77" y="337"/>
                    <a:pt x="77" y="337"/>
                    <a:pt x="77" y="337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65" y="317"/>
                    <a:pt x="58" y="300"/>
                    <a:pt x="53" y="283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27" y="277"/>
                    <a:pt x="27" y="277"/>
                    <a:pt x="27" y="277"/>
                  </a:cubicBezTo>
                  <a:cubicBezTo>
                    <a:pt x="12" y="277"/>
                    <a:pt x="0" y="265"/>
                    <a:pt x="0" y="25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07"/>
                    <a:pt x="12" y="195"/>
                    <a:pt x="27" y="195"/>
                  </a:cubicBezTo>
                  <a:cubicBezTo>
                    <a:pt x="51" y="195"/>
                    <a:pt x="51" y="195"/>
                    <a:pt x="51" y="195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7" y="171"/>
                    <a:pt x="64" y="155"/>
                    <a:pt x="73" y="139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49" y="107"/>
                    <a:pt x="49" y="89"/>
                    <a:pt x="59" y="7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4"/>
                    <a:pt x="91" y="51"/>
                    <a:pt x="98" y="51"/>
                  </a:cubicBezTo>
                  <a:cubicBezTo>
                    <a:pt x="106" y="51"/>
                    <a:pt x="113" y="54"/>
                    <a:pt x="118" y="59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55" y="63"/>
                    <a:pt x="172" y="56"/>
                    <a:pt x="189" y="52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12"/>
                    <a:pt x="208" y="0"/>
                    <a:pt x="223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5" y="0"/>
                    <a:pt x="278" y="12"/>
                    <a:pt x="278" y="27"/>
                  </a:cubicBezTo>
                  <a:cubicBezTo>
                    <a:pt x="278" y="50"/>
                    <a:pt x="278" y="50"/>
                    <a:pt x="278" y="50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301" y="56"/>
                    <a:pt x="318" y="63"/>
                    <a:pt x="333" y="73"/>
                  </a:cubicBezTo>
                  <a:cubicBezTo>
                    <a:pt x="338" y="76"/>
                    <a:pt x="338" y="76"/>
                    <a:pt x="338" y="76"/>
                  </a:cubicBezTo>
                  <a:cubicBezTo>
                    <a:pt x="355" y="59"/>
                    <a:pt x="355" y="59"/>
                    <a:pt x="355" y="59"/>
                  </a:cubicBezTo>
                  <a:cubicBezTo>
                    <a:pt x="360" y="54"/>
                    <a:pt x="367" y="51"/>
                    <a:pt x="375" y="51"/>
                  </a:cubicBezTo>
                  <a:cubicBezTo>
                    <a:pt x="382" y="51"/>
                    <a:pt x="389" y="54"/>
                    <a:pt x="394" y="59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9" y="84"/>
                    <a:pt x="421" y="91"/>
                    <a:pt x="421" y="98"/>
                  </a:cubicBezTo>
                  <a:cubicBezTo>
                    <a:pt x="421" y="105"/>
                    <a:pt x="419" y="112"/>
                    <a:pt x="413" y="117"/>
                  </a:cubicBezTo>
                  <a:cubicBezTo>
                    <a:pt x="396" y="135"/>
                    <a:pt x="396" y="135"/>
                    <a:pt x="396" y="135"/>
                  </a:cubicBezTo>
                  <a:cubicBezTo>
                    <a:pt x="399" y="140"/>
                    <a:pt x="399" y="140"/>
                    <a:pt x="399" y="140"/>
                  </a:cubicBezTo>
                  <a:cubicBezTo>
                    <a:pt x="408" y="155"/>
                    <a:pt x="415" y="172"/>
                    <a:pt x="419" y="189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6" y="195"/>
                    <a:pt x="446" y="195"/>
                    <a:pt x="446" y="195"/>
                  </a:cubicBezTo>
                  <a:cubicBezTo>
                    <a:pt x="461" y="195"/>
                    <a:pt x="473" y="207"/>
                    <a:pt x="473" y="222"/>
                  </a:cubicBezTo>
                  <a:cubicBezTo>
                    <a:pt x="473" y="250"/>
                    <a:pt x="473" y="250"/>
                    <a:pt x="473" y="250"/>
                  </a:cubicBezTo>
                  <a:cubicBezTo>
                    <a:pt x="473" y="265"/>
                    <a:pt x="461" y="277"/>
                    <a:pt x="446" y="277"/>
                  </a:cubicBezTo>
                  <a:cubicBezTo>
                    <a:pt x="420" y="277"/>
                    <a:pt x="420" y="277"/>
                    <a:pt x="420" y="277"/>
                  </a:cubicBezTo>
                  <a:cubicBezTo>
                    <a:pt x="419" y="283"/>
                    <a:pt x="419" y="283"/>
                    <a:pt x="419" y="283"/>
                  </a:cubicBezTo>
                  <a:cubicBezTo>
                    <a:pt x="414" y="300"/>
                    <a:pt x="407" y="316"/>
                    <a:pt x="398" y="331"/>
                  </a:cubicBezTo>
                  <a:cubicBezTo>
                    <a:pt x="395" y="336"/>
                    <a:pt x="395" y="336"/>
                    <a:pt x="395" y="336"/>
                  </a:cubicBezTo>
                  <a:cubicBezTo>
                    <a:pt x="413" y="355"/>
                    <a:pt x="413" y="355"/>
                    <a:pt x="413" y="355"/>
                  </a:cubicBezTo>
                  <a:cubicBezTo>
                    <a:pt x="419" y="360"/>
                    <a:pt x="421" y="367"/>
                    <a:pt x="421" y="374"/>
                  </a:cubicBezTo>
                  <a:cubicBezTo>
                    <a:pt x="421" y="382"/>
                    <a:pt x="419" y="388"/>
                    <a:pt x="413" y="394"/>
                  </a:cubicBezTo>
                  <a:cubicBezTo>
                    <a:pt x="394" y="413"/>
                    <a:pt x="394" y="413"/>
                    <a:pt x="394" y="413"/>
                  </a:cubicBezTo>
                  <a:cubicBezTo>
                    <a:pt x="389" y="418"/>
                    <a:pt x="382" y="421"/>
                    <a:pt x="375" y="421"/>
                  </a:cubicBezTo>
                  <a:cubicBezTo>
                    <a:pt x="367" y="421"/>
                    <a:pt x="360" y="418"/>
                    <a:pt x="355" y="413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2" y="398"/>
                    <a:pt x="332" y="398"/>
                    <a:pt x="332" y="398"/>
                  </a:cubicBezTo>
                  <a:cubicBezTo>
                    <a:pt x="317" y="406"/>
                    <a:pt x="300" y="413"/>
                    <a:pt x="283" y="418"/>
                  </a:cubicBezTo>
                  <a:cubicBezTo>
                    <a:pt x="278" y="419"/>
                    <a:pt x="278" y="419"/>
                    <a:pt x="278" y="419"/>
                  </a:cubicBezTo>
                  <a:cubicBezTo>
                    <a:pt x="278" y="445"/>
                    <a:pt x="278" y="445"/>
                    <a:pt x="278" y="445"/>
                  </a:cubicBezTo>
                  <a:cubicBezTo>
                    <a:pt x="278" y="460"/>
                    <a:pt x="265" y="473"/>
                    <a:pt x="250" y="473"/>
                  </a:cubicBezTo>
                  <a:lnTo>
                    <a:pt x="223" y="473"/>
                  </a:lnTo>
                  <a:close/>
                  <a:moveTo>
                    <a:pt x="236" y="114"/>
                  </a:moveTo>
                  <a:cubicBezTo>
                    <a:pt x="170" y="114"/>
                    <a:pt x="115" y="168"/>
                    <a:pt x="115" y="235"/>
                  </a:cubicBezTo>
                  <a:cubicBezTo>
                    <a:pt x="115" y="302"/>
                    <a:pt x="170" y="356"/>
                    <a:pt x="236" y="356"/>
                  </a:cubicBezTo>
                  <a:cubicBezTo>
                    <a:pt x="303" y="356"/>
                    <a:pt x="358" y="302"/>
                    <a:pt x="358" y="235"/>
                  </a:cubicBezTo>
                  <a:cubicBezTo>
                    <a:pt x="358" y="168"/>
                    <a:pt x="303" y="114"/>
                    <a:pt x="236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" name="Oval 244"/>
            <p:cNvSpPr>
              <a:spLocks noChangeArrowheads="1"/>
            </p:cNvSpPr>
            <p:nvPr/>
          </p:nvSpPr>
          <p:spPr bwMode="auto">
            <a:xfrm>
              <a:off x="9926638" y="3000375"/>
              <a:ext cx="33338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9" name="Freeform 245"/>
            <p:cNvSpPr>
              <a:spLocks noEditPoints="1"/>
            </p:cNvSpPr>
            <p:nvPr/>
          </p:nvSpPr>
          <p:spPr bwMode="auto">
            <a:xfrm>
              <a:off x="9871075" y="2946400"/>
              <a:ext cx="144463" cy="144463"/>
            </a:xfrm>
            <a:custGeom>
              <a:avLst/>
              <a:gdLst>
                <a:gd name="T0" fmla="*/ 117 w 283"/>
                <a:gd name="T1" fmla="*/ 266 h 283"/>
                <a:gd name="T2" fmla="*/ 113 w 283"/>
                <a:gd name="T3" fmla="*/ 250 h 283"/>
                <a:gd name="T4" fmla="*/ 81 w 283"/>
                <a:gd name="T5" fmla="*/ 236 h 283"/>
                <a:gd name="T6" fmla="*/ 59 w 283"/>
                <a:gd name="T7" fmla="*/ 252 h 283"/>
                <a:gd name="T8" fmla="*/ 36 w 283"/>
                <a:gd name="T9" fmla="*/ 235 h 283"/>
                <a:gd name="T10" fmla="*/ 36 w 283"/>
                <a:gd name="T11" fmla="*/ 212 h 283"/>
                <a:gd name="T12" fmla="*/ 44 w 283"/>
                <a:gd name="T13" fmla="*/ 199 h 283"/>
                <a:gd name="T14" fmla="*/ 31 w 283"/>
                <a:gd name="T15" fmla="*/ 166 h 283"/>
                <a:gd name="T16" fmla="*/ 0 w 283"/>
                <a:gd name="T17" fmla="*/ 150 h 283"/>
                <a:gd name="T18" fmla="*/ 16 w 283"/>
                <a:gd name="T19" fmla="*/ 117 h 283"/>
                <a:gd name="T20" fmla="*/ 31 w 283"/>
                <a:gd name="T21" fmla="*/ 113 h 283"/>
                <a:gd name="T22" fmla="*/ 45 w 283"/>
                <a:gd name="T23" fmla="*/ 80 h 283"/>
                <a:gd name="T24" fmla="*/ 36 w 283"/>
                <a:gd name="T25" fmla="*/ 47 h 283"/>
                <a:gd name="T26" fmla="*/ 59 w 283"/>
                <a:gd name="T27" fmla="*/ 31 h 283"/>
                <a:gd name="T28" fmla="*/ 80 w 283"/>
                <a:gd name="T29" fmla="*/ 45 h 283"/>
                <a:gd name="T30" fmla="*/ 113 w 283"/>
                <a:gd name="T31" fmla="*/ 31 h 283"/>
                <a:gd name="T32" fmla="*/ 117 w 283"/>
                <a:gd name="T33" fmla="*/ 16 h 283"/>
                <a:gd name="T34" fmla="*/ 149 w 283"/>
                <a:gd name="T35" fmla="*/ 0 h 283"/>
                <a:gd name="T36" fmla="*/ 166 w 283"/>
                <a:gd name="T37" fmla="*/ 30 h 283"/>
                <a:gd name="T38" fmla="*/ 199 w 283"/>
                <a:gd name="T39" fmla="*/ 44 h 283"/>
                <a:gd name="T40" fmla="*/ 212 w 283"/>
                <a:gd name="T41" fmla="*/ 36 h 283"/>
                <a:gd name="T42" fmla="*/ 235 w 283"/>
                <a:gd name="T43" fmla="*/ 36 h 283"/>
                <a:gd name="T44" fmla="*/ 252 w 283"/>
                <a:gd name="T45" fmla="*/ 59 h 283"/>
                <a:gd name="T46" fmla="*/ 237 w 283"/>
                <a:gd name="T47" fmla="*/ 81 h 283"/>
                <a:gd name="T48" fmla="*/ 250 w 283"/>
                <a:gd name="T49" fmla="*/ 113 h 283"/>
                <a:gd name="T50" fmla="*/ 266 w 283"/>
                <a:gd name="T51" fmla="*/ 117 h 283"/>
                <a:gd name="T52" fmla="*/ 283 w 283"/>
                <a:gd name="T53" fmla="*/ 150 h 283"/>
                <a:gd name="T54" fmla="*/ 251 w 283"/>
                <a:gd name="T55" fmla="*/ 166 h 283"/>
                <a:gd name="T56" fmla="*/ 238 w 283"/>
                <a:gd name="T57" fmla="*/ 198 h 283"/>
                <a:gd name="T58" fmla="*/ 247 w 283"/>
                <a:gd name="T59" fmla="*/ 212 h 283"/>
                <a:gd name="T60" fmla="*/ 247 w 283"/>
                <a:gd name="T61" fmla="*/ 235 h 283"/>
                <a:gd name="T62" fmla="*/ 224 w 283"/>
                <a:gd name="T63" fmla="*/ 252 h 283"/>
                <a:gd name="T64" fmla="*/ 201 w 283"/>
                <a:gd name="T65" fmla="*/ 236 h 283"/>
                <a:gd name="T66" fmla="*/ 169 w 283"/>
                <a:gd name="T67" fmla="*/ 250 h 283"/>
                <a:gd name="T68" fmla="*/ 166 w 283"/>
                <a:gd name="T69" fmla="*/ 266 h 283"/>
                <a:gd name="T70" fmla="*/ 133 w 283"/>
                <a:gd name="T71" fmla="*/ 283 h 283"/>
                <a:gd name="T72" fmla="*/ 69 w 283"/>
                <a:gd name="T73" fmla="*/ 141 h 283"/>
                <a:gd name="T74" fmla="*/ 214 w 283"/>
                <a:gd name="T75" fmla="*/ 14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283">
                  <a:moveTo>
                    <a:pt x="133" y="283"/>
                  </a:moveTo>
                  <a:cubicBezTo>
                    <a:pt x="124" y="283"/>
                    <a:pt x="117" y="275"/>
                    <a:pt x="117" y="266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3" y="247"/>
                    <a:pt x="93" y="243"/>
                    <a:pt x="84" y="238"/>
                  </a:cubicBezTo>
                  <a:cubicBezTo>
                    <a:pt x="81" y="236"/>
                    <a:pt x="81" y="236"/>
                    <a:pt x="81" y="23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67" y="250"/>
                    <a:pt x="63" y="252"/>
                    <a:pt x="59" y="252"/>
                  </a:cubicBezTo>
                  <a:cubicBezTo>
                    <a:pt x="54" y="252"/>
                    <a:pt x="50" y="250"/>
                    <a:pt x="47" y="247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2" y="232"/>
                    <a:pt x="31" y="228"/>
                    <a:pt x="31" y="224"/>
                  </a:cubicBezTo>
                  <a:cubicBezTo>
                    <a:pt x="31" y="219"/>
                    <a:pt x="32" y="215"/>
                    <a:pt x="36" y="212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39" y="190"/>
                    <a:pt x="34" y="180"/>
                    <a:pt x="32" y="169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7" y="166"/>
                    <a:pt x="0" y="159"/>
                    <a:pt x="0" y="15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4"/>
                    <a:pt x="7" y="117"/>
                    <a:pt x="16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4" y="103"/>
                    <a:pt x="38" y="93"/>
                    <a:pt x="44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29" y="64"/>
                    <a:pt x="29" y="54"/>
                    <a:pt x="36" y="4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50" y="33"/>
                    <a:pt x="54" y="31"/>
                    <a:pt x="59" y="31"/>
                  </a:cubicBezTo>
                  <a:cubicBezTo>
                    <a:pt x="63" y="31"/>
                    <a:pt x="67" y="33"/>
                    <a:pt x="70" y="3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93" y="38"/>
                    <a:pt x="103" y="34"/>
                    <a:pt x="113" y="3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7"/>
                    <a:pt x="124" y="0"/>
                    <a:pt x="133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6" y="7"/>
                    <a:pt x="166" y="16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80" y="34"/>
                    <a:pt x="190" y="38"/>
                    <a:pt x="199" y="44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5" y="32"/>
                    <a:pt x="219" y="31"/>
                    <a:pt x="224" y="31"/>
                  </a:cubicBezTo>
                  <a:cubicBezTo>
                    <a:pt x="228" y="31"/>
                    <a:pt x="232" y="32"/>
                    <a:pt x="235" y="36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50" y="50"/>
                    <a:pt x="252" y="54"/>
                    <a:pt x="252" y="59"/>
                  </a:cubicBezTo>
                  <a:cubicBezTo>
                    <a:pt x="252" y="63"/>
                    <a:pt x="250" y="67"/>
                    <a:pt x="247" y="70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4"/>
                    <a:pt x="238" y="84"/>
                    <a:pt x="238" y="84"/>
                  </a:cubicBezTo>
                  <a:cubicBezTo>
                    <a:pt x="244" y="93"/>
                    <a:pt x="248" y="103"/>
                    <a:pt x="250" y="113"/>
                  </a:cubicBezTo>
                  <a:cubicBezTo>
                    <a:pt x="251" y="117"/>
                    <a:pt x="251" y="117"/>
                    <a:pt x="251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75" y="117"/>
                    <a:pt x="283" y="124"/>
                    <a:pt x="283" y="13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83" y="159"/>
                    <a:pt x="275" y="166"/>
                    <a:pt x="266" y="166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47" y="179"/>
                    <a:pt x="243" y="189"/>
                    <a:pt x="238" y="198"/>
                  </a:cubicBezTo>
                  <a:cubicBezTo>
                    <a:pt x="236" y="201"/>
                    <a:pt x="236" y="201"/>
                    <a:pt x="236" y="201"/>
                  </a:cubicBezTo>
                  <a:cubicBezTo>
                    <a:pt x="247" y="212"/>
                    <a:pt x="247" y="212"/>
                    <a:pt x="247" y="212"/>
                  </a:cubicBezTo>
                  <a:cubicBezTo>
                    <a:pt x="250" y="215"/>
                    <a:pt x="252" y="219"/>
                    <a:pt x="252" y="224"/>
                  </a:cubicBezTo>
                  <a:cubicBezTo>
                    <a:pt x="252" y="228"/>
                    <a:pt x="250" y="232"/>
                    <a:pt x="247" y="235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32" y="250"/>
                    <a:pt x="228" y="252"/>
                    <a:pt x="224" y="252"/>
                  </a:cubicBezTo>
                  <a:cubicBezTo>
                    <a:pt x="219" y="252"/>
                    <a:pt x="215" y="250"/>
                    <a:pt x="212" y="247"/>
                  </a:cubicBezTo>
                  <a:cubicBezTo>
                    <a:pt x="201" y="236"/>
                    <a:pt x="201" y="236"/>
                    <a:pt x="201" y="236"/>
                  </a:cubicBezTo>
                  <a:cubicBezTo>
                    <a:pt x="198" y="238"/>
                    <a:pt x="198" y="238"/>
                    <a:pt x="198" y="238"/>
                  </a:cubicBezTo>
                  <a:cubicBezTo>
                    <a:pt x="189" y="243"/>
                    <a:pt x="179" y="247"/>
                    <a:pt x="169" y="250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66" y="275"/>
                    <a:pt x="159" y="283"/>
                    <a:pt x="149" y="283"/>
                  </a:cubicBezTo>
                  <a:lnTo>
                    <a:pt x="133" y="283"/>
                  </a:lnTo>
                  <a:close/>
                  <a:moveTo>
                    <a:pt x="141" y="68"/>
                  </a:moveTo>
                  <a:cubicBezTo>
                    <a:pt x="101" y="68"/>
                    <a:pt x="69" y="101"/>
                    <a:pt x="69" y="141"/>
                  </a:cubicBezTo>
                  <a:cubicBezTo>
                    <a:pt x="69" y="180"/>
                    <a:pt x="101" y="213"/>
                    <a:pt x="141" y="213"/>
                  </a:cubicBezTo>
                  <a:cubicBezTo>
                    <a:pt x="181" y="213"/>
                    <a:pt x="214" y="180"/>
                    <a:pt x="214" y="141"/>
                  </a:cubicBezTo>
                  <a:cubicBezTo>
                    <a:pt x="214" y="101"/>
                    <a:pt x="181" y="68"/>
                    <a:pt x="14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0" name="Oval 246"/>
            <p:cNvSpPr>
              <a:spLocks noChangeArrowheads="1"/>
            </p:cNvSpPr>
            <p:nvPr/>
          </p:nvSpPr>
          <p:spPr bwMode="auto">
            <a:xfrm>
              <a:off x="9891713" y="3178175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1" name="Freeform 247"/>
            <p:cNvSpPr>
              <a:spLocks noEditPoints="1"/>
            </p:cNvSpPr>
            <p:nvPr/>
          </p:nvSpPr>
          <p:spPr bwMode="auto">
            <a:xfrm>
              <a:off x="9836150" y="3122613"/>
              <a:ext cx="144463" cy="144463"/>
            </a:xfrm>
            <a:custGeom>
              <a:avLst/>
              <a:gdLst>
                <a:gd name="T0" fmla="*/ 117 w 283"/>
                <a:gd name="T1" fmla="*/ 266 h 283"/>
                <a:gd name="T2" fmla="*/ 113 w 283"/>
                <a:gd name="T3" fmla="*/ 250 h 283"/>
                <a:gd name="T4" fmla="*/ 81 w 283"/>
                <a:gd name="T5" fmla="*/ 236 h 283"/>
                <a:gd name="T6" fmla="*/ 59 w 283"/>
                <a:gd name="T7" fmla="*/ 252 h 283"/>
                <a:gd name="T8" fmla="*/ 36 w 283"/>
                <a:gd name="T9" fmla="*/ 235 h 283"/>
                <a:gd name="T10" fmla="*/ 36 w 283"/>
                <a:gd name="T11" fmla="*/ 212 h 283"/>
                <a:gd name="T12" fmla="*/ 44 w 283"/>
                <a:gd name="T13" fmla="*/ 199 h 283"/>
                <a:gd name="T14" fmla="*/ 31 w 283"/>
                <a:gd name="T15" fmla="*/ 166 h 283"/>
                <a:gd name="T16" fmla="*/ 0 w 283"/>
                <a:gd name="T17" fmla="*/ 149 h 283"/>
                <a:gd name="T18" fmla="*/ 16 w 283"/>
                <a:gd name="T19" fmla="*/ 117 h 283"/>
                <a:gd name="T20" fmla="*/ 31 w 283"/>
                <a:gd name="T21" fmla="*/ 113 h 283"/>
                <a:gd name="T22" fmla="*/ 46 w 283"/>
                <a:gd name="T23" fmla="*/ 80 h 283"/>
                <a:gd name="T24" fmla="*/ 36 w 283"/>
                <a:gd name="T25" fmla="*/ 47 h 283"/>
                <a:gd name="T26" fmla="*/ 59 w 283"/>
                <a:gd name="T27" fmla="*/ 31 h 283"/>
                <a:gd name="T28" fmla="*/ 80 w 283"/>
                <a:gd name="T29" fmla="*/ 45 h 283"/>
                <a:gd name="T30" fmla="*/ 113 w 283"/>
                <a:gd name="T31" fmla="*/ 31 h 283"/>
                <a:gd name="T32" fmla="*/ 117 w 283"/>
                <a:gd name="T33" fmla="*/ 16 h 283"/>
                <a:gd name="T34" fmla="*/ 150 w 283"/>
                <a:gd name="T35" fmla="*/ 0 h 283"/>
                <a:gd name="T36" fmla="*/ 166 w 283"/>
                <a:gd name="T37" fmla="*/ 30 h 283"/>
                <a:gd name="T38" fmla="*/ 199 w 283"/>
                <a:gd name="T39" fmla="*/ 44 h 283"/>
                <a:gd name="T40" fmla="*/ 212 w 283"/>
                <a:gd name="T41" fmla="*/ 36 h 283"/>
                <a:gd name="T42" fmla="*/ 236 w 283"/>
                <a:gd name="T43" fmla="*/ 36 h 283"/>
                <a:gd name="T44" fmla="*/ 252 w 283"/>
                <a:gd name="T45" fmla="*/ 59 h 283"/>
                <a:gd name="T46" fmla="*/ 237 w 283"/>
                <a:gd name="T47" fmla="*/ 81 h 283"/>
                <a:gd name="T48" fmla="*/ 251 w 283"/>
                <a:gd name="T49" fmla="*/ 113 h 283"/>
                <a:gd name="T50" fmla="*/ 266 w 283"/>
                <a:gd name="T51" fmla="*/ 117 h 283"/>
                <a:gd name="T52" fmla="*/ 283 w 283"/>
                <a:gd name="T53" fmla="*/ 149 h 283"/>
                <a:gd name="T54" fmla="*/ 251 w 283"/>
                <a:gd name="T55" fmla="*/ 166 h 283"/>
                <a:gd name="T56" fmla="*/ 238 w 283"/>
                <a:gd name="T57" fmla="*/ 198 h 283"/>
                <a:gd name="T58" fmla="*/ 247 w 283"/>
                <a:gd name="T59" fmla="*/ 212 h 283"/>
                <a:gd name="T60" fmla="*/ 247 w 283"/>
                <a:gd name="T61" fmla="*/ 235 h 283"/>
                <a:gd name="T62" fmla="*/ 224 w 283"/>
                <a:gd name="T63" fmla="*/ 252 h 283"/>
                <a:gd name="T64" fmla="*/ 201 w 283"/>
                <a:gd name="T65" fmla="*/ 236 h 283"/>
                <a:gd name="T66" fmla="*/ 169 w 283"/>
                <a:gd name="T67" fmla="*/ 250 h 283"/>
                <a:gd name="T68" fmla="*/ 166 w 283"/>
                <a:gd name="T69" fmla="*/ 266 h 283"/>
                <a:gd name="T70" fmla="*/ 133 w 283"/>
                <a:gd name="T71" fmla="*/ 283 h 283"/>
                <a:gd name="T72" fmla="*/ 69 w 283"/>
                <a:gd name="T73" fmla="*/ 140 h 283"/>
                <a:gd name="T74" fmla="*/ 214 w 283"/>
                <a:gd name="T75" fmla="*/ 14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283">
                  <a:moveTo>
                    <a:pt x="133" y="283"/>
                  </a:moveTo>
                  <a:cubicBezTo>
                    <a:pt x="124" y="283"/>
                    <a:pt x="117" y="275"/>
                    <a:pt x="117" y="266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3" y="247"/>
                    <a:pt x="93" y="243"/>
                    <a:pt x="84" y="238"/>
                  </a:cubicBezTo>
                  <a:cubicBezTo>
                    <a:pt x="81" y="236"/>
                    <a:pt x="81" y="236"/>
                    <a:pt x="81" y="23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67" y="250"/>
                    <a:pt x="63" y="252"/>
                    <a:pt x="59" y="252"/>
                  </a:cubicBezTo>
                  <a:cubicBezTo>
                    <a:pt x="54" y="252"/>
                    <a:pt x="50" y="250"/>
                    <a:pt x="47" y="247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3" y="232"/>
                    <a:pt x="31" y="228"/>
                    <a:pt x="31" y="224"/>
                  </a:cubicBezTo>
                  <a:cubicBezTo>
                    <a:pt x="31" y="219"/>
                    <a:pt x="33" y="215"/>
                    <a:pt x="36" y="212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39" y="189"/>
                    <a:pt x="35" y="180"/>
                    <a:pt x="32" y="169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7" y="166"/>
                    <a:pt x="0" y="158"/>
                    <a:pt x="0" y="14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4"/>
                    <a:pt x="7" y="117"/>
                    <a:pt x="16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4" y="103"/>
                    <a:pt x="38" y="93"/>
                    <a:pt x="44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29" y="64"/>
                    <a:pt x="29" y="53"/>
                    <a:pt x="36" y="4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50" y="32"/>
                    <a:pt x="55" y="31"/>
                    <a:pt x="59" y="31"/>
                  </a:cubicBezTo>
                  <a:cubicBezTo>
                    <a:pt x="63" y="31"/>
                    <a:pt x="67" y="32"/>
                    <a:pt x="70" y="3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93" y="38"/>
                    <a:pt x="103" y="34"/>
                    <a:pt x="113" y="3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7"/>
                    <a:pt x="124" y="0"/>
                    <a:pt x="13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9" y="0"/>
                    <a:pt x="166" y="7"/>
                    <a:pt x="166" y="16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80" y="34"/>
                    <a:pt x="190" y="38"/>
                    <a:pt x="199" y="44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5" y="32"/>
                    <a:pt x="220" y="31"/>
                    <a:pt x="224" y="31"/>
                  </a:cubicBezTo>
                  <a:cubicBezTo>
                    <a:pt x="228" y="31"/>
                    <a:pt x="232" y="32"/>
                    <a:pt x="236" y="36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50" y="50"/>
                    <a:pt x="252" y="54"/>
                    <a:pt x="252" y="59"/>
                  </a:cubicBezTo>
                  <a:cubicBezTo>
                    <a:pt x="252" y="63"/>
                    <a:pt x="250" y="67"/>
                    <a:pt x="247" y="70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44" y="93"/>
                    <a:pt x="248" y="103"/>
                    <a:pt x="251" y="113"/>
                  </a:cubicBezTo>
                  <a:cubicBezTo>
                    <a:pt x="251" y="117"/>
                    <a:pt x="251" y="117"/>
                    <a:pt x="251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75" y="117"/>
                    <a:pt x="283" y="124"/>
                    <a:pt x="283" y="133"/>
                  </a:cubicBezTo>
                  <a:cubicBezTo>
                    <a:pt x="283" y="149"/>
                    <a:pt x="283" y="149"/>
                    <a:pt x="283" y="149"/>
                  </a:cubicBezTo>
                  <a:cubicBezTo>
                    <a:pt x="283" y="158"/>
                    <a:pt x="275" y="166"/>
                    <a:pt x="266" y="166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47" y="179"/>
                    <a:pt x="243" y="189"/>
                    <a:pt x="238" y="198"/>
                  </a:cubicBezTo>
                  <a:cubicBezTo>
                    <a:pt x="236" y="201"/>
                    <a:pt x="236" y="201"/>
                    <a:pt x="236" y="201"/>
                  </a:cubicBezTo>
                  <a:cubicBezTo>
                    <a:pt x="247" y="212"/>
                    <a:pt x="247" y="212"/>
                    <a:pt x="247" y="212"/>
                  </a:cubicBezTo>
                  <a:cubicBezTo>
                    <a:pt x="250" y="215"/>
                    <a:pt x="252" y="219"/>
                    <a:pt x="252" y="224"/>
                  </a:cubicBezTo>
                  <a:cubicBezTo>
                    <a:pt x="252" y="228"/>
                    <a:pt x="250" y="232"/>
                    <a:pt x="247" y="235"/>
                  </a:cubicBezTo>
                  <a:cubicBezTo>
                    <a:pt x="236" y="247"/>
                    <a:pt x="236" y="247"/>
                    <a:pt x="236" y="247"/>
                  </a:cubicBezTo>
                  <a:cubicBezTo>
                    <a:pt x="232" y="250"/>
                    <a:pt x="228" y="252"/>
                    <a:pt x="224" y="252"/>
                  </a:cubicBezTo>
                  <a:cubicBezTo>
                    <a:pt x="220" y="252"/>
                    <a:pt x="215" y="250"/>
                    <a:pt x="212" y="247"/>
                  </a:cubicBezTo>
                  <a:cubicBezTo>
                    <a:pt x="201" y="236"/>
                    <a:pt x="201" y="236"/>
                    <a:pt x="201" y="236"/>
                  </a:cubicBezTo>
                  <a:cubicBezTo>
                    <a:pt x="198" y="238"/>
                    <a:pt x="198" y="238"/>
                    <a:pt x="198" y="238"/>
                  </a:cubicBezTo>
                  <a:cubicBezTo>
                    <a:pt x="189" y="243"/>
                    <a:pt x="180" y="247"/>
                    <a:pt x="169" y="250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66" y="275"/>
                    <a:pt x="159" y="283"/>
                    <a:pt x="150" y="283"/>
                  </a:cubicBezTo>
                  <a:lnTo>
                    <a:pt x="133" y="283"/>
                  </a:lnTo>
                  <a:close/>
                  <a:moveTo>
                    <a:pt x="141" y="68"/>
                  </a:moveTo>
                  <a:cubicBezTo>
                    <a:pt x="101" y="68"/>
                    <a:pt x="69" y="101"/>
                    <a:pt x="69" y="140"/>
                  </a:cubicBezTo>
                  <a:cubicBezTo>
                    <a:pt x="69" y="180"/>
                    <a:pt x="101" y="213"/>
                    <a:pt x="141" y="213"/>
                  </a:cubicBezTo>
                  <a:cubicBezTo>
                    <a:pt x="181" y="213"/>
                    <a:pt x="214" y="180"/>
                    <a:pt x="214" y="140"/>
                  </a:cubicBezTo>
                  <a:cubicBezTo>
                    <a:pt x="214" y="101"/>
                    <a:pt x="181" y="68"/>
                    <a:pt x="14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082554" y="4392579"/>
            <a:ext cx="844985" cy="551801"/>
            <a:chOff x="5082554" y="4250322"/>
            <a:chExt cx="844985" cy="551801"/>
          </a:xfrm>
        </p:grpSpPr>
        <p:sp>
          <p:nvSpPr>
            <p:cNvPr id="173" name="Arc 172"/>
            <p:cNvSpPr/>
            <p:nvPr/>
          </p:nvSpPr>
          <p:spPr>
            <a:xfrm>
              <a:off x="5274219" y="4343400"/>
              <a:ext cx="514703" cy="458723"/>
            </a:xfrm>
            <a:prstGeom prst="arc">
              <a:avLst>
                <a:gd name="adj1" fmla="val 12461642"/>
                <a:gd name="adj2" fmla="val 19683268"/>
              </a:avLst>
            </a:prstGeom>
            <a:noFill/>
            <a:ln w="63500"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bg1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V="1">
              <a:off x="5544267" y="4456368"/>
              <a:ext cx="170733" cy="1918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endCxn id="173" idx="0"/>
            </p:cNvCxnSpPr>
            <p:nvPr/>
          </p:nvCxnSpPr>
          <p:spPr>
            <a:xfrm flipH="1" flipV="1">
              <a:off x="5309818" y="4456368"/>
              <a:ext cx="234450" cy="19183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5611427" y="4250322"/>
              <a:ext cx="3161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</a:rPr>
                <a:t>3.7V</a:t>
              </a:r>
              <a:endParaRPr lang="en-US" dirty="0">
                <a:solidFill>
                  <a:srgbClr val="117788"/>
                </a:solidFill>
                <a:cs typeface="Arial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082554" y="4258761"/>
              <a:ext cx="35137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rgbClr val="117788"/>
                  </a:solidFill>
                  <a:cs typeface="Arial" charset="0"/>
                </a:rPr>
                <a:t>1.62V</a:t>
              </a:r>
              <a:endParaRPr lang="en-US" dirty="0">
                <a:solidFill>
                  <a:srgbClr val="117788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pic>
        <p:nvPicPr>
          <p:cNvPr id="20" name="Picture 2" descr="C:\Users\mark.welsh\Desktop\balloon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614854"/>
            <a:ext cx="8783114" cy="6245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57233" y="1894243"/>
            <a:ext cx="1014435" cy="544157"/>
            <a:chOff x="1568638" y="1595263"/>
            <a:chExt cx="6721288" cy="3605388"/>
          </a:xfrm>
          <a:solidFill>
            <a:schemeClr val="tx1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383213" y="1649413"/>
              <a:ext cx="2906713" cy="3551238"/>
            </a:xfrm>
            <a:custGeom>
              <a:avLst/>
              <a:gdLst>
                <a:gd name="T0" fmla="*/ 214 w 774"/>
                <a:gd name="T1" fmla="*/ 878 h 944"/>
                <a:gd name="T2" fmla="*/ 540 w 774"/>
                <a:gd name="T3" fmla="*/ 742 h 944"/>
                <a:gd name="T4" fmla="*/ 665 w 774"/>
                <a:gd name="T5" fmla="*/ 627 h 944"/>
                <a:gd name="T6" fmla="*/ 712 w 774"/>
                <a:gd name="T7" fmla="*/ 463 h 944"/>
                <a:gd name="T8" fmla="*/ 398 w 774"/>
                <a:gd name="T9" fmla="*/ 168 h 944"/>
                <a:gd name="T10" fmla="*/ 350 w 774"/>
                <a:gd name="T11" fmla="*/ 131 h 944"/>
                <a:gd name="T12" fmla="*/ 256 w 774"/>
                <a:gd name="T13" fmla="*/ 47 h 944"/>
                <a:gd name="T14" fmla="*/ 167 w 774"/>
                <a:gd name="T15" fmla="*/ 27 h 944"/>
                <a:gd name="T16" fmla="*/ 90 w 774"/>
                <a:gd name="T17" fmla="*/ 14 h 944"/>
                <a:gd name="T18" fmla="*/ 18 w 774"/>
                <a:gd name="T19" fmla="*/ 57 h 944"/>
                <a:gd name="T20" fmla="*/ 11 w 774"/>
                <a:gd name="T21" fmla="*/ 112 h 944"/>
                <a:gd name="T22" fmla="*/ 7 w 774"/>
                <a:gd name="T23" fmla="*/ 157 h 944"/>
                <a:gd name="T24" fmla="*/ 34 w 774"/>
                <a:gd name="T25" fmla="*/ 190 h 944"/>
                <a:gd name="T26" fmla="*/ 39 w 774"/>
                <a:gd name="T27" fmla="*/ 228 h 944"/>
                <a:gd name="T28" fmla="*/ 89 w 774"/>
                <a:gd name="T29" fmla="*/ 223 h 944"/>
                <a:gd name="T30" fmla="*/ 155 w 774"/>
                <a:gd name="T31" fmla="*/ 211 h 944"/>
                <a:gd name="T32" fmla="*/ 189 w 774"/>
                <a:gd name="T33" fmla="*/ 192 h 944"/>
                <a:gd name="T34" fmla="*/ 226 w 774"/>
                <a:gd name="T35" fmla="*/ 168 h 944"/>
                <a:gd name="T36" fmla="*/ 260 w 774"/>
                <a:gd name="T37" fmla="*/ 196 h 944"/>
                <a:gd name="T38" fmla="*/ 313 w 774"/>
                <a:gd name="T39" fmla="*/ 264 h 944"/>
                <a:gd name="T40" fmla="*/ 344 w 774"/>
                <a:gd name="T41" fmla="*/ 346 h 944"/>
                <a:gd name="T42" fmla="*/ 359 w 774"/>
                <a:gd name="T43" fmla="*/ 395 h 944"/>
                <a:gd name="T44" fmla="*/ 453 w 774"/>
                <a:gd name="T45" fmla="*/ 502 h 944"/>
                <a:gd name="T46" fmla="*/ 421 w 774"/>
                <a:gd name="T47" fmla="*/ 518 h 944"/>
                <a:gd name="T48" fmla="*/ 206 w 774"/>
                <a:gd name="T49" fmla="*/ 548 h 944"/>
                <a:gd name="T50" fmla="*/ 168 w 774"/>
                <a:gd name="T51" fmla="*/ 595 h 944"/>
                <a:gd name="T52" fmla="*/ 148 w 774"/>
                <a:gd name="T53" fmla="*/ 582 h 944"/>
                <a:gd name="T54" fmla="*/ 81 w 774"/>
                <a:gd name="T55" fmla="*/ 574 h 944"/>
                <a:gd name="T56" fmla="*/ 4 w 774"/>
                <a:gd name="T57" fmla="*/ 627 h 944"/>
                <a:gd name="T58" fmla="*/ 16 w 774"/>
                <a:gd name="T59" fmla="*/ 702 h 944"/>
                <a:gd name="T60" fmla="*/ 90 w 774"/>
                <a:gd name="T61" fmla="*/ 870 h 944"/>
                <a:gd name="T62" fmla="*/ 108 w 774"/>
                <a:gd name="T63" fmla="*/ 902 h 944"/>
                <a:gd name="T64" fmla="*/ 139 w 774"/>
                <a:gd name="T65" fmla="*/ 937 h 944"/>
                <a:gd name="T66" fmla="*/ 214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214" y="878"/>
                  </a:moveTo>
                  <a:cubicBezTo>
                    <a:pt x="214" y="878"/>
                    <a:pt x="396" y="890"/>
                    <a:pt x="540" y="742"/>
                  </a:cubicBezTo>
                  <a:cubicBezTo>
                    <a:pt x="540" y="742"/>
                    <a:pt x="637" y="641"/>
                    <a:pt x="665" y="627"/>
                  </a:cubicBezTo>
                  <a:cubicBezTo>
                    <a:pt x="665" y="627"/>
                    <a:pt x="774" y="556"/>
                    <a:pt x="712" y="463"/>
                  </a:cubicBezTo>
                  <a:cubicBezTo>
                    <a:pt x="712" y="463"/>
                    <a:pt x="633" y="306"/>
                    <a:pt x="398" y="168"/>
                  </a:cubicBezTo>
                  <a:cubicBezTo>
                    <a:pt x="381" y="157"/>
                    <a:pt x="365" y="144"/>
                    <a:pt x="350" y="131"/>
                  </a:cubicBezTo>
                  <a:cubicBezTo>
                    <a:pt x="317" y="104"/>
                    <a:pt x="297" y="60"/>
                    <a:pt x="256" y="47"/>
                  </a:cubicBezTo>
                  <a:cubicBezTo>
                    <a:pt x="227" y="38"/>
                    <a:pt x="197" y="31"/>
                    <a:pt x="167" y="27"/>
                  </a:cubicBezTo>
                  <a:cubicBezTo>
                    <a:pt x="141" y="23"/>
                    <a:pt x="115" y="23"/>
                    <a:pt x="90" y="14"/>
                  </a:cubicBezTo>
                  <a:cubicBezTo>
                    <a:pt x="51" y="0"/>
                    <a:pt x="26" y="20"/>
                    <a:pt x="18" y="57"/>
                  </a:cubicBezTo>
                  <a:cubicBezTo>
                    <a:pt x="14" y="75"/>
                    <a:pt x="12" y="94"/>
                    <a:pt x="11" y="112"/>
                  </a:cubicBezTo>
                  <a:cubicBezTo>
                    <a:pt x="9" y="126"/>
                    <a:pt x="4" y="143"/>
                    <a:pt x="7" y="157"/>
                  </a:cubicBezTo>
                  <a:cubicBezTo>
                    <a:pt x="8" y="166"/>
                    <a:pt x="34" y="191"/>
                    <a:pt x="34" y="190"/>
                  </a:cubicBezTo>
                  <a:cubicBezTo>
                    <a:pt x="31" y="203"/>
                    <a:pt x="30" y="218"/>
                    <a:pt x="39" y="228"/>
                  </a:cubicBezTo>
                  <a:cubicBezTo>
                    <a:pt x="53" y="242"/>
                    <a:pt x="75" y="228"/>
                    <a:pt x="89" y="223"/>
                  </a:cubicBezTo>
                  <a:cubicBezTo>
                    <a:pt x="111" y="216"/>
                    <a:pt x="133" y="219"/>
                    <a:pt x="155" y="211"/>
                  </a:cubicBezTo>
                  <a:cubicBezTo>
                    <a:pt x="167" y="206"/>
                    <a:pt x="179" y="200"/>
                    <a:pt x="189" y="192"/>
                  </a:cubicBezTo>
                  <a:cubicBezTo>
                    <a:pt x="201" y="183"/>
                    <a:pt x="209" y="167"/>
                    <a:pt x="226" y="168"/>
                  </a:cubicBezTo>
                  <a:cubicBezTo>
                    <a:pt x="242" y="170"/>
                    <a:pt x="251" y="185"/>
                    <a:pt x="260" y="196"/>
                  </a:cubicBezTo>
                  <a:cubicBezTo>
                    <a:pt x="279" y="217"/>
                    <a:pt x="298" y="239"/>
                    <a:pt x="313" y="264"/>
                  </a:cubicBezTo>
                  <a:cubicBezTo>
                    <a:pt x="327" y="290"/>
                    <a:pt x="336" y="318"/>
                    <a:pt x="344" y="346"/>
                  </a:cubicBezTo>
                  <a:cubicBezTo>
                    <a:pt x="349" y="362"/>
                    <a:pt x="354" y="379"/>
                    <a:pt x="359" y="395"/>
                  </a:cubicBezTo>
                  <a:cubicBezTo>
                    <a:pt x="376" y="449"/>
                    <a:pt x="392" y="490"/>
                    <a:pt x="453" y="502"/>
                  </a:cubicBezTo>
                  <a:cubicBezTo>
                    <a:pt x="447" y="501"/>
                    <a:pt x="426" y="515"/>
                    <a:pt x="421" y="518"/>
                  </a:cubicBezTo>
                  <a:cubicBezTo>
                    <a:pt x="421" y="518"/>
                    <a:pt x="332" y="435"/>
                    <a:pt x="206" y="548"/>
                  </a:cubicBezTo>
                  <a:cubicBezTo>
                    <a:pt x="206" y="548"/>
                    <a:pt x="168" y="595"/>
                    <a:pt x="168" y="595"/>
                  </a:cubicBezTo>
                  <a:cubicBezTo>
                    <a:pt x="168" y="594"/>
                    <a:pt x="149" y="582"/>
                    <a:pt x="148" y="582"/>
                  </a:cubicBezTo>
                  <a:cubicBezTo>
                    <a:pt x="127" y="571"/>
                    <a:pt x="104" y="571"/>
                    <a:pt x="81" y="574"/>
                  </a:cubicBezTo>
                  <a:cubicBezTo>
                    <a:pt x="45" y="580"/>
                    <a:pt x="11" y="585"/>
                    <a:pt x="4" y="627"/>
                  </a:cubicBezTo>
                  <a:cubicBezTo>
                    <a:pt x="0" y="652"/>
                    <a:pt x="8" y="679"/>
                    <a:pt x="16" y="702"/>
                  </a:cubicBezTo>
                  <a:cubicBezTo>
                    <a:pt x="35" y="760"/>
                    <a:pt x="61" y="817"/>
                    <a:pt x="90" y="870"/>
                  </a:cubicBezTo>
                  <a:cubicBezTo>
                    <a:pt x="96" y="881"/>
                    <a:pt x="102" y="892"/>
                    <a:pt x="108" y="902"/>
                  </a:cubicBezTo>
                  <a:cubicBezTo>
                    <a:pt x="110" y="904"/>
                    <a:pt x="135" y="944"/>
                    <a:pt x="139" y="937"/>
                  </a:cubicBezTo>
                  <a:cubicBezTo>
                    <a:pt x="139" y="937"/>
                    <a:pt x="174" y="888"/>
                    <a:pt x="214" y="878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68638" y="1595263"/>
              <a:ext cx="2906713" cy="3551238"/>
            </a:xfrm>
            <a:custGeom>
              <a:avLst/>
              <a:gdLst>
                <a:gd name="T0" fmla="*/ 560 w 774"/>
                <a:gd name="T1" fmla="*/ 878 h 944"/>
                <a:gd name="T2" fmla="*/ 234 w 774"/>
                <a:gd name="T3" fmla="*/ 742 h 944"/>
                <a:gd name="T4" fmla="*/ 109 w 774"/>
                <a:gd name="T5" fmla="*/ 627 h 944"/>
                <a:gd name="T6" fmla="*/ 63 w 774"/>
                <a:gd name="T7" fmla="*/ 463 h 944"/>
                <a:gd name="T8" fmla="*/ 376 w 774"/>
                <a:gd name="T9" fmla="*/ 168 h 944"/>
                <a:gd name="T10" fmla="*/ 425 w 774"/>
                <a:gd name="T11" fmla="*/ 131 h 944"/>
                <a:gd name="T12" fmla="*/ 518 w 774"/>
                <a:gd name="T13" fmla="*/ 47 h 944"/>
                <a:gd name="T14" fmla="*/ 608 w 774"/>
                <a:gd name="T15" fmla="*/ 27 h 944"/>
                <a:gd name="T16" fmla="*/ 684 w 774"/>
                <a:gd name="T17" fmla="*/ 14 h 944"/>
                <a:gd name="T18" fmla="*/ 756 w 774"/>
                <a:gd name="T19" fmla="*/ 57 h 944"/>
                <a:gd name="T20" fmla="*/ 764 w 774"/>
                <a:gd name="T21" fmla="*/ 112 h 944"/>
                <a:gd name="T22" fmla="*/ 768 w 774"/>
                <a:gd name="T23" fmla="*/ 157 h 944"/>
                <a:gd name="T24" fmla="*/ 740 w 774"/>
                <a:gd name="T25" fmla="*/ 190 h 944"/>
                <a:gd name="T26" fmla="*/ 735 w 774"/>
                <a:gd name="T27" fmla="*/ 228 h 944"/>
                <a:gd name="T28" fmla="*/ 685 w 774"/>
                <a:gd name="T29" fmla="*/ 223 h 944"/>
                <a:gd name="T30" fmla="*/ 620 w 774"/>
                <a:gd name="T31" fmla="*/ 211 h 944"/>
                <a:gd name="T32" fmla="*/ 585 w 774"/>
                <a:gd name="T33" fmla="*/ 192 h 944"/>
                <a:gd name="T34" fmla="*/ 548 w 774"/>
                <a:gd name="T35" fmla="*/ 168 h 944"/>
                <a:gd name="T36" fmla="*/ 514 w 774"/>
                <a:gd name="T37" fmla="*/ 196 h 944"/>
                <a:gd name="T38" fmla="*/ 462 w 774"/>
                <a:gd name="T39" fmla="*/ 264 h 944"/>
                <a:gd name="T40" fmla="*/ 430 w 774"/>
                <a:gd name="T41" fmla="*/ 346 h 944"/>
                <a:gd name="T42" fmla="*/ 416 w 774"/>
                <a:gd name="T43" fmla="*/ 395 h 944"/>
                <a:gd name="T44" fmla="*/ 322 w 774"/>
                <a:gd name="T45" fmla="*/ 502 h 944"/>
                <a:gd name="T46" fmla="*/ 354 w 774"/>
                <a:gd name="T47" fmla="*/ 518 h 944"/>
                <a:gd name="T48" fmla="*/ 568 w 774"/>
                <a:gd name="T49" fmla="*/ 548 h 944"/>
                <a:gd name="T50" fmla="*/ 607 w 774"/>
                <a:gd name="T51" fmla="*/ 595 h 944"/>
                <a:gd name="T52" fmla="*/ 626 w 774"/>
                <a:gd name="T53" fmla="*/ 582 h 944"/>
                <a:gd name="T54" fmla="*/ 694 w 774"/>
                <a:gd name="T55" fmla="*/ 574 h 944"/>
                <a:gd name="T56" fmla="*/ 770 w 774"/>
                <a:gd name="T57" fmla="*/ 627 h 944"/>
                <a:gd name="T58" fmla="*/ 758 w 774"/>
                <a:gd name="T59" fmla="*/ 702 h 944"/>
                <a:gd name="T60" fmla="*/ 684 w 774"/>
                <a:gd name="T61" fmla="*/ 870 h 944"/>
                <a:gd name="T62" fmla="*/ 666 w 774"/>
                <a:gd name="T63" fmla="*/ 902 h 944"/>
                <a:gd name="T64" fmla="*/ 635 w 774"/>
                <a:gd name="T65" fmla="*/ 937 h 944"/>
                <a:gd name="T66" fmla="*/ 560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560" y="878"/>
                  </a:moveTo>
                  <a:cubicBezTo>
                    <a:pt x="560" y="878"/>
                    <a:pt x="378" y="890"/>
                    <a:pt x="234" y="742"/>
                  </a:cubicBezTo>
                  <a:cubicBezTo>
                    <a:pt x="234" y="742"/>
                    <a:pt x="137" y="641"/>
                    <a:pt x="109" y="627"/>
                  </a:cubicBezTo>
                  <a:cubicBezTo>
                    <a:pt x="109" y="627"/>
                    <a:pt x="0" y="556"/>
                    <a:pt x="63" y="463"/>
                  </a:cubicBezTo>
                  <a:cubicBezTo>
                    <a:pt x="63" y="463"/>
                    <a:pt x="141" y="306"/>
                    <a:pt x="376" y="168"/>
                  </a:cubicBezTo>
                  <a:cubicBezTo>
                    <a:pt x="393" y="157"/>
                    <a:pt x="409" y="144"/>
                    <a:pt x="425" y="131"/>
                  </a:cubicBezTo>
                  <a:cubicBezTo>
                    <a:pt x="458" y="104"/>
                    <a:pt x="477" y="60"/>
                    <a:pt x="518" y="47"/>
                  </a:cubicBezTo>
                  <a:cubicBezTo>
                    <a:pt x="547" y="38"/>
                    <a:pt x="578" y="31"/>
                    <a:pt x="608" y="27"/>
                  </a:cubicBezTo>
                  <a:cubicBezTo>
                    <a:pt x="634" y="23"/>
                    <a:pt x="659" y="23"/>
                    <a:pt x="684" y="14"/>
                  </a:cubicBezTo>
                  <a:cubicBezTo>
                    <a:pt x="724" y="0"/>
                    <a:pt x="748" y="20"/>
                    <a:pt x="756" y="57"/>
                  </a:cubicBezTo>
                  <a:cubicBezTo>
                    <a:pt x="760" y="75"/>
                    <a:pt x="762" y="94"/>
                    <a:pt x="764" y="112"/>
                  </a:cubicBezTo>
                  <a:cubicBezTo>
                    <a:pt x="765" y="126"/>
                    <a:pt x="770" y="143"/>
                    <a:pt x="768" y="157"/>
                  </a:cubicBezTo>
                  <a:cubicBezTo>
                    <a:pt x="766" y="166"/>
                    <a:pt x="740" y="191"/>
                    <a:pt x="740" y="190"/>
                  </a:cubicBezTo>
                  <a:cubicBezTo>
                    <a:pt x="743" y="203"/>
                    <a:pt x="745" y="218"/>
                    <a:pt x="735" y="228"/>
                  </a:cubicBezTo>
                  <a:cubicBezTo>
                    <a:pt x="721" y="242"/>
                    <a:pt x="699" y="228"/>
                    <a:pt x="685" y="223"/>
                  </a:cubicBezTo>
                  <a:cubicBezTo>
                    <a:pt x="664" y="216"/>
                    <a:pt x="641" y="219"/>
                    <a:pt x="620" y="211"/>
                  </a:cubicBezTo>
                  <a:cubicBezTo>
                    <a:pt x="608" y="206"/>
                    <a:pt x="596" y="200"/>
                    <a:pt x="585" y="192"/>
                  </a:cubicBezTo>
                  <a:cubicBezTo>
                    <a:pt x="573" y="183"/>
                    <a:pt x="565" y="167"/>
                    <a:pt x="548" y="168"/>
                  </a:cubicBezTo>
                  <a:cubicBezTo>
                    <a:pt x="533" y="170"/>
                    <a:pt x="524" y="185"/>
                    <a:pt x="514" y="196"/>
                  </a:cubicBezTo>
                  <a:cubicBezTo>
                    <a:pt x="495" y="217"/>
                    <a:pt x="476" y="239"/>
                    <a:pt x="462" y="264"/>
                  </a:cubicBezTo>
                  <a:cubicBezTo>
                    <a:pt x="447" y="290"/>
                    <a:pt x="438" y="318"/>
                    <a:pt x="430" y="346"/>
                  </a:cubicBezTo>
                  <a:cubicBezTo>
                    <a:pt x="425" y="362"/>
                    <a:pt x="421" y="379"/>
                    <a:pt x="416" y="395"/>
                  </a:cubicBezTo>
                  <a:cubicBezTo>
                    <a:pt x="399" y="449"/>
                    <a:pt x="382" y="490"/>
                    <a:pt x="322" y="502"/>
                  </a:cubicBezTo>
                  <a:cubicBezTo>
                    <a:pt x="327" y="501"/>
                    <a:pt x="348" y="515"/>
                    <a:pt x="354" y="518"/>
                  </a:cubicBezTo>
                  <a:cubicBezTo>
                    <a:pt x="354" y="518"/>
                    <a:pt x="443" y="435"/>
                    <a:pt x="568" y="548"/>
                  </a:cubicBezTo>
                  <a:cubicBezTo>
                    <a:pt x="568" y="548"/>
                    <a:pt x="607" y="595"/>
                    <a:pt x="607" y="595"/>
                  </a:cubicBezTo>
                  <a:cubicBezTo>
                    <a:pt x="606" y="594"/>
                    <a:pt x="625" y="582"/>
                    <a:pt x="626" y="582"/>
                  </a:cubicBezTo>
                  <a:cubicBezTo>
                    <a:pt x="647" y="571"/>
                    <a:pt x="671" y="571"/>
                    <a:pt x="694" y="574"/>
                  </a:cubicBezTo>
                  <a:cubicBezTo>
                    <a:pt x="730" y="580"/>
                    <a:pt x="763" y="585"/>
                    <a:pt x="770" y="627"/>
                  </a:cubicBezTo>
                  <a:cubicBezTo>
                    <a:pt x="774" y="652"/>
                    <a:pt x="766" y="679"/>
                    <a:pt x="758" y="702"/>
                  </a:cubicBezTo>
                  <a:cubicBezTo>
                    <a:pt x="739" y="760"/>
                    <a:pt x="713" y="817"/>
                    <a:pt x="684" y="870"/>
                  </a:cubicBezTo>
                  <a:cubicBezTo>
                    <a:pt x="679" y="881"/>
                    <a:pt x="672" y="892"/>
                    <a:pt x="666" y="902"/>
                  </a:cubicBezTo>
                  <a:cubicBezTo>
                    <a:pt x="665" y="904"/>
                    <a:pt x="640" y="944"/>
                    <a:pt x="635" y="937"/>
                  </a:cubicBezTo>
                  <a:cubicBezTo>
                    <a:pt x="635" y="937"/>
                    <a:pt x="601" y="888"/>
                    <a:pt x="560" y="878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>
            <a:off x="444410" y="5099601"/>
            <a:ext cx="640080" cy="7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1517755" y="1832905"/>
            <a:ext cx="3361044" cy="8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62" tIns="35630" rIns="71262" bIns="35630">
            <a:spAutoFit/>
          </a:bodyPr>
          <a:lstStyle/>
          <a:p>
            <a:r>
              <a:rPr lang="en-US" sz="1600" b="1" dirty="0" smtClean="0">
                <a:solidFill>
                  <a:srgbClr val="117788"/>
                </a:solidFill>
              </a:rPr>
              <a:t>MSP432</a:t>
            </a:r>
            <a:r>
              <a:rPr lang="en-US" sz="1600" b="1" spc="100" baseline="30000" dirty="0" smtClean="0">
                <a:solidFill>
                  <a:srgbClr val="117788"/>
                </a:solidFill>
              </a:rPr>
              <a:t>™</a:t>
            </a:r>
            <a:r>
              <a:rPr lang="en-US" sz="1600" b="1" dirty="0" smtClean="0">
                <a:solidFill>
                  <a:srgbClr val="117788"/>
                </a:solidFill>
              </a:rPr>
              <a:t> MCUs: LOW-POWER </a:t>
            </a:r>
            <a:r>
              <a:rPr lang="en-US" sz="1600" b="1" dirty="0">
                <a:solidFill>
                  <a:srgbClr val="117788"/>
                </a:solidFill>
              </a:rPr>
              <a:t>AT ITS BEST; PERFORMANCE AT ITS CORE</a:t>
            </a:r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1517755" y="3335613"/>
            <a:ext cx="3361044" cy="10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62" tIns="35630" rIns="71262" bIns="35630">
            <a:spAutoFit/>
          </a:bodyPr>
          <a:lstStyle/>
          <a:p>
            <a:pPr defTabSz="913490"/>
            <a:r>
              <a:rPr lang="en-US" sz="1600" b="1" spc="100" dirty="0" smtClean="0">
                <a:solidFill>
                  <a:srgbClr val="117788"/>
                </a:solidFill>
              </a:rPr>
              <a:t>GROWING 16- AND 32-BIT PORTFOLIOS, INCLUDING ULTRA-LOW POWER FRAM MCUs</a:t>
            </a:r>
            <a:endParaRPr lang="en-US" sz="1600" b="1" spc="100" dirty="0">
              <a:solidFill>
                <a:srgbClr val="117788"/>
              </a:solidFill>
            </a:endParaRPr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1496978" y="5220403"/>
            <a:ext cx="3589372" cy="5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62" tIns="35630" rIns="71262" bIns="35630">
            <a:spAutoFit/>
          </a:bodyPr>
          <a:lstStyle/>
          <a:p>
            <a:pPr defTabSz="913490"/>
            <a:r>
              <a:rPr lang="en-US" sz="1600" b="1" spc="100" dirty="0" smtClean="0">
                <a:solidFill>
                  <a:srgbClr val="117788"/>
                </a:solidFill>
              </a:rPr>
              <a:t>GET STARTED WITH MSP432 MCU DEVELOPMENT TODAY</a:t>
            </a: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722220" cy="814388"/>
          </a:xfrm>
        </p:spPr>
        <p:txBody>
          <a:bodyPr/>
          <a:lstStyle/>
          <a:p>
            <a:r>
              <a:rPr lang="en-US" sz="2000" dirty="0" smtClean="0"/>
              <a:t>MSP MCUs: INDUSTRY'S LOWEST POWER MICROCONTROLLERS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9303" y="3494992"/>
            <a:ext cx="758711" cy="776699"/>
            <a:chOff x="382008" y="3344865"/>
            <a:chExt cx="619438" cy="634124"/>
          </a:xfrm>
        </p:grpSpPr>
        <p:grpSp>
          <p:nvGrpSpPr>
            <p:cNvPr id="31" name="Group 30"/>
            <p:cNvGrpSpPr/>
            <p:nvPr/>
          </p:nvGrpSpPr>
          <p:grpSpPr>
            <a:xfrm>
              <a:off x="382008" y="3344865"/>
              <a:ext cx="461464" cy="417904"/>
              <a:chOff x="442532" y="3440705"/>
              <a:chExt cx="461464" cy="41790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01868" y="3456481"/>
                <a:ext cx="402128" cy="4021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2532" y="3440705"/>
                <a:ext cx="303012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dirty="0" smtClean="0">
                    <a:solidFill>
                      <a:srgbClr val="FFFFFF"/>
                    </a:solidFill>
                  </a:rPr>
                  <a:t>MCU</a:t>
                </a:r>
                <a:endParaRPr lang="en-US" sz="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58192" y="3450101"/>
              <a:ext cx="461464" cy="417904"/>
              <a:chOff x="442532" y="3440705"/>
              <a:chExt cx="461464" cy="41790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01868" y="3456481"/>
                <a:ext cx="402128" cy="4021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2532" y="3440705"/>
                <a:ext cx="303012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dirty="0" smtClean="0">
                    <a:solidFill>
                      <a:srgbClr val="FFFFFF"/>
                    </a:solidFill>
                  </a:rPr>
                  <a:t>MCU</a:t>
                </a:r>
                <a:endParaRPr lang="en-US" sz="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39982" y="3561085"/>
              <a:ext cx="461464" cy="417904"/>
              <a:chOff x="442532" y="3454353"/>
              <a:chExt cx="461464" cy="41790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01868" y="3470129"/>
                <a:ext cx="402128" cy="4021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2532" y="3454353"/>
                <a:ext cx="303012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dirty="0" smtClean="0">
                    <a:solidFill>
                      <a:srgbClr val="FFFFFF"/>
                    </a:solidFill>
                  </a:rPr>
                  <a:t>MCU</a:t>
                </a:r>
                <a:endParaRPr lang="en-US" sz="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026" name="Picture 2" descr="C:\Users\mark.welsh\Desktop\Desktop Stuff\Files\Photos\Logos\ti_logo-no-bkgd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1" y="4138685"/>
            <a:ext cx="379081" cy="1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604E7-5B2B-424E-8C9A-E82FEE0E3D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 Platform Portability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382000" cy="2286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7" tIns="45674" rIns="91347" bIns="45674" rtlCol="0" anchor="ctr"/>
          <a:lstStyle/>
          <a:p>
            <a:pPr algn="ctr" defTabSz="91349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429000"/>
            <a:ext cx="8382000" cy="29077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920233" y="2200131"/>
            <a:ext cx="2209800" cy="369239"/>
          </a:xfrm>
          <a:prstGeom prst="rect">
            <a:avLst/>
          </a:prstGeom>
          <a:noFill/>
        </p:spPr>
        <p:txBody>
          <a:bodyPr wrap="square" lIns="91347" tIns="45674" rIns="91347" bIns="45674" rtlCol="0">
            <a:spAutoFit/>
          </a:bodyPr>
          <a:lstStyle/>
          <a:p>
            <a:pPr algn="ctr" defTabSz="913490"/>
            <a:r>
              <a:rPr lang="en-US" b="1" dirty="0">
                <a:solidFill>
                  <a:srgbClr val="000000"/>
                </a:solidFill>
              </a:rPr>
              <a:t>MSP430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920234" y="4794841"/>
            <a:ext cx="2209800" cy="369239"/>
          </a:xfrm>
          <a:prstGeom prst="rect">
            <a:avLst/>
          </a:prstGeom>
          <a:noFill/>
        </p:spPr>
        <p:txBody>
          <a:bodyPr wrap="square" lIns="91347" tIns="45674" rIns="91347" bIns="45674" rtlCol="0">
            <a:spAutoFit/>
          </a:bodyPr>
          <a:lstStyle/>
          <a:p>
            <a:pPr algn="ctr" defTabSz="913490"/>
            <a:r>
              <a:rPr lang="en-US" b="1" dirty="0">
                <a:solidFill>
                  <a:srgbClr val="000000"/>
                </a:solidFill>
              </a:rPr>
              <a:t>MSP432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5865" y="1524000"/>
            <a:ext cx="1901952" cy="256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400" dirty="0">
                <a:solidFill>
                  <a:srgbClr val="FFFFFF"/>
                </a:solidFill>
              </a:rPr>
              <a:t>MSP430 Modules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5865" y="1219200"/>
            <a:ext cx="1901952" cy="256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400" dirty="0">
                <a:solidFill>
                  <a:srgbClr val="FFFFFF"/>
                </a:solidFill>
              </a:rPr>
              <a:t>MSP 16-bit core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59305" y="3447288"/>
            <a:ext cx="1901952" cy="1962912"/>
            <a:chOff x="2559304" y="3447288"/>
            <a:chExt cx="1901952" cy="1962912"/>
          </a:xfrm>
        </p:grpSpPr>
        <p:sp>
          <p:nvSpPr>
            <p:cNvPr id="81" name="Rectangle 80"/>
            <p:cNvSpPr/>
            <p:nvPr/>
          </p:nvSpPr>
          <p:spPr>
            <a:xfrm>
              <a:off x="2559304" y="3502221"/>
              <a:ext cx="1901952" cy="19079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28658" y="3733800"/>
              <a:ext cx="868680" cy="12949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43058" y="3733800"/>
              <a:ext cx="868680" cy="12949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662288" y="4114800"/>
              <a:ext cx="789229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430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67112" y="3447288"/>
              <a:ext cx="1886336" cy="307777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3490"/>
              <a:r>
                <a:rPr lang="en-US" sz="1200" dirty="0" err="1"/>
                <a:t>MSPWare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31500" y="3729335"/>
              <a:ext cx="8658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90"/>
              <a:r>
                <a:rPr lang="en-US" sz="1100" dirty="0">
                  <a:solidFill>
                    <a:srgbClr val="000000"/>
                  </a:solidFill>
                </a:rPr>
                <a:t>Register-Level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32968" y="3729335"/>
              <a:ext cx="8658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90"/>
              <a:r>
                <a:rPr lang="en-US" sz="1100" dirty="0">
                  <a:solidFill>
                    <a:srgbClr val="000000"/>
                  </a:solidFill>
                </a:rPr>
                <a:t>Driver</a:t>
              </a:r>
            </a:p>
            <a:p>
              <a:pPr algn="ctr" defTabSz="913490"/>
              <a:r>
                <a:rPr lang="en-US" sz="1100" dirty="0">
                  <a:solidFill>
                    <a:srgbClr val="000000"/>
                  </a:solidFill>
                </a:rPr>
                <a:t>Library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571272" y="4114800"/>
              <a:ext cx="789229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430</a:t>
              </a: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687317" y="2667000"/>
            <a:ext cx="1901952" cy="256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400" dirty="0">
                <a:solidFill>
                  <a:srgbClr val="FFFFFF"/>
                </a:solidFill>
              </a:rPr>
              <a:t>MSP Debugger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06185" y="1211470"/>
            <a:ext cx="1901952" cy="873362"/>
            <a:chOff x="6806184" y="1211470"/>
            <a:chExt cx="1901952" cy="873362"/>
          </a:xfrm>
        </p:grpSpPr>
        <p:sp>
          <p:nvSpPr>
            <p:cNvPr id="97" name="Rectangle 96"/>
            <p:cNvSpPr/>
            <p:nvPr/>
          </p:nvSpPr>
          <p:spPr>
            <a:xfrm>
              <a:off x="6806184" y="1211470"/>
              <a:ext cx="1901952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LaunchPad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06184" y="1524000"/>
              <a:ext cx="1901952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 err="1">
                  <a:solidFill>
                    <a:srgbClr val="FFFFFF"/>
                  </a:solidFill>
                </a:rPr>
                <a:t>BoosterPacks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06184" y="1828800"/>
              <a:ext cx="1901952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Target Board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663869" y="3539487"/>
            <a:ext cx="1948855" cy="1458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87317" y="2971800"/>
            <a:ext cx="1901952" cy="256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400" dirty="0">
                <a:solidFill>
                  <a:srgbClr val="FFFFFF"/>
                </a:solidFill>
              </a:rPr>
              <a:t>BSL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687317" y="2362200"/>
            <a:ext cx="1901952" cy="256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>
              <a:lnSpc>
                <a:spcPts val="1000"/>
              </a:lnSpc>
            </a:pPr>
            <a:r>
              <a:rPr lang="en-US" sz="1100" dirty="0">
                <a:solidFill>
                  <a:srgbClr val="FFFFFF"/>
                </a:solidFill>
              </a:rPr>
              <a:t>ULP Tools: ULP Advisor  &amp; </a:t>
            </a:r>
            <a:r>
              <a:rPr lang="en-US" sz="1100" dirty="0" err="1">
                <a:solidFill>
                  <a:srgbClr val="FFFFFF"/>
                </a:solidFill>
              </a:rPr>
              <a:t>EnergyTrace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55312" y="1143000"/>
            <a:ext cx="196596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  <a:p>
            <a:pPr algn="ctr" defTabSz="913490"/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87317" y="1173480"/>
            <a:ext cx="1901952" cy="1085088"/>
            <a:chOff x="4687316" y="1173480"/>
            <a:chExt cx="1901952" cy="1085088"/>
          </a:xfrm>
        </p:grpSpPr>
        <p:sp>
          <p:nvSpPr>
            <p:cNvPr id="103" name="Rectangle 102"/>
            <p:cNvSpPr/>
            <p:nvPr/>
          </p:nvSpPr>
          <p:spPr>
            <a:xfrm>
              <a:off x="4687316" y="1447800"/>
              <a:ext cx="1901952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IAR IDE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687316" y="1725168"/>
              <a:ext cx="1901952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 err="1">
                  <a:solidFill>
                    <a:srgbClr val="FFFFFF"/>
                  </a:solidFill>
                </a:rPr>
                <a:t>Energia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687316" y="1173480"/>
              <a:ext cx="1901952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CCS IDE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87316" y="2002536"/>
              <a:ext cx="1901952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GCC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0624" y="3566160"/>
            <a:ext cx="6172200" cy="2758440"/>
            <a:chOff x="420624" y="3566160"/>
            <a:chExt cx="6172200" cy="2758440"/>
          </a:xfrm>
        </p:grpSpPr>
        <p:sp>
          <p:nvSpPr>
            <p:cNvPr id="35" name="Rectangle 34"/>
            <p:cNvSpPr/>
            <p:nvPr/>
          </p:nvSpPr>
          <p:spPr>
            <a:xfrm>
              <a:off x="2546362" y="6068568"/>
              <a:ext cx="1901952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CMSIS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0624" y="4495800"/>
              <a:ext cx="1901952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ARM Modules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0624" y="4191000"/>
              <a:ext cx="1901952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300" dirty="0">
                  <a:solidFill>
                    <a:srgbClr val="FFFFFF"/>
                  </a:solidFill>
                </a:rPr>
                <a:t>New MSP432 Modules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0624" y="3566160"/>
              <a:ext cx="1901952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ARM M4F 32-bit core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677903" y="4419600"/>
              <a:ext cx="789229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432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677903" y="4736113"/>
              <a:ext cx="789229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ARM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86887" y="4419600"/>
              <a:ext cx="789229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432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86887" y="4736113"/>
              <a:ext cx="789229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ARM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690872" y="4696968"/>
              <a:ext cx="1901952" cy="2560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 err="1">
                  <a:solidFill>
                    <a:srgbClr val="FFFFFF"/>
                  </a:solidFill>
                </a:rPr>
                <a:t>Keil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690872" y="5090160"/>
              <a:ext cx="1901952" cy="256032"/>
            </a:xfrm>
            <a:prstGeom prst="rect">
              <a:avLst/>
            </a:prstGeom>
            <a:gradFill>
              <a:gsLst>
                <a:gs pos="0">
                  <a:schemeClr val="accent6">
                    <a:shade val="51000"/>
                    <a:satMod val="130000"/>
                  </a:schemeClr>
                </a:gs>
                <a:gs pos="40000">
                  <a:schemeClr val="accent6">
                    <a:shade val="93000"/>
                    <a:satMod val="130000"/>
                  </a:schemeClr>
                </a:gs>
                <a:gs pos="100000">
                  <a:srgbClr val="FF0000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>
                <a:lnSpc>
                  <a:spcPts val="12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ULP Tools: ULP Advisor  &amp; </a:t>
              </a:r>
              <a:r>
                <a:rPr lang="en-US" sz="1200" dirty="0" err="1">
                  <a:solidFill>
                    <a:srgbClr val="FFFFFF"/>
                  </a:solidFill>
                </a:rPr>
                <a:t>EnergyTrace</a:t>
              </a:r>
              <a:r>
                <a:rPr lang="en-US" sz="1200" dirty="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59304" y="5458968"/>
              <a:ext cx="1901952" cy="256032"/>
            </a:xfrm>
            <a:prstGeom prst="rect">
              <a:avLst/>
            </a:prstGeom>
            <a:gradFill>
              <a:gsLst>
                <a:gs pos="0">
                  <a:schemeClr val="accent6">
                    <a:shade val="51000"/>
                    <a:satMod val="130000"/>
                  </a:schemeClr>
                </a:gs>
                <a:gs pos="40000">
                  <a:schemeClr val="accent6">
                    <a:shade val="93000"/>
                    <a:satMod val="130000"/>
                  </a:schemeClr>
                </a:gs>
                <a:gs pos="100000">
                  <a:srgbClr val="FF0000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 err="1">
                  <a:solidFill>
                    <a:srgbClr val="FFFFFF"/>
                  </a:solidFill>
                </a:rPr>
                <a:t>Intrinsics</a:t>
              </a:r>
              <a:r>
                <a:rPr lang="en-US" sz="1400" dirty="0">
                  <a:solidFill>
                    <a:srgbClr val="FFFFFF"/>
                  </a:solidFill>
                </a:rPr>
                <a:t> &amp; Interrupts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28180" y="5486419"/>
            <a:ext cx="3158820" cy="855077"/>
            <a:chOff x="-2549220" y="342910"/>
            <a:chExt cx="3158820" cy="855077"/>
          </a:xfrm>
        </p:grpSpPr>
        <p:sp>
          <p:nvSpPr>
            <p:cNvPr id="4" name="Rectangle 3"/>
            <p:cNvSpPr/>
            <p:nvPr/>
          </p:nvSpPr>
          <p:spPr>
            <a:xfrm>
              <a:off x="-2549220" y="419110"/>
              <a:ext cx="405384" cy="9144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-2549220" y="614700"/>
              <a:ext cx="405384" cy="9144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209800" y="53850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490"/>
              <a:r>
                <a:rPr lang="en-US" sz="1100" dirty="0">
                  <a:solidFill>
                    <a:srgbClr val="FFFFFF"/>
                  </a:solidFill>
                </a:rPr>
                <a:t>New for MSP432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2199564" y="34291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490"/>
              <a:r>
                <a:rPr lang="en-US" sz="1100" dirty="0">
                  <a:solidFill>
                    <a:srgbClr val="FFFFFF"/>
                  </a:solidFill>
                </a:rPr>
                <a:t>Same as MSP430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2549220" y="842415"/>
              <a:ext cx="405384" cy="91440"/>
            </a:xfrm>
            <a:prstGeom prst="rect">
              <a:avLst/>
            </a:prstGeom>
            <a:gradFill>
              <a:gsLst>
                <a:gs pos="32000">
                  <a:schemeClr val="accent6"/>
                </a:gs>
                <a:gs pos="71000">
                  <a:schemeClr val="tx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209800" y="767100"/>
              <a:ext cx="2819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490"/>
              <a:r>
                <a:rPr lang="en-US" sz="1100" dirty="0">
                  <a:solidFill>
                    <a:srgbClr val="FFFFFF"/>
                  </a:solidFill>
                </a:rPr>
                <a:t>Slight modifications </a:t>
              </a:r>
              <a:br>
                <a:rPr lang="en-US" sz="1100" dirty="0">
                  <a:solidFill>
                    <a:srgbClr val="FFFFFF"/>
                  </a:solidFill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from MSP430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59305" y="1192349"/>
            <a:ext cx="1901952" cy="1403965"/>
            <a:chOff x="2559304" y="1192346"/>
            <a:chExt cx="1901952" cy="1403965"/>
          </a:xfrm>
        </p:grpSpPr>
        <p:sp>
          <p:nvSpPr>
            <p:cNvPr id="12" name="Rectangle 11"/>
            <p:cNvSpPr/>
            <p:nvPr/>
          </p:nvSpPr>
          <p:spPr>
            <a:xfrm>
              <a:off x="2559304" y="1197279"/>
              <a:ext cx="1901952" cy="13990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17825" y="1449064"/>
              <a:ext cx="868680" cy="7641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32225" y="1449064"/>
              <a:ext cx="868680" cy="7641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400" dirty="0">
                <a:solidFill>
                  <a:srgbClr val="000000"/>
                </a:solidFill>
              </a:endParaRPr>
            </a:p>
            <a:p>
              <a:pPr algn="ctr" defTabSz="913490"/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651455" y="1873082"/>
              <a:ext cx="789229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430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60439" y="1873082"/>
              <a:ext cx="789229" cy="2560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400" dirty="0">
                  <a:solidFill>
                    <a:srgbClr val="FFFFFF"/>
                  </a:solidFill>
                </a:rPr>
                <a:t>430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67112" y="1192346"/>
              <a:ext cx="1886336" cy="255454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3490"/>
              <a:r>
                <a:rPr lang="en-US" dirty="0" err="1" smtClean="0"/>
                <a:t>MSPWare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20667" y="1447800"/>
              <a:ext cx="865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90"/>
              <a:r>
                <a:rPr lang="en-US" sz="1200" dirty="0">
                  <a:solidFill>
                    <a:srgbClr val="000000"/>
                  </a:solidFill>
                </a:rPr>
                <a:t>Register-Level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22135" y="1447800"/>
              <a:ext cx="865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90"/>
              <a:r>
                <a:rPr lang="en-US" sz="1200" dirty="0">
                  <a:solidFill>
                    <a:srgbClr val="000000"/>
                  </a:solidFill>
                </a:rPr>
                <a:t>Driver</a:t>
              </a:r>
            </a:p>
            <a:p>
              <a:pPr algn="ctr" defTabSz="913490"/>
              <a:r>
                <a:rPr lang="en-US" sz="1200" dirty="0">
                  <a:solidFill>
                    <a:srgbClr val="000000"/>
                  </a:solidFill>
                </a:rPr>
                <a:t>Library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93848" y="2247322"/>
              <a:ext cx="1804958" cy="27489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0"/>
              <a:r>
                <a:rPr lang="en-US" sz="1200" dirty="0">
                  <a:solidFill>
                    <a:srgbClr val="FFFFFF"/>
                  </a:solidFill>
                </a:rPr>
                <a:t>Libraries</a:t>
              </a: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614644" y="5105400"/>
            <a:ext cx="1804958" cy="2748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200" dirty="0">
                <a:solidFill>
                  <a:srgbClr val="FFFFFF"/>
                </a:solidFill>
              </a:rPr>
              <a:t>Libraries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59305" y="2667000"/>
            <a:ext cx="1901952" cy="256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400" dirty="0" err="1">
                <a:solidFill>
                  <a:srgbClr val="FFFFFF"/>
                </a:solidFill>
              </a:rPr>
              <a:t>Intrinsics</a:t>
            </a:r>
            <a:r>
              <a:rPr lang="en-US" sz="1400" dirty="0">
                <a:solidFill>
                  <a:srgbClr val="FFFFFF"/>
                </a:solidFill>
              </a:rPr>
              <a:t> &amp; Interrupts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559305" y="2978169"/>
            <a:ext cx="1901952" cy="256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400" dirty="0">
                <a:solidFill>
                  <a:srgbClr val="FFFFFF"/>
                </a:solidFill>
              </a:rPr>
              <a:t>RTOSs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838201"/>
            <a:ext cx="2011680" cy="329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500" b="1" dirty="0">
                <a:solidFill>
                  <a:srgbClr val="FFFFFF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4440" y="838201"/>
            <a:ext cx="2011680" cy="329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500" b="1" dirty="0">
                <a:solidFill>
                  <a:srgbClr val="FFFFFF"/>
                </a:solidFill>
              </a:rPr>
              <a:t>Software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2452" y="838201"/>
            <a:ext cx="2011680" cy="329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500" b="1" dirty="0">
                <a:solidFill>
                  <a:srgbClr val="FFFFFF"/>
                </a:solidFill>
              </a:rPr>
              <a:t>Development Tools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1320" y="838201"/>
            <a:ext cx="2011680" cy="329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7" tIns="45674" rIns="91347" bIns="45674" rtlCol="0" anchor="ctr"/>
          <a:lstStyle/>
          <a:p>
            <a:pPr algn="ctr" defTabSz="913490"/>
            <a:r>
              <a:rPr lang="en-US" sz="1500" b="1" dirty="0">
                <a:solidFill>
                  <a:srgbClr val="FFFFFF"/>
                </a:solidFill>
              </a:rPr>
              <a:t>Development Kits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304800"/>
            <a:ext cx="337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www.ti.com/lit/pdf/slaa656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1434E-6 L -0.00174 0.34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7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408E-6 L 0.00174 0.33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7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2544E-6 L 3.33333E-6 0.39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3654E-7 L 3.33333E-6 0.40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0.4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349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4265E-6 L -0.00052 0.334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7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6735E-6 L 0.00018 0.349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77 L -0.00052 0.40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1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2729E-7 L -0.00052 0.40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2" grpId="0"/>
      <p:bldP spid="32" grpId="0" animBg="1"/>
      <p:bldP spid="96" grpId="0" animBg="1"/>
      <p:bldP spid="65" grpId="0" animBg="1"/>
      <p:bldP spid="101" grpId="0" animBg="1"/>
      <p:bldP spid="100" grpId="0" animBg="1"/>
      <p:bldP spid="106" grpId="0" animBg="1"/>
      <p:bldP spid="106" grpId="1" animBg="1"/>
      <p:bldP spid="109" grpId="0" animBg="1"/>
      <p:bldP spid="45" grpId="0" animBg="1"/>
      <p:bldP spid="45" grpId="1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 with the MSP432 LaunchPad</a:t>
            </a:r>
            <a:endParaRPr lang="en-US" sz="2400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562600" y="548640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MSP-EXP432P401R</a:t>
            </a:r>
            <a:br>
              <a:rPr lang="en-US" sz="2400" b="1" i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$12.99</a:t>
            </a:r>
            <a:endParaRPr lang="en-US" sz="2000" b="1" i="1" dirty="0">
              <a:solidFill>
                <a:srgbClr val="C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1143000"/>
            <a:ext cx="5181600" cy="76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FFFFFF"/>
                </a:solidFill>
              </a:rPr>
              <a:t>Develop high performance applications that benefit from low power operation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15000" y="1447800"/>
            <a:ext cx="3200400" cy="4481513"/>
            <a:chOff x="5334000" y="1511230"/>
            <a:chExt cx="3200400" cy="44815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7E7E9"/>
                </a:clrFrom>
                <a:clrTo>
                  <a:srgbClr val="E7E7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511230"/>
              <a:ext cx="3200400" cy="448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918560" y="1905000"/>
              <a:ext cx="2082440" cy="232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938">
            <a:off x="5988230" y="971550"/>
            <a:ext cx="2324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057400"/>
            <a:ext cx="6067425" cy="39624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Features</a:t>
            </a:r>
          </a:p>
          <a:p>
            <a:pPr>
              <a:spcBef>
                <a:spcPts val="0"/>
              </a:spcBef>
              <a:buFont typeface="Courier New"/>
              <a:buChar char="•"/>
              <a:tabLst>
                <a:tab pos="914400" algn="l"/>
              </a:tabLst>
            </a:pPr>
            <a:r>
              <a:rPr lang="en-US" sz="1400" dirty="0"/>
              <a:t>Low-power, high performance MSP432P401R MCU</a:t>
            </a:r>
          </a:p>
          <a:p>
            <a:pPr>
              <a:spcBef>
                <a:spcPts val="0"/>
              </a:spcBef>
              <a:buFont typeface="Courier New"/>
              <a:buChar char="•"/>
              <a:tabLst>
                <a:tab pos="914400" algn="l"/>
              </a:tabLst>
            </a:pPr>
            <a:r>
              <a:rPr lang="en-US" sz="1400" dirty="0"/>
              <a:t>40 pin </a:t>
            </a:r>
            <a:r>
              <a:rPr lang="en-US" sz="1400" dirty="0" err="1"/>
              <a:t>BoosterPack</a:t>
            </a:r>
            <a:r>
              <a:rPr lang="en-US" sz="1400" dirty="0"/>
              <a:t> Connector, and support for 20 pin </a:t>
            </a:r>
            <a:r>
              <a:rPr lang="en-US" sz="1400" dirty="0" err="1"/>
              <a:t>BoosterPacks</a:t>
            </a:r>
            <a:r>
              <a:rPr lang="en-US" sz="1400" dirty="0"/>
              <a:t> </a:t>
            </a:r>
          </a:p>
          <a:p>
            <a:pPr>
              <a:spcBef>
                <a:spcPts val="0"/>
              </a:spcBef>
              <a:buFont typeface="Courier New"/>
              <a:buChar char="•"/>
              <a:tabLst>
                <a:tab pos="914400" algn="l"/>
              </a:tabLst>
            </a:pPr>
            <a:r>
              <a:rPr lang="en-US" sz="1400" dirty="0"/>
              <a:t>Onboard XDS-110ET emulator featuring </a:t>
            </a:r>
            <a:r>
              <a:rPr lang="en-US" sz="1400" dirty="0" err="1"/>
              <a:t>EnergyTrace</a:t>
            </a:r>
            <a:r>
              <a:rPr lang="en-US" sz="1400" dirty="0"/>
              <a:t>+ Technology </a:t>
            </a:r>
          </a:p>
          <a:p>
            <a:pPr>
              <a:spcBef>
                <a:spcPts val="0"/>
              </a:spcBef>
              <a:buFont typeface="Courier New"/>
              <a:buChar char="•"/>
              <a:tabLst>
                <a:tab pos="914400" algn="l"/>
              </a:tabLst>
            </a:pPr>
            <a:r>
              <a:rPr lang="en-US" sz="1400" dirty="0"/>
              <a:t>2 buttons and 2 LEDs for User Interaction</a:t>
            </a:r>
          </a:p>
          <a:p>
            <a:pPr>
              <a:spcBef>
                <a:spcPts val="0"/>
              </a:spcBef>
              <a:buFont typeface="Courier New"/>
              <a:buChar char="•"/>
              <a:tabLst>
                <a:tab pos="914400" algn="l"/>
              </a:tabLst>
            </a:pPr>
            <a:r>
              <a:rPr lang="en-US" sz="1400" dirty="0"/>
              <a:t>Back-channel UART </a:t>
            </a:r>
            <a:r>
              <a:rPr lang="en-US" sz="1400" dirty="0" smtClean="0">
                <a:ea typeface="MS Mincho"/>
                <a:cs typeface="Times New Roman"/>
              </a:rPr>
              <a:t>via </a:t>
            </a:r>
            <a:r>
              <a:rPr lang="en-US" sz="1400" dirty="0">
                <a:ea typeface="MS Mincho"/>
                <a:cs typeface="Times New Roman"/>
              </a:rPr>
              <a:t>USB to PC</a:t>
            </a:r>
            <a:endParaRPr lang="en-US" dirty="0">
              <a:latin typeface="Times New Roman"/>
              <a:ea typeface="MS Mincho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Kit Includes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Development board with demo application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USB cable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Quick start guide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Software</a:t>
            </a:r>
          </a:p>
          <a:p>
            <a:pPr>
              <a:spcBef>
                <a:spcPts val="0"/>
              </a:spcBef>
            </a:pPr>
            <a:r>
              <a:rPr lang="en-US" sz="1400" dirty="0" err="1" smtClean="0"/>
              <a:t>MSPWare</a:t>
            </a:r>
            <a:r>
              <a:rPr lang="en-US" sz="1400" dirty="0" smtClean="0"/>
              <a:t> featuring example code, User’s Guides, Application notes, training, and more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Out-of-box LaunchPad GUI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925218" y="6063481"/>
            <a:ext cx="28809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4"/>
              </a:rPr>
              <a:t>https://</a:t>
            </a:r>
            <a:r>
              <a:rPr lang="en-US" sz="1100" dirty="0" smtClean="0">
                <a:hlinkClick r:id="rId4"/>
              </a:rPr>
              <a:t>store.ti.com/msp-exp432p401r.aspx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945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Overview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02CEE-849B-447A-A57F-231C4D1B06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MORE ECOSYSTEM WITH EASY-TO-USE TOOLS AND SOFTWARE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\4com\titv\photos\Products\ProductPhotos-2015\MalyChhorn\1-6-15\JMI_00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15" y="978352"/>
            <a:ext cx="2652453" cy="18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350044" y="3742587"/>
            <a:ext cx="2183659" cy="96202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MSPWare™:	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Driver library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App notes &amp; </a:t>
            </a:r>
            <a:br>
              <a:rPr lang="en-US" sz="1100" dirty="0">
                <a:solidFill>
                  <a:srgbClr val="000000"/>
                </a:solidFill>
              </a:rPr>
            </a:br>
            <a:r>
              <a:rPr lang="en-US" sz="1100" dirty="0">
                <a:solidFill>
                  <a:srgbClr val="000000"/>
                </a:solidFill>
              </a:rPr>
              <a:t>user’s guides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Example code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Tutorials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50044" y="5084364"/>
            <a:ext cx="1681825" cy="96202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Optimization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tools:</a:t>
            </a: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ULP Advisor</a:t>
            </a: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EnergyTrace+™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43506" y="1433894"/>
            <a:ext cx="107632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Choose from your favorite IDEs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53030" y="2551091"/>
            <a:ext cx="1280256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Develop or access code and collateral online, instantly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48267" y="3818303"/>
            <a:ext cx="122025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Ease code development with easy to use APIs and examples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48267" y="5128163"/>
            <a:ext cx="122025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Optimize your code and system for </a:t>
            </a:r>
            <a:br>
              <a:rPr lang="en-US" sz="1200" dirty="0">
                <a:solidFill>
                  <a:srgbClr val="117788"/>
                </a:solidFill>
              </a:rPr>
            </a:br>
            <a:r>
              <a:rPr lang="en-US" sz="1200" dirty="0">
                <a:solidFill>
                  <a:srgbClr val="117788"/>
                </a:solidFill>
              </a:rPr>
              <a:t>ultra-low-power operation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025" y="234277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17788"/>
                </a:solidFill>
                <a:cs typeface="Arial" charset="0"/>
              </a:rPr>
              <a:t>MSP432™ </a:t>
            </a:r>
            <a:br>
              <a:rPr lang="en-US" sz="1200" b="1" dirty="0">
                <a:solidFill>
                  <a:srgbClr val="117788"/>
                </a:solidFill>
                <a:cs typeface="Arial" charset="0"/>
              </a:rPr>
            </a:br>
            <a:r>
              <a:rPr lang="en-US" sz="1200" b="1" dirty="0">
                <a:solidFill>
                  <a:srgbClr val="117788"/>
                </a:solidFill>
                <a:cs typeface="Arial" charset="0"/>
              </a:rPr>
              <a:t>LaunchPad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612" y="4539443"/>
            <a:ext cx="3108176" cy="646238"/>
          </a:xfrm>
          <a:prstGeom prst="rect">
            <a:avLst/>
          </a:prstGeom>
          <a:noFill/>
        </p:spPr>
        <p:txBody>
          <a:bodyPr wrap="square" lIns="91347" tIns="45674" rIns="91347" bIns="4567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E0000"/>
                </a:solidFill>
                <a:cs typeface="Arial" charset="0"/>
              </a:rPr>
              <a:t>Software optimized </a:t>
            </a:r>
            <a:br>
              <a:rPr lang="en-US" b="1" dirty="0">
                <a:solidFill>
                  <a:srgbClr val="DE0000"/>
                </a:solidFill>
                <a:cs typeface="Arial" charset="0"/>
              </a:rPr>
            </a:br>
            <a:r>
              <a:rPr lang="en-US" b="1" dirty="0">
                <a:solidFill>
                  <a:srgbClr val="DE0000"/>
                </a:solidFill>
                <a:cs typeface="Arial" charset="0"/>
              </a:rPr>
              <a:t>for low-power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615" y="1414689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45" y="1547092"/>
            <a:ext cx="18975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17788"/>
                </a:solidFill>
                <a:cs typeface="Arial" charset="0"/>
              </a:rPr>
              <a:t>Get 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started 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6386" y="1415669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45172" y="1548072"/>
            <a:ext cx="11282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17788"/>
                </a:solidFill>
                <a:cs typeface="Arial" charset="0"/>
              </a:rPr>
              <a:t>Connect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to your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computer</a:t>
            </a:r>
          </a:p>
        </p:txBody>
      </p:sp>
      <p:sp>
        <p:nvSpPr>
          <p:cNvPr id="31" name="Freeform 30"/>
          <p:cNvSpPr/>
          <p:nvPr/>
        </p:nvSpPr>
        <p:spPr>
          <a:xfrm>
            <a:off x="2020601" y="2578162"/>
            <a:ext cx="1449659" cy="887637"/>
          </a:xfrm>
          <a:custGeom>
            <a:avLst/>
            <a:gdLst>
              <a:gd name="connsiteX0" fmla="*/ 0 w 1449659"/>
              <a:gd name="connsiteY0" fmla="*/ 0 h 887637"/>
              <a:gd name="connsiteX1" fmla="*/ 4460 w 1449659"/>
              <a:gd name="connsiteY1" fmla="*/ 887637 h 887637"/>
              <a:gd name="connsiteX2" fmla="*/ 1449659 w 1449659"/>
              <a:gd name="connsiteY2" fmla="*/ 887637 h 8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659" h="887637">
                <a:moveTo>
                  <a:pt x="0" y="0"/>
                </a:moveTo>
                <a:cubicBezTo>
                  <a:pt x="1487" y="295879"/>
                  <a:pt x="2973" y="591758"/>
                  <a:pt x="4460" y="887637"/>
                </a:cubicBezTo>
                <a:lnTo>
                  <a:pt x="1449659" y="887637"/>
                </a:lnTo>
              </a:path>
            </a:pathLst>
          </a:custGeom>
          <a:noFill/>
          <a:ln w="952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4" y="2448135"/>
            <a:ext cx="2018877" cy="13395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28504" y="1402995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4295" y="2583227"/>
            <a:ext cx="508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8530" y="3806978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7187" y="5125521"/>
            <a:ext cx="49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6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638800" y="2266958"/>
            <a:ext cx="30257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350044" y="1433894"/>
            <a:ext cx="806223" cy="83547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CCS</a:t>
            </a:r>
          </a:p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IAR</a:t>
            </a:r>
          </a:p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</a:rPr>
              <a:t>Keil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638800" y="3483485"/>
            <a:ext cx="3051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6099" y="4917213"/>
            <a:ext cx="3051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5192158" y="3703320"/>
            <a:ext cx="499981" cy="2343072"/>
          </a:xfrm>
          <a:custGeom>
            <a:avLst/>
            <a:gdLst>
              <a:gd name="connsiteX0" fmla="*/ 1515292 w 1515292"/>
              <a:gd name="connsiteY0" fmla="*/ 0 h 2429691"/>
              <a:gd name="connsiteX1" fmla="*/ 0 w 1515292"/>
              <a:gd name="connsiteY1" fmla="*/ 0 h 2429691"/>
              <a:gd name="connsiteX2" fmla="*/ 0 w 1515292"/>
              <a:gd name="connsiteY2" fmla="*/ 2429691 h 2429691"/>
              <a:gd name="connsiteX3" fmla="*/ 1502229 w 1515292"/>
              <a:gd name="connsiteY3" fmla="*/ 2429691 h 242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292" h="2429691">
                <a:moveTo>
                  <a:pt x="1515292" y="0"/>
                </a:moveTo>
                <a:lnTo>
                  <a:pt x="0" y="0"/>
                </a:lnTo>
                <a:lnTo>
                  <a:pt x="0" y="2429691"/>
                </a:lnTo>
                <a:lnTo>
                  <a:pt x="1502229" y="2429691"/>
                </a:lnTo>
              </a:path>
            </a:pathLst>
          </a:cu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684969" y="4862562"/>
            <a:ext cx="5034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210001">
            <a:off x="2090166" y="12875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$12.99 USD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22788" y="2707564"/>
            <a:ext cx="1208061" cy="1294825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Easy to use, low-cost evaluation kit with integrated emulator and EnergyTrace+ 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199" y="2680375"/>
            <a:ext cx="1161288" cy="70378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50135" y="2680374"/>
            <a:ext cx="1793865" cy="5609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TI Cloud IDE: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Resource Explorer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Code Composer Studio™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0000"/>
                </a:solidFill>
              </a:rPr>
              <a:t>PinMux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MORE ECOSYSTEM WITH EASY-TO-USE TOOLS AND SOFTWARE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9802" y="1327828"/>
            <a:ext cx="107632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Choose from your favorite IDEs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4563" y="4857116"/>
            <a:ext cx="122025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Ease code development with easy to use APIs and examples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1296929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826" y="4845791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42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AutoShape 4" descr="Image result for i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Image result for i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20491"/>
              </p:ext>
            </p:extLst>
          </p:nvPr>
        </p:nvGraphicFramePr>
        <p:xfrm>
          <a:off x="2126340" y="1188720"/>
          <a:ext cx="6594372" cy="49072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8860"/>
                <a:gridCol w="1676400"/>
                <a:gridCol w="1676400"/>
                <a:gridCol w="1862712"/>
              </a:tblGrid>
              <a:tr h="140208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08661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Notable Feature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 32KB version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Advanced debugging tools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C-SPY® and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C-STAT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CMSIS-pack</a:t>
                      </a:r>
                      <a:endParaRPr lang="en-US" sz="1400" dirty="0"/>
                    </a:p>
                  </a:txBody>
                  <a:tcPr/>
                </a:tc>
              </a:tr>
              <a:tr h="10866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Debuggers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XDS110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XDS200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Segger</a:t>
                      </a:r>
                      <a:r>
                        <a:rPr lang="en-US" sz="1400" dirty="0" smtClean="0"/>
                        <a:t> J-Lin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XDS110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XDS200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Segger</a:t>
                      </a:r>
                      <a:r>
                        <a:rPr lang="en-US" sz="1400" dirty="0" smtClean="0"/>
                        <a:t> J-Link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IAR I-jet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XDS110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Segger</a:t>
                      </a:r>
                      <a:r>
                        <a:rPr lang="en-US" sz="1400" dirty="0" smtClean="0"/>
                        <a:t> J-Link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Keil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uLink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33197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6" name="Picture 8" descr="http://www2.renesas.eu/ap_newsletter/088_February-2014/images/IAR_CMYK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2518"/>
            <a:ext cx="1507300" cy="903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01" y="1346796"/>
            <a:ext cx="1520999" cy="1015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87786"/>
            <a:ext cx="1666875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126340" y="4893628"/>
            <a:ext cx="2183659" cy="96202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chemeClr val="bg1"/>
                </a:solidFill>
              </a:rPr>
              <a:t>MSPWare</a:t>
            </a:r>
            <a:r>
              <a:rPr lang="en-US" sz="1400" b="1" dirty="0" smtClean="0">
                <a:solidFill>
                  <a:schemeClr val="bg1"/>
                </a:solidFill>
              </a:rPr>
              <a:t>™</a:t>
            </a:r>
            <a:r>
              <a:rPr lang="en-US" sz="1200" dirty="0">
                <a:solidFill>
                  <a:schemeClr val="bg1"/>
                </a:solidFill>
              </a:rPr>
              <a:t>	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Driver library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App notes &amp;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user’s guides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Example code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Tutorials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126340" y="1316085"/>
            <a:ext cx="1226460" cy="83547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CCS</a:t>
            </a:r>
          </a:p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IAR</a:t>
            </a:r>
          </a:p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Keil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0193510\AppData\Local\Microsoft\Windows\Temporary Internet Files\Content.IE5\04Z67ZPG\Benefits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40" y="5074920"/>
            <a:ext cx="805522" cy="8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0193510\AppData\Local\Microsoft\Windows\Temporary Internet Files\Content.IE5\04Z67ZPG\Benefits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59" y="5086245"/>
            <a:ext cx="805522" cy="8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0193510\AppData\Local\Microsoft\Windows\Temporary Internet Files\Content.IE5\04Z67ZPG\Benefits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78" y="5086245"/>
            <a:ext cx="805522" cy="8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 (Headings)"/>
              </a:rPr>
              <a:t>MORE ECOSYSTEM WITH EASY-TO-USE TOOLS AND SOFTWARE</a:t>
            </a:r>
            <a:endParaRPr lang="en-US" sz="2000" dirty="0">
              <a:latin typeface="Arial (Headings)"/>
            </a:endParaRPr>
          </a:p>
        </p:txBody>
      </p:sp>
      <p:pic>
        <p:nvPicPr>
          <p:cNvPr id="1026" name="Picture 2" descr="\\4com\titv\photos\Products\ProductPhotos-2015\MalyChhorn\1-6-15\JMI_00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15" y="978352"/>
            <a:ext cx="2652453" cy="18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350135" y="2680374"/>
            <a:ext cx="1793865" cy="5609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TI Cloud IDE: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Resource Explorer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Code Composer Studio™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0000"/>
                </a:solidFill>
              </a:rPr>
              <a:t>PinMux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50044" y="3742587"/>
            <a:ext cx="2183659" cy="96202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MSPWare™:	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Driver library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App notes &amp; </a:t>
            </a:r>
            <a:br>
              <a:rPr lang="en-US" sz="1100" dirty="0">
                <a:solidFill>
                  <a:srgbClr val="000000"/>
                </a:solidFill>
              </a:rPr>
            </a:br>
            <a:r>
              <a:rPr lang="en-US" sz="1100" dirty="0">
                <a:solidFill>
                  <a:srgbClr val="000000"/>
                </a:solidFill>
              </a:rPr>
              <a:t>user’s guides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Example code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Tutorials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50044" y="5084364"/>
            <a:ext cx="1681825" cy="96202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Optimization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tools:</a:t>
            </a: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ULP Advisor</a:t>
            </a: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EnergyTrace+™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43506" y="1433894"/>
            <a:ext cx="107632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Choose from your favorite IDEs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53030" y="2551091"/>
            <a:ext cx="1280256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Develop or access code and collateral online, instantly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48267" y="3818303"/>
            <a:ext cx="122025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Ease code development with easy to use APIs and examples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48267" y="5128163"/>
            <a:ext cx="1220255" cy="833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Optimize your code and system for </a:t>
            </a:r>
            <a:br>
              <a:rPr lang="en-US" sz="1200" dirty="0">
                <a:solidFill>
                  <a:srgbClr val="117788"/>
                </a:solidFill>
              </a:rPr>
            </a:br>
            <a:r>
              <a:rPr lang="en-US" sz="1200" dirty="0">
                <a:solidFill>
                  <a:srgbClr val="117788"/>
                </a:solidFill>
              </a:rPr>
              <a:t>ultra-low-power operation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025" y="234277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MSP432™ </a:t>
            </a:r>
            <a:br>
              <a:rPr lang="en-US" sz="1200" dirty="0">
                <a:solidFill>
                  <a:srgbClr val="117788"/>
                </a:solidFill>
              </a:rPr>
            </a:br>
            <a:r>
              <a:rPr lang="en-US" sz="1200" dirty="0">
                <a:solidFill>
                  <a:srgbClr val="117788"/>
                </a:solidFill>
              </a:rPr>
              <a:t>LaunchPad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2788" y="2707564"/>
            <a:ext cx="1208061" cy="1294825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Easy to use, low-cost evaluation kit with integrated emulator and EnergyTrace+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615" y="1414689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45" y="1547092"/>
            <a:ext cx="18975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17788"/>
                </a:solidFill>
                <a:cs typeface="Arial" charset="0"/>
              </a:rPr>
              <a:t>Get 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started 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6386" y="1415669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45172" y="1548072"/>
            <a:ext cx="11282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17788"/>
                </a:solidFill>
                <a:cs typeface="Arial" charset="0"/>
              </a:rPr>
              <a:t>Connect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to your</a:t>
            </a:r>
            <a:br>
              <a:rPr lang="en-US" sz="1600" dirty="0">
                <a:solidFill>
                  <a:srgbClr val="117788"/>
                </a:solidFill>
                <a:cs typeface="Arial" charset="0"/>
              </a:rPr>
            </a:br>
            <a:r>
              <a:rPr lang="en-US" sz="1600" dirty="0">
                <a:solidFill>
                  <a:srgbClr val="117788"/>
                </a:solidFill>
                <a:cs typeface="Arial" charset="0"/>
              </a:rPr>
              <a:t>computer</a:t>
            </a:r>
          </a:p>
        </p:txBody>
      </p:sp>
      <p:sp>
        <p:nvSpPr>
          <p:cNvPr id="31" name="Freeform 30"/>
          <p:cNvSpPr/>
          <p:nvPr/>
        </p:nvSpPr>
        <p:spPr>
          <a:xfrm>
            <a:off x="2020601" y="2578162"/>
            <a:ext cx="1449659" cy="887637"/>
          </a:xfrm>
          <a:custGeom>
            <a:avLst/>
            <a:gdLst>
              <a:gd name="connsiteX0" fmla="*/ 0 w 1449659"/>
              <a:gd name="connsiteY0" fmla="*/ 0 h 887637"/>
              <a:gd name="connsiteX1" fmla="*/ 4460 w 1449659"/>
              <a:gd name="connsiteY1" fmla="*/ 887637 h 887637"/>
              <a:gd name="connsiteX2" fmla="*/ 1449659 w 1449659"/>
              <a:gd name="connsiteY2" fmla="*/ 887637 h 8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659" h="887637">
                <a:moveTo>
                  <a:pt x="0" y="0"/>
                </a:moveTo>
                <a:cubicBezTo>
                  <a:pt x="1487" y="295879"/>
                  <a:pt x="2973" y="591758"/>
                  <a:pt x="4460" y="887637"/>
                </a:cubicBezTo>
                <a:lnTo>
                  <a:pt x="1449659" y="887637"/>
                </a:lnTo>
              </a:path>
            </a:pathLst>
          </a:custGeom>
          <a:noFill/>
          <a:ln w="952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4" y="2448135"/>
            <a:ext cx="2018877" cy="13395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28504" y="1402995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4295" y="2583227"/>
            <a:ext cx="508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8530" y="3806978"/>
            <a:ext cx="69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7187" y="5125521"/>
            <a:ext cx="49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2B4CE">
                    <a:lumMod val="60000"/>
                    <a:lumOff val="40000"/>
                  </a:srgbClr>
                </a:solidFill>
                <a:cs typeface="Arial" charset="0"/>
              </a:rPr>
              <a:t>6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638800" y="2266958"/>
            <a:ext cx="30257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350044" y="1433894"/>
            <a:ext cx="806223" cy="83547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CCS</a:t>
            </a:r>
          </a:p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IAR</a:t>
            </a:r>
          </a:p>
          <a:p>
            <a:pPr marL="173038" lvl="1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</a:rPr>
              <a:t>Keil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638800" y="3483485"/>
            <a:ext cx="3051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6099" y="4917213"/>
            <a:ext cx="3051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6"/>
          <a:stretch/>
        </p:blipFill>
        <p:spPr>
          <a:xfrm>
            <a:off x="438913" y="4835412"/>
            <a:ext cx="1021250" cy="857313"/>
          </a:xfrm>
          <a:prstGeom prst="rect">
            <a:avLst/>
          </a:prstGeom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73" y="4943238"/>
            <a:ext cx="751755" cy="56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68" y="4917213"/>
            <a:ext cx="954114" cy="67792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19836" y="3504711"/>
            <a:ext cx="0" cy="1262995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7333" y="5749195"/>
            <a:ext cx="4266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117788"/>
                </a:solidFill>
              </a:rPr>
              <a:t>CONNECTIVITY   |   DISPLAY   |   SENSORS </a:t>
            </a:r>
          </a:p>
        </p:txBody>
      </p:sp>
      <p:sp>
        <p:nvSpPr>
          <p:cNvPr id="48" name="TextBox 47"/>
          <p:cNvSpPr txBox="1"/>
          <p:nvPr/>
        </p:nvSpPr>
        <p:spPr>
          <a:xfrm rot="1210001">
            <a:off x="2090166" y="128752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$12.99 USD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88658" y="388212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17788"/>
                </a:solidFill>
              </a:rPr>
              <a:t>BoosterPacks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044315" y="4036254"/>
            <a:ext cx="2815408" cy="734881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Expand MSP432 LaunchPad evaluation with easy to use, low-cost BoosterPack add-on daughter boards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81" y="4871469"/>
            <a:ext cx="981415" cy="74969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38913" y="4767706"/>
            <a:ext cx="4312157" cy="92501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460163" y="4771817"/>
            <a:ext cx="0" cy="92090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564551" y="4771817"/>
            <a:ext cx="0" cy="92090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668573" y="4764692"/>
            <a:ext cx="0" cy="92090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05199" y="2680375"/>
            <a:ext cx="1161288" cy="70378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604E7-5B2B-424E-8C9A-E82FEE0E3D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056">
            <a:off x="3934908" y="2097487"/>
            <a:ext cx="3589436" cy="2871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507">
            <a:off x="1508151" y="1919564"/>
            <a:ext cx="2180041" cy="3454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055120" y="1143000"/>
            <a:ext cx="791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MSP432 </a:t>
            </a:r>
            <a:r>
              <a:rPr lang="en-US" sz="2400" b="1" dirty="0" smtClean="0"/>
              <a:t>LaunchPad  +  TI Cloud Tools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4778" y="5227263"/>
            <a:ext cx="261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dev.ti.com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80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Collateral and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Purchase a </a:t>
            </a:r>
            <a:r>
              <a:rPr lang="en-US" sz="2400" dirty="0" smtClean="0">
                <a:hlinkClick r:id="rId2"/>
              </a:rPr>
              <a:t>LaunchPad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Learn more at </a:t>
            </a:r>
            <a:r>
              <a:rPr lang="en-US" sz="2400" dirty="0" smtClean="0">
                <a:hlinkClick r:id="rId3"/>
              </a:rPr>
              <a:t>www.ti.com/msp432</a:t>
            </a:r>
            <a:r>
              <a:rPr lang="en-US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Visit the E2E Forum for an </a:t>
            </a:r>
            <a:r>
              <a:rPr lang="en-US" sz="2400" dirty="0" smtClean="0">
                <a:hlinkClick r:id="rId4"/>
              </a:rPr>
              <a:t>MSP432 FAQ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including full </a:t>
            </a:r>
            <a:r>
              <a:rPr lang="en-US" sz="2400" dirty="0"/>
              <a:t>list of technical </a:t>
            </a:r>
            <a:r>
              <a:rPr lang="en-US" sz="2400" dirty="0" smtClean="0"/>
              <a:t>collateral </a:t>
            </a:r>
            <a:br>
              <a:rPr lang="en-US" sz="2400" dirty="0" smtClean="0"/>
            </a:br>
            <a:r>
              <a:rPr lang="en-US" sz="2400" dirty="0" smtClean="0"/>
              <a:t>or to post a technical question for our MSP432 experts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11B75-F355-4A22-8086-B489220CC3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Device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604E7-5B2B-424E-8C9A-E82FEE0E3D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3738F"/>
              </a:clrFrom>
              <a:clrTo>
                <a:srgbClr val="73738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51" b="100000" l="0" r="88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" b="8688"/>
          <a:stretch/>
        </p:blipFill>
        <p:spPr>
          <a:xfrm>
            <a:off x="-9898" y="824753"/>
            <a:ext cx="5797761" cy="4356847"/>
          </a:xfrm>
          <a:prstGeom prst="rect">
            <a:avLst/>
          </a:prstGeom>
          <a:effectLst>
            <a:reflection blurRad="457200" stA="62000" endPos="18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05401" y="2934831"/>
            <a:ext cx="3809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+mj-lt"/>
              </a:rPr>
              <a:t>Developers are challenged to pack more performance into </a:t>
            </a:r>
          </a:p>
          <a:p>
            <a:pPr algn="ctr"/>
            <a:endParaRPr lang="en-US" sz="2800" dirty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n-US" sz="2800" dirty="0" smtClean="0">
                <a:solidFill>
                  <a:schemeClr val="accent3"/>
                </a:solidFill>
                <a:latin typeface="+mj-lt"/>
              </a:rPr>
              <a:t>devices</a:t>
            </a:r>
            <a:endParaRPr lang="en-US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flipV="1">
            <a:off x="-228600" y="5181600"/>
            <a:ext cx="3922776" cy="3048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1137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INDUSTRY DILEMMA: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DESIGNING PRODUCTS WITH MORE FEATURES AND LESS POWER 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DA812F-8479-4F37-8662-4BBFDADD96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200" y="4105870"/>
            <a:ext cx="392974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">
              <a:avLst>
                <a:gd name="adj" fmla="val 31588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noFill/>
                  <a:prstDash val="solid"/>
                </a:ln>
                <a:solidFill>
                  <a:schemeClr val="accent3"/>
                </a:solidFill>
              </a:rPr>
              <a:t>e</a:t>
            </a:r>
            <a:r>
              <a:rPr lang="en-US" sz="5400" b="1" cap="none" spc="0" dirty="0" smtClean="0">
                <a:ln w="19050">
                  <a:noFill/>
                  <a:prstDash val="solid"/>
                </a:ln>
                <a:solidFill>
                  <a:schemeClr val="accent3"/>
                </a:solidFill>
              </a:rPr>
              <a:t>nergy-constrained</a:t>
            </a:r>
            <a:endParaRPr lang="en-US" sz="5400" b="1" cap="none" spc="0" dirty="0">
              <a:ln w="1905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pic>
        <p:nvPicPr>
          <p:cNvPr id="17" name="Picture 2" descr="C:\Users\mark.welsh\Desktop\balloon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14854"/>
            <a:ext cx="8783114" cy="6245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304682" y="1306637"/>
            <a:ext cx="5575418" cy="2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62" tIns="35630" rIns="71262" bIns="35630">
            <a:spAutoFit/>
          </a:bodyPr>
          <a:lstStyle/>
          <a:p>
            <a:pPr defTabSz="91349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100" dirty="0" smtClean="0">
                <a:solidFill>
                  <a:schemeClr val="accent3"/>
                </a:solidFill>
                <a:latin typeface="+mj-lt"/>
              </a:rPr>
              <a:t>MORE PERFORMANCE FOR MSP430™ DEVELOPERS</a:t>
            </a:r>
            <a:endParaRPr lang="en-US" sz="1400" b="1" spc="1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306288" y="3005091"/>
            <a:ext cx="4151411" cy="2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62" tIns="35630" rIns="71262" bIns="35630">
            <a:spAutoFit/>
          </a:bodyPr>
          <a:lstStyle/>
          <a:p>
            <a:pPr defTabSz="91349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100" dirty="0" smtClean="0">
                <a:solidFill>
                  <a:schemeClr val="accent3"/>
                </a:solidFill>
                <a:latin typeface="+mj-lt"/>
              </a:rPr>
              <a:t>LOWER POWER FOR ARM</a:t>
            </a:r>
            <a:r>
              <a:rPr lang="en-US" sz="1400" b="1" spc="100" baseline="30000" dirty="0" smtClean="0">
                <a:solidFill>
                  <a:schemeClr val="accent3"/>
                </a:solidFill>
                <a:latin typeface="+mj-lt"/>
              </a:rPr>
              <a:t>®</a:t>
            </a:r>
            <a:r>
              <a:rPr lang="en-US" sz="1400" b="1" spc="100" dirty="0" smtClean="0">
                <a:solidFill>
                  <a:schemeClr val="accent3"/>
                </a:solidFill>
                <a:latin typeface="+mj-lt"/>
              </a:rPr>
              <a:t> DEVELOPERS</a:t>
            </a:r>
            <a:endParaRPr lang="en-US" sz="1400" b="1" spc="1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306269" y="4701957"/>
            <a:ext cx="4278430" cy="2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262" tIns="35630" rIns="71262" bIns="35630">
            <a:spAutoFit/>
          </a:bodyPr>
          <a:lstStyle/>
          <a:p>
            <a:pPr defTabSz="91349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100" dirty="0" smtClean="0">
                <a:solidFill>
                  <a:schemeClr val="accent3"/>
                </a:solidFill>
                <a:latin typeface="+mj-lt"/>
              </a:rPr>
              <a:t>NO COMPROMISES</a:t>
            </a:r>
            <a:endParaRPr lang="en-US" sz="1400" b="1" spc="100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57233" y="1894243"/>
            <a:ext cx="1014435" cy="544157"/>
            <a:chOff x="1568638" y="1595263"/>
            <a:chExt cx="6721288" cy="3605388"/>
          </a:xfrm>
          <a:solidFill>
            <a:schemeClr val="tx1"/>
          </a:solidFill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5383213" y="1649413"/>
              <a:ext cx="2906713" cy="3551238"/>
            </a:xfrm>
            <a:custGeom>
              <a:avLst/>
              <a:gdLst>
                <a:gd name="T0" fmla="*/ 214 w 774"/>
                <a:gd name="T1" fmla="*/ 878 h 944"/>
                <a:gd name="T2" fmla="*/ 540 w 774"/>
                <a:gd name="T3" fmla="*/ 742 h 944"/>
                <a:gd name="T4" fmla="*/ 665 w 774"/>
                <a:gd name="T5" fmla="*/ 627 h 944"/>
                <a:gd name="T6" fmla="*/ 712 w 774"/>
                <a:gd name="T7" fmla="*/ 463 h 944"/>
                <a:gd name="T8" fmla="*/ 398 w 774"/>
                <a:gd name="T9" fmla="*/ 168 h 944"/>
                <a:gd name="T10" fmla="*/ 350 w 774"/>
                <a:gd name="T11" fmla="*/ 131 h 944"/>
                <a:gd name="T12" fmla="*/ 256 w 774"/>
                <a:gd name="T13" fmla="*/ 47 h 944"/>
                <a:gd name="T14" fmla="*/ 167 w 774"/>
                <a:gd name="T15" fmla="*/ 27 h 944"/>
                <a:gd name="T16" fmla="*/ 90 w 774"/>
                <a:gd name="T17" fmla="*/ 14 h 944"/>
                <a:gd name="T18" fmla="*/ 18 w 774"/>
                <a:gd name="T19" fmla="*/ 57 h 944"/>
                <a:gd name="T20" fmla="*/ 11 w 774"/>
                <a:gd name="T21" fmla="*/ 112 h 944"/>
                <a:gd name="T22" fmla="*/ 7 w 774"/>
                <a:gd name="T23" fmla="*/ 157 h 944"/>
                <a:gd name="T24" fmla="*/ 34 w 774"/>
                <a:gd name="T25" fmla="*/ 190 h 944"/>
                <a:gd name="T26" fmla="*/ 39 w 774"/>
                <a:gd name="T27" fmla="*/ 228 h 944"/>
                <a:gd name="T28" fmla="*/ 89 w 774"/>
                <a:gd name="T29" fmla="*/ 223 h 944"/>
                <a:gd name="T30" fmla="*/ 155 w 774"/>
                <a:gd name="T31" fmla="*/ 211 h 944"/>
                <a:gd name="T32" fmla="*/ 189 w 774"/>
                <a:gd name="T33" fmla="*/ 192 h 944"/>
                <a:gd name="T34" fmla="*/ 226 w 774"/>
                <a:gd name="T35" fmla="*/ 168 h 944"/>
                <a:gd name="T36" fmla="*/ 260 w 774"/>
                <a:gd name="T37" fmla="*/ 196 h 944"/>
                <a:gd name="T38" fmla="*/ 313 w 774"/>
                <a:gd name="T39" fmla="*/ 264 h 944"/>
                <a:gd name="T40" fmla="*/ 344 w 774"/>
                <a:gd name="T41" fmla="*/ 346 h 944"/>
                <a:gd name="T42" fmla="*/ 359 w 774"/>
                <a:gd name="T43" fmla="*/ 395 h 944"/>
                <a:gd name="T44" fmla="*/ 453 w 774"/>
                <a:gd name="T45" fmla="*/ 502 h 944"/>
                <a:gd name="T46" fmla="*/ 421 w 774"/>
                <a:gd name="T47" fmla="*/ 518 h 944"/>
                <a:gd name="T48" fmla="*/ 206 w 774"/>
                <a:gd name="T49" fmla="*/ 548 h 944"/>
                <a:gd name="T50" fmla="*/ 168 w 774"/>
                <a:gd name="T51" fmla="*/ 595 h 944"/>
                <a:gd name="T52" fmla="*/ 148 w 774"/>
                <a:gd name="T53" fmla="*/ 582 h 944"/>
                <a:gd name="T54" fmla="*/ 81 w 774"/>
                <a:gd name="T55" fmla="*/ 574 h 944"/>
                <a:gd name="T56" fmla="*/ 4 w 774"/>
                <a:gd name="T57" fmla="*/ 627 h 944"/>
                <a:gd name="T58" fmla="*/ 16 w 774"/>
                <a:gd name="T59" fmla="*/ 702 h 944"/>
                <a:gd name="T60" fmla="*/ 90 w 774"/>
                <a:gd name="T61" fmla="*/ 870 h 944"/>
                <a:gd name="T62" fmla="*/ 108 w 774"/>
                <a:gd name="T63" fmla="*/ 902 h 944"/>
                <a:gd name="T64" fmla="*/ 139 w 774"/>
                <a:gd name="T65" fmla="*/ 937 h 944"/>
                <a:gd name="T66" fmla="*/ 214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214" y="878"/>
                  </a:moveTo>
                  <a:cubicBezTo>
                    <a:pt x="214" y="878"/>
                    <a:pt x="396" y="890"/>
                    <a:pt x="540" y="742"/>
                  </a:cubicBezTo>
                  <a:cubicBezTo>
                    <a:pt x="540" y="742"/>
                    <a:pt x="637" y="641"/>
                    <a:pt x="665" y="627"/>
                  </a:cubicBezTo>
                  <a:cubicBezTo>
                    <a:pt x="665" y="627"/>
                    <a:pt x="774" y="556"/>
                    <a:pt x="712" y="463"/>
                  </a:cubicBezTo>
                  <a:cubicBezTo>
                    <a:pt x="712" y="463"/>
                    <a:pt x="633" y="306"/>
                    <a:pt x="398" y="168"/>
                  </a:cubicBezTo>
                  <a:cubicBezTo>
                    <a:pt x="381" y="157"/>
                    <a:pt x="365" y="144"/>
                    <a:pt x="350" y="131"/>
                  </a:cubicBezTo>
                  <a:cubicBezTo>
                    <a:pt x="317" y="104"/>
                    <a:pt x="297" y="60"/>
                    <a:pt x="256" y="47"/>
                  </a:cubicBezTo>
                  <a:cubicBezTo>
                    <a:pt x="227" y="38"/>
                    <a:pt x="197" y="31"/>
                    <a:pt x="167" y="27"/>
                  </a:cubicBezTo>
                  <a:cubicBezTo>
                    <a:pt x="141" y="23"/>
                    <a:pt x="115" y="23"/>
                    <a:pt x="90" y="14"/>
                  </a:cubicBezTo>
                  <a:cubicBezTo>
                    <a:pt x="51" y="0"/>
                    <a:pt x="26" y="20"/>
                    <a:pt x="18" y="57"/>
                  </a:cubicBezTo>
                  <a:cubicBezTo>
                    <a:pt x="14" y="75"/>
                    <a:pt x="12" y="94"/>
                    <a:pt x="11" y="112"/>
                  </a:cubicBezTo>
                  <a:cubicBezTo>
                    <a:pt x="9" y="126"/>
                    <a:pt x="4" y="143"/>
                    <a:pt x="7" y="157"/>
                  </a:cubicBezTo>
                  <a:cubicBezTo>
                    <a:pt x="8" y="166"/>
                    <a:pt x="34" y="191"/>
                    <a:pt x="34" y="190"/>
                  </a:cubicBezTo>
                  <a:cubicBezTo>
                    <a:pt x="31" y="203"/>
                    <a:pt x="30" y="218"/>
                    <a:pt x="39" y="228"/>
                  </a:cubicBezTo>
                  <a:cubicBezTo>
                    <a:pt x="53" y="242"/>
                    <a:pt x="75" y="228"/>
                    <a:pt x="89" y="223"/>
                  </a:cubicBezTo>
                  <a:cubicBezTo>
                    <a:pt x="111" y="216"/>
                    <a:pt x="133" y="219"/>
                    <a:pt x="155" y="211"/>
                  </a:cubicBezTo>
                  <a:cubicBezTo>
                    <a:pt x="167" y="206"/>
                    <a:pt x="179" y="200"/>
                    <a:pt x="189" y="192"/>
                  </a:cubicBezTo>
                  <a:cubicBezTo>
                    <a:pt x="201" y="183"/>
                    <a:pt x="209" y="167"/>
                    <a:pt x="226" y="168"/>
                  </a:cubicBezTo>
                  <a:cubicBezTo>
                    <a:pt x="242" y="170"/>
                    <a:pt x="251" y="185"/>
                    <a:pt x="260" y="196"/>
                  </a:cubicBezTo>
                  <a:cubicBezTo>
                    <a:pt x="279" y="217"/>
                    <a:pt x="298" y="239"/>
                    <a:pt x="313" y="264"/>
                  </a:cubicBezTo>
                  <a:cubicBezTo>
                    <a:pt x="327" y="290"/>
                    <a:pt x="336" y="318"/>
                    <a:pt x="344" y="346"/>
                  </a:cubicBezTo>
                  <a:cubicBezTo>
                    <a:pt x="349" y="362"/>
                    <a:pt x="354" y="379"/>
                    <a:pt x="359" y="395"/>
                  </a:cubicBezTo>
                  <a:cubicBezTo>
                    <a:pt x="376" y="449"/>
                    <a:pt x="392" y="490"/>
                    <a:pt x="453" y="502"/>
                  </a:cubicBezTo>
                  <a:cubicBezTo>
                    <a:pt x="447" y="501"/>
                    <a:pt x="426" y="515"/>
                    <a:pt x="421" y="518"/>
                  </a:cubicBezTo>
                  <a:cubicBezTo>
                    <a:pt x="421" y="518"/>
                    <a:pt x="332" y="435"/>
                    <a:pt x="206" y="548"/>
                  </a:cubicBezTo>
                  <a:cubicBezTo>
                    <a:pt x="206" y="548"/>
                    <a:pt x="168" y="595"/>
                    <a:pt x="168" y="595"/>
                  </a:cubicBezTo>
                  <a:cubicBezTo>
                    <a:pt x="168" y="594"/>
                    <a:pt x="149" y="582"/>
                    <a:pt x="148" y="582"/>
                  </a:cubicBezTo>
                  <a:cubicBezTo>
                    <a:pt x="127" y="571"/>
                    <a:pt x="104" y="571"/>
                    <a:pt x="81" y="574"/>
                  </a:cubicBezTo>
                  <a:cubicBezTo>
                    <a:pt x="45" y="580"/>
                    <a:pt x="11" y="585"/>
                    <a:pt x="4" y="627"/>
                  </a:cubicBezTo>
                  <a:cubicBezTo>
                    <a:pt x="0" y="652"/>
                    <a:pt x="8" y="679"/>
                    <a:pt x="16" y="702"/>
                  </a:cubicBezTo>
                  <a:cubicBezTo>
                    <a:pt x="35" y="760"/>
                    <a:pt x="61" y="817"/>
                    <a:pt x="90" y="870"/>
                  </a:cubicBezTo>
                  <a:cubicBezTo>
                    <a:pt x="96" y="881"/>
                    <a:pt x="102" y="892"/>
                    <a:pt x="108" y="902"/>
                  </a:cubicBezTo>
                  <a:cubicBezTo>
                    <a:pt x="110" y="904"/>
                    <a:pt x="135" y="944"/>
                    <a:pt x="139" y="937"/>
                  </a:cubicBezTo>
                  <a:cubicBezTo>
                    <a:pt x="139" y="937"/>
                    <a:pt x="174" y="888"/>
                    <a:pt x="214" y="878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1568638" y="1595263"/>
              <a:ext cx="2906713" cy="3551238"/>
            </a:xfrm>
            <a:custGeom>
              <a:avLst/>
              <a:gdLst>
                <a:gd name="T0" fmla="*/ 560 w 774"/>
                <a:gd name="T1" fmla="*/ 878 h 944"/>
                <a:gd name="T2" fmla="*/ 234 w 774"/>
                <a:gd name="T3" fmla="*/ 742 h 944"/>
                <a:gd name="T4" fmla="*/ 109 w 774"/>
                <a:gd name="T5" fmla="*/ 627 h 944"/>
                <a:gd name="T6" fmla="*/ 63 w 774"/>
                <a:gd name="T7" fmla="*/ 463 h 944"/>
                <a:gd name="T8" fmla="*/ 376 w 774"/>
                <a:gd name="T9" fmla="*/ 168 h 944"/>
                <a:gd name="T10" fmla="*/ 425 w 774"/>
                <a:gd name="T11" fmla="*/ 131 h 944"/>
                <a:gd name="T12" fmla="*/ 518 w 774"/>
                <a:gd name="T13" fmla="*/ 47 h 944"/>
                <a:gd name="T14" fmla="*/ 608 w 774"/>
                <a:gd name="T15" fmla="*/ 27 h 944"/>
                <a:gd name="T16" fmla="*/ 684 w 774"/>
                <a:gd name="T17" fmla="*/ 14 h 944"/>
                <a:gd name="T18" fmla="*/ 756 w 774"/>
                <a:gd name="T19" fmla="*/ 57 h 944"/>
                <a:gd name="T20" fmla="*/ 764 w 774"/>
                <a:gd name="T21" fmla="*/ 112 h 944"/>
                <a:gd name="T22" fmla="*/ 768 w 774"/>
                <a:gd name="T23" fmla="*/ 157 h 944"/>
                <a:gd name="T24" fmla="*/ 740 w 774"/>
                <a:gd name="T25" fmla="*/ 190 h 944"/>
                <a:gd name="T26" fmla="*/ 735 w 774"/>
                <a:gd name="T27" fmla="*/ 228 h 944"/>
                <a:gd name="T28" fmla="*/ 685 w 774"/>
                <a:gd name="T29" fmla="*/ 223 h 944"/>
                <a:gd name="T30" fmla="*/ 620 w 774"/>
                <a:gd name="T31" fmla="*/ 211 h 944"/>
                <a:gd name="T32" fmla="*/ 585 w 774"/>
                <a:gd name="T33" fmla="*/ 192 h 944"/>
                <a:gd name="T34" fmla="*/ 548 w 774"/>
                <a:gd name="T35" fmla="*/ 168 h 944"/>
                <a:gd name="T36" fmla="*/ 514 w 774"/>
                <a:gd name="T37" fmla="*/ 196 h 944"/>
                <a:gd name="T38" fmla="*/ 462 w 774"/>
                <a:gd name="T39" fmla="*/ 264 h 944"/>
                <a:gd name="T40" fmla="*/ 430 w 774"/>
                <a:gd name="T41" fmla="*/ 346 h 944"/>
                <a:gd name="T42" fmla="*/ 416 w 774"/>
                <a:gd name="T43" fmla="*/ 395 h 944"/>
                <a:gd name="T44" fmla="*/ 322 w 774"/>
                <a:gd name="T45" fmla="*/ 502 h 944"/>
                <a:gd name="T46" fmla="*/ 354 w 774"/>
                <a:gd name="T47" fmla="*/ 518 h 944"/>
                <a:gd name="T48" fmla="*/ 568 w 774"/>
                <a:gd name="T49" fmla="*/ 548 h 944"/>
                <a:gd name="T50" fmla="*/ 607 w 774"/>
                <a:gd name="T51" fmla="*/ 595 h 944"/>
                <a:gd name="T52" fmla="*/ 626 w 774"/>
                <a:gd name="T53" fmla="*/ 582 h 944"/>
                <a:gd name="T54" fmla="*/ 694 w 774"/>
                <a:gd name="T55" fmla="*/ 574 h 944"/>
                <a:gd name="T56" fmla="*/ 770 w 774"/>
                <a:gd name="T57" fmla="*/ 627 h 944"/>
                <a:gd name="T58" fmla="*/ 758 w 774"/>
                <a:gd name="T59" fmla="*/ 702 h 944"/>
                <a:gd name="T60" fmla="*/ 684 w 774"/>
                <a:gd name="T61" fmla="*/ 870 h 944"/>
                <a:gd name="T62" fmla="*/ 666 w 774"/>
                <a:gd name="T63" fmla="*/ 902 h 944"/>
                <a:gd name="T64" fmla="*/ 635 w 774"/>
                <a:gd name="T65" fmla="*/ 937 h 944"/>
                <a:gd name="T66" fmla="*/ 560 w 774"/>
                <a:gd name="T67" fmla="*/ 87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944">
                  <a:moveTo>
                    <a:pt x="560" y="878"/>
                  </a:moveTo>
                  <a:cubicBezTo>
                    <a:pt x="560" y="878"/>
                    <a:pt x="378" y="890"/>
                    <a:pt x="234" y="742"/>
                  </a:cubicBezTo>
                  <a:cubicBezTo>
                    <a:pt x="234" y="742"/>
                    <a:pt x="137" y="641"/>
                    <a:pt x="109" y="627"/>
                  </a:cubicBezTo>
                  <a:cubicBezTo>
                    <a:pt x="109" y="627"/>
                    <a:pt x="0" y="556"/>
                    <a:pt x="63" y="463"/>
                  </a:cubicBezTo>
                  <a:cubicBezTo>
                    <a:pt x="63" y="463"/>
                    <a:pt x="141" y="306"/>
                    <a:pt x="376" y="168"/>
                  </a:cubicBezTo>
                  <a:cubicBezTo>
                    <a:pt x="393" y="157"/>
                    <a:pt x="409" y="144"/>
                    <a:pt x="425" y="131"/>
                  </a:cubicBezTo>
                  <a:cubicBezTo>
                    <a:pt x="458" y="104"/>
                    <a:pt x="477" y="60"/>
                    <a:pt x="518" y="47"/>
                  </a:cubicBezTo>
                  <a:cubicBezTo>
                    <a:pt x="547" y="38"/>
                    <a:pt x="578" y="31"/>
                    <a:pt x="608" y="27"/>
                  </a:cubicBezTo>
                  <a:cubicBezTo>
                    <a:pt x="634" y="23"/>
                    <a:pt x="659" y="23"/>
                    <a:pt x="684" y="14"/>
                  </a:cubicBezTo>
                  <a:cubicBezTo>
                    <a:pt x="724" y="0"/>
                    <a:pt x="748" y="20"/>
                    <a:pt x="756" y="57"/>
                  </a:cubicBezTo>
                  <a:cubicBezTo>
                    <a:pt x="760" y="75"/>
                    <a:pt x="762" y="94"/>
                    <a:pt x="764" y="112"/>
                  </a:cubicBezTo>
                  <a:cubicBezTo>
                    <a:pt x="765" y="126"/>
                    <a:pt x="770" y="143"/>
                    <a:pt x="768" y="157"/>
                  </a:cubicBezTo>
                  <a:cubicBezTo>
                    <a:pt x="766" y="166"/>
                    <a:pt x="740" y="191"/>
                    <a:pt x="740" y="190"/>
                  </a:cubicBezTo>
                  <a:cubicBezTo>
                    <a:pt x="743" y="203"/>
                    <a:pt x="745" y="218"/>
                    <a:pt x="735" y="228"/>
                  </a:cubicBezTo>
                  <a:cubicBezTo>
                    <a:pt x="721" y="242"/>
                    <a:pt x="699" y="228"/>
                    <a:pt x="685" y="223"/>
                  </a:cubicBezTo>
                  <a:cubicBezTo>
                    <a:pt x="664" y="216"/>
                    <a:pt x="641" y="219"/>
                    <a:pt x="620" y="211"/>
                  </a:cubicBezTo>
                  <a:cubicBezTo>
                    <a:pt x="608" y="206"/>
                    <a:pt x="596" y="200"/>
                    <a:pt x="585" y="192"/>
                  </a:cubicBezTo>
                  <a:cubicBezTo>
                    <a:pt x="573" y="183"/>
                    <a:pt x="565" y="167"/>
                    <a:pt x="548" y="168"/>
                  </a:cubicBezTo>
                  <a:cubicBezTo>
                    <a:pt x="533" y="170"/>
                    <a:pt x="524" y="185"/>
                    <a:pt x="514" y="196"/>
                  </a:cubicBezTo>
                  <a:cubicBezTo>
                    <a:pt x="495" y="217"/>
                    <a:pt x="476" y="239"/>
                    <a:pt x="462" y="264"/>
                  </a:cubicBezTo>
                  <a:cubicBezTo>
                    <a:pt x="447" y="290"/>
                    <a:pt x="438" y="318"/>
                    <a:pt x="430" y="346"/>
                  </a:cubicBezTo>
                  <a:cubicBezTo>
                    <a:pt x="425" y="362"/>
                    <a:pt x="421" y="379"/>
                    <a:pt x="416" y="395"/>
                  </a:cubicBezTo>
                  <a:cubicBezTo>
                    <a:pt x="399" y="449"/>
                    <a:pt x="382" y="490"/>
                    <a:pt x="322" y="502"/>
                  </a:cubicBezTo>
                  <a:cubicBezTo>
                    <a:pt x="327" y="501"/>
                    <a:pt x="348" y="515"/>
                    <a:pt x="354" y="518"/>
                  </a:cubicBezTo>
                  <a:cubicBezTo>
                    <a:pt x="354" y="518"/>
                    <a:pt x="443" y="435"/>
                    <a:pt x="568" y="548"/>
                  </a:cubicBezTo>
                  <a:cubicBezTo>
                    <a:pt x="568" y="548"/>
                    <a:pt x="607" y="595"/>
                    <a:pt x="607" y="595"/>
                  </a:cubicBezTo>
                  <a:cubicBezTo>
                    <a:pt x="606" y="594"/>
                    <a:pt x="625" y="582"/>
                    <a:pt x="626" y="582"/>
                  </a:cubicBezTo>
                  <a:cubicBezTo>
                    <a:pt x="647" y="571"/>
                    <a:pt x="671" y="571"/>
                    <a:pt x="694" y="574"/>
                  </a:cubicBezTo>
                  <a:cubicBezTo>
                    <a:pt x="730" y="580"/>
                    <a:pt x="763" y="585"/>
                    <a:pt x="770" y="627"/>
                  </a:cubicBezTo>
                  <a:cubicBezTo>
                    <a:pt x="774" y="652"/>
                    <a:pt x="766" y="679"/>
                    <a:pt x="758" y="702"/>
                  </a:cubicBezTo>
                  <a:cubicBezTo>
                    <a:pt x="739" y="760"/>
                    <a:pt x="713" y="817"/>
                    <a:pt x="684" y="870"/>
                  </a:cubicBezTo>
                  <a:cubicBezTo>
                    <a:pt x="679" y="881"/>
                    <a:pt x="672" y="892"/>
                    <a:pt x="666" y="902"/>
                  </a:cubicBezTo>
                  <a:cubicBezTo>
                    <a:pt x="665" y="904"/>
                    <a:pt x="640" y="944"/>
                    <a:pt x="635" y="937"/>
                  </a:cubicBezTo>
                  <a:cubicBezTo>
                    <a:pt x="635" y="937"/>
                    <a:pt x="601" y="888"/>
                    <a:pt x="560" y="878"/>
                  </a:cubicBez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458150" y="1676400"/>
            <a:ext cx="3418649" cy="995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62" tIns="35630" rIns="71262" bIns="35630" anchor="ctr"/>
          <a:lstStyle/>
          <a:p>
            <a:pPr defTabSz="9134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Advance to higher levels of computing and analog performance, while maximizing your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ultra-low-power </a:t>
            </a:r>
          </a:p>
          <a:p>
            <a:pPr defTabSz="9134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MSP430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MCU investment and expertise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458150" y="3352800"/>
            <a:ext cx="3126548" cy="99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62" tIns="35630" rIns="71262" bIns="35630" anchor="ctr"/>
          <a:lstStyle/>
          <a:p>
            <a:pPr defTabSz="91349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Slash power consumption and boost performance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with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the world’s lowest power Cortex</a:t>
            </a:r>
            <a:r>
              <a:rPr lang="en-US" sz="1400" baseline="30000" dirty="0">
                <a:solidFill>
                  <a:schemeClr val="tx1"/>
                </a:solidFill>
                <a:latin typeface="+mj-lt"/>
              </a:rPr>
              <a:t>®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M4F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microcontroller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50" y="3733800"/>
            <a:ext cx="914400" cy="41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28600" y="51137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INTRODUCING MSP432™ MCUs: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LOW-POWER AT ITS BEST; PERFORMANCE AT ITS CORE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DA812F-8479-4F37-8662-4BBFDADD96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2" descr="C:\Users\mark.welsh\Desktop\scale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556" y1="64889" x2="23111" y2="66667"/>
                        <a14:foregroundMark x1="78667" y1="68000" x2="87111" y2="69778"/>
                        <a14:foregroundMark x1="51111" y1="21333" x2="51111" y2="15111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06" y="5257800"/>
            <a:ext cx="716289" cy="7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8150" y="5105400"/>
            <a:ext cx="3634112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+mj-lt"/>
              </a:rPr>
              <a:t>Get </a:t>
            </a:r>
            <a:r>
              <a:rPr lang="en-US" sz="1400" dirty="0">
                <a:latin typeface="+mj-lt"/>
              </a:rPr>
              <a:t>low-power and </a:t>
            </a:r>
            <a:r>
              <a:rPr lang="en-US" sz="1400" dirty="0" smtClean="0">
                <a:latin typeface="+mj-lt"/>
              </a:rPr>
              <a:t>performance with a scalable portfolio of </a:t>
            </a:r>
            <a:r>
              <a:rPr lang="en-US" sz="1400" dirty="0">
                <a:latin typeface="+mj-lt"/>
              </a:rPr>
              <a:t>16-bit and 32-bit MSP microcontrollers </a:t>
            </a:r>
            <a:r>
              <a:rPr lang="en-US" sz="1400" dirty="0" smtClean="0">
                <a:latin typeface="+mj-lt"/>
              </a:rPr>
              <a:t>in a variety of applications</a:t>
            </a:r>
            <a:endParaRPr lang="en-US" sz="14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2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32563" y="1129836"/>
            <a:ext cx="4418019" cy="4737564"/>
          </a:xfrm>
          <a:prstGeom prst="roundRect">
            <a:avLst>
              <a:gd name="adj" fmla="val 2766"/>
            </a:avLst>
          </a:prstGeom>
          <a:gradFill flip="none" rotWithShape="1">
            <a:gsLst>
              <a:gs pos="0">
                <a:schemeClr val="tx1"/>
              </a:gs>
              <a:gs pos="67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r>
              <a:rPr lang="en-US" sz="2000" dirty="0" smtClean="0">
                <a:solidFill>
                  <a:srgbClr val="DE0000"/>
                </a:solidFill>
              </a:rPr>
              <a:t>MSP432™ MCU</a:t>
            </a:r>
            <a:r>
              <a:rPr lang="en-US" sz="2000" dirty="0" smtClean="0"/>
              <a:t>s: PERFORMANCE AT ITS CORE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89886" y="1739205"/>
            <a:ext cx="2036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</a:rPr>
              <a:t>Selecting the </a:t>
            </a:r>
            <a:r>
              <a:rPr lang="en-US" sz="1400" b="1" dirty="0" smtClean="0">
                <a:solidFill>
                  <a:schemeClr val="accent3"/>
                </a:solidFill>
              </a:rPr>
              <a:t>high-performance ARM</a:t>
            </a:r>
            <a:r>
              <a:rPr lang="en-US" sz="1400" b="1" baseline="50000" dirty="0" smtClean="0">
                <a:solidFill>
                  <a:schemeClr val="accent3"/>
                </a:solidFill>
              </a:rPr>
              <a:t>®</a:t>
            </a:r>
            <a:r>
              <a:rPr lang="en-US" sz="1400" b="1" dirty="0" smtClean="0">
                <a:solidFill>
                  <a:schemeClr val="accent3"/>
                </a:solidFill>
              </a:rPr>
              <a:t> </a:t>
            </a:r>
            <a:br>
              <a:rPr lang="en-US" sz="1400" b="1" dirty="0" smtClean="0">
                <a:solidFill>
                  <a:schemeClr val="accent3"/>
                </a:solidFill>
              </a:rPr>
            </a:br>
            <a:r>
              <a:rPr lang="en-US" sz="1400" b="1" dirty="0" smtClean="0">
                <a:solidFill>
                  <a:schemeClr val="accent3"/>
                </a:solidFill>
              </a:rPr>
              <a:t>Cortex</a:t>
            </a:r>
            <a:r>
              <a:rPr lang="en-US" sz="1400" b="1" baseline="30000" dirty="0" smtClean="0">
                <a:solidFill>
                  <a:schemeClr val="accent3"/>
                </a:solidFill>
              </a:rPr>
              <a:t>®</a:t>
            </a:r>
            <a:r>
              <a:rPr lang="en-US" sz="1400" b="1" dirty="0" smtClean="0">
                <a:solidFill>
                  <a:schemeClr val="accent3"/>
                </a:solidFill>
              </a:rPr>
              <a:t>-M4F core</a:t>
            </a:r>
          </a:p>
          <a:p>
            <a:pPr algn="r"/>
            <a:endParaRPr lang="en-US" sz="1400" b="1" dirty="0">
              <a:solidFill>
                <a:schemeClr val="accent3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117788"/>
                </a:solidFill>
                <a:cs typeface="Arial" charset="0"/>
              </a:rPr>
              <a:t>Highest </a:t>
            </a:r>
            <a:r>
              <a:rPr lang="en-US" sz="1400" b="1" dirty="0">
                <a:solidFill>
                  <a:srgbClr val="117788"/>
                </a:solidFill>
                <a:cs typeface="Arial" charset="0"/>
              </a:rPr>
              <a:t>Coremark score: </a:t>
            </a:r>
            <a:r>
              <a:rPr lang="en-US" sz="1400" b="1" dirty="0" smtClean="0">
                <a:solidFill>
                  <a:srgbClr val="117788"/>
                </a:solidFill>
                <a:cs typeface="Arial" charset="0"/>
              </a:rPr>
              <a:t>3.41/MHz</a:t>
            </a:r>
            <a:endParaRPr lang="en-US" sz="1400" b="1" dirty="0">
              <a:solidFill>
                <a:srgbClr val="117788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4330" y="2665872"/>
            <a:ext cx="1957013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Incorporating </a:t>
            </a:r>
            <a:r>
              <a:rPr lang="en-US" sz="1400" b="1" dirty="0" smtClean="0">
                <a:solidFill>
                  <a:schemeClr val="accent3"/>
                </a:solidFill>
              </a:rPr>
              <a:t/>
            </a:r>
            <a:br>
              <a:rPr lang="en-US" sz="1400" b="1" dirty="0" smtClean="0">
                <a:solidFill>
                  <a:schemeClr val="accent3"/>
                </a:solidFill>
              </a:rPr>
            </a:br>
            <a:r>
              <a:rPr lang="en-US" sz="1400" b="1" dirty="0" smtClean="0">
                <a:solidFill>
                  <a:schemeClr val="accent3"/>
                </a:solidFill>
              </a:rPr>
              <a:t>high-performance </a:t>
            </a:r>
            <a:r>
              <a:rPr lang="en-US" sz="1400" b="1" dirty="0">
                <a:solidFill>
                  <a:schemeClr val="accent3"/>
                </a:solidFill>
              </a:rPr>
              <a:t>peripherals and </a:t>
            </a:r>
            <a:r>
              <a:rPr lang="en-US" sz="1400" b="1" dirty="0" smtClean="0">
                <a:solidFill>
                  <a:schemeClr val="accent3"/>
                </a:solidFill>
              </a:rPr>
              <a:t>features</a:t>
            </a:r>
            <a:endParaRPr lang="en-US" sz="1400" b="1" dirty="0">
              <a:solidFill>
                <a:schemeClr val="accent3"/>
              </a:solidFill>
            </a:endParaRPr>
          </a:p>
          <a:p>
            <a:pPr marL="111125" indent="-111125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3"/>
                </a:solidFill>
              </a:rPr>
              <a:t>Simultaneously read and erase from flash</a:t>
            </a:r>
          </a:p>
          <a:p>
            <a:pPr marL="111125" indent="-111125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3"/>
                </a:solidFill>
              </a:rPr>
              <a:t>Execute up to 200% faster with </a:t>
            </a:r>
            <a:r>
              <a:rPr lang="en-US" sz="1400" dirty="0" err="1" smtClean="0">
                <a:solidFill>
                  <a:schemeClr val="accent3"/>
                </a:solidFill>
              </a:rPr>
              <a:t>DriverLib</a:t>
            </a:r>
            <a:r>
              <a:rPr lang="en-US" sz="1400" dirty="0" smtClean="0">
                <a:solidFill>
                  <a:schemeClr val="accent3"/>
                </a:solidFill>
              </a:rPr>
              <a:t> in ROM vs. Flash </a:t>
            </a:r>
          </a:p>
          <a:p>
            <a:pPr marL="111125" indent="-111125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/>
                </a:solidFill>
              </a:rPr>
              <a:t>14-bit 1MSPS ADC </a:t>
            </a:r>
            <a:r>
              <a:rPr lang="en-US" sz="1400" dirty="0" smtClean="0">
                <a:solidFill>
                  <a:schemeClr val="accent3"/>
                </a:solidFill>
              </a:rPr>
              <a:t>with 13.2ENOB</a:t>
            </a:r>
            <a:r>
              <a:rPr lang="en-US" sz="1400" dirty="0">
                <a:solidFill>
                  <a:schemeClr val="accent3"/>
                </a:solidFill>
              </a:rPr>
              <a:t>, differential mode </a:t>
            </a:r>
            <a:r>
              <a:rPr lang="en-US" sz="1400" dirty="0" smtClean="0">
                <a:solidFill>
                  <a:schemeClr val="accent3"/>
                </a:solidFill>
              </a:rPr>
              <a:t>&amp; 2 window comparators</a:t>
            </a:r>
          </a:p>
        </p:txBody>
      </p:sp>
      <p:sp>
        <p:nvSpPr>
          <p:cNvPr id="48" name="Isosceles Triangle 47"/>
          <p:cNvSpPr/>
          <p:nvPr/>
        </p:nvSpPr>
        <p:spPr>
          <a:xfrm rot="5400000">
            <a:off x="1919463" y="2200294"/>
            <a:ext cx="385567" cy="906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1946997" y="1522992"/>
            <a:ext cx="0" cy="18298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390729" y="1268336"/>
            <a:ext cx="2259466" cy="445575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8" name="Rectangle 7"/>
          <p:cNvSpPr/>
          <p:nvPr/>
        </p:nvSpPr>
        <p:spPr>
          <a:xfrm>
            <a:off x="2460758" y="1521927"/>
            <a:ext cx="1805857" cy="183087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83470" y="1686139"/>
            <a:ext cx="178314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48MHz ARM</a:t>
            </a:r>
            <a:r>
              <a:rPr lang="en-US" sz="1200" b="1" baseline="50000" dirty="0">
                <a:solidFill>
                  <a:srgbClr val="FFFFFF"/>
                </a:solidFill>
                <a:cs typeface="Arial" charset="0"/>
              </a:rPr>
              <a:t>®</a:t>
            </a: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cs typeface="Arial" charset="0"/>
              </a:rPr>
            </a:b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Cortex</a:t>
            </a:r>
            <a:r>
              <a:rPr lang="en-US" sz="1600" b="1" baseline="30000" dirty="0">
                <a:solidFill>
                  <a:srgbClr val="FFFFFF"/>
                </a:solidFill>
                <a:cs typeface="Arial" charset="0"/>
              </a:rPr>
              <a:t>®</a:t>
            </a: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-M4F</a:t>
            </a:r>
          </a:p>
          <a:p>
            <a:pPr marL="168275" indent="-16827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Full ARM </a:t>
            </a:r>
            <a:r>
              <a:rPr lang="en-US" sz="1400" dirty="0">
                <a:solidFill>
                  <a:schemeClr val="bg1"/>
                </a:solidFill>
              </a:rPr>
              <a:t>instruction set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DSP extensions</a:t>
            </a:r>
          </a:p>
          <a:p>
            <a:pPr marL="168275" indent="-16827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FPU engine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60758" y="3671957"/>
            <a:ext cx="1805857" cy="195143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444174" y="3474026"/>
            <a:ext cx="1840074" cy="21754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Industry-leading </a:t>
            </a:r>
            <a:b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ultra-low-power</a:t>
            </a:r>
          </a:p>
          <a:p>
            <a:pPr marL="168275" indent="-168275">
              <a:lnSpc>
                <a:spcPts val="19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Active power: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95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MHz</a:t>
            </a:r>
          </a:p>
          <a:p>
            <a:pPr marL="168275" indent="-168275">
              <a:lnSpc>
                <a:spcPts val="19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Sleep mode: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850 nA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(with RTC)</a:t>
            </a:r>
          </a:p>
          <a:p>
            <a:pPr marL="168275" indent="-168275">
              <a:lnSpc>
                <a:spcPts val="192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ULPBench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score: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167.4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72963" y="1334007"/>
            <a:ext cx="2103120" cy="377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32" name="Rectangle 31"/>
          <p:cNvSpPr/>
          <p:nvPr/>
        </p:nvSpPr>
        <p:spPr>
          <a:xfrm>
            <a:off x="4472963" y="2205054"/>
            <a:ext cx="2103120" cy="377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34" name="Rectangle 33"/>
          <p:cNvSpPr/>
          <p:nvPr/>
        </p:nvSpPr>
        <p:spPr>
          <a:xfrm>
            <a:off x="4472963" y="3076101"/>
            <a:ext cx="2103120" cy="377971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72963" y="3511624"/>
            <a:ext cx="2103120" cy="377971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72963" y="3947148"/>
            <a:ext cx="2103120" cy="377971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72963" y="2640577"/>
            <a:ext cx="2103120" cy="37797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72963" y="1769530"/>
            <a:ext cx="2103120" cy="377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72963" y="4382671"/>
            <a:ext cx="2103120" cy="377971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72963" y="5253716"/>
            <a:ext cx="2103120" cy="377971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72963" y="4818195"/>
            <a:ext cx="2103120" cy="377971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59167" y="3120906"/>
            <a:ext cx="15215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bg1"/>
                </a:solidFill>
              </a:rPr>
              <a:t>DriverLib</a:t>
            </a:r>
            <a:r>
              <a:rPr lang="en-US" sz="1300" dirty="0" smtClean="0">
                <a:solidFill>
                  <a:schemeClr val="bg1"/>
                </a:solidFill>
              </a:rPr>
              <a:t> in-ROM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4240" y="3980299"/>
            <a:ext cx="9914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14-bit ADC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72964" y="4420563"/>
            <a:ext cx="209397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8-channel </a:t>
            </a:r>
            <a:r>
              <a:rPr lang="en-US" sz="1300" dirty="0">
                <a:solidFill>
                  <a:schemeClr val="bg1"/>
                </a:solidFill>
              </a:rPr>
              <a:t>DMA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472964" y="4847179"/>
            <a:ext cx="20939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NVIC </a:t>
            </a:r>
            <a:r>
              <a:rPr lang="en-US" sz="1300" dirty="0" smtClean="0">
                <a:solidFill>
                  <a:schemeClr val="bg1"/>
                </a:solidFill>
              </a:rPr>
              <a:t>with tail-chaining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72964" y="5231092"/>
            <a:ext cx="2093976" cy="43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US" sz="1300" dirty="0">
                <a:solidFill>
                  <a:schemeClr val="bg1"/>
                </a:solidFill>
              </a:rPr>
              <a:t>Peripheral </a:t>
            </a:r>
            <a:r>
              <a:rPr lang="en-US" sz="1300" dirty="0" smtClean="0">
                <a:solidFill>
                  <a:schemeClr val="bg1"/>
                </a:solidFill>
              </a:rPr>
              <a:t>&amp; SRAM memory </a:t>
            </a:r>
            <a:r>
              <a:rPr lang="en-US" sz="1300" dirty="0">
                <a:solidFill>
                  <a:schemeClr val="bg1"/>
                </a:solidFill>
              </a:rPr>
              <a:t>bit-band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30562" y="2672566"/>
            <a:ext cx="2005677" cy="262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Independent flash banks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81046" y="2241704"/>
            <a:ext cx="2077812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Selectable RAM retention</a:t>
            </a:r>
            <a:endParaRPr 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04264" y="1808927"/>
            <a:ext cx="2058576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Integrated LDO &amp; DC/DC</a:t>
            </a:r>
            <a:endParaRPr 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Isosceles Triangle 76"/>
          <p:cNvSpPr/>
          <p:nvPr/>
        </p:nvSpPr>
        <p:spPr>
          <a:xfrm rot="16200000">
            <a:off x="6798439" y="4061942"/>
            <a:ext cx="385567" cy="906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7137092" y="2672566"/>
            <a:ext cx="17238" cy="30424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43304" y="3459849"/>
            <a:ext cx="2093976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128-bit </a:t>
            </a:r>
            <a:r>
              <a:rPr lang="en-US" sz="1300" dirty="0">
                <a:solidFill>
                  <a:srgbClr val="FFFFFF"/>
                </a:solidFill>
                <a:cs typeface="Arial" charset="0"/>
              </a:rPr>
              <a:t>Flash </a:t>
            </a: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buffer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&amp; pre-fetch</a:t>
            </a:r>
            <a:endParaRPr lang="en-US" sz="13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DA812F-8479-4F37-8662-4BBFDADD96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370664" y="1129836"/>
            <a:ext cx="256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schemeClr val="bg1"/>
                </a:solidFill>
                <a:cs typeface="Arial" charset="0"/>
              </a:rPr>
              <a:t>MSP432 MCU</a:t>
            </a:r>
            <a:endParaRPr lang="en-US" b="1" spc="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61388" y="1284272"/>
            <a:ext cx="17171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Wide voltage range: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1.62-3.7V</a:t>
            </a:r>
            <a:endParaRPr lang="en-US" sz="13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332563" y="1129836"/>
            <a:ext cx="4418019" cy="4737564"/>
          </a:xfrm>
          <a:prstGeom prst="roundRect">
            <a:avLst>
              <a:gd name="adj" fmla="val 2766"/>
            </a:avLst>
          </a:prstGeom>
          <a:gradFill flip="none" rotWithShape="1">
            <a:gsLst>
              <a:gs pos="0">
                <a:schemeClr val="tx1"/>
              </a:gs>
              <a:gs pos="67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60758" y="1521927"/>
            <a:ext cx="1805857" cy="1830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231774" y="142875"/>
            <a:ext cx="89122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DE0000"/>
                </a:solidFill>
              </a:rPr>
              <a:t>MSP432™ MCUs: LOW-POWER AT ITS BEST</a:t>
            </a:r>
            <a:endParaRPr lang="en-US" sz="2000" dirty="0">
              <a:solidFill>
                <a:srgbClr val="DE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4" y="3325827"/>
            <a:ext cx="193853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  <a:cs typeface="Arial" charset="0"/>
              </a:rPr>
              <a:t>Optimizing the architecture for 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  <a:cs typeface="Arial" charset="0"/>
              </a:rPr>
              <a:t>ultra-low power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accent3"/>
              </a:solidFill>
              <a:latin typeface="+mj-lt"/>
              <a:cs typeface="Arial" charset="0"/>
            </a:endParaRPr>
          </a:p>
          <a:p>
            <a:pPr lvl="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I</a:t>
            </a: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ndustry’s 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lowest power </a:t>
            </a: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ARM </a:t>
            </a:r>
          </a:p>
          <a:p>
            <a:pPr lvl="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Cortex-M4F 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MCU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accent3"/>
              </a:solidFill>
              <a:latin typeface="+mj-lt"/>
              <a:cs typeface="Arial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 rot="5400000">
            <a:off x="1959293" y="4486836"/>
            <a:ext cx="385567" cy="170304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946997" y="3274149"/>
            <a:ext cx="0" cy="2288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 rot="16200000">
            <a:off x="6758722" y="2850945"/>
            <a:ext cx="385567" cy="17007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7137091" y="1308096"/>
            <a:ext cx="17239" cy="4559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4390729" y="1275385"/>
            <a:ext cx="2259466" cy="445575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483470" y="1686139"/>
            <a:ext cx="178314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48MHz 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ARM</a:t>
            </a:r>
            <a:r>
              <a:rPr lang="en-US" sz="1200" b="1" baseline="50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®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/>
            </a:r>
            <a:b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Cortex</a:t>
            </a:r>
            <a:r>
              <a:rPr lang="en-US" sz="1600" b="1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®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-M4F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168275" indent="-168275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Full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ARM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instruction set </a:t>
            </a:r>
            <a:endParaRPr lang="en-US" sz="1400" dirty="0" smtClean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168275" indent="-168275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DSP extensions</a:t>
            </a:r>
          </a:p>
          <a:p>
            <a:pPr marL="168275" indent="-168275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FPU engine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460758" y="3679006"/>
            <a:ext cx="1805857" cy="195143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444174" y="3481075"/>
            <a:ext cx="1840074" cy="219547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cs typeface="Arial" charset="0"/>
              </a:rPr>
              <a:t>Industry-leading </a:t>
            </a:r>
            <a:br>
              <a:rPr lang="en-US" sz="1600" b="1" dirty="0" smtClean="0">
                <a:solidFill>
                  <a:srgbClr val="FFFFFF"/>
                </a:solidFill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cs typeface="Arial" charset="0"/>
              </a:rPr>
              <a:t>ultra-low-power</a:t>
            </a:r>
          </a:p>
          <a:p>
            <a:pPr marL="168275" indent="-168275" fontAlgn="base">
              <a:lnSpc>
                <a:spcPts val="192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Active power: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95 </a:t>
            </a:r>
            <a:r>
              <a:rPr 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μ</a:t>
            </a:r>
            <a:r>
              <a:rPr lang="en-U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A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per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MHz</a:t>
            </a:r>
          </a:p>
          <a:p>
            <a:pPr marL="168275" indent="-168275" fontAlgn="base">
              <a:lnSpc>
                <a:spcPts val="192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Sleep mode: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850 nA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(with RTC)</a:t>
            </a:r>
          </a:p>
          <a:p>
            <a:pPr marL="168275" indent="-168275" fontAlgn="base">
              <a:lnSpc>
                <a:spcPts val="192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ULPBench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score: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167.4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472963" y="1338863"/>
            <a:ext cx="2103120" cy="37797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472963" y="2209910"/>
            <a:ext cx="2103120" cy="37797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472963" y="3080957"/>
            <a:ext cx="2103120" cy="37797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472963" y="3516479"/>
            <a:ext cx="2103120" cy="3749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472963" y="3952004"/>
            <a:ext cx="2103120" cy="37797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472963" y="2645433"/>
            <a:ext cx="2103120" cy="377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472963" y="1774386"/>
            <a:ext cx="2103120" cy="37797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472963" y="4387527"/>
            <a:ext cx="2103120" cy="377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72963" y="5258572"/>
            <a:ext cx="2103120" cy="377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472963" y="4823051"/>
            <a:ext cx="2103120" cy="3779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759167" y="3127955"/>
            <a:ext cx="15215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cs typeface="Arial" charset="0"/>
              </a:rPr>
              <a:t>Driver Lib </a:t>
            </a: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in-ROM</a:t>
            </a:r>
            <a:endParaRPr lang="en-US" sz="13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543304" y="3459849"/>
            <a:ext cx="2093976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128-bit </a:t>
            </a: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Flash </a:t>
            </a: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buffer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&amp; pre-fetch</a:t>
            </a:r>
            <a:endParaRPr lang="en-US" sz="13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24241" y="3987348"/>
            <a:ext cx="9914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14-bit ADC</a:t>
            </a:r>
            <a:endParaRPr lang="en-US" sz="13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472964" y="4427612"/>
            <a:ext cx="20939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8 channel DMA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472964" y="4854228"/>
            <a:ext cx="20939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NVIC </a:t>
            </a: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with tail-chaining</a:t>
            </a:r>
            <a:endParaRPr lang="en-US" sz="13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472964" y="5197800"/>
            <a:ext cx="2093976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Peripheral </a:t>
            </a: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&amp; SRAM memory </a:t>
            </a: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bit-band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517114" y="2667000"/>
            <a:ext cx="2005677" cy="262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Independent flash </a:t>
            </a:r>
            <a:r>
              <a:rPr lang="en-US" sz="13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banks</a:t>
            </a:r>
            <a:endParaRPr lang="en-US" sz="13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481046" y="2248753"/>
            <a:ext cx="2077812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Selectable RAM retention</a:t>
            </a:r>
            <a:endParaRPr lang="en-US" sz="13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490664" y="1815976"/>
            <a:ext cx="205857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Integrated LDO &amp; DC/DC</a:t>
            </a:r>
            <a:endParaRPr lang="en-US" sz="13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70664" y="1129836"/>
            <a:ext cx="256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schemeClr val="bg1"/>
                </a:solidFill>
                <a:cs typeface="Arial" charset="0"/>
              </a:rPr>
              <a:t>MSP432 MCU</a:t>
            </a:r>
            <a:endParaRPr lang="en-US" b="1" spc="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" name="Slide Number Placeholder 2"/>
          <p:cNvSpPr txBox="1">
            <a:spLocks/>
          </p:cNvSpPr>
          <p:nvPr/>
        </p:nvSpPr>
        <p:spPr bwMode="auto">
          <a:xfrm>
            <a:off x="6977743" y="6597196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DA812F-8479-4F37-8662-4BBFDADD96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154330" y="1223280"/>
            <a:ext cx="1989670" cy="65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3"/>
                </a:solidFill>
                <a:cs typeface="Arial" charset="0"/>
              </a:rPr>
              <a:t>Optimizing peripherals for </a:t>
            </a:r>
            <a:r>
              <a:rPr lang="en-US" sz="1400" b="1" dirty="0" smtClean="0">
                <a:solidFill>
                  <a:schemeClr val="accent3"/>
                </a:solidFill>
              </a:rPr>
              <a:t>   </a:t>
            </a:r>
            <a:r>
              <a:rPr lang="en-US" sz="1400" b="1" dirty="0" smtClean="0">
                <a:solidFill>
                  <a:schemeClr val="accent3"/>
                </a:solidFill>
                <a:cs typeface="Arial" charset="0"/>
              </a:rPr>
              <a:t>ultra-low </a:t>
            </a:r>
            <a:r>
              <a:rPr lang="en-US" sz="1400" b="1" dirty="0">
                <a:solidFill>
                  <a:schemeClr val="accent3"/>
                </a:solidFill>
                <a:cs typeface="Arial" charset="0"/>
              </a:rPr>
              <a:t>power</a:t>
            </a:r>
          </a:p>
          <a:p>
            <a:pPr marL="109538" indent="-10953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3"/>
                </a:solidFill>
              </a:rPr>
              <a:t>Save 40% more power with the integrated DC/DC </a:t>
            </a:r>
            <a:br>
              <a:rPr lang="en-US" sz="1400" dirty="0" smtClean="0">
                <a:solidFill>
                  <a:schemeClr val="accent3"/>
                </a:solidFill>
              </a:rPr>
            </a:br>
            <a:r>
              <a:rPr lang="en-US" sz="1400" dirty="0" smtClean="0">
                <a:solidFill>
                  <a:schemeClr val="accent3"/>
                </a:solidFill>
              </a:rPr>
              <a:t>vs. LDO</a:t>
            </a:r>
            <a:endParaRPr lang="en-US" sz="1400" dirty="0">
              <a:solidFill>
                <a:schemeClr val="accent3"/>
              </a:solidFill>
            </a:endParaRPr>
          </a:p>
          <a:p>
            <a:pPr marL="109538" indent="-109538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3"/>
                </a:solidFill>
                <a:cs typeface="Arial" charset="0"/>
              </a:rPr>
              <a:t>Save 30nA per RAM </a:t>
            </a:r>
            <a:r>
              <a:rPr lang="en-US" sz="1400" dirty="0" smtClean="0">
                <a:solidFill>
                  <a:schemeClr val="accent3"/>
                </a:solidFill>
              </a:rPr>
              <a:t>bank with </a:t>
            </a:r>
            <a:r>
              <a:rPr lang="en-US" sz="1400" dirty="0">
                <a:solidFill>
                  <a:schemeClr val="accent3"/>
                </a:solidFill>
              </a:rPr>
              <a:t>s</a:t>
            </a:r>
            <a:r>
              <a:rPr lang="en-US" sz="1400" dirty="0" smtClean="0">
                <a:solidFill>
                  <a:schemeClr val="accent3"/>
                </a:solidFill>
                <a:cs typeface="Arial" charset="0"/>
              </a:rPr>
              <a:t>electable </a:t>
            </a:r>
            <a:r>
              <a:rPr lang="en-US" sz="1400" dirty="0">
                <a:solidFill>
                  <a:schemeClr val="accent3"/>
                </a:solidFill>
                <a:cs typeface="Arial" charset="0"/>
              </a:rPr>
              <a:t>RAM </a:t>
            </a:r>
            <a:r>
              <a:rPr lang="en-US" sz="1400" dirty="0" smtClean="0">
                <a:solidFill>
                  <a:schemeClr val="accent3"/>
                </a:solidFill>
                <a:cs typeface="Arial" charset="0"/>
              </a:rPr>
              <a:t>retention </a:t>
            </a:r>
          </a:p>
          <a:p>
            <a:pPr marL="109538" indent="-109538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3"/>
                </a:solidFill>
              </a:rPr>
              <a:t>Consume minimal power (375uA) when sampling sensors at 1MSPS with 14-bit ADC</a:t>
            </a:r>
          </a:p>
          <a:p>
            <a:pPr marL="109538" indent="-10953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3"/>
                </a:solidFill>
              </a:rPr>
              <a:t>DriverLib</a:t>
            </a:r>
            <a:r>
              <a:rPr lang="en-US" sz="1400" dirty="0">
                <a:solidFill>
                  <a:schemeClr val="accent3"/>
                </a:solidFill>
              </a:rPr>
              <a:t> in ROM consumes up to 35% less power than Flash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</a:pPr>
            <a:endParaRPr lang="en-US" sz="1400" dirty="0">
              <a:solidFill>
                <a:schemeClr val="accent3"/>
              </a:solidFill>
              <a:cs typeface="Arial" charset="0"/>
            </a:endParaRPr>
          </a:p>
          <a:p>
            <a:pPr marL="109538" indent="-109538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3"/>
              </a:solidFill>
              <a:cs typeface="Arial" charset="0"/>
            </a:endParaRPr>
          </a:p>
          <a:p>
            <a:pPr marL="109538" indent="-109538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3"/>
              </a:solidFill>
              <a:cs typeface="Arial" charset="0"/>
            </a:endParaRPr>
          </a:p>
          <a:p>
            <a:pPr marL="109538" indent="-109538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3"/>
              </a:solidFill>
              <a:cs typeface="Arial" charset="0"/>
            </a:endParaRPr>
          </a:p>
          <a:p>
            <a:pPr marL="109538" indent="-109538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1388" y="1284272"/>
            <a:ext cx="17171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Wide voltage range: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  <a:cs typeface="Arial" charset="0"/>
              </a:rPr>
              <a:t>1.62-3.7V</a:t>
            </a:r>
            <a:endParaRPr lang="en-US" sz="13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1"/>
            <a:ext cx="9144000" cy="538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912226" cy="814388"/>
          </a:xfrm>
        </p:spPr>
        <p:txBody>
          <a:bodyPr/>
          <a:lstStyle/>
          <a:p>
            <a:r>
              <a:rPr lang="en-US" sz="2000" dirty="0" smtClean="0"/>
              <a:t>MSP432™ MCUs: INDUSTRY’S LOWEST POWER ARM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CORTEX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-M4F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00257" y="1122858"/>
            <a:ext cx="3788709" cy="121118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EEMBC’s ULPBench provides 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a true comparison of microcontroller current consumption and </a:t>
            </a:r>
            <a:r>
              <a:rPr lang="en-US" sz="1800" b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efficiency.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91783977"/>
              </p:ext>
            </p:extLst>
          </p:nvPr>
        </p:nvGraphicFramePr>
        <p:xfrm>
          <a:off x="439594" y="2508423"/>
          <a:ext cx="5973563" cy="378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100000" l="0" r="98225">
                        <a14:foregroundMark x1="37278" y1="27083" x2="11243" y2="27083"/>
                        <a14:foregroundMark x1="52663" y1="59375" x2="53254" y2="84375"/>
                        <a14:foregroundMark x1="52071" y1="19792" x2="52663" y2="42708"/>
                        <a14:foregroundMark x1="74556" y1="62500" x2="73964" y2="83333"/>
                        <a14:foregroundMark x1="95266" y1="14583" x2="94675" y2="1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96998"/>
            <a:ext cx="1717693" cy="97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2912" y="6111431"/>
            <a:ext cx="4180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See </a:t>
            </a:r>
            <a:r>
              <a:rPr lang="en-US" sz="1200" dirty="0"/>
              <a:t>for </a:t>
            </a:r>
            <a:r>
              <a:rPr lang="en-US" sz="1200" dirty="0" smtClean="0"/>
              <a:t>yourself: </a:t>
            </a:r>
            <a:r>
              <a:rPr lang="en-US" sz="1200" dirty="0" smtClean="0">
                <a:hlinkClick r:id="rId7"/>
              </a:rPr>
              <a:t>www.eembc.org/ulpbench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29126" y="1963715"/>
            <a:ext cx="26148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MSP432 MCUs:</a:t>
            </a:r>
          </a:p>
          <a:p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35% better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score than closest Cortex-M4F competitor.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888" y="2769225"/>
            <a:ext cx="54624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55736" y="3138606"/>
            <a:ext cx="40136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39825" y="2882075"/>
            <a:ext cx="7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167.4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36255" y="3913957"/>
            <a:ext cx="7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80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35109" y="4043980"/>
            <a:ext cx="7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68.7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8412" y="4001776"/>
            <a:ext cx="7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72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98691" y="3127456"/>
            <a:ext cx="7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143.6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91672" y="3405608"/>
            <a:ext cx="7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119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26643" y="3342679"/>
            <a:ext cx="712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123.5</a:t>
            </a:r>
            <a:endParaRPr lang="en-US" sz="1200" b="1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77743" y="6597196"/>
            <a:ext cx="2133600" cy="206375"/>
          </a:xfrm>
        </p:spPr>
        <p:txBody>
          <a:bodyPr/>
          <a:lstStyle/>
          <a:p>
            <a:pPr>
              <a:defRPr/>
            </a:pPr>
            <a:fld id="{BFDA812F-8479-4F37-8662-4BBFDADD96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01818" y="3867025"/>
            <a:ext cx="25421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MSP MCUs: 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en-US" sz="2800" b="1" dirty="0">
                <a:solidFill>
                  <a:schemeClr val="accent3"/>
                </a:solidFill>
                <a:latin typeface="+mj-lt"/>
              </a:rPr>
              <a:t>Industry’s lowest power </a:t>
            </a:r>
            <a:endParaRPr lang="en-US" sz="2800" b="1" dirty="0" smtClean="0">
              <a:solidFill>
                <a:schemeClr val="accent3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16-bit MCUs and 32-bit Cortex-M4F MCUs.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55736" y="4953000"/>
            <a:ext cx="50021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04735" y="5055972"/>
            <a:ext cx="275434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83500"/>
            <a:ext cx="8458200" cy="814388"/>
          </a:xfrm>
        </p:spPr>
        <p:txBody>
          <a:bodyPr/>
          <a:lstStyle/>
          <a:p>
            <a:r>
              <a:rPr lang="en-US" sz="2000" b="1" dirty="0" smtClean="0"/>
              <a:t>TI’S INDUSTRY-LEADING LOW-POWER MCU </a:t>
            </a:r>
            <a:r>
              <a:rPr lang="en-US" sz="2000" dirty="0" smtClean="0"/>
              <a:t>PORTFOLIO: </a:t>
            </a:r>
            <a:br>
              <a:rPr lang="en-US" sz="2000" dirty="0" smtClean="0"/>
            </a:br>
            <a:r>
              <a:rPr lang="en-US" sz="2000" b="0" dirty="0" smtClean="0"/>
              <a:t>SCALABILITY FROM 16-BIT TO 32-BIT, PLUS WIRELESS MCUs</a:t>
            </a:r>
            <a:endParaRPr lang="en-US" sz="2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A812F-8479-4F37-8662-4BBFDADD96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62725"/>
            <a:ext cx="9144000" cy="10560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89640" y="2889749"/>
            <a:ext cx="0" cy="8466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6235" y="3736428"/>
            <a:ext cx="2795839" cy="2545619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284" y="3759292"/>
            <a:ext cx="28254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tabLst>
                <a:tab pos="571500" algn="l"/>
              </a:tabLst>
            </a:pPr>
            <a:r>
              <a:rPr lang="en-US" sz="1600" b="1" dirty="0" smtClean="0">
                <a:solidFill>
                  <a:srgbClr val="11778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16-bit MSP430 MCUs</a:t>
            </a:r>
          </a:p>
          <a:p>
            <a:pPr marL="236538" indent="-236538" fontAlgn="base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industry leader in ultra-low-power, rich peripherals and analog 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integration.</a:t>
            </a:r>
          </a:p>
          <a:p>
            <a:pPr marL="236538" indent="-236538" fontAlgn="base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World’s only portfolio of ultra-low-power embedded FRAM MCUs.</a:t>
            </a:r>
          </a:p>
          <a:p>
            <a:pPr marL="236538" indent="-236538" fontAlgn="base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Growing portfolio of more than 500 ultra-low-power MCUs across 13,000+ customers.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10501" y="2873983"/>
            <a:ext cx="0" cy="8466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37096" y="3736428"/>
            <a:ext cx="2795839" cy="2545619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7096" y="3759292"/>
            <a:ext cx="27958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1778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32-bit MSP432 MCUs</a:t>
            </a:r>
          </a:p>
          <a:p>
            <a:pPr marL="22860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Industry’s lowest power ARM® Cortex®-M4F MCUs. Period.</a:t>
            </a:r>
          </a:p>
          <a:p>
            <a:pPr marL="22860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performance MCUs without sacrificing power consumption.</a:t>
            </a:r>
          </a:p>
          <a:p>
            <a:pPr marL="228600" indent="-22860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Pin-for-pin platform scalability up to 2MB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; sampling 256KB 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today.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6053" y="2873983"/>
            <a:ext cx="0" cy="8466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52648" y="3736428"/>
            <a:ext cx="2795839" cy="2545619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64022" y="3759292"/>
            <a:ext cx="29037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1778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SimpleLink Wireless MCUs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​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Focus on ease of use and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low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power.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Support for more than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14 wireless protocols including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Bluetooth Smart, Sub-1 GHz, 6LoWPAN, ZigBee and more.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Portfolio includes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SimpleLink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Wi-Fi and new ultra-low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power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platform.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2882" y="1270541"/>
            <a:ext cx="2042543" cy="2042545"/>
            <a:chOff x="1181374" y="1254775"/>
            <a:chExt cx="2042543" cy="204254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374" y="1254775"/>
              <a:ext cx="2042543" cy="20425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66669" y="1385362"/>
              <a:ext cx="1723373" cy="321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MSP430</a:t>
              </a:r>
              <a:r>
                <a:rPr lang="en-US" b="1" baseline="30000" dirty="0" smtClean="0">
                  <a:solidFill>
                    <a:srgbClr val="FFFFFF"/>
                  </a:solidFill>
                  <a:cs typeface="Arial" charset="0"/>
                </a:rPr>
                <a:t>™</a:t>
              </a: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 MCUs</a:t>
              </a:r>
              <a:endParaRPr lang="en-US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1088" y="1254774"/>
            <a:ext cx="2042543" cy="2042545"/>
            <a:chOff x="3798515" y="1254775"/>
            <a:chExt cx="2042543" cy="204254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515" y="1254775"/>
              <a:ext cx="2042543" cy="204254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18013" y="1385362"/>
              <a:ext cx="1723373" cy="321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MSP432</a:t>
              </a:r>
              <a:r>
                <a:rPr lang="en-US" b="1" baseline="30000" dirty="0" smtClean="0">
                  <a:solidFill>
                    <a:srgbClr val="FFFFFF"/>
                  </a:solidFill>
                  <a:cs typeface="Arial" charset="0"/>
                </a:rPr>
                <a:t>™</a:t>
              </a: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US" b="1" dirty="0">
                  <a:solidFill>
                    <a:srgbClr val="FFFFFF"/>
                  </a:solidFill>
                  <a:cs typeface="Arial" charset="0"/>
                </a:rPr>
                <a:t>MCUs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29295" y="1254773"/>
            <a:ext cx="2042543" cy="2042545"/>
            <a:chOff x="6415657" y="1254775"/>
            <a:chExt cx="2042543" cy="204254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5657" y="1254775"/>
              <a:ext cx="2042543" cy="204254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575242" y="1385362"/>
              <a:ext cx="1882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SimpleLink</a:t>
              </a:r>
              <a:r>
                <a:rPr lang="en-US" b="1" baseline="30000" dirty="0" smtClean="0">
                  <a:solidFill>
                    <a:srgbClr val="FFFFFF"/>
                  </a:solidFill>
                  <a:cs typeface="Arial" charset="0"/>
                </a:rPr>
                <a:t>™</a:t>
              </a: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 Wireless MCUs</a:t>
              </a:r>
              <a:endParaRPr lang="en-US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8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2" grpId="0" animBg="1"/>
      <p:bldP spid="29" grpId="0"/>
    </p:bldLst>
  </p:timing>
</p:sld>
</file>

<file path=ppt/theme/theme1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1527</Words>
  <Application>Microsoft Office PowerPoint</Application>
  <PresentationFormat>全屏显示(4:3)</PresentationFormat>
  <Paragraphs>548</Paragraphs>
  <Slides>24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 (Headings)</vt:lpstr>
      <vt:lpstr>HelveticaNeueLT Std Lt</vt:lpstr>
      <vt:lpstr>MS Mincho</vt:lpstr>
      <vt:lpstr>MS PGothic</vt:lpstr>
      <vt:lpstr>Arial</vt:lpstr>
      <vt:lpstr>Calibri</vt:lpstr>
      <vt:lpstr>Courier New</vt:lpstr>
      <vt:lpstr>Tahoma</vt:lpstr>
      <vt:lpstr>Times New Roman</vt:lpstr>
      <vt:lpstr>Wingdings</vt:lpstr>
      <vt:lpstr>1_FinalPowerpoint</vt:lpstr>
      <vt:lpstr>Introducing 32-bit MSP432™ microcontrollers:  Low-power at its best; performance at its core</vt:lpstr>
      <vt:lpstr>Agenda</vt:lpstr>
      <vt:lpstr>Device Overview</vt:lpstr>
      <vt:lpstr>PowerPoint 演示文稿</vt:lpstr>
      <vt:lpstr>PowerPoint 演示文稿</vt:lpstr>
      <vt:lpstr>MSP432™ MCUs: PERFORMANCE AT ITS CORE</vt:lpstr>
      <vt:lpstr>PowerPoint 演示文稿</vt:lpstr>
      <vt:lpstr>MSP432™ MCUs: INDUSTRY’S LOWEST POWER ARM® CORTEX®-M4F</vt:lpstr>
      <vt:lpstr>TI’S INDUSTRY-LEADING LOW-POWER MCU PORTFOLIO:  SCALABILITY FROM 16-BIT TO 32-BIT, PLUS WIRELESS MCUs</vt:lpstr>
      <vt:lpstr>MAKE NO COMPROMISES WITH MSP432™ MCUs</vt:lpstr>
      <vt:lpstr>Applications</vt:lpstr>
      <vt:lpstr>MSP432™ MCUs: OPTIMIZED FOR INDUSTRIAL</vt:lpstr>
      <vt:lpstr>MSP432™ MCUs: OPTIMIZED FOR INDUSTRIAL</vt:lpstr>
      <vt:lpstr>MSP432™ MCUs: OPTIMIZED FOR PERSONAL ELECTRONICS</vt:lpstr>
      <vt:lpstr>MSP432™ MCUs: OPTIMIZED FOR PERSONAL ELECTRONICS</vt:lpstr>
      <vt:lpstr>MSP MCUs: INDUSTRY'S LOWEST POWER MICROCONTROLLERS</vt:lpstr>
      <vt:lpstr>Ecosystem</vt:lpstr>
      <vt:lpstr>MSP Platform Portability</vt:lpstr>
      <vt:lpstr>Get started with the MSP432 LaunchPad</vt:lpstr>
      <vt:lpstr>MORE ECOSYSTEM WITH EASY-TO-USE TOOLS AND SOFTWARE</vt:lpstr>
      <vt:lpstr>MORE ECOSYSTEM WITH EASY-TO-USE TOOLS AND SOFTWARE</vt:lpstr>
      <vt:lpstr>MORE ECOSYSTEM WITH EASY-TO-USE TOOLS AND SOFTWARE</vt:lpstr>
      <vt:lpstr>Demo</vt:lpstr>
      <vt:lpstr>Technical Collateral and Resources</vt:lpstr>
    </vt:vector>
  </TitlesOfParts>
  <Company>Texas Instruments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32-bit MSP432™ microcontrollers:  Low-power at its best; performance at its core</dc:title>
  <dc:creator>a0193510</dc:creator>
  <cp:lastModifiedBy>Bo Chen</cp:lastModifiedBy>
  <cp:revision>18</cp:revision>
  <dcterms:created xsi:type="dcterms:W3CDTF">2015-03-17T15:20:07Z</dcterms:created>
  <dcterms:modified xsi:type="dcterms:W3CDTF">2021-01-12T07:05:08Z</dcterms:modified>
</cp:coreProperties>
</file>