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</p:sldIdLst>
  <p:sldSz cx="10083800" cy="7556500"/>
  <p:notesSz cx="10083800" cy="75565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7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70388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711825" y="0"/>
            <a:ext cx="4370388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A5E8F-5F44-4B58-AB63-830E0C58C476}" type="datetimeFigureOut">
              <a:rPr lang="zh-CN" altLang="en-US" smtClean="0"/>
              <a:t>2020/12/22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340100" y="944563"/>
            <a:ext cx="3403600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008063" y="3636963"/>
            <a:ext cx="8067675" cy="2974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370388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711825" y="7177088"/>
            <a:ext cx="4370388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81B244-9823-426A-858B-C1B34DD7FD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9278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1B244-9823-426A-858B-C1B34DD7FDB2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9040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26489" y="38100"/>
            <a:ext cx="7830820" cy="13487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E5E5E5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47290" y="3835400"/>
            <a:ext cx="5189219" cy="986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66666"/>
                </a:solidFill>
                <a:latin typeface="DejaVu Sans"/>
                <a:cs typeface="DejaVu Sans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E5E5E5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3230" y="7072527"/>
            <a:ext cx="1795780" cy="29210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0" i="0">
                <a:solidFill>
                  <a:srgbClr val="666666"/>
                </a:solidFill>
                <a:latin typeface="DejaVu Sans"/>
                <a:cs typeface="DejaVu Sans"/>
              </a:defRPr>
            </a:lvl1pPr>
          </a:lstStyle>
          <a:p>
            <a:pPr marL="12700">
              <a:lnSpc>
                <a:spcPts val="2130"/>
              </a:lnSpc>
            </a:pPr>
            <a:r>
              <a:rPr spc="-20" dirty="0"/>
              <a:t>Zilogic</a:t>
            </a:r>
            <a:r>
              <a:rPr spc="-65" dirty="0"/>
              <a:t> </a:t>
            </a:r>
            <a:r>
              <a:rPr spc="-25" dirty="0"/>
              <a:t>Systems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7027545"/>
            <a:ext cx="2319274" cy="3778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66666"/>
                </a:solidFill>
                <a:latin typeface="DejaVu Sans"/>
                <a:cs typeface="DejaVu Sans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43230" y="7072527"/>
            <a:ext cx="1795780" cy="29210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0" i="0">
                <a:solidFill>
                  <a:srgbClr val="666666"/>
                </a:solidFill>
                <a:latin typeface="DejaVu Sans"/>
                <a:cs typeface="DejaVu Sans"/>
              </a:defRPr>
            </a:lvl1pPr>
          </a:lstStyle>
          <a:p>
            <a:pPr marL="12700">
              <a:lnSpc>
                <a:spcPts val="2130"/>
              </a:lnSpc>
            </a:pPr>
            <a:r>
              <a:rPr spc="-20" dirty="0"/>
              <a:t>Zilogic</a:t>
            </a:r>
            <a:r>
              <a:rPr spc="-65" dirty="0"/>
              <a:t> </a:t>
            </a:r>
            <a:r>
              <a:rPr spc="-25" dirty="0"/>
              <a:t>Systems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504190" y="7027545"/>
            <a:ext cx="2319274" cy="3778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66666"/>
                </a:solidFill>
                <a:latin typeface="DejaVu Sans"/>
                <a:cs typeface="DejaVu Sans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485900"/>
            <a:ext cx="10079990" cy="237490"/>
          </a:xfrm>
          <a:custGeom>
            <a:avLst/>
            <a:gdLst/>
            <a:ahLst/>
            <a:cxnLst/>
            <a:rect l="l" t="t" r="r" b="b"/>
            <a:pathLst>
              <a:path w="10079990" h="237489">
                <a:moveTo>
                  <a:pt x="0" y="237489"/>
                </a:moveTo>
                <a:lnTo>
                  <a:pt x="10079990" y="237489"/>
                </a:lnTo>
                <a:lnTo>
                  <a:pt x="10079990" y="0"/>
                </a:lnTo>
                <a:lnTo>
                  <a:pt x="0" y="0"/>
                </a:lnTo>
                <a:lnTo>
                  <a:pt x="0" y="237489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0079990" cy="1485900"/>
          </a:xfrm>
          <a:custGeom>
            <a:avLst/>
            <a:gdLst/>
            <a:ahLst/>
            <a:cxnLst/>
            <a:rect l="l" t="t" r="r" b="b"/>
            <a:pathLst>
              <a:path w="10079990" h="1485900">
                <a:moveTo>
                  <a:pt x="10079990" y="0"/>
                </a:moveTo>
                <a:lnTo>
                  <a:pt x="0" y="0"/>
                </a:lnTo>
                <a:lnTo>
                  <a:pt x="0" y="1485900"/>
                </a:lnTo>
                <a:lnTo>
                  <a:pt x="10079990" y="1485900"/>
                </a:lnTo>
                <a:close/>
              </a:path>
            </a:pathLst>
          </a:custGeom>
          <a:solidFill>
            <a:srgbClr val="7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479550"/>
            <a:ext cx="10079990" cy="34797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6858000"/>
            <a:ext cx="10079990" cy="91440"/>
          </a:xfrm>
          <a:custGeom>
            <a:avLst/>
            <a:gdLst/>
            <a:ahLst/>
            <a:cxnLst/>
            <a:rect l="l" t="t" r="r" b="b"/>
            <a:pathLst>
              <a:path w="10079990" h="91440">
                <a:moveTo>
                  <a:pt x="10079990" y="0"/>
                </a:moveTo>
                <a:lnTo>
                  <a:pt x="0" y="0"/>
                </a:lnTo>
                <a:lnTo>
                  <a:pt x="0" y="91440"/>
                </a:lnTo>
                <a:lnTo>
                  <a:pt x="10079990" y="91440"/>
                </a:lnTo>
                <a:close/>
              </a:path>
            </a:pathLst>
          </a:custGeom>
          <a:solidFill>
            <a:srgbClr val="7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52370" y="364490"/>
            <a:ext cx="5179059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E5E5E5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3120" y="3213100"/>
            <a:ext cx="8417560" cy="24612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09100" y="7094281"/>
            <a:ext cx="3810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666666"/>
                </a:solidFill>
                <a:latin typeface="DejaVu Sans"/>
                <a:cs typeface="DejaVu Sans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ickr.com/photos/flattop341/224175619/" TargetMode="External"/><Relationship Id="rId2" Type="http://schemas.openxmlformats.org/officeDocument/2006/relationships/hyperlink" Target="http://www.toosmarttostart.samhsa.gov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avegnu.org/gnu-epro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03200" marR="5080" indent="-190500">
              <a:lnSpc>
                <a:spcPts val="5140"/>
              </a:lnSpc>
              <a:spcBef>
                <a:spcPts val="385"/>
              </a:spcBef>
            </a:pPr>
            <a:r>
              <a:rPr dirty="0"/>
              <a:t>Embedded</a:t>
            </a:r>
            <a:r>
              <a:rPr spc="-45" dirty="0"/>
              <a:t> </a:t>
            </a:r>
            <a:r>
              <a:rPr dirty="0"/>
              <a:t>Programming </a:t>
            </a:r>
            <a:r>
              <a:rPr dirty="0" smtClean="0"/>
              <a:t>with </a:t>
            </a:r>
            <a:r>
              <a:rPr spc="-5" dirty="0"/>
              <a:t>the </a:t>
            </a:r>
            <a:r>
              <a:rPr dirty="0"/>
              <a:t>GNU</a:t>
            </a:r>
            <a:r>
              <a:rPr spc="-50" dirty="0"/>
              <a:t> </a:t>
            </a:r>
            <a:r>
              <a:rPr dirty="0"/>
              <a:t>Toolchain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93900" y="3835400"/>
            <a:ext cx="5642609" cy="51488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 indent="975360">
              <a:lnSpc>
                <a:spcPts val="3729"/>
              </a:lnSpc>
              <a:spcBef>
                <a:spcPts val="315"/>
              </a:spcBef>
            </a:pPr>
            <a:r>
              <a:rPr lang="zh-CN" altLang="en-US" sz="3200" dirty="0" smtClean="0">
                <a:latin typeface="DejaVu Sans"/>
                <a:cs typeface="DejaVu Sans"/>
              </a:rPr>
              <a:t>嵌入式开发 </a:t>
            </a:r>
            <a:r>
              <a:rPr lang="en-US" altLang="zh-CN" sz="3200" dirty="0" smtClean="0">
                <a:latin typeface="DejaVu Sans"/>
                <a:cs typeface="DejaVu Sans"/>
              </a:rPr>
              <a:t>-</a:t>
            </a:r>
            <a:r>
              <a:rPr lang="zh-CN" altLang="en-US" sz="3200" dirty="0" smtClean="0">
                <a:latin typeface="DejaVu Sans"/>
                <a:cs typeface="DejaVu Sans"/>
              </a:rPr>
              <a:t> </a:t>
            </a:r>
            <a:r>
              <a:rPr lang="en-US" sz="3200" dirty="0" smtClean="0">
                <a:latin typeface="DejaVu Sans"/>
                <a:cs typeface="DejaVu Sans"/>
              </a:rPr>
              <a:t>GNU</a:t>
            </a:r>
            <a:r>
              <a:rPr lang="zh-CN" altLang="en-US" sz="3200" dirty="0" smtClean="0">
                <a:latin typeface="DejaVu Sans"/>
                <a:cs typeface="DejaVu Sans"/>
              </a:rPr>
              <a:t>工具链</a:t>
            </a:r>
            <a:endParaRPr sz="3200" dirty="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3140" y="364490"/>
            <a:ext cx="30149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</a:t>
            </a:r>
            <a:r>
              <a:rPr spc="5" dirty="0"/>
              <a:t>e</a:t>
            </a:r>
            <a:r>
              <a:rPr spc="10" dirty="0"/>
              <a:t>g</a:t>
            </a:r>
            <a:r>
              <a:rPr dirty="0"/>
              <a:t>i</a:t>
            </a:r>
            <a:r>
              <a:rPr spc="-10" dirty="0"/>
              <a:t>s</a:t>
            </a:r>
            <a:r>
              <a:rPr spc="-5" dirty="0"/>
              <a:t>t</a:t>
            </a:r>
            <a:r>
              <a:rPr spc="5" dirty="0"/>
              <a:t>e</a:t>
            </a:r>
            <a:r>
              <a:rPr dirty="0"/>
              <a:t>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902459"/>
            <a:ext cx="3966210" cy="371729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1435100">
              <a:lnSpc>
                <a:spcPts val="3729"/>
              </a:lnSpc>
              <a:spcBef>
                <a:spcPts val="315"/>
              </a:spcBef>
            </a:pPr>
            <a:r>
              <a:rPr sz="3200" dirty="0">
                <a:latin typeface="DejaVu Sans"/>
                <a:cs typeface="DejaVu Sans"/>
              </a:rPr>
              <a:t>Load Store  </a:t>
            </a:r>
            <a:r>
              <a:rPr sz="3200" spc="10" dirty="0">
                <a:latin typeface="DejaVu Sans"/>
                <a:cs typeface="DejaVu Sans"/>
              </a:rPr>
              <a:t>A</a:t>
            </a:r>
            <a:r>
              <a:rPr sz="3200" dirty="0">
                <a:latin typeface="DejaVu Sans"/>
                <a:cs typeface="DejaVu Sans"/>
              </a:rPr>
              <a:t>rchi</a:t>
            </a:r>
            <a:r>
              <a:rPr sz="3200" spc="5" dirty="0">
                <a:latin typeface="DejaVu Sans"/>
                <a:cs typeface="DejaVu Sans"/>
              </a:rPr>
              <a:t>t</a:t>
            </a:r>
            <a:r>
              <a:rPr sz="3200" dirty="0">
                <a:latin typeface="DejaVu Sans"/>
                <a:cs typeface="DejaVu Sans"/>
              </a:rPr>
              <a:t>ec</a:t>
            </a:r>
            <a:r>
              <a:rPr sz="3200" spc="5" dirty="0">
                <a:latin typeface="DejaVu Sans"/>
                <a:cs typeface="DejaVu Sans"/>
              </a:rPr>
              <a:t>t</a:t>
            </a:r>
            <a:r>
              <a:rPr sz="3200" dirty="0">
                <a:latin typeface="DejaVu Sans"/>
                <a:cs typeface="DejaVu Sans"/>
              </a:rPr>
              <a:t>ure</a:t>
            </a:r>
            <a:endParaRPr sz="3200">
              <a:latin typeface="DejaVu Sans"/>
              <a:cs typeface="DejaVu Sans"/>
            </a:endParaRPr>
          </a:p>
          <a:p>
            <a:pPr marL="12700" marR="337820">
              <a:lnSpc>
                <a:spcPct val="97300"/>
              </a:lnSpc>
              <a:spcBef>
                <a:spcPts val="1305"/>
              </a:spcBef>
            </a:pPr>
            <a:r>
              <a:rPr sz="3200" dirty="0">
                <a:latin typeface="DejaVu Sans"/>
                <a:cs typeface="DejaVu Sans"/>
              </a:rPr>
              <a:t>Data </a:t>
            </a:r>
            <a:r>
              <a:rPr sz="3200" spc="-5" dirty="0">
                <a:latin typeface="DejaVu Sans"/>
                <a:cs typeface="DejaVu Sans"/>
              </a:rPr>
              <a:t>processing  </a:t>
            </a:r>
            <a:r>
              <a:rPr sz="3200" dirty="0">
                <a:latin typeface="DejaVu Sans"/>
                <a:cs typeface="DejaVu Sans"/>
              </a:rPr>
              <a:t>instructions –  </a:t>
            </a:r>
            <a:r>
              <a:rPr sz="3200" spc="-5" dirty="0">
                <a:latin typeface="DejaVu Sans"/>
                <a:cs typeface="DejaVu Sans"/>
              </a:rPr>
              <a:t>register</a:t>
            </a:r>
            <a:r>
              <a:rPr sz="3200" spc="-40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operands</a:t>
            </a:r>
            <a:endParaRPr sz="3200">
              <a:latin typeface="DejaVu Sans"/>
              <a:cs typeface="DejaVu Sans"/>
            </a:endParaRPr>
          </a:p>
          <a:p>
            <a:pPr marL="12700" marR="5080">
              <a:lnSpc>
                <a:spcPts val="3729"/>
              </a:lnSpc>
              <a:spcBef>
                <a:spcPts val="1530"/>
              </a:spcBef>
            </a:pPr>
            <a:r>
              <a:rPr sz="3200" dirty="0">
                <a:latin typeface="DejaVu Sans"/>
                <a:cs typeface="DejaVu Sans"/>
              </a:rPr>
              <a:t>Large </a:t>
            </a:r>
            <a:r>
              <a:rPr sz="3200" spc="-5" dirty="0">
                <a:latin typeface="DejaVu Sans"/>
                <a:cs typeface="DejaVu Sans"/>
              </a:rPr>
              <a:t>register file </a:t>
            </a:r>
            <a:r>
              <a:rPr sz="3200" dirty="0">
                <a:latin typeface="DejaVu Sans"/>
                <a:cs typeface="DejaVu Sans"/>
              </a:rPr>
              <a:t>–  16 </a:t>
            </a:r>
            <a:r>
              <a:rPr sz="3200" spc="-5" dirty="0">
                <a:latin typeface="DejaVu Sans"/>
                <a:cs typeface="DejaVu Sans"/>
              </a:rPr>
              <a:t>32-bit</a:t>
            </a:r>
            <a:r>
              <a:rPr sz="3200" spc="-20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registers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47688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580379" y="2159000"/>
            <a:ext cx="3959860" cy="42976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3760" y="364490"/>
            <a:ext cx="57931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Registers</a:t>
            </a:r>
            <a:r>
              <a:rPr spc="-60" dirty="0"/>
              <a:t> </a:t>
            </a:r>
            <a:r>
              <a:rPr spc="-5" dirty="0"/>
              <a:t>(Contd.)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130"/>
              </a:lnSpc>
            </a:pPr>
            <a:r>
              <a:rPr spc="-20" dirty="0"/>
              <a:t>Zilogic</a:t>
            </a:r>
            <a:r>
              <a:rPr spc="-65" dirty="0"/>
              <a:t> </a:t>
            </a:r>
            <a:r>
              <a:rPr spc="-25" dirty="0"/>
              <a:t>Systems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39750" y="2160270"/>
          <a:ext cx="1800860" cy="2880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860"/>
              </a:tblGrid>
              <a:tr h="359409">
                <a:tc>
                  <a:txBody>
                    <a:bodyPr/>
                    <a:lstStyle/>
                    <a:p>
                      <a:pPr marL="7499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R0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80">
                <a:tc>
                  <a:txBody>
                    <a:bodyPr/>
                    <a:lstStyle/>
                    <a:p>
                      <a:pPr marL="7499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R1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17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marL="7499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R2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79">
                <a:tc>
                  <a:txBody>
                    <a:bodyPr/>
                    <a:lstStyle/>
                    <a:p>
                      <a:pPr marL="7499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R3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17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marL="7499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R4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79">
                <a:tc>
                  <a:txBody>
                    <a:bodyPr/>
                    <a:lstStyle/>
                    <a:p>
                      <a:pPr marL="7499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R5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17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marL="7499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R6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80">
                <a:tc>
                  <a:txBody>
                    <a:bodyPr/>
                    <a:lstStyle/>
                    <a:p>
                      <a:pPr marL="7499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R7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700020" y="2160270"/>
          <a:ext cx="1799589" cy="2880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9589"/>
              </a:tblGrid>
              <a:tr h="359409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R8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80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R9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17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0" dirty="0">
                          <a:latin typeface="DejaVu Sans"/>
                          <a:cs typeface="DejaVu Sans"/>
                        </a:rPr>
                        <a:t>R10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79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0" dirty="0">
                          <a:latin typeface="DejaVu Sans"/>
                          <a:cs typeface="DejaVu Sans"/>
                        </a:rPr>
                        <a:t>R11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17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0" dirty="0">
                          <a:latin typeface="DejaVu Sans"/>
                          <a:cs typeface="DejaVu Sans"/>
                        </a:rPr>
                        <a:t>R12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79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0" dirty="0">
                          <a:latin typeface="DejaVu Sans"/>
                          <a:cs typeface="DejaVu Sans"/>
                        </a:rPr>
                        <a:t>R13</a:t>
                      </a:r>
                      <a:r>
                        <a:rPr sz="1800" spc="-35" dirty="0">
                          <a:latin typeface="DejaVu Sans"/>
                          <a:cs typeface="DejaVu Sans"/>
                        </a:rPr>
                        <a:t> </a:t>
                      </a:r>
                      <a:r>
                        <a:rPr sz="1800" spc="-20" dirty="0">
                          <a:latin typeface="DejaVu Sans"/>
                          <a:cs typeface="DejaVu Sans"/>
                        </a:rPr>
                        <a:t>(SP)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17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0" dirty="0">
                          <a:latin typeface="DejaVu Sans"/>
                          <a:cs typeface="DejaVu Sans"/>
                        </a:rPr>
                        <a:t>R14</a:t>
                      </a:r>
                      <a:r>
                        <a:rPr sz="1800" spc="-45" dirty="0">
                          <a:latin typeface="DejaVu Sans"/>
                          <a:cs typeface="DejaVu Sans"/>
                        </a:rPr>
                        <a:t> </a:t>
                      </a:r>
                      <a:r>
                        <a:rPr sz="1800" spc="-20" dirty="0">
                          <a:latin typeface="DejaVu Sans"/>
                          <a:cs typeface="DejaVu Sans"/>
                        </a:rPr>
                        <a:t>(LR)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8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0" dirty="0">
                          <a:latin typeface="DejaVu Sans"/>
                          <a:cs typeface="DejaVu Sans"/>
                        </a:rPr>
                        <a:t>R15</a:t>
                      </a:r>
                      <a:r>
                        <a:rPr sz="1800" spc="-35" dirty="0">
                          <a:latin typeface="DejaVu Sans"/>
                          <a:cs typeface="DejaVu Sans"/>
                        </a:rPr>
                        <a:t> </a:t>
                      </a:r>
                      <a:r>
                        <a:rPr sz="1800" spc="-20" dirty="0">
                          <a:latin typeface="DejaVu Sans"/>
                          <a:cs typeface="DejaVu Sans"/>
                        </a:rPr>
                        <a:t>(PC)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39750" y="5400040"/>
            <a:ext cx="1800860" cy="359410"/>
          </a:xfrm>
          <a:prstGeom prst="rect">
            <a:avLst/>
          </a:prstGeom>
          <a:ln w="3175">
            <a:solidFill>
              <a:srgbClr val="BFBFBF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240"/>
              </a:spcBef>
            </a:pPr>
            <a:r>
              <a:rPr sz="1800" spc="-15" dirty="0">
                <a:solidFill>
                  <a:srgbClr val="7F7F7F"/>
                </a:solidFill>
                <a:latin typeface="DejaVu Sans"/>
                <a:cs typeface="DejaVu Sans"/>
              </a:rPr>
              <a:t>PSR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9750" y="6120129"/>
            <a:ext cx="1800860" cy="359410"/>
          </a:xfrm>
          <a:prstGeom prst="rect">
            <a:avLst/>
          </a:prstGeom>
          <a:ln w="3175">
            <a:solidFill>
              <a:srgbClr val="BFBFBF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351790">
              <a:lnSpc>
                <a:spcPct val="100000"/>
              </a:lnSpc>
              <a:spcBef>
                <a:spcPts val="240"/>
              </a:spcBef>
            </a:pPr>
            <a:r>
              <a:rPr sz="1800" spc="-25" dirty="0">
                <a:solidFill>
                  <a:srgbClr val="7F7F7F"/>
                </a:solidFill>
                <a:latin typeface="DejaVu Sans"/>
                <a:cs typeface="DejaVu Sans"/>
              </a:rPr>
              <a:t>CONTROL</a:t>
            </a:r>
            <a:endParaRPr sz="1800">
              <a:latin typeface="DejaVu Sans"/>
              <a:cs typeface="DejaVu Sans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700020" y="5400040"/>
          <a:ext cx="1799589" cy="1079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9589"/>
              </a:tblGrid>
              <a:tr h="359410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5" dirty="0">
                          <a:solidFill>
                            <a:srgbClr val="7F7F7F"/>
                          </a:solidFill>
                          <a:latin typeface="DejaVu Sans"/>
                          <a:cs typeface="DejaVu Sans"/>
                        </a:rPr>
                        <a:t>PRIMASK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T w="3175">
                      <a:solidFill>
                        <a:srgbClr val="BFBFBF"/>
                      </a:solidFill>
                      <a:prstDash val="solid"/>
                    </a:lnT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</a:tr>
              <a:tr h="360680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solidFill>
                            <a:srgbClr val="7F7F7F"/>
                          </a:solidFill>
                          <a:latin typeface="DejaVu Sans"/>
                          <a:cs typeface="DejaVu Sans"/>
                        </a:rPr>
                        <a:t>FAULTMASK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1750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T w="3175">
                      <a:solidFill>
                        <a:srgbClr val="BFBFBF"/>
                      </a:solidFill>
                      <a:prstDash val="solid"/>
                    </a:lnT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</a:tr>
              <a:tr h="359409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5" dirty="0">
                          <a:solidFill>
                            <a:srgbClr val="7F7F7F"/>
                          </a:solidFill>
                          <a:latin typeface="DejaVu Sans"/>
                          <a:cs typeface="DejaVu Sans"/>
                        </a:rPr>
                        <a:t>BASEPRI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T w="3175">
                      <a:solidFill>
                        <a:srgbClr val="BFBFBF"/>
                      </a:solidFill>
                      <a:prstDash val="solid"/>
                    </a:lnT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524637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70220" y="1902459"/>
            <a:ext cx="18326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DejaVu Sans"/>
                <a:cs typeface="DejaVu Sans"/>
              </a:rPr>
              <a:t>R0 –</a:t>
            </a:r>
            <a:r>
              <a:rPr sz="3200" spc="-75" dirty="0">
                <a:latin typeface="DejaVu Sans"/>
                <a:cs typeface="DejaVu Sans"/>
              </a:rPr>
              <a:t> </a:t>
            </a:r>
            <a:r>
              <a:rPr sz="3200" dirty="0">
                <a:latin typeface="DejaVu Sans"/>
                <a:cs typeface="DejaVu Sans"/>
              </a:rPr>
              <a:t>R12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32120" y="2445543"/>
            <a:ext cx="3582035" cy="4197985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595630" indent="-400685">
              <a:lnSpc>
                <a:spcPct val="100000"/>
              </a:lnSpc>
              <a:spcBef>
                <a:spcPts val="980"/>
              </a:spcBef>
              <a:buSzPct val="75000"/>
              <a:buFont typeface="OpenSymbol"/>
              <a:buChar char="–"/>
              <a:tabLst>
                <a:tab pos="594995" algn="l"/>
                <a:tab pos="595630" algn="l"/>
              </a:tabLst>
            </a:pPr>
            <a:r>
              <a:rPr sz="2800" spc="-10" dirty="0">
                <a:latin typeface="DejaVu Sans"/>
                <a:cs typeface="DejaVu Sans"/>
              </a:rPr>
              <a:t>General</a:t>
            </a:r>
            <a:r>
              <a:rPr sz="2800" spc="-70" dirty="0">
                <a:latin typeface="DejaVu Sans"/>
                <a:cs typeface="DejaVu Sans"/>
              </a:rPr>
              <a:t> </a:t>
            </a:r>
            <a:r>
              <a:rPr sz="2800" dirty="0">
                <a:latin typeface="DejaVu Sans"/>
                <a:cs typeface="DejaVu Sans"/>
              </a:rPr>
              <a:t>Purpose</a:t>
            </a:r>
            <a:endParaRPr sz="2800">
              <a:latin typeface="DejaVu Sans"/>
              <a:cs typeface="DejaVu Sans"/>
            </a:endParaRPr>
          </a:p>
          <a:p>
            <a:pPr marL="50800">
              <a:lnSpc>
                <a:spcPct val="100000"/>
              </a:lnSpc>
              <a:spcBef>
                <a:spcPts val="1010"/>
              </a:spcBef>
            </a:pPr>
            <a:r>
              <a:rPr sz="3200" dirty="0">
                <a:latin typeface="DejaVu Sans"/>
                <a:cs typeface="DejaVu Sans"/>
              </a:rPr>
              <a:t>R13</a:t>
            </a:r>
            <a:endParaRPr sz="3200">
              <a:latin typeface="DejaVu Sans"/>
              <a:cs typeface="DejaVu Sans"/>
            </a:endParaRPr>
          </a:p>
          <a:p>
            <a:pPr marL="482600" indent="-287655">
              <a:lnSpc>
                <a:spcPct val="100000"/>
              </a:lnSpc>
              <a:spcBef>
                <a:spcPts val="1330"/>
              </a:spcBef>
              <a:buSzPct val="75000"/>
              <a:buFont typeface="OpenSymbol"/>
              <a:buChar char="–"/>
              <a:tabLst>
                <a:tab pos="482600" algn="l"/>
              </a:tabLst>
            </a:pPr>
            <a:r>
              <a:rPr sz="2800" spc="-5" dirty="0">
                <a:latin typeface="DejaVu Sans"/>
                <a:cs typeface="DejaVu Sans"/>
              </a:rPr>
              <a:t>Stack</a:t>
            </a:r>
            <a:r>
              <a:rPr sz="2800" spc="-20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Pointer</a:t>
            </a:r>
            <a:endParaRPr sz="2800">
              <a:latin typeface="DejaVu Sans"/>
              <a:cs typeface="DejaVu Sans"/>
            </a:endParaRPr>
          </a:p>
          <a:p>
            <a:pPr marL="50800">
              <a:lnSpc>
                <a:spcPct val="100000"/>
              </a:lnSpc>
              <a:spcBef>
                <a:spcPts val="1010"/>
              </a:spcBef>
            </a:pPr>
            <a:r>
              <a:rPr sz="3200" dirty="0">
                <a:latin typeface="DejaVu Sans"/>
                <a:cs typeface="DejaVu Sans"/>
              </a:rPr>
              <a:t>R14</a:t>
            </a:r>
            <a:endParaRPr sz="3200">
              <a:latin typeface="DejaVu Sans"/>
              <a:cs typeface="DejaVu Sans"/>
            </a:endParaRPr>
          </a:p>
          <a:p>
            <a:pPr marL="482600" indent="-287655">
              <a:lnSpc>
                <a:spcPct val="100000"/>
              </a:lnSpc>
              <a:spcBef>
                <a:spcPts val="1320"/>
              </a:spcBef>
              <a:buSzPct val="75000"/>
              <a:buFont typeface="OpenSymbol"/>
              <a:buChar char="–"/>
              <a:tabLst>
                <a:tab pos="482600" algn="l"/>
              </a:tabLst>
            </a:pPr>
            <a:r>
              <a:rPr sz="2800" dirty="0">
                <a:latin typeface="DejaVu Sans"/>
                <a:cs typeface="DejaVu Sans"/>
              </a:rPr>
              <a:t>Link</a:t>
            </a:r>
            <a:r>
              <a:rPr sz="2800" spc="-20" dirty="0">
                <a:latin typeface="DejaVu Sans"/>
                <a:cs typeface="DejaVu Sans"/>
              </a:rPr>
              <a:t> </a:t>
            </a:r>
            <a:r>
              <a:rPr sz="2800" spc="-10" dirty="0">
                <a:latin typeface="DejaVu Sans"/>
                <a:cs typeface="DejaVu Sans"/>
              </a:rPr>
              <a:t>Register</a:t>
            </a:r>
            <a:endParaRPr sz="2800">
              <a:latin typeface="DejaVu Sans"/>
              <a:cs typeface="DejaVu Sans"/>
            </a:endParaRPr>
          </a:p>
          <a:p>
            <a:pPr marL="50800">
              <a:lnSpc>
                <a:spcPct val="100000"/>
              </a:lnSpc>
              <a:spcBef>
                <a:spcPts val="1019"/>
              </a:spcBef>
            </a:pPr>
            <a:r>
              <a:rPr sz="3200" dirty="0">
                <a:latin typeface="DejaVu Sans"/>
                <a:cs typeface="DejaVu Sans"/>
              </a:rPr>
              <a:t>R15</a:t>
            </a:r>
            <a:endParaRPr sz="3200">
              <a:latin typeface="DejaVu Sans"/>
              <a:cs typeface="DejaVu Sans"/>
            </a:endParaRPr>
          </a:p>
          <a:p>
            <a:pPr marL="482600" indent="-287655">
              <a:lnSpc>
                <a:spcPct val="100000"/>
              </a:lnSpc>
              <a:spcBef>
                <a:spcPts val="1320"/>
              </a:spcBef>
              <a:buSzPct val="75000"/>
              <a:buFont typeface="OpenSymbol"/>
              <a:buChar char="–"/>
              <a:tabLst>
                <a:tab pos="482600" algn="l"/>
              </a:tabLst>
            </a:pPr>
            <a:r>
              <a:rPr sz="2800" spc="-5" dirty="0">
                <a:latin typeface="DejaVu Sans"/>
                <a:cs typeface="DejaVu Sans"/>
              </a:rPr>
              <a:t>Program</a:t>
            </a:r>
            <a:r>
              <a:rPr sz="2800" spc="-50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Counter</a:t>
            </a:r>
            <a:endParaRPr sz="2800">
              <a:latin typeface="DejaVu Sans"/>
              <a:cs typeface="DejaVu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46370" y="324992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46370" y="446150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46370" y="567182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2120" y="364490"/>
            <a:ext cx="40957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Memory</a:t>
            </a:r>
            <a:r>
              <a:rPr spc="-65" dirty="0"/>
              <a:t> </a:t>
            </a:r>
            <a:r>
              <a:rPr dirty="0"/>
              <a:t>Map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24637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44820" y="1902459"/>
            <a:ext cx="4064000" cy="457581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 marR="761365">
              <a:lnSpc>
                <a:spcPts val="3729"/>
              </a:lnSpc>
              <a:spcBef>
                <a:spcPts val="315"/>
              </a:spcBef>
            </a:pPr>
            <a:r>
              <a:rPr sz="3200" spc="-5" dirty="0">
                <a:latin typeface="DejaVu Sans"/>
                <a:cs typeface="DejaVu Sans"/>
              </a:rPr>
              <a:t>CM3 has </a:t>
            </a:r>
            <a:r>
              <a:rPr sz="3200" dirty="0">
                <a:latin typeface="DejaVu Sans"/>
                <a:cs typeface="DejaVu Sans"/>
              </a:rPr>
              <a:t>a </a:t>
            </a:r>
            <a:r>
              <a:rPr sz="3200" spc="-5" dirty="0">
                <a:latin typeface="DejaVu Sans"/>
                <a:cs typeface="DejaVu Sans"/>
              </a:rPr>
              <a:t>fixed  </a:t>
            </a:r>
            <a:r>
              <a:rPr sz="3200" dirty="0">
                <a:latin typeface="DejaVu Sans"/>
                <a:cs typeface="DejaVu Sans"/>
              </a:rPr>
              <a:t>memory</a:t>
            </a:r>
            <a:r>
              <a:rPr sz="3200" spc="-25" dirty="0">
                <a:latin typeface="DejaVu Sans"/>
                <a:cs typeface="DejaVu Sans"/>
              </a:rPr>
              <a:t> </a:t>
            </a:r>
            <a:r>
              <a:rPr sz="3200" dirty="0">
                <a:latin typeface="DejaVu Sans"/>
                <a:cs typeface="DejaVu Sans"/>
              </a:rPr>
              <a:t>map</a:t>
            </a:r>
            <a:endParaRPr sz="3200">
              <a:latin typeface="DejaVu Sans"/>
              <a:cs typeface="DejaVu Sans"/>
            </a:endParaRPr>
          </a:p>
          <a:p>
            <a:pPr marL="38100" marR="1557020">
              <a:lnSpc>
                <a:spcPts val="3729"/>
              </a:lnSpc>
              <a:spcBef>
                <a:spcPts val="1420"/>
              </a:spcBef>
            </a:pPr>
            <a:r>
              <a:rPr sz="3200" dirty="0">
                <a:latin typeface="DejaVu Sans"/>
                <a:cs typeface="DejaVu Sans"/>
              </a:rPr>
              <a:t>Easy to</a:t>
            </a:r>
            <a:r>
              <a:rPr sz="3200" spc="-80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port  </a:t>
            </a:r>
            <a:r>
              <a:rPr sz="3200" dirty="0">
                <a:latin typeface="DejaVu Sans"/>
                <a:cs typeface="DejaVu Sans"/>
              </a:rPr>
              <a:t>software</a:t>
            </a:r>
            <a:endParaRPr sz="3200">
              <a:latin typeface="DejaVu Sans"/>
              <a:cs typeface="DejaVu Sans"/>
            </a:endParaRPr>
          </a:p>
          <a:p>
            <a:pPr marL="38100" marR="30480">
              <a:lnSpc>
                <a:spcPts val="5150"/>
              </a:lnSpc>
              <a:spcBef>
                <a:spcPts val="295"/>
              </a:spcBef>
            </a:pPr>
            <a:r>
              <a:rPr sz="3200" dirty="0">
                <a:latin typeface="DejaVu Sans"/>
                <a:cs typeface="DejaVu Sans"/>
              </a:rPr>
              <a:t>4GB </a:t>
            </a:r>
            <a:r>
              <a:rPr sz="3200" spc="-5" dirty="0">
                <a:latin typeface="DejaVu Sans"/>
                <a:cs typeface="DejaVu Sans"/>
              </a:rPr>
              <a:t>Address</a:t>
            </a:r>
            <a:r>
              <a:rPr sz="3200" spc="-45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Space  LM3S811</a:t>
            </a:r>
            <a:endParaRPr sz="32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93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64KB</a:t>
            </a:r>
            <a:r>
              <a:rPr sz="2800" spc="-15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Flash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3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8KB</a:t>
            </a:r>
            <a:r>
              <a:rPr sz="2800" spc="-20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SRAM</a:t>
            </a:r>
            <a:endParaRPr sz="2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4637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46370" y="429514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46370" y="49491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799589" y="2160270"/>
          <a:ext cx="2340610" cy="39598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0610"/>
              </a:tblGrid>
              <a:tr h="17995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008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60"/>
                        </a:spcBef>
                      </a:pPr>
                      <a:r>
                        <a:rPr sz="1800" spc="-25" dirty="0">
                          <a:latin typeface="DejaVu Sans"/>
                          <a:cs typeface="DejaVu Sans"/>
                        </a:rPr>
                        <a:t>Peripherals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21082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  <a:tr h="360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9409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5" dirty="0">
                          <a:latin typeface="DejaVu Sans"/>
                          <a:cs typeface="DejaVu Sans"/>
                        </a:rPr>
                        <a:t>SRAM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8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0" dirty="0">
                          <a:latin typeface="DejaVu Sans"/>
                          <a:cs typeface="DejaVu Sans"/>
                        </a:rPr>
                        <a:t>Flash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17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257809" y="5956300"/>
            <a:ext cx="1519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 Mono"/>
                <a:cs typeface="DejaVu Sans Mono"/>
              </a:rPr>
              <a:t>0x0000_0000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7809" y="5240020"/>
            <a:ext cx="1519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 Mono"/>
                <a:cs typeface="DejaVu Sans Mono"/>
              </a:rPr>
              <a:t>0x2000_0000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7809" y="4516120"/>
            <a:ext cx="1519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 Mono"/>
                <a:cs typeface="DejaVu Sans Mono"/>
              </a:rPr>
              <a:t>0x4000_0000</a:t>
            </a:r>
            <a:endParaRPr sz="1800">
              <a:latin typeface="DejaVu Sans Mono"/>
              <a:cs typeface="DejaVu Sans Mon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2579" y="364490"/>
            <a:ext cx="181546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0" dirty="0"/>
              <a:t>R</a:t>
            </a:r>
            <a:r>
              <a:rPr spc="5" dirty="0"/>
              <a:t>e</a:t>
            </a:r>
            <a:r>
              <a:rPr spc="-10" dirty="0"/>
              <a:t>s</a:t>
            </a:r>
            <a:r>
              <a:rPr spc="5" dirty="0"/>
              <a:t>e</a:t>
            </a:r>
            <a:r>
              <a:rPr dirty="0"/>
              <a:t>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4157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65420" y="1736089"/>
            <a:ext cx="4263390" cy="2461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4100"/>
              </a:lnSpc>
              <a:spcBef>
                <a:spcPts val="100"/>
              </a:spcBef>
            </a:pPr>
            <a:r>
              <a:rPr sz="3200" spc="-5" dirty="0">
                <a:latin typeface="DejaVu Sans"/>
                <a:cs typeface="DejaVu Sans"/>
              </a:rPr>
              <a:t>SP from address </a:t>
            </a:r>
            <a:r>
              <a:rPr sz="3200" dirty="0">
                <a:latin typeface="DejaVu Sans"/>
                <a:cs typeface="DejaVu Sans"/>
              </a:rPr>
              <a:t>0x0  PC </a:t>
            </a:r>
            <a:r>
              <a:rPr sz="3200" spc="-5" dirty="0">
                <a:latin typeface="DejaVu Sans"/>
                <a:cs typeface="DejaVu Sans"/>
              </a:rPr>
              <a:t>from address</a:t>
            </a:r>
            <a:r>
              <a:rPr sz="3200" spc="-40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0x4</a:t>
            </a:r>
            <a:endParaRPr sz="3200">
              <a:latin typeface="DejaVu Sans"/>
              <a:cs typeface="DejaVu Sans"/>
            </a:endParaRPr>
          </a:p>
          <a:p>
            <a:pPr marL="12700" marR="353060">
              <a:lnSpc>
                <a:spcPts val="3729"/>
              </a:lnSpc>
              <a:spcBef>
                <a:spcPts val="1525"/>
              </a:spcBef>
            </a:pPr>
            <a:r>
              <a:rPr sz="3200" spc="-5" dirty="0">
                <a:latin typeface="DejaVu Sans"/>
                <a:cs typeface="DejaVu Sans"/>
              </a:rPr>
              <a:t>Address is mapped  </a:t>
            </a:r>
            <a:r>
              <a:rPr sz="3200" dirty="0">
                <a:latin typeface="DejaVu Sans"/>
                <a:cs typeface="DejaVu Sans"/>
              </a:rPr>
              <a:t>to</a:t>
            </a:r>
            <a:r>
              <a:rPr sz="3200" spc="-5" dirty="0">
                <a:latin typeface="DejaVu Sans"/>
                <a:cs typeface="DejaVu Sans"/>
              </a:rPr>
              <a:t> </a:t>
            </a:r>
            <a:r>
              <a:rPr sz="3200" dirty="0">
                <a:latin typeface="DejaVu Sans"/>
                <a:cs typeface="DejaVu Sans"/>
              </a:rPr>
              <a:t>Flash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4157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41570" y="33464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7020559" y="4499609"/>
          <a:ext cx="1438910" cy="1979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8910"/>
              </a:tblGrid>
              <a:tr h="1259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8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DejaVu Sans"/>
                          <a:cs typeface="DejaVu Sans"/>
                        </a:rPr>
                        <a:t>Reset</a:t>
                      </a:r>
                      <a:r>
                        <a:rPr sz="1800" spc="-50" dirty="0">
                          <a:latin typeface="DejaVu Sans"/>
                          <a:cs typeface="DejaVu Sans"/>
                        </a:rPr>
                        <a:t> </a:t>
                      </a:r>
                      <a:r>
                        <a:rPr sz="1800" spc="-20" dirty="0">
                          <a:latin typeface="DejaVu Sans"/>
                          <a:cs typeface="DejaVu Sans"/>
                        </a:rPr>
                        <a:t>Vec.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17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9409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0" dirty="0">
                          <a:latin typeface="DejaVu Sans"/>
                          <a:cs typeface="DejaVu Sans"/>
                        </a:rPr>
                        <a:t>Initial</a:t>
                      </a:r>
                      <a:r>
                        <a:rPr sz="1800" spc="-45" dirty="0">
                          <a:latin typeface="DejaVu Sans"/>
                          <a:cs typeface="DejaVu Sans"/>
                        </a:rPr>
                        <a:t> </a:t>
                      </a:r>
                      <a:r>
                        <a:rPr sz="1800" spc="-15" dirty="0">
                          <a:latin typeface="DejaVu Sans"/>
                          <a:cs typeface="DejaVu Sans"/>
                        </a:rPr>
                        <a:t>SP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04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6017259" y="5875020"/>
            <a:ext cx="841375" cy="74422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1800" spc="-15" dirty="0">
                <a:latin typeface="DejaVu Sans Mono"/>
                <a:cs typeface="DejaVu Sans Mono"/>
              </a:rPr>
              <a:t>0x</a:t>
            </a:r>
            <a:r>
              <a:rPr sz="1800" spc="-25" dirty="0">
                <a:latin typeface="DejaVu Sans Mono"/>
                <a:cs typeface="DejaVu Sans Mono"/>
              </a:rPr>
              <a:t>0</a:t>
            </a:r>
            <a:r>
              <a:rPr sz="1800" spc="-15" dirty="0">
                <a:latin typeface="DejaVu Sans Mono"/>
                <a:cs typeface="DejaVu Sans Mono"/>
              </a:rPr>
              <a:t>00</a:t>
            </a:r>
            <a:r>
              <a:rPr sz="1800" dirty="0">
                <a:latin typeface="DejaVu Sans Mono"/>
                <a:cs typeface="DejaVu Sans Mono"/>
              </a:rPr>
              <a:t>4</a:t>
            </a:r>
            <a:endParaRPr sz="1800">
              <a:latin typeface="DejaVu Sans Mono"/>
              <a:cs typeface="DejaVu Sans Mono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1800" spc="-15" dirty="0">
                <a:latin typeface="DejaVu Sans Mono"/>
                <a:cs typeface="DejaVu Sans Mono"/>
              </a:rPr>
              <a:t>0x</a:t>
            </a:r>
            <a:r>
              <a:rPr sz="1800" spc="-25" dirty="0">
                <a:latin typeface="DejaVu Sans Mono"/>
                <a:cs typeface="DejaVu Sans Mono"/>
              </a:rPr>
              <a:t>0</a:t>
            </a:r>
            <a:r>
              <a:rPr sz="1800" spc="-15" dirty="0">
                <a:latin typeface="DejaVu Sans Mono"/>
                <a:cs typeface="DejaVu Sans Mono"/>
              </a:rPr>
              <a:t>00</a:t>
            </a:r>
            <a:r>
              <a:rPr sz="1800" dirty="0">
                <a:latin typeface="DejaVu Sans Mono"/>
                <a:cs typeface="DejaVu Sans Mono"/>
              </a:rPr>
              <a:t>0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0090" y="2039620"/>
            <a:ext cx="3239770" cy="43205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9170" y="364490"/>
            <a:ext cx="30416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As</a:t>
            </a:r>
            <a:r>
              <a:rPr spc="-10" dirty="0"/>
              <a:t>s</a:t>
            </a:r>
            <a:r>
              <a:rPr spc="5" dirty="0"/>
              <a:t>e</a:t>
            </a:r>
            <a:r>
              <a:rPr spc="-5" dirty="0"/>
              <a:t>m</a:t>
            </a:r>
            <a:r>
              <a:rPr spc="10" dirty="0"/>
              <a:t>b</a:t>
            </a:r>
            <a:r>
              <a:rPr dirty="0"/>
              <a:t>ly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009" y="36957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4859" y="3559809"/>
            <a:ext cx="8458200" cy="276860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995044">
              <a:lnSpc>
                <a:spcPts val="3729"/>
              </a:lnSpc>
              <a:spcBef>
                <a:spcPts val="315"/>
              </a:spcBef>
            </a:pPr>
            <a:r>
              <a:rPr sz="3200" spc="-5" dirty="0">
                <a:latin typeface="DejaVu Sans"/>
                <a:cs typeface="DejaVu Sans"/>
              </a:rPr>
              <a:t>label: convenient way to refer to </a:t>
            </a:r>
            <a:r>
              <a:rPr sz="3200" dirty="0">
                <a:latin typeface="DejaVu Sans"/>
                <a:cs typeface="DejaVu Sans"/>
              </a:rPr>
              <a:t>the  </a:t>
            </a:r>
            <a:r>
              <a:rPr sz="3200" spc="-5" dirty="0">
                <a:latin typeface="DejaVu Sans"/>
                <a:cs typeface="DejaVu Sans"/>
              </a:rPr>
              <a:t>memory</a:t>
            </a:r>
            <a:r>
              <a:rPr sz="3200" dirty="0">
                <a:latin typeface="DejaVu Sans"/>
                <a:cs typeface="DejaVu Sans"/>
              </a:rPr>
              <a:t> location</a:t>
            </a:r>
            <a:endParaRPr sz="3200">
              <a:latin typeface="DejaVu Sans"/>
              <a:cs typeface="DejaVu Sans"/>
            </a:endParaRPr>
          </a:p>
          <a:p>
            <a:pPr marL="12700" marR="5080">
              <a:lnSpc>
                <a:spcPts val="3729"/>
              </a:lnSpc>
              <a:spcBef>
                <a:spcPts val="1420"/>
              </a:spcBef>
            </a:pPr>
            <a:r>
              <a:rPr sz="3200" dirty="0">
                <a:latin typeface="DejaVu Sans"/>
                <a:cs typeface="DejaVu Sans"/>
              </a:rPr>
              <a:t>instruction: </a:t>
            </a:r>
            <a:r>
              <a:rPr sz="3200" spc="5" dirty="0">
                <a:latin typeface="DejaVu Sans"/>
                <a:cs typeface="DejaVu Sans"/>
              </a:rPr>
              <a:t>ARM </a:t>
            </a:r>
            <a:r>
              <a:rPr sz="3200" dirty="0">
                <a:latin typeface="DejaVu Sans"/>
                <a:cs typeface="DejaVu Sans"/>
              </a:rPr>
              <a:t>instruction </a:t>
            </a:r>
            <a:r>
              <a:rPr sz="3200" spc="-5" dirty="0">
                <a:latin typeface="DejaVu Sans"/>
                <a:cs typeface="DejaVu Sans"/>
              </a:rPr>
              <a:t>or assembler  directive</a:t>
            </a:r>
            <a:endParaRPr sz="3200">
              <a:latin typeface="DejaVu Sans"/>
              <a:cs typeface="DejaVu Sans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sz="3200" dirty="0">
                <a:latin typeface="DejaVu Sans"/>
                <a:cs typeface="DejaVu Sans"/>
              </a:rPr>
              <a:t>comment: starts with</a:t>
            </a:r>
            <a:r>
              <a:rPr sz="3200" spc="-15" dirty="0">
                <a:latin typeface="DejaVu Sans"/>
                <a:cs typeface="DejaVu Sans"/>
              </a:rPr>
              <a:t> </a:t>
            </a:r>
            <a:r>
              <a:rPr sz="3200" dirty="0">
                <a:latin typeface="DejaVu Sans"/>
                <a:cs typeface="DejaVu Sans"/>
              </a:rPr>
              <a:t>@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1009" y="482472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1009" y="59524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9409" y="2160270"/>
            <a:ext cx="9180830" cy="899160"/>
          </a:xfrm>
          <a:custGeom>
            <a:avLst/>
            <a:gdLst/>
            <a:ahLst/>
            <a:cxnLst/>
            <a:rect l="l" t="t" r="r" b="b"/>
            <a:pathLst>
              <a:path w="9180830" h="899160">
                <a:moveTo>
                  <a:pt x="9180830" y="0"/>
                </a:moveTo>
                <a:lnTo>
                  <a:pt x="0" y="0"/>
                </a:lnTo>
                <a:lnTo>
                  <a:pt x="0" y="899159"/>
                </a:lnTo>
                <a:lnTo>
                  <a:pt x="9180830" y="899159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59409" y="2332990"/>
            <a:ext cx="918083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110">
              <a:lnSpc>
                <a:spcPct val="100000"/>
              </a:lnSpc>
              <a:spcBef>
                <a:spcPts val="100"/>
              </a:spcBef>
              <a:tabLst>
                <a:tab pos="2207895" algn="l"/>
                <a:tab pos="6857365" algn="l"/>
              </a:tabLst>
            </a:pPr>
            <a:r>
              <a:rPr sz="3200" dirty="0">
                <a:latin typeface="DejaVu Sans Mono"/>
                <a:cs typeface="DejaVu Sans Mono"/>
              </a:rPr>
              <a:t>label:	instruction	@comment</a:t>
            </a:r>
            <a:endParaRPr sz="3200">
              <a:latin typeface="DejaVu Sans Mono"/>
              <a:cs typeface="DejaVu Sans Mono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9409" y="2160270"/>
            <a:ext cx="0" cy="899160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6210" y="364490"/>
            <a:ext cx="72275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Hello Embedded</a:t>
            </a:r>
            <a:r>
              <a:rPr spc="-45" dirty="0"/>
              <a:t> </a:t>
            </a:r>
            <a:r>
              <a:rPr dirty="0"/>
              <a:t>World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198370" y="1833879"/>
            <a:ext cx="3227070" cy="1690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304"/>
              </a:lnSpc>
              <a:spcBef>
                <a:spcPts val="100"/>
              </a:spcBef>
            </a:pPr>
            <a:r>
              <a:rPr sz="2800" spc="-10" dirty="0">
                <a:latin typeface="DejaVu Sans Mono"/>
                <a:cs typeface="DejaVu Sans Mono"/>
              </a:rPr>
              <a:t>.thumb</a:t>
            </a:r>
            <a:endParaRPr sz="2800">
              <a:latin typeface="DejaVu Sans Mono"/>
              <a:cs typeface="DejaVu Sans Mono"/>
            </a:endParaRPr>
          </a:p>
          <a:p>
            <a:pPr marL="12700">
              <a:lnSpc>
                <a:spcPts val="3250"/>
              </a:lnSpc>
            </a:pPr>
            <a:r>
              <a:rPr sz="2800" spc="-10" dirty="0">
                <a:latin typeface="DejaVu Sans Mono"/>
                <a:cs typeface="DejaVu Sans Mono"/>
              </a:rPr>
              <a:t>.syntax</a:t>
            </a:r>
            <a:r>
              <a:rPr sz="2800" spc="-90" dirty="0">
                <a:latin typeface="DejaVu Sans Mono"/>
                <a:cs typeface="DejaVu Sans Mono"/>
              </a:rPr>
              <a:t> </a:t>
            </a:r>
            <a:r>
              <a:rPr sz="2800" spc="-10" dirty="0">
                <a:latin typeface="DejaVu Sans Mono"/>
                <a:cs typeface="DejaVu Sans Mono"/>
              </a:rPr>
              <a:t>unified</a:t>
            </a:r>
            <a:endParaRPr sz="2800">
              <a:latin typeface="DejaVu Sans Mono"/>
              <a:cs typeface="DejaVu Sans Mono"/>
            </a:endParaRPr>
          </a:p>
          <a:p>
            <a:pPr marL="12700">
              <a:lnSpc>
                <a:spcPts val="3250"/>
              </a:lnSpc>
            </a:pPr>
            <a:r>
              <a:rPr sz="2800" spc="-10" dirty="0">
                <a:latin typeface="DejaVu Sans Mono"/>
                <a:cs typeface="DejaVu Sans Mono"/>
              </a:rPr>
              <a:t>.word</a:t>
            </a:r>
            <a:r>
              <a:rPr sz="2800" spc="-35" dirty="0">
                <a:latin typeface="DejaVu Sans Mono"/>
                <a:cs typeface="DejaVu Sans Mono"/>
              </a:rPr>
              <a:t> </a:t>
            </a:r>
            <a:r>
              <a:rPr sz="2800" spc="-10" dirty="0">
                <a:latin typeface="DejaVu Sans Mono"/>
                <a:cs typeface="DejaVu Sans Mono"/>
              </a:rPr>
              <a:t>0x100</a:t>
            </a:r>
            <a:endParaRPr sz="2800">
              <a:latin typeface="DejaVu Sans Mono"/>
              <a:cs typeface="DejaVu Sans Mono"/>
            </a:endParaRPr>
          </a:p>
          <a:p>
            <a:pPr marL="12700">
              <a:lnSpc>
                <a:spcPts val="3304"/>
              </a:lnSpc>
            </a:pPr>
            <a:r>
              <a:rPr sz="2800" spc="-10" dirty="0">
                <a:latin typeface="DejaVu Sans Mono"/>
                <a:cs typeface="DejaVu Sans Mono"/>
              </a:rPr>
              <a:t>.word</a:t>
            </a:r>
            <a:r>
              <a:rPr sz="2800" spc="-45" dirty="0">
                <a:latin typeface="DejaVu Sans Mono"/>
                <a:cs typeface="DejaVu Sans Mono"/>
              </a:rPr>
              <a:t> </a:t>
            </a:r>
            <a:r>
              <a:rPr sz="2800" spc="-10" dirty="0">
                <a:latin typeface="DejaVu Sans Mono"/>
                <a:cs typeface="DejaVu Sans Mono"/>
              </a:rPr>
              <a:t>start+1</a:t>
            </a:r>
            <a:endParaRPr sz="2800">
              <a:latin typeface="DejaVu Sans Mono"/>
              <a:cs typeface="DejaVu Sans Mon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1490" y="2659379"/>
            <a:ext cx="1306830" cy="864869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3250"/>
              </a:lnSpc>
              <a:spcBef>
                <a:spcPts val="300"/>
              </a:spcBef>
            </a:pPr>
            <a:r>
              <a:rPr sz="2800" spc="-10" dirty="0">
                <a:latin typeface="DejaVu Sans Mono"/>
                <a:cs typeface="DejaVu Sans Mono"/>
              </a:rPr>
              <a:t>sp:  reset</a:t>
            </a:r>
            <a:r>
              <a:rPr sz="2800" dirty="0">
                <a:latin typeface="DejaVu Sans Mono"/>
                <a:cs typeface="DejaVu Sans Mono"/>
              </a:rPr>
              <a:t>:</a:t>
            </a:r>
            <a:endParaRPr sz="2800">
              <a:latin typeface="DejaVu Sans Mono"/>
              <a:cs typeface="DejaVu Sans Mono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72440" y="3937124"/>
          <a:ext cx="4758688" cy="1652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5905"/>
                <a:gridCol w="960119"/>
                <a:gridCol w="853439"/>
                <a:gridCol w="1419225"/>
              </a:tblGrid>
              <a:tr h="413345">
                <a:tc>
                  <a:txBody>
                    <a:bodyPr/>
                    <a:lstStyle/>
                    <a:p>
                      <a:pPr marL="31750">
                        <a:lnSpc>
                          <a:spcPts val="3155"/>
                        </a:lnSpc>
                      </a:pPr>
                      <a:r>
                        <a:rPr sz="2800" spc="-10" dirty="0">
                          <a:latin typeface="DejaVu Sans Mono"/>
                          <a:cs typeface="DejaVu Sans Mono"/>
                        </a:rPr>
                        <a:t>start:</a:t>
                      </a:r>
                      <a:endParaRPr sz="28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12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3150"/>
                        </a:lnSpc>
                      </a:pPr>
                      <a:r>
                        <a:rPr sz="2800" spc="-10" dirty="0">
                          <a:latin typeface="DejaVu Sans Mono"/>
                          <a:cs typeface="DejaVu Sans Mono"/>
                        </a:rPr>
                        <a:t>mo</a:t>
                      </a:r>
                      <a:r>
                        <a:rPr sz="2800" dirty="0">
                          <a:latin typeface="DejaVu Sans Mono"/>
                          <a:cs typeface="DejaVu Sans Mono"/>
                        </a:rPr>
                        <a:t>v</a:t>
                      </a:r>
                      <a:endParaRPr sz="28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150"/>
                        </a:lnSpc>
                      </a:pPr>
                      <a:r>
                        <a:rPr sz="2800" spc="-10" dirty="0">
                          <a:latin typeface="DejaVu Sans Mono"/>
                          <a:cs typeface="DejaVu Sans Mono"/>
                        </a:rPr>
                        <a:t>r0,</a:t>
                      </a:r>
                      <a:endParaRPr sz="28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3150"/>
                        </a:lnSpc>
                      </a:pPr>
                      <a:r>
                        <a:rPr sz="2800" spc="-5" dirty="0">
                          <a:latin typeface="DejaVu Sans Mono"/>
                          <a:cs typeface="DejaVu Sans Mono"/>
                        </a:rPr>
                        <a:t>#5</a:t>
                      </a:r>
                      <a:endParaRPr sz="28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412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3150"/>
                        </a:lnSpc>
                      </a:pPr>
                      <a:r>
                        <a:rPr sz="2800" spc="-10" dirty="0">
                          <a:latin typeface="DejaVu Sans Mono"/>
                          <a:cs typeface="DejaVu Sans Mono"/>
                        </a:rPr>
                        <a:t>mo</a:t>
                      </a:r>
                      <a:r>
                        <a:rPr sz="2800" dirty="0">
                          <a:latin typeface="DejaVu Sans Mono"/>
                          <a:cs typeface="DejaVu Sans Mono"/>
                        </a:rPr>
                        <a:t>v</a:t>
                      </a:r>
                      <a:endParaRPr sz="28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150"/>
                        </a:lnSpc>
                      </a:pPr>
                      <a:r>
                        <a:rPr sz="2800" spc="-10" dirty="0">
                          <a:latin typeface="DejaVu Sans Mono"/>
                          <a:cs typeface="DejaVu Sans Mono"/>
                        </a:rPr>
                        <a:t>r1,</a:t>
                      </a:r>
                      <a:endParaRPr sz="28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3150"/>
                        </a:lnSpc>
                      </a:pPr>
                      <a:r>
                        <a:rPr sz="2800" spc="-5" dirty="0">
                          <a:latin typeface="DejaVu Sans Mono"/>
                          <a:cs typeface="DejaVu Sans Mono"/>
                        </a:rPr>
                        <a:t>#4</a:t>
                      </a:r>
                      <a:endParaRPr sz="28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413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3155"/>
                        </a:lnSpc>
                      </a:pPr>
                      <a:r>
                        <a:rPr sz="2800" spc="-10" dirty="0">
                          <a:latin typeface="DejaVu Sans Mono"/>
                          <a:cs typeface="DejaVu Sans Mono"/>
                        </a:rPr>
                        <a:t>ad</a:t>
                      </a:r>
                      <a:r>
                        <a:rPr sz="2800" dirty="0">
                          <a:latin typeface="DejaVu Sans Mono"/>
                          <a:cs typeface="DejaVu Sans Mono"/>
                        </a:rPr>
                        <a:t>d</a:t>
                      </a:r>
                      <a:endParaRPr sz="28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155"/>
                        </a:lnSpc>
                      </a:pPr>
                      <a:r>
                        <a:rPr sz="2800" spc="-10" dirty="0">
                          <a:latin typeface="DejaVu Sans Mono"/>
                          <a:cs typeface="DejaVu Sans Mono"/>
                        </a:rPr>
                        <a:t>r2,</a:t>
                      </a:r>
                      <a:endParaRPr sz="28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3155"/>
                        </a:lnSpc>
                      </a:pPr>
                      <a:r>
                        <a:rPr sz="2800" spc="-10" dirty="0">
                          <a:latin typeface="DejaVu Sans Mono"/>
                          <a:cs typeface="DejaVu Sans Mono"/>
                        </a:rPr>
                        <a:t>r1,</a:t>
                      </a:r>
                      <a:r>
                        <a:rPr sz="2800" spc="-95" dirty="0">
                          <a:latin typeface="DejaVu Sans Mono"/>
                          <a:cs typeface="DejaVu Sans Mono"/>
                        </a:rPr>
                        <a:t> </a:t>
                      </a:r>
                      <a:r>
                        <a:rPr sz="2800" spc="-5" dirty="0">
                          <a:latin typeface="DejaVu Sans Mono"/>
                          <a:cs typeface="DejaVu Sans Mono"/>
                        </a:rPr>
                        <a:t>r0</a:t>
                      </a:r>
                      <a:endParaRPr sz="28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91490" y="5962650"/>
            <a:ext cx="344042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18945" algn="l"/>
                <a:tab pos="2572385" algn="l"/>
              </a:tabLst>
            </a:pPr>
            <a:r>
              <a:rPr sz="2800" spc="-10" dirty="0">
                <a:latin typeface="DejaVu Sans Mono"/>
                <a:cs typeface="DejaVu Sans Mono"/>
              </a:rPr>
              <a:t>stop</a:t>
            </a:r>
            <a:r>
              <a:rPr sz="2800" dirty="0">
                <a:latin typeface="DejaVu Sans Mono"/>
                <a:cs typeface="DejaVu Sans Mono"/>
              </a:rPr>
              <a:t>:	b	</a:t>
            </a:r>
            <a:r>
              <a:rPr sz="2800" spc="-10" dirty="0">
                <a:latin typeface="DejaVu Sans Mono"/>
                <a:cs typeface="DejaVu Sans Mono"/>
              </a:rPr>
              <a:t>sto</a:t>
            </a:r>
            <a:r>
              <a:rPr sz="2800" dirty="0">
                <a:latin typeface="DejaVu Sans Mono"/>
                <a:cs typeface="DejaVu Sans Mono"/>
              </a:rPr>
              <a:t>p</a:t>
            </a:r>
            <a:endParaRPr sz="2800">
              <a:latin typeface="DejaVu Sans Mono"/>
              <a:cs typeface="DejaVu Sans Mon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07740" y="364490"/>
            <a:ext cx="30651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</a:t>
            </a:r>
            <a:r>
              <a:rPr spc="5" dirty="0"/>
              <a:t>o</a:t>
            </a:r>
            <a:r>
              <a:rPr spc="-5" dirty="0"/>
              <a:t>o</a:t>
            </a:r>
            <a:r>
              <a:rPr dirty="0"/>
              <a:t>l</a:t>
            </a:r>
            <a:r>
              <a:rPr spc="10" dirty="0"/>
              <a:t>c</a:t>
            </a:r>
            <a:r>
              <a:rPr spc="-5" dirty="0"/>
              <a:t>h</a:t>
            </a:r>
            <a:r>
              <a:rPr spc="10" dirty="0"/>
              <a:t>a</a:t>
            </a:r>
            <a:r>
              <a:rPr dirty="0"/>
              <a:t>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59839" y="2700020"/>
            <a:ext cx="1979930" cy="90043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050">
              <a:latin typeface="Times New Roman"/>
              <a:cs typeface="Times New Roman"/>
            </a:endParaRPr>
          </a:p>
          <a:p>
            <a:pPr marL="152400">
              <a:lnSpc>
                <a:spcPct val="100000"/>
              </a:lnSpc>
            </a:pPr>
            <a:r>
              <a:rPr sz="1800" spc="-25" dirty="0">
                <a:latin typeface="DejaVu Sans"/>
                <a:cs typeface="DejaVu Sans"/>
              </a:rPr>
              <a:t>Assembler</a:t>
            </a:r>
            <a:r>
              <a:rPr sz="1800" spc="-50" dirty="0">
                <a:latin typeface="DejaVu Sans"/>
                <a:cs typeface="DejaVu Sans"/>
              </a:rPr>
              <a:t> </a:t>
            </a:r>
            <a:r>
              <a:rPr sz="1800" spc="-20" dirty="0">
                <a:latin typeface="DejaVu Sans"/>
                <a:cs typeface="DejaVu Sans"/>
              </a:rPr>
              <a:t>(as)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59839" y="5040629"/>
            <a:ext cx="1979930" cy="89916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050">
              <a:latin typeface="Times New Roman"/>
              <a:cs typeface="Times New Roman"/>
            </a:endParaRPr>
          </a:p>
          <a:p>
            <a:pPr marL="421640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Linker</a:t>
            </a:r>
            <a:r>
              <a:rPr sz="1800" spc="-40" dirty="0">
                <a:latin typeface="DejaVu Sans"/>
                <a:cs typeface="DejaVu Sans"/>
              </a:rPr>
              <a:t> </a:t>
            </a:r>
            <a:r>
              <a:rPr sz="1800" spc="-20" dirty="0">
                <a:latin typeface="DejaVu Sans"/>
                <a:cs typeface="DejaVu Sans"/>
              </a:rPr>
              <a:t>(ld)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83639" y="1995170"/>
            <a:ext cx="24834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DejaVu Sans"/>
                <a:cs typeface="DejaVu Sans"/>
              </a:rPr>
              <a:t>Assembler Source</a:t>
            </a:r>
            <a:r>
              <a:rPr sz="1800" spc="-70" dirty="0">
                <a:latin typeface="DejaVu Sans"/>
                <a:cs typeface="DejaVu Sans"/>
              </a:rPr>
              <a:t> </a:t>
            </a:r>
            <a:r>
              <a:rPr sz="1800" spc="-15" dirty="0">
                <a:latin typeface="DejaVu Sans"/>
                <a:cs typeface="DejaVu Sans"/>
              </a:rPr>
              <a:t>(.s)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68119" y="4155440"/>
            <a:ext cx="1674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Object </a:t>
            </a:r>
            <a:r>
              <a:rPr sz="1800" spc="-15" dirty="0">
                <a:latin typeface="DejaVu Sans"/>
                <a:cs typeface="DejaVu Sans"/>
              </a:rPr>
              <a:t>File</a:t>
            </a:r>
            <a:r>
              <a:rPr sz="1800" spc="-100" dirty="0">
                <a:latin typeface="DejaVu Sans"/>
                <a:cs typeface="DejaVu Sans"/>
              </a:rPr>
              <a:t> </a:t>
            </a:r>
            <a:r>
              <a:rPr sz="1800" spc="-20" dirty="0">
                <a:latin typeface="DejaVu Sans"/>
                <a:cs typeface="DejaVu Sans"/>
              </a:rPr>
              <a:t>(.o)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71600" y="6319520"/>
            <a:ext cx="18681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DejaVu Sans"/>
                <a:cs typeface="DejaVu Sans"/>
              </a:rPr>
              <a:t>Executable</a:t>
            </a:r>
            <a:r>
              <a:rPr sz="1800" spc="-85" dirty="0">
                <a:latin typeface="DejaVu Sans"/>
                <a:cs typeface="DejaVu Sans"/>
              </a:rPr>
              <a:t> </a:t>
            </a:r>
            <a:r>
              <a:rPr sz="1800" spc="-15" dirty="0">
                <a:latin typeface="DejaVu Sans"/>
                <a:cs typeface="DejaVu Sans"/>
              </a:rPr>
              <a:t>(.elf)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105660" y="2340610"/>
            <a:ext cx="107950" cy="359410"/>
            <a:chOff x="2105660" y="2340610"/>
            <a:chExt cx="107950" cy="359410"/>
          </a:xfrm>
        </p:grpSpPr>
        <p:sp>
          <p:nvSpPr>
            <p:cNvPr id="9" name="object 9"/>
            <p:cNvSpPr/>
            <p:nvPr/>
          </p:nvSpPr>
          <p:spPr>
            <a:xfrm>
              <a:off x="2105660" y="2537460"/>
              <a:ext cx="107950" cy="162560"/>
            </a:xfrm>
            <a:custGeom>
              <a:avLst/>
              <a:gdLst/>
              <a:ahLst/>
              <a:cxnLst/>
              <a:rect l="l" t="t" r="r" b="b"/>
              <a:pathLst>
                <a:path w="107950" h="162560">
                  <a:moveTo>
                    <a:pt x="10795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79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160270" y="2340610"/>
              <a:ext cx="0" cy="229870"/>
            </a:xfrm>
            <a:custGeom>
              <a:avLst/>
              <a:gdLst/>
              <a:ahLst/>
              <a:cxnLst/>
              <a:rect l="l" t="t" r="r" b="b"/>
              <a:pathLst>
                <a:path h="229869">
                  <a:moveTo>
                    <a:pt x="0" y="0"/>
                  </a:moveTo>
                  <a:lnTo>
                    <a:pt x="0" y="22986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2105660" y="3600450"/>
            <a:ext cx="107950" cy="359410"/>
            <a:chOff x="2105660" y="3600450"/>
            <a:chExt cx="107950" cy="359410"/>
          </a:xfrm>
        </p:grpSpPr>
        <p:sp>
          <p:nvSpPr>
            <p:cNvPr id="12" name="object 12"/>
            <p:cNvSpPr/>
            <p:nvPr/>
          </p:nvSpPr>
          <p:spPr>
            <a:xfrm>
              <a:off x="2105660" y="3798570"/>
              <a:ext cx="107950" cy="161290"/>
            </a:xfrm>
            <a:custGeom>
              <a:avLst/>
              <a:gdLst/>
              <a:ahLst/>
              <a:cxnLst/>
              <a:rect l="l" t="t" r="r" b="b"/>
              <a:pathLst>
                <a:path w="107950" h="161289">
                  <a:moveTo>
                    <a:pt x="107950" y="0"/>
                  </a:moveTo>
                  <a:lnTo>
                    <a:pt x="0" y="0"/>
                  </a:lnTo>
                  <a:lnTo>
                    <a:pt x="54609" y="161289"/>
                  </a:lnTo>
                  <a:lnTo>
                    <a:pt x="1079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160270" y="3600450"/>
              <a:ext cx="0" cy="229870"/>
            </a:xfrm>
            <a:custGeom>
              <a:avLst/>
              <a:gdLst/>
              <a:ahLst/>
              <a:cxnLst/>
              <a:rect l="l" t="t" r="r" b="b"/>
              <a:pathLst>
                <a:path h="229870">
                  <a:moveTo>
                    <a:pt x="0" y="0"/>
                  </a:moveTo>
                  <a:lnTo>
                    <a:pt x="0" y="22987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2105660" y="4679950"/>
            <a:ext cx="107950" cy="360680"/>
            <a:chOff x="2105660" y="4679950"/>
            <a:chExt cx="107950" cy="360680"/>
          </a:xfrm>
        </p:grpSpPr>
        <p:sp>
          <p:nvSpPr>
            <p:cNvPr id="15" name="object 15"/>
            <p:cNvSpPr/>
            <p:nvPr/>
          </p:nvSpPr>
          <p:spPr>
            <a:xfrm>
              <a:off x="2105660" y="4878070"/>
              <a:ext cx="107950" cy="162560"/>
            </a:xfrm>
            <a:custGeom>
              <a:avLst/>
              <a:gdLst/>
              <a:ahLst/>
              <a:cxnLst/>
              <a:rect l="l" t="t" r="r" b="b"/>
              <a:pathLst>
                <a:path w="107950" h="162560">
                  <a:moveTo>
                    <a:pt x="107950" y="0"/>
                  </a:moveTo>
                  <a:lnTo>
                    <a:pt x="0" y="0"/>
                  </a:lnTo>
                  <a:lnTo>
                    <a:pt x="54609" y="162559"/>
                  </a:lnTo>
                  <a:lnTo>
                    <a:pt x="1079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160270" y="4679950"/>
              <a:ext cx="0" cy="229870"/>
            </a:xfrm>
            <a:custGeom>
              <a:avLst/>
              <a:gdLst/>
              <a:ahLst/>
              <a:cxnLst/>
              <a:rect l="l" t="t" r="r" b="b"/>
              <a:pathLst>
                <a:path h="229870">
                  <a:moveTo>
                    <a:pt x="0" y="0"/>
                  </a:moveTo>
                  <a:lnTo>
                    <a:pt x="0" y="22986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2105660" y="5939790"/>
            <a:ext cx="107950" cy="360680"/>
            <a:chOff x="2105660" y="5939790"/>
            <a:chExt cx="107950" cy="360680"/>
          </a:xfrm>
        </p:grpSpPr>
        <p:sp>
          <p:nvSpPr>
            <p:cNvPr id="18" name="object 18"/>
            <p:cNvSpPr/>
            <p:nvPr/>
          </p:nvSpPr>
          <p:spPr>
            <a:xfrm>
              <a:off x="2105660" y="6137910"/>
              <a:ext cx="107950" cy="162560"/>
            </a:xfrm>
            <a:custGeom>
              <a:avLst/>
              <a:gdLst/>
              <a:ahLst/>
              <a:cxnLst/>
              <a:rect l="l" t="t" r="r" b="b"/>
              <a:pathLst>
                <a:path w="107950" h="162560">
                  <a:moveTo>
                    <a:pt x="107950" y="0"/>
                  </a:moveTo>
                  <a:lnTo>
                    <a:pt x="0" y="0"/>
                  </a:lnTo>
                  <a:lnTo>
                    <a:pt x="54609" y="162559"/>
                  </a:lnTo>
                  <a:lnTo>
                    <a:pt x="1079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160270" y="5939790"/>
              <a:ext cx="0" cy="231140"/>
            </a:xfrm>
            <a:custGeom>
              <a:avLst/>
              <a:gdLst/>
              <a:ahLst/>
              <a:cxnLst/>
              <a:rect l="l" t="t" r="r" b="b"/>
              <a:pathLst>
                <a:path h="231139">
                  <a:moveTo>
                    <a:pt x="0" y="0"/>
                  </a:moveTo>
                  <a:lnTo>
                    <a:pt x="0" y="23114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8360" y="364490"/>
            <a:ext cx="58426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Toolchain</a:t>
            </a:r>
            <a:r>
              <a:rPr spc="-55" dirty="0"/>
              <a:t> </a:t>
            </a:r>
            <a:r>
              <a:rPr spc="-5" dirty="0"/>
              <a:t>(Contd.)</a:t>
            </a:r>
          </a:p>
        </p:txBody>
      </p:sp>
      <p:sp>
        <p:nvSpPr>
          <p:cNvPr id="3" name="object 3"/>
          <p:cNvSpPr/>
          <p:nvPr/>
        </p:nvSpPr>
        <p:spPr>
          <a:xfrm>
            <a:off x="359409" y="2160270"/>
            <a:ext cx="9180830" cy="899160"/>
          </a:xfrm>
          <a:custGeom>
            <a:avLst/>
            <a:gdLst/>
            <a:ahLst/>
            <a:cxnLst/>
            <a:rect l="l" t="t" r="r" b="b"/>
            <a:pathLst>
              <a:path w="9180830" h="899160">
                <a:moveTo>
                  <a:pt x="9180830" y="0"/>
                </a:moveTo>
                <a:lnTo>
                  <a:pt x="0" y="0"/>
                </a:lnTo>
                <a:lnTo>
                  <a:pt x="0" y="899159"/>
                </a:lnTo>
                <a:lnTo>
                  <a:pt x="9180830" y="899159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59409" y="2397759"/>
            <a:ext cx="91808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$ </a:t>
            </a:r>
            <a:r>
              <a:rPr sz="2400" spc="-30" dirty="0">
                <a:latin typeface="DejaVu Sans Mono"/>
                <a:cs typeface="DejaVu Sans Mono"/>
              </a:rPr>
              <a:t>arm-none-eabi-as -mcpu=cortex-m3 -o </a:t>
            </a:r>
            <a:r>
              <a:rPr sz="2400" spc="-20" dirty="0">
                <a:latin typeface="DejaVu Sans Mono"/>
                <a:cs typeface="DejaVu Sans Mono"/>
              </a:rPr>
              <a:t>add.o</a:t>
            </a:r>
            <a:r>
              <a:rPr sz="2400" spc="-260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add.s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5000" y="351536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79070" rIns="0" bIns="0" rtlCol="0">
            <a:spAutoFit/>
          </a:bodyPr>
          <a:lstStyle/>
          <a:p>
            <a:pPr marL="137795">
              <a:lnSpc>
                <a:spcPct val="100000"/>
              </a:lnSpc>
              <a:spcBef>
                <a:spcPts val="1410"/>
              </a:spcBef>
            </a:pPr>
            <a:r>
              <a:rPr spc="-5" dirty="0"/>
              <a:t>Cross toolchain prefix </a:t>
            </a:r>
            <a:r>
              <a:rPr dirty="0"/>
              <a:t>-</a:t>
            </a:r>
            <a:r>
              <a:rPr spc="20" dirty="0"/>
              <a:t> </a:t>
            </a:r>
            <a:r>
              <a:rPr dirty="0">
                <a:latin typeface="DejaVu Sans Mono"/>
                <a:cs typeface="DejaVu Sans Mono"/>
              </a:rPr>
              <a:t>arm-none-eabi-</a:t>
            </a:r>
          </a:p>
          <a:p>
            <a:pPr marL="137795">
              <a:lnSpc>
                <a:spcPct val="100000"/>
              </a:lnSpc>
              <a:spcBef>
                <a:spcPts val="1310"/>
              </a:spcBef>
            </a:pPr>
            <a:r>
              <a:rPr dirty="0">
                <a:latin typeface="DejaVu Sans Mono"/>
                <a:cs typeface="DejaVu Sans Mono"/>
              </a:rPr>
              <a:t>-mcpu=cortex-m3</a:t>
            </a:r>
            <a:r>
              <a:rPr spc="-905" dirty="0">
                <a:latin typeface="DejaVu Sans Mono"/>
                <a:cs typeface="DejaVu Sans Mono"/>
              </a:rPr>
              <a:t> </a:t>
            </a:r>
            <a:r>
              <a:rPr spc="-5" dirty="0"/>
              <a:t>Specifies </a:t>
            </a:r>
            <a:r>
              <a:rPr dirty="0"/>
              <a:t>the </a:t>
            </a:r>
            <a:r>
              <a:rPr spc="-5" dirty="0"/>
              <a:t>CPU</a:t>
            </a:r>
          </a:p>
          <a:p>
            <a:pPr marL="137795">
              <a:lnSpc>
                <a:spcPct val="100000"/>
              </a:lnSpc>
              <a:spcBef>
                <a:spcPts val="1310"/>
              </a:spcBef>
            </a:pPr>
            <a:r>
              <a:rPr dirty="0">
                <a:latin typeface="DejaVu Sans Mono"/>
                <a:cs typeface="DejaVu Sans Mono"/>
              </a:rPr>
              <a:t>-o</a:t>
            </a:r>
            <a:r>
              <a:rPr spc="-894" dirty="0">
                <a:latin typeface="DejaVu Sans Mono"/>
                <a:cs typeface="DejaVu Sans Mono"/>
              </a:rPr>
              <a:t> </a:t>
            </a:r>
            <a:r>
              <a:rPr spc="-5" dirty="0"/>
              <a:t>Specifies </a:t>
            </a:r>
            <a:r>
              <a:rPr dirty="0"/>
              <a:t>the </a:t>
            </a:r>
            <a:r>
              <a:rPr spc="-5" dirty="0"/>
              <a:t>output file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35000" y="416940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5000" y="482345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9409" y="2160270"/>
            <a:ext cx="0" cy="899160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8360" y="364490"/>
            <a:ext cx="58426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Toolchain</a:t>
            </a:r>
            <a:r>
              <a:rPr spc="-55" dirty="0"/>
              <a:t> </a:t>
            </a:r>
            <a:r>
              <a:rPr spc="-5" dirty="0"/>
              <a:t>(Contd.)</a:t>
            </a:r>
          </a:p>
        </p:txBody>
      </p:sp>
      <p:sp>
        <p:nvSpPr>
          <p:cNvPr id="3" name="object 3"/>
          <p:cNvSpPr/>
          <p:nvPr/>
        </p:nvSpPr>
        <p:spPr>
          <a:xfrm>
            <a:off x="359409" y="2160270"/>
            <a:ext cx="9180830" cy="899160"/>
          </a:xfrm>
          <a:custGeom>
            <a:avLst/>
            <a:gdLst/>
            <a:ahLst/>
            <a:cxnLst/>
            <a:rect l="l" t="t" r="r" b="b"/>
            <a:pathLst>
              <a:path w="9180830" h="899160">
                <a:moveTo>
                  <a:pt x="9180830" y="0"/>
                </a:moveTo>
                <a:lnTo>
                  <a:pt x="0" y="0"/>
                </a:lnTo>
                <a:lnTo>
                  <a:pt x="0" y="899159"/>
                </a:lnTo>
                <a:lnTo>
                  <a:pt x="9180830" y="899159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59409" y="2397759"/>
            <a:ext cx="91808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$ </a:t>
            </a:r>
            <a:r>
              <a:rPr sz="2400" spc="-30" dirty="0">
                <a:latin typeface="DejaVu Sans Mono"/>
                <a:cs typeface="DejaVu Sans Mono"/>
              </a:rPr>
              <a:t>arm-none-eabi-ld -Ttext=0x0 </a:t>
            </a:r>
            <a:r>
              <a:rPr sz="2400" spc="-45" dirty="0">
                <a:latin typeface="DejaVu Sans Mono"/>
                <a:cs typeface="DejaVu Sans Mono"/>
              </a:rPr>
              <a:t>-o </a:t>
            </a:r>
            <a:r>
              <a:rPr sz="2400" spc="-35" dirty="0">
                <a:latin typeface="DejaVu Sans Mono"/>
                <a:cs typeface="DejaVu Sans Mono"/>
              </a:rPr>
              <a:t>add.elf</a:t>
            </a:r>
            <a:r>
              <a:rPr sz="2400" spc="-135" dirty="0">
                <a:latin typeface="DejaVu Sans Mono"/>
                <a:cs typeface="DejaVu Sans Mono"/>
              </a:rPr>
              <a:t> </a:t>
            </a:r>
            <a:r>
              <a:rPr sz="2400" spc="-20" dirty="0">
                <a:latin typeface="DejaVu Sans Mono"/>
                <a:cs typeface="DejaVu Sans Mono"/>
              </a:rPr>
              <a:t>add.o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5000" y="351536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79070" rIns="0" bIns="0" rtlCol="0">
            <a:spAutoFit/>
          </a:bodyPr>
          <a:lstStyle/>
          <a:p>
            <a:pPr marL="137795">
              <a:lnSpc>
                <a:spcPct val="100000"/>
              </a:lnSpc>
              <a:spcBef>
                <a:spcPts val="1410"/>
              </a:spcBef>
            </a:pPr>
            <a:r>
              <a:rPr spc="-5" dirty="0"/>
              <a:t>Cross toolchain prefix </a:t>
            </a:r>
            <a:r>
              <a:rPr dirty="0"/>
              <a:t>-</a:t>
            </a:r>
            <a:r>
              <a:rPr spc="20" dirty="0"/>
              <a:t> </a:t>
            </a:r>
            <a:r>
              <a:rPr dirty="0">
                <a:latin typeface="DejaVu Sans Mono"/>
                <a:cs typeface="DejaVu Sans Mono"/>
              </a:rPr>
              <a:t>arm-none-eabi-</a:t>
            </a:r>
          </a:p>
          <a:p>
            <a:pPr marL="137795" marR="102235">
              <a:lnSpc>
                <a:spcPts val="3729"/>
              </a:lnSpc>
              <a:spcBef>
                <a:spcPts val="1525"/>
              </a:spcBef>
            </a:pPr>
            <a:r>
              <a:rPr dirty="0">
                <a:latin typeface="DejaVu Sans Mono"/>
                <a:cs typeface="DejaVu Sans Mono"/>
              </a:rPr>
              <a:t>-Ttext=0x0 </a:t>
            </a:r>
            <a:r>
              <a:rPr spc="-5" dirty="0"/>
              <a:t>Addresses should be  assigned to </a:t>
            </a:r>
            <a:r>
              <a:rPr dirty="0"/>
              <a:t>instructions starting </a:t>
            </a:r>
            <a:r>
              <a:rPr spc="-5" dirty="0"/>
              <a:t>from</a:t>
            </a:r>
            <a:r>
              <a:rPr spc="-25" dirty="0"/>
              <a:t> </a:t>
            </a:r>
            <a:r>
              <a:rPr dirty="0"/>
              <a:t>0.</a:t>
            </a:r>
          </a:p>
          <a:p>
            <a:pPr marL="137795">
              <a:lnSpc>
                <a:spcPct val="100000"/>
              </a:lnSpc>
              <a:spcBef>
                <a:spcPts val="1205"/>
              </a:spcBef>
            </a:pPr>
            <a:r>
              <a:rPr dirty="0">
                <a:latin typeface="DejaVu Sans Mono"/>
                <a:cs typeface="DejaVu Sans Mono"/>
              </a:rPr>
              <a:t>-o</a:t>
            </a:r>
            <a:r>
              <a:rPr spc="-894" dirty="0">
                <a:latin typeface="DejaVu Sans Mono"/>
                <a:cs typeface="DejaVu Sans Mono"/>
              </a:rPr>
              <a:t> </a:t>
            </a:r>
            <a:r>
              <a:rPr spc="-5" dirty="0"/>
              <a:t>Specifies </a:t>
            </a:r>
            <a:r>
              <a:rPr dirty="0"/>
              <a:t>the </a:t>
            </a:r>
            <a:r>
              <a:rPr spc="-5" dirty="0"/>
              <a:t>output file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35000" y="416940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5000" y="529844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9409" y="2160270"/>
            <a:ext cx="0" cy="899160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8360" y="364490"/>
            <a:ext cx="58426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Toolchain</a:t>
            </a:r>
            <a:r>
              <a:rPr spc="-55" dirty="0"/>
              <a:t> </a:t>
            </a:r>
            <a:r>
              <a:rPr spc="-5" dirty="0"/>
              <a:t>(Contd.)</a:t>
            </a:r>
          </a:p>
        </p:txBody>
      </p:sp>
      <p:sp>
        <p:nvSpPr>
          <p:cNvPr id="3" name="object 3"/>
          <p:cNvSpPr/>
          <p:nvPr/>
        </p:nvSpPr>
        <p:spPr>
          <a:xfrm>
            <a:off x="359409" y="1979929"/>
            <a:ext cx="9180830" cy="2485390"/>
          </a:xfrm>
          <a:custGeom>
            <a:avLst/>
            <a:gdLst/>
            <a:ahLst/>
            <a:cxnLst/>
            <a:rect l="l" t="t" r="r" b="b"/>
            <a:pathLst>
              <a:path w="9180830" h="2485390">
                <a:moveTo>
                  <a:pt x="9180830" y="0"/>
                </a:moveTo>
                <a:lnTo>
                  <a:pt x="0" y="0"/>
                </a:lnTo>
                <a:lnTo>
                  <a:pt x="0" y="2485390"/>
                </a:lnTo>
                <a:lnTo>
                  <a:pt x="9180830" y="248539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7050" y="1945640"/>
            <a:ext cx="47110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$ </a:t>
            </a:r>
            <a:r>
              <a:rPr sz="2400" spc="-30" dirty="0">
                <a:latin typeface="DejaVu Sans Mono"/>
                <a:cs typeface="DejaVu Sans Mono"/>
              </a:rPr>
              <a:t>arm-none-eabi-nm</a:t>
            </a:r>
            <a:r>
              <a:rPr sz="2400" spc="-190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add.elf</a:t>
            </a:r>
            <a:endParaRPr sz="2400">
              <a:latin typeface="DejaVu Sans Mono"/>
              <a:cs typeface="DejaVu Sans Mono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08000" y="2335817"/>
          <a:ext cx="2949574" cy="1774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64640"/>
                <a:gridCol w="357504"/>
                <a:gridCol w="1027430"/>
              </a:tblGrid>
              <a:tr h="354568">
                <a:tc>
                  <a:txBody>
                    <a:bodyPr/>
                    <a:lstStyle/>
                    <a:p>
                      <a:pPr marL="31750">
                        <a:lnSpc>
                          <a:spcPts val="2690"/>
                        </a:lnSpc>
                      </a:pPr>
                      <a:r>
                        <a:rPr sz="2400" spc="-15" dirty="0">
                          <a:latin typeface="DejaVu Sans Mono"/>
                          <a:cs typeface="DejaVu Sans Mono"/>
                        </a:rPr>
                        <a:t>...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4965">
                <a:tc>
                  <a:txBody>
                    <a:bodyPr/>
                    <a:lstStyle/>
                    <a:p>
                      <a:pPr marL="31750">
                        <a:lnSpc>
                          <a:spcPts val="2695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00000004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95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t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2695"/>
                        </a:lnSpc>
                      </a:pPr>
                      <a:r>
                        <a:rPr sz="2400" spc="-20" dirty="0">
                          <a:latin typeface="DejaVu Sans Mono"/>
                          <a:cs typeface="DejaVu Sans Mono"/>
                        </a:rPr>
                        <a:t>reset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354964">
                <a:tc>
                  <a:txBody>
                    <a:bodyPr/>
                    <a:lstStyle/>
                    <a:p>
                      <a:pPr marL="31750">
                        <a:lnSpc>
                          <a:spcPts val="2695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00000000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95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t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2695"/>
                        </a:lnSpc>
                      </a:pP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sp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354964">
                <a:tc>
                  <a:txBody>
                    <a:bodyPr/>
                    <a:lstStyle/>
                    <a:p>
                      <a:pPr marL="31750">
                        <a:lnSpc>
                          <a:spcPts val="2695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00000008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95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t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2695"/>
                        </a:lnSpc>
                      </a:pPr>
                      <a:r>
                        <a:rPr sz="2400" spc="-20" dirty="0">
                          <a:latin typeface="DejaVu Sans Mono"/>
                          <a:cs typeface="DejaVu Sans Mono"/>
                        </a:rPr>
                        <a:t>start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355203">
                <a:tc>
                  <a:txBody>
                    <a:bodyPr/>
                    <a:lstStyle/>
                    <a:p>
                      <a:pPr marL="31750">
                        <a:lnSpc>
                          <a:spcPts val="2695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00000014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95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t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2695"/>
                        </a:lnSpc>
                      </a:pPr>
                      <a:r>
                        <a:rPr sz="2400" spc="-20" dirty="0">
                          <a:latin typeface="DejaVu Sans Mono"/>
                          <a:cs typeface="DejaVu Sans Mono"/>
                        </a:rPr>
                        <a:t>stop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359409" y="1979929"/>
            <a:ext cx="0" cy="2519680"/>
          </a:xfrm>
          <a:custGeom>
            <a:avLst/>
            <a:gdLst/>
            <a:ahLst/>
            <a:cxnLst/>
            <a:rect l="l" t="t" r="r" b="b"/>
            <a:pathLst>
              <a:path h="2519679">
                <a:moveTo>
                  <a:pt x="0" y="0"/>
                </a:moveTo>
                <a:lnTo>
                  <a:pt x="0" y="25196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5000" y="47752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958850" y="4472940"/>
            <a:ext cx="7381240" cy="1807210"/>
          </a:xfrm>
          <a:prstGeom prst="rect">
            <a:avLst/>
          </a:prstGeom>
        </p:spPr>
        <p:txBody>
          <a:bodyPr vert="horz" wrap="square" lIns="0" tIns="1790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3200" spc="-5" dirty="0">
                <a:latin typeface="DejaVu Sans"/>
                <a:cs typeface="DejaVu Sans"/>
              </a:rPr>
              <a:t>List symbols from object</a:t>
            </a:r>
            <a:r>
              <a:rPr sz="3200" spc="35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file</a:t>
            </a:r>
            <a:endParaRPr sz="3200">
              <a:latin typeface="DejaVu Sans"/>
              <a:cs typeface="DejaVu Sans"/>
            </a:endParaRPr>
          </a:p>
          <a:p>
            <a:pPr marL="12700" marR="5080">
              <a:lnSpc>
                <a:spcPts val="3729"/>
              </a:lnSpc>
              <a:spcBef>
                <a:spcPts val="1525"/>
              </a:spcBef>
            </a:pPr>
            <a:r>
              <a:rPr sz="3200" dirty="0">
                <a:latin typeface="DejaVu Sans"/>
                <a:cs typeface="DejaVu Sans"/>
              </a:rPr>
              <a:t>Verify initial </a:t>
            </a:r>
            <a:r>
              <a:rPr sz="3200" spc="-10" dirty="0">
                <a:latin typeface="DejaVu Sans"/>
                <a:cs typeface="DejaVu Sans"/>
              </a:rPr>
              <a:t>SP </a:t>
            </a:r>
            <a:r>
              <a:rPr sz="3200" dirty="0">
                <a:latin typeface="DejaVu Sans"/>
                <a:cs typeface="DejaVu Sans"/>
              </a:rPr>
              <a:t>and </a:t>
            </a:r>
            <a:r>
              <a:rPr sz="3200" spc="-5" dirty="0">
                <a:latin typeface="DejaVu Sans"/>
                <a:cs typeface="DejaVu Sans"/>
              </a:rPr>
              <a:t>reset </a:t>
            </a:r>
            <a:r>
              <a:rPr sz="3200" dirty="0">
                <a:latin typeface="DejaVu Sans"/>
                <a:cs typeface="DejaVu Sans"/>
              </a:rPr>
              <a:t>vector are  located at </a:t>
            </a:r>
            <a:r>
              <a:rPr sz="3200" spc="-5" dirty="0">
                <a:latin typeface="DejaVu Sans"/>
                <a:cs typeface="DejaVu Sans"/>
              </a:rPr>
              <a:t>required</a:t>
            </a:r>
            <a:r>
              <a:rPr sz="3200" spc="-15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address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5000" y="54292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36059" y="364490"/>
            <a:ext cx="20085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W</a:t>
            </a:r>
            <a:r>
              <a:rPr spc="-5" dirty="0"/>
              <a:t>h</a:t>
            </a:r>
            <a:r>
              <a:rPr dirty="0"/>
              <a:t>a</a:t>
            </a:r>
            <a:r>
              <a:rPr spc="-5" dirty="0"/>
              <a:t>t</a:t>
            </a:r>
            <a:r>
              <a:rPr dirty="0"/>
              <a:t>?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463039" y="2194560"/>
            <a:ext cx="237744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448309">
              <a:lnSpc>
                <a:spcPct val="100000"/>
              </a:lnSpc>
            </a:pPr>
            <a:r>
              <a:rPr sz="1800" dirty="0">
                <a:latin typeface="DejaVu Sans"/>
                <a:cs typeface="DejaVu Sans"/>
              </a:rPr>
              <a:t>C</a:t>
            </a:r>
            <a:r>
              <a:rPr sz="1800" spc="-40" dirty="0">
                <a:latin typeface="DejaVu Sans"/>
                <a:cs typeface="DejaVu Sans"/>
              </a:rPr>
              <a:t> </a:t>
            </a:r>
            <a:r>
              <a:rPr sz="1800" spc="-20" dirty="0">
                <a:latin typeface="DejaVu Sans"/>
                <a:cs typeface="DejaVu Sans"/>
              </a:rPr>
              <a:t>Application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3039" y="3291840"/>
            <a:ext cx="237744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1800" spc="-15" dirty="0">
                <a:latin typeface="DejaVu Sans"/>
                <a:cs typeface="DejaVu Sans"/>
              </a:rPr>
              <a:t>OS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63039" y="4389120"/>
            <a:ext cx="237744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645160">
              <a:lnSpc>
                <a:spcPct val="100000"/>
              </a:lnSpc>
            </a:pPr>
            <a:r>
              <a:rPr sz="1800" spc="-25" dirty="0">
                <a:latin typeface="DejaVu Sans"/>
                <a:cs typeface="DejaVu Sans"/>
              </a:rPr>
              <a:t>Hardware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77840" y="3291840"/>
            <a:ext cx="237744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448309">
              <a:lnSpc>
                <a:spcPct val="100000"/>
              </a:lnSpc>
            </a:pPr>
            <a:r>
              <a:rPr sz="1800" dirty="0">
                <a:latin typeface="DejaVu Sans"/>
                <a:cs typeface="DejaVu Sans"/>
              </a:rPr>
              <a:t>C</a:t>
            </a:r>
            <a:r>
              <a:rPr sz="1800" spc="-40" dirty="0">
                <a:latin typeface="DejaVu Sans"/>
                <a:cs typeface="DejaVu Sans"/>
              </a:rPr>
              <a:t> </a:t>
            </a:r>
            <a:r>
              <a:rPr sz="1800" spc="-20" dirty="0">
                <a:latin typeface="DejaVu Sans"/>
                <a:cs typeface="DejaVu Sans"/>
              </a:rPr>
              <a:t>Application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77840" y="4389120"/>
            <a:ext cx="237744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645160">
              <a:lnSpc>
                <a:spcPct val="100000"/>
              </a:lnSpc>
            </a:pPr>
            <a:r>
              <a:rPr sz="1800" spc="-25" dirty="0">
                <a:latin typeface="DejaVu Sans"/>
                <a:cs typeface="DejaVu Sans"/>
              </a:rPr>
              <a:t>Hardware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57630" y="5867400"/>
            <a:ext cx="28740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DejaVu Sans"/>
                <a:cs typeface="DejaVu Sans"/>
              </a:rPr>
              <a:t>Conventional </a:t>
            </a:r>
            <a:r>
              <a:rPr sz="1800" dirty="0">
                <a:latin typeface="DejaVu Sans"/>
                <a:cs typeface="DejaVu Sans"/>
              </a:rPr>
              <a:t>C</a:t>
            </a:r>
            <a:r>
              <a:rPr sz="1800" spc="-70" dirty="0">
                <a:latin typeface="DejaVu Sans"/>
                <a:cs typeface="DejaVu Sans"/>
              </a:rPr>
              <a:t> </a:t>
            </a:r>
            <a:r>
              <a:rPr sz="1800" spc="-25" dirty="0">
                <a:latin typeface="DejaVu Sans"/>
                <a:cs typeface="DejaVu Sans"/>
              </a:rPr>
              <a:t>Programs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95390" y="5867400"/>
            <a:ext cx="10591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Our</a:t>
            </a:r>
            <a:r>
              <a:rPr sz="1800" spc="-105" dirty="0">
                <a:latin typeface="DejaVu Sans"/>
                <a:cs typeface="DejaVu Sans"/>
              </a:rPr>
              <a:t> </a:t>
            </a:r>
            <a:r>
              <a:rPr sz="1800" spc="-20" dirty="0">
                <a:latin typeface="DejaVu Sans"/>
                <a:cs typeface="DejaVu Sans"/>
              </a:rPr>
              <a:t>Case</a:t>
            </a:r>
            <a:endParaRPr sz="18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8360" y="364490"/>
            <a:ext cx="58426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Toolchain</a:t>
            </a:r>
            <a:r>
              <a:rPr spc="-55" dirty="0"/>
              <a:t> </a:t>
            </a:r>
            <a:r>
              <a:rPr spc="-5" dirty="0"/>
              <a:t>(Contd.)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3533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9180" y="1902459"/>
            <a:ext cx="8510270" cy="276987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3729"/>
              </a:lnSpc>
              <a:spcBef>
                <a:spcPts val="315"/>
              </a:spcBef>
            </a:pPr>
            <a:r>
              <a:rPr sz="3200" dirty="0">
                <a:latin typeface="DejaVu Sans"/>
                <a:cs typeface="DejaVu Sans"/>
              </a:rPr>
              <a:t>ELF </a:t>
            </a:r>
            <a:r>
              <a:rPr sz="3200" spc="-5" dirty="0">
                <a:latin typeface="DejaVu Sans"/>
                <a:cs typeface="DejaVu Sans"/>
              </a:rPr>
              <a:t>file format </a:t>
            </a:r>
            <a:r>
              <a:rPr sz="3200" dirty="0">
                <a:latin typeface="DejaVu Sans"/>
                <a:cs typeface="DejaVu Sans"/>
              </a:rPr>
              <a:t>contains meta information  for</a:t>
            </a:r>
            <a:r>
              <a:rPr sz="3200" spc="-10" dirty="0">
                <a:latin typeface="DejaVu Sans"/>
                <a:cs typeface="DejaVu Sans"/>
              </a:rPr>
              <a:t> </a:t>
            </a:r>
            <a:r>
              <a:rPr sz="3200" dirty="0">
                <a:latin typeface="DejaVu Sans"/>
                <a:cs typeface="DejaVu Sans"/>
              </a:rPr>
              <a:t>OS</a:t>
            </a:r>
            <a:endParaRPr sz="3200">
              <a:latin typeface="DejaVu Sans"/>
              <a:cs typeface="DejaVu Sans"/>
            </a:endParaRPr>
          </a:p>
          <a:p>
            <a:pPr marL="12700" marR="19050">
              <a:lnSpc>
                <a:spcPts val="3729"/>
              </a:lnSpc>
              <a:spcBef>
                <a:spcPts val="1420"/>
              </a:spcBef>
            </a:pPr>
            <a:r>
              <a:rPr sz="3200" spc="-5" dirty="0">
                <a:latin typeface="DejaVu Sans"/>
                <a:cs typeface="DejaVu Sans"/>
              </a:rPr>
              <a:t>Binary format </a:t>
            </a:r>
            <a:r>
              <a:rPr sz="3200" dirty="0">
                <a:latin typeface="DejaVu Sans"/>
                <a:cs typeface="DejaVu Sans"/>
              </a:rPr>
              <a:t>contains consecutive </a:t>
            </a:r>
            <a:r>
              <a:rPr sz="3200" spc="-5" dirty="0">
                <a:latin typeface="DejaVu Sans"/>
                <a:cs typeface="DejaVu Sans"/>
              </a:rPr>
              <a:t>bytes  </a:t>
            </a:r>
            <a:r>
              <a:rPr sz="3200" dirty="0">
                <a:latin typeface="DejaVu Sans"/>
                <a:cs typeface="DejaVu Sans"/>
              </a:rPr>
              <a:t>starting from an</a:t>
            </a:r>
            <a:r>
              <a:rPr sz="3200" spc="-15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address</a:t>
            </a:r>
            <a:endParaRPr sz="3200">
              <a:latin typeface="DejaVu Sans"/>
              <a:cs typeface="DejaVu Sans"/>
            </a:endParaRPr>
          </a:p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sz="3200" spc="-5" dirty="0">
                <a:latin typeface="DejaVu Sans"/>
                <a:cs typeface="DejaVu Sans"/>
              </a:rPr>
              <a:t>Convenient </a:t>
            </a:r>
            <a:r>
              <a:rPr sz="3200" dirty="0">
                <a:latin typeface="DejaVu Sans"/>
                <a:cs typeface="DejaVu Sans"/>
              </a:rPr>
              <a:t>for </a:t>
            </a:r>
            <a:r>
              <a:rPr sz="3200" spc="-5" dirty="0">
                <a:latin typeface="DejaVu Sans"/>
                <a:cs typeface="DejaVu Sans"/>
              </a:rPr>
              <a:t>flashing</a:t>
            </a:r>
            <a:r>
              <a:rPr sz="3200" spc="10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tools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533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5330" y="429514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8360" y="364490"/>
            <a:ext cx="58426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Toolchain</a:t>
            </a:r>
            <a:r>
              <a:rPr spc="-55" dirty="0"/>
              <a:t> </a:t>
            </a:r>
            <a:r>
              <a:rPr spc="-5" dirty="0"/>
              <a:t>(Contd.)</a:t>
            </a:r>
          </a:p>
        </p:txBody>
      </p:sp>
      <p:sp>
        <p:nvSpPr>
          <p:cNvPr id="3" name="object 3"/>
          <p:cNvSpPr/>
          <p:nvPr/>
        </p:nvSpPr>
        <p:spPr>
          <a:xfrm>
            <a:off x="359409" y="2160270"/>
            <a:ext cx="9180830" cy="899160"/>
          </a:xfrm>
          <a:custGeom>
            <a:avLst/>
            <a:gdLst/>
            <a:ahLst/>
            <a:cxnLst/>
            <a:rect l="l" t="t" r="r" b="b"/>
            <a:pathLst>
              <a:path w="9180830" h="899160">
                <a:moveTo>
                  <a:pt x="9180830" y="0"/>
                </a:moveTo>
                <a:lnTo>
                  <a:pt x="0" y="0"/>
                </a:lnTo>
                <a:lnTo>
                  <a:pt x="0" y="899159"/>
                </a:lnTo>
                <a:lnTo>
                  <a:pt x="9180830" y="899159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59409" y="2397759"/>
            <a:ext cx="91808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$ </a:t>
            </a:r>
            <a:r>
              <a:rPr sz="2400" spc="-35" dirty="0">
                <a:latin typeface="DejaVu Sans Mono"/>
                <a:cs typeface="DejaVu Sans Mono"/>
              </a:rPr>
              <a:t>arm-none-eabi-objcopy </a:t>
            </a:r>
            <a:r>
              <a:rPr sz="2400" spc="-5" dirty="0">
                <a:latin typeface="DejaVu Sans Mono"/>
                <a:cs typeface="DejaVu Sans Mono"/>
              </a:rPr>
              <a:t>-O </a:t>
            </a:r>
            <a:r>
              <a:rPr sz="2400" spc="-30" dirty="0">
                <a:latin typeface="DejaVu Sans Mono"/>
                <a:cs typeface="DejaVu Sans Mono"/>
              </a:rPr>
              <a:t>binary </a:t>
            </a:r>
            <a:r>
              <a:rPr sz="2400" spc="-20" dirty="0">
                <a:latin typeface="DejaVu Sans Mono"/>
                <a:cs typeface="DejaVu Sans Mono"/>
              </a:rPr>
              <a:t>add.elf</a:t>
            </a:r>
            <a:r>
              <a:rPr sz="2400" spc="-260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add.bin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5000" y="351536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8850" y="3379470"/>
            <a:ext cx="7596505" cy="1640839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3729"/>
              </a:lnSpc>
              <a:spcBef>
                <a:spcPts val="315"/>
              </a:spcBef>
            </a:pPr>
            <a:r>
              <a:rPr sz="3200" spc="-5" dirty="0">
                <a:latin typeface="DejaVu Sans"/>
                <a:cs typeface="DejaVu Sans"/>
              </a:rPr>
              <a:t>objcopy </a:t>
            </a:r>
            <a:r>
              <a:rPr sz="3200" dirty="0">
                <a:latin typeface="DejaVu Sans"/>
                <a:cs typeface="DejaVu Sans"/>
              </a:rPr>
              <a:t>– converts </a:t>
            </a:r>
            <a:r>
              <a:rPr sz="3200" spc="-5" dirty="0">
                <a:latin typeface="DejaVu Sans"/>
                <a:cs typeface="DejaVu Sans"/>
              </a:rPr>
              <a:t>between different  </a:t>
            </a:r>
            <a:r>
              <a:rPr sz="3200" dirty="0">
                <a:latin typeface="DejaVu Sans"/>
                <a:cs typeface="DejaVu Sans"/>
              </a:rPr>
              <a:t>executable </a:t>
            </a:r>
            <a:r>
              <a:rPr sz="3200" spc="-5" dirty="0">
                <a:latin typeface="DejaVu Sans"/>
                <a:cs typeface="DejaVu Sans"/>
              </a:rPr>
              <a:t>file</a:t>
            </a:r>
            <a:r>
              <a:rPr sz="3200" spc="-10" dirty="0">
                <a:latin typeface="DejaVu Sans"/>
                <a:cs typeface="DejaVu Sans"/>
              </a:rPr>
              <a:t> </a:t>
            </a:r>
            <a:r>
              <a:rPr sz="3200" dirty="0">
                <a:latin typeface="DejaVu Sans"/>
                <a:cs typeface="DejaVu Sans"/>
              </a:rPr>
              <a:t>formats</a:t>
            </a:r>
            <a:endParaRPr sz="3200">
              <a:latin typeface="DejaVu Sans"/>
              <a:cs typeface="DejaVu Sans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sz="3200" dirty="0">
                <a:latin typeface="DejaVu Sans Mono"/>
                <a:cs typeface="DejaVu Sans Mono"/>
              </a:rPr>
              <a:t>-O</a:t>
            </a:r>
            <a:r>
              <a:rPr sz="3200" spc="-880" dirty="0">
                <a:latin typeface="DejaVu Sans Mono"/>
                <a:cs typeface="DejaVu Sans Mono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specifies </a:t>
            </a:r>
            <a:r>
              <a:rPr sz="3200" dirty="0">
                <a:latin typeface="DejaVu Sans"/>
                <a:cs typeface="DejaVu Sans"/>
              </a:rPr>
              <a:t>that </a:t>
            </a:r>
            <a:r>
              <a:rPr sz="3200" spc="-5" dirty="0">
                <a:latin typeface="DejaVu Sans"/>
                <a:cs typeface="DejaVu Sans"/>
              </a:rPr>
              <a:t>output file format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5000" y="46443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9409" y="2160270"/>
            <a:ext cx="0" cy="899160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09720" y="364490"/>
            <a:ext cx="18611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Q</a:t>
            </a:r>
            <a:r>
              <a:rPr spc="-5" dirty="0"/>
              <a:t>e</a:t>
            </a:r>
            <a:r>
              <a:rPr spc="5" dirty="0"/>
              <a:t>m</a:t>
            </a:r>
            <a:r>
              <a:rPr dirty="0"/>
              <a:t>u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7889" y="1902459"/>
            <a:ext cx="8682990" cy="458523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 marR="1139825">
              <a:lnSpc>
                <a:spcPts val="3729"/>
              </a:lnSpc>
              <a:spcBef>
                <a:spcPts val="315"/>
              </a:spcBef>
            </a:pPr>
            <a:r>
              <a:rPr sz="3200" spc="-5" dirty="0">
                <a:latin typeface="DejaVu Sans"/>
                <a:cs typeface="DejaVu Sans"/>
              </a:rPr>
              <a:t>Open source </a:t>
            </a:r>
            <a:r>
              <a:rPr sz="3200" dirty="0">
                <a:latin typeface="DejaVu Sans"/>
                <a:cs typeface="DejaVu Sans"/>
              </a:rPr>
              <a:t>machine emulator - </a:t>
            </a:r>
            <a:r>
              <a:rPr sz="3200" spc="-5" dirty="0">
                <a:latin typeface="DejaVu Sans"/>
                <a:cs typeface="DejaVu Sans"/>
              </a:rPr>
              <a:t>the  processor </a:t>
            </a:r>
            <a:r>
              <a:rPr sz="3200" dirty="0">
                <a:latin typeface="DejaVu Sans"/>
                <a:cs typeface="DejaVu Sans"/>
              </a:rPr>
              <a:t>and the</a:t>
            </a:r>
            <a:r>
              <a:rPr sz="3200" spc="-10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peripherals</a:t>
            </a:r>
            <a:endParaRPr sz="3200" dirty="0">
              <a:latin typeface="DejaVu Sans"/>
              <a:cs typeface="DejaVu Sans"/>
            </a:endParaRPr>
          </a:p>
          <a:p>
            <a:pPr marL="38100" marR="30480">
              <a:lnSpc>
                <a:spcPts val="5150"/>
              </a:lnSpc>
              <a:spcBef>
                <a:spcPts val="285"/>
              </a:spcBef>
            </a:pPr>
            <a:r>
              <a:rPr sz="3200" dirty="0">
                <a:latin typeface="DejaVu Sans"/>
                <a:cs typeface="DejaVu Sans"/>
              </a:rPr>
              <a:t>Architectures – i386, ARM, </a:t>
            </a:r>
            <a:r>
              <a:rPr sz="3200" spc="-5" dirty="0">
                <a:latin typeface="DejaVu Sans"/>
                <a:cs typeface="DejaVu Sans"/>
              </a:rPr>
              <a:t>MIPS, </a:t>
            </a:r>
            <a:r>
              <a:rPr sz="3200" dirty="0">
                <a:latin typeface="DejaVu Sans"/>
                <a:cs typeface="DejaVu Sans"/>
              </a:rPr>
              <a:t>SPARC ...  </a:t>
            </a:r>
            <a:r>
              <a:rPr sz="3200" spc="-5" dirty="0">
                <a:latin typeface="DejaVu Sans"/>
                <a:cs typeface="DejaVu Sans"/>
              </a:rPr>
              <a:t>Used by </a:t>
            </a:r>
            <a:r>
              <a:rPr sz="3200" dirty="0">
                <a:latin typeface="DejaVu Sans"/>
                <a:cs typeface="DejaVu Sans"/>
              </a:rPr>
              <a:t>various </a:t>
            </a:r>
            <a:r>
              <a:rPr sz="3200" spc="-5" dirty="0">
                <a:latin typeface="DejaVu Sans"/>
                <a:cs typeface="DejaVu Sans"/>
              </a:rPr>
              <a:t>open </a:t>
            </a:r>
            <a:r>
              <a:rPr sz="3200" dirty="0">
                <a:latin typeface="DejaVu Sans"/>
                <a:cs typeface="DejaVu Sans"/>
              </a:rPr>
              <a:t>source</a:t>
            </a:r>
            <a:r>
              <a:rPr sz="3200" spc="-20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projects</a:t>
            </a:r>
            <a:endParaRPr sz="3200" dirty="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94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OLPC</a:t>
            </a:r>
            <a:endParaRPr sz="2800" dirty="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19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OpenMoko</a:t>
            </a:r>
            <a:endParaRPr sz="2800" dirty="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3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dirty="0">
                <a:latin typeface="DejaVu Sans"/>
                <a:cs typeface="DejaVu Sans"/>
              </a:rPr>
              <a:t>Linux </a:t>
            </a:r>
            <a:r>
              <a:rPr sz="2800" spc="-5" dirty="0">
                <a:latin typeface="DejaVu Sans"/>
                <a:cs typeface="DejaVu Sans"/>
              </a:rPr>
              <a:t>Kernel</a:t>
            </a:r>
            <a:r>
              <a:rPr sz="2800" spc="-25" dirty="0">
                <a:latin typeface="DejaVu Sans"/>
                <a:cs typeface="DejaVu Sans"/>
              </a:rPr>
              <a:t> </a:t>
            </a:r>
            <a:r>
              <a:rPr sz="2800" spc="-5" dirty="0" smtClean="0">
                <a:latin typeface="DejaVu Sans"/>
                <a:cs typeface="DejaVu Sans"/>
              </a:rPr>
              <a:t>Testing</a:t>
            </a:r>
            <a:endParaRPr lang="en-US" sz="2800" spc="-5" dirty="0" smtClean="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3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lang="en-US" sz="2800" spc="-5" dirty="0" smtClean="0">
                <a:latin typeface="DejaVu Sans"/>
                <a:cs typeface="DejaVu Sans"/>
              </a:rPr>
              <a:t>Android emulator</a:t>
            </a:r>
            <a:endParaRPr sz="2800" dirty="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82142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5650" y="364490"/>
            <a:ext cx="60293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Emulating in</a:t>
            </a:r>
            <a:r>
              <a:rPr spc="-75" dirty="0"/>
              <a:t> </a:t>
            </a:r>
            <a:r>
              <a:rPr spc="-5" dirty="0"/>
              <a:t>Qemu</a:t>
            </a:r>
          </a:p>
        </p:txBody>
      </p:sp>
      <p:sp>
        <p:nvSpPr>
          <p:cNvPr id="3" name="object 3"/>
          <p:cNvSpPr/>
          <p:nvPr/>
        </p:nvSpPr>
        <p:spPr>
          <a:xfrm>
            <a:off x="359409" y="2160270"/>
            <a:ext cx="9180830" cy="899160"/>
          </a:xfrm>
          <a:custGeom>
            <a:avLst/>
            <a:gdLst/>
            <a:ahLst/>
            <a:cxnLst/>
            <a:rect l="l" t="t" r="r" b="b"/>
            <a:pathLst>
              <a:path w="9180830" h="899160">
                <a:moveTo>
                  <a:pt x="9180830" y="0"/>
                </a:moveTo>
                <a:lnTo>
                  <a:pt x="0" y="0"/>
                </a:lnTo>
                <a:lnTo>
                  <a:pt x="0" y="899159"/>
                </a:lnTo>
                <a:lnTo>
                  <a:pt x="9180830" y="899159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59409" y="2397759"/>
            <a:ext cx="91808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$ </a:t>
            </a:r>
            <a:r>
              <a:rPr sz="2400" spc="-35" dirty="0">
                <a:latin typeface="DejaVu Sans Mono"/>
                <a:cs typeface="DejaVu Sans Mono"/>
              </a:rPr>
              <a:t>qemu-system-arm </a:t>
            </a:r>
            <a:r>
              <a:rPr sz="2400" spc="-45" dirty="0">
                <a:latin typeface="DejaVu Sans Mono"/>
                <a:cs typeface="DejaVu Sans Mono"/>
              </a:rPr>
              <a:t>-M </a:t>
            </a:r>
            <a:r>
              <a:rPr sz="2400" spc="-25" dirty="0">
                <a:latin typeface="DejaVu Sans Mono"/>
                <a:cs typeface="DejaVu Sans Mono"/>
              </a:rPr>
              <a:t>lm3s811evb </a:t>
            </a:r>
            <a:r>
              <a:rPr sz="2400" spc="-35" dirty="0">
                <a:latin typeface="DejaVu Sans Mono"/>
                <a:cs typeface="DejaVu Sans Mono"/>
              </a:rPr>
              <a:t>-kernel</a:t>
            </a:r>
            <a:r>
              <a:rPr sz="2400" spc="-90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add.bin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5000" y="351536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8850" y="3379470"/>
            <a:ext cx="8448040" cy="342265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3729"/>
              </a:lnSpc>
              <a:spcBef>
                <a:spcPts val="315"/>
              </a:spcBef>
            </a:pPr>
            <a:r>
              <a:rPr sz="2800" dirty="0">
                <a:latin typeface="DejaVu Sans Mono"/>
                <a:cs typeface="DejaVu Sans Mono"/>
              </a:rPr>
              <a:t>-M lm3s811evb </a:t>
            </a:r>
            <a:r>
              <a:rPr sz="2800" spc="-5" dirty="0">
                <a:latin typeface="DejaVu Sans"/>
                <a:cs typeface="DejaVu Sans"/>
              </a:rPr>
              <a:t>specifies the </a:t>
            </a:r>
            <a:r>
              <a:rPr sz="2800" dirty="0">
                <a:latin typeface="DejaVu Sans"/>
                <a:cs typeface="DejaVu Sans"/>
              </a:rPr>
              <a:t>machine to  </a:t>
            </a:r>
            <a:r>
              <a:rPr sz="2800" spc="-5" dirty="0">
                <a:latin typeface="DejaVu Sans"/>
                <a:cs typeface="DejaVu Sans"/>
              </a:rPr>
              <a:t>be </a:t>
            </a:r>
            <a:r>
              <a:rPr sz="2800" dirty="0">
                <a:latin typeface="DejaVu Sans"/>
                <a:cs typeface="DejaVu Sans"/>
              </a:rPr>
              <a:t>emulated</a:t>
            </a:r>
          </a:p>
          <a:p>
            <a:pPr marL="12700" marR="578485">
              <a:lnSpc>
                <a:spcPts val="3729"/>
              </a:lnSpc>
              <a:spcBef>
                <a:spcPts val="1420"/>
              </a:spcBef>
            </a:pPr>
            <a:r>
              <a:rPr sz="2800" dirty="0">
                <a:latin typeface="DejaVu Sans Mono"/>
                <a:cs typeface="DejaVu Sans Mono"/>
              </a:rPr>
              <a:t>-kernel</a:t>
            </a:r>
            <a:r>
              <a:rPr sz="2800" spc="-915" dirty="0">
                <a:latin typeface="DejaVu Sans Mono"/>
                <a:cs typeface="DejaVu Sans Mono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specifies </a:t>
            </a:r>
            <a:r>
              <a:rPr sz="2800" dirty="0">
                <a:latin typeface="DejaVu Sans"/>
                <a:cs typeface="DejaVu Sans"/>
              </a:rPr>
              <a:t>data to </a:t>
            </a:r>
            <a:r>
              <a:rPr sz="2800" spc="-5" dirty="0">
                <a:latin typeface="DejaVu Sans"/>
                <a:cs typeface="DejaVu Sans"/>
              </a:rPr>
              <a:t>be loaded </a:t>
            </a:r>
            <a:r>
              <a:rPr sz="2800" dirty="0">
                <a:latin typeface="DejaVu Sans"/>
                <a:cs typeface="DejaVu Sans"/>
              </a:rPr>
              <a:t>in  Flash from </a:t>
            </a:r>
            <a:r>
              <a:rPr sz="2800" spc="-5" dirty="0">
                <a:latin typeface="DejaVu Sans"/>
                <a:cs typeface="DejaVu Sans"/>
              </a:rPr>
              <a:t>address</a:t>
            </a:r>
            <a:r>
              <a:rPr sz="2800" spc="-20" dirty="0">
                <a:latin typeface="DejaVu Sans"/>
                <a:cs typeface="DejaVu Sans"/>
              </a:rPr>
              <a:t> </a:t>
            </a:r>
            <a:r>
              <a:rPr sz="2800" dirty="0">
                <a:latin typeface="DejaVu Sans"/>
                <a:cs typeface="DejaVu Sans"/>
              </a:rPr>
              <a:t>0x0</a:t>
            </a:r>
          </a:p>
          <a:p>
            <a:pPr marL="12700" marR="734060">
              <a:lnSpc>
                <a:spcPts val="5150"/>
              </a:lnSpc>
              <a:spcBef>
                <a:spcPts val="284"/>
              </a:spcBef>
            </a:pPr>
            <a:r>
              <a:rPr sz="2800" spc="-5" dirty="0">
                <a:latin typeface="DejaVu Sans"/>
                <a:cs typeface="DejaVu Sans"/>
              </a:rPr>
              <a:t>monitor </a:t>
            </a:r>
            <a:r>
              <a:rPr sz="2800" dirty="0">
                <a:latin typeface="DejaVu Sans"/>
                <a:cs typeface="DejaVu Sans"/>
              </a:rPr>
              <a:t>interface – </a:t>
            </a:r>
            <a:r>
              <a:rPr sz="2800" spc="-5" dirty="0">
                <a:latin typeface="DejaVu Sans"/>
                <a:cs typeface="DejaVu Sans"/>
              </a:rPr>
              <a:t>control </a:t>
            </a:r>
            <a:r>
              <a:rPr sz="2800" dirty="0">
                <a:latin typeface="DejaVu Sans"/>
                <a:cs typeface="DejaVu Sans"/>
              </a:rPr>
              <a:t>and status  can </a:t>
            </a:r>
            <a:r>
              <a:rPr sz="2800" spc="-5" dirty="0">
                <a:latin typeface="DejaVu Sans"/>
                <a:cs typeface="DejaVu Sans"/>
              </a:rPr>
              <a:t>be used </a:t>
            </a:r>
            <a:r>
              <a:rPr sz="2800" dirty="0">
                <a:latin typeface="DejaVu Sans"/>
                <a:cs typeface="DejaVu Sans"/>
              </a:rPr>
              <a:t>to view the</a:t>
            </a:r>
            <a:r>
              <a:rPr sz="2800" spc="-15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registers</a:t>
            </a:r>
            <a:endParaRPr sz="3200" dirty="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5000" y="46443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5000" y="57721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5000" y="64262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9409" y="2160270"/>
            <a:ext cx="0" cy="899160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96359" y="364490"/>
            <a:ext cx="22879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</a:t>
            </a:r>
            <a:r>
              <a:rPr spc="5" dirty="0"/>
              <a:t>e</a:t>
            </a:r>
            <a:r>
              <a:rPr dirty="0"/>
              <a:t>vi</a:t>
            </a:r>
            <a:r>
              <a:rPr spc="5" dirty="0"/>
              <a:t>e</a:t>
            </a:r>
            <a:r>
              <a:rPr dirty="0"/>
              <a:t>w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736089"/>
            <a:ext cx="7667625" cy="2936240"/>
          </a:xfrm>
          <a:prstGeom prst="rect">
            <a:avLst/>
          </a:prstGeom>
        </p:spPr>
        <p:txBody>
          <a:bodyPr vert="horz" wrap="square" lIns="0" tIns="1790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3200" dirty="0">
                <a:latin typeface="DejaVu Sans"/>
                <a:cs typeface="DejaVu Sans"/>
              </a:rPr>
              <a:t>Writing </a:t>
            </a:r>
            <a:r>
              <a:rPr sz="3200" spc="-5" dirty="0">
                <a:latin typeface="DejaVu Sans"/>
                <a:cs typeface="DejaVu Sans"/>
              </a:rPr>
              <a:t>simple assembly</a:t>
            </a:r>
            <a:r>
              <a:rPr sz="3200" spc="-10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programs</a:t>
            </a:r>
            <a:endParaRPr sz="3200">
              <a:latin typeface="DejaVu Sans"/>
              <a:cs typeface="DejaVu Sans"/>
            </a:endParaRPr>
          </a:p>
          <a:p>
            <a:pPr marL="12700" marR="159385">
              <a:lnSpc>
                <a:spcPts val="3729"/>
              </a:lnSpc>
              <a:spcBef>
                <a:spcPts val="1525"/>
              </a:spcBef>
            </a:pPr>
            <a:r>
              <a:rPr sz="3200" spc="-5" dirty="0">
                <a:latin typeface="DejaVu Sans"/>
                <a:cs typeface="DejaVu Sans"/>
              </a:rPr>
              <a:t>Building </a:t>
            </a:r>
            <a:r>
              <a:rPr sz="3200" dirty="0">
                <a:latin typeface="DejaVu Sans"/>
                <a:cs typeface="DejaVu Sans"/>
              </a:rPr>
              <a:t>and </a:t>
            </a:r>
            <a:r>
              <a:rPr sz="3200" spc="-5" dirty="0">
                <a:latin typeface="DejaVu Sans"/>
                <a:cs typeface="DejaVu Sans"/>
              </a:rPr>
              <a:t>linking them using </a:t>
            </a:r>
            <a:r>
              <a:rPr sz="3200" spc="5" dirty="0">
                <a:latin typeface="DejaVu Sans"/>
                <a:cs typeface="DejaVu Sans"/>
              </a:rPr>
              <a:t>GNU  </a:t>
            </a:r>
            <a:r>
              <a:rPr sz="3200" dirty="0">
                <a:latin typeface="DejaVu Sans"/>
                <a:cs typeface="DejaVu Sans"/>
              </a:rPr>
              <a:t>Toolchain</a:t>
            </a:r>
            <a:endParaRPr sz="3200">
              <a:latin typeface="DejaVu Sans"/>
              <a:cs typeface="DejaVu Sans"/>
            </a:endParaRPr>
          </a:p>
          <a:p>
            <a:pPr marL="12700" marR="5080">
              <a:lnSpc>
                <a:spcPts val="3740"/>
              </a:lnSpc>
              <a:spcBef>
                <a:spcPts val="1410"/>
              </a:spcBef>
            </a:pPr>
            <a:r>
              <a:rPr sz="3200" dirty="0">
                <a:latin typeface="DejaVu Sans"/>
                <a:cs typeface="DejaVu Sans"/>
              </a:rPr>
              <a:t>Emulating </a:t>
            </a:r>
            <a:r>
              <a:rPr sz="3200" spc="-5" dirty="0">
                <a:latin typeface="DejaVu Sans"/>
                <a:cs typeface="DejaVu Sans"/>
              </a:rPr>
              <a:t>Cortex-M3 processor using  </a:t>
            </a:r>
            <a:r>
              <a:rPr sz="3200" dirty="0">
                <a:latin typeface="DejaVu Sans"/>
                <a:cs typeface="DejaVu Sans"/>
              </a:rPr>
              <a:t>Qemu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82142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5910" y="364490"/>
            <a:ext cx="69488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Scenario </a:t>
            </a:r>
            <a:r>
              <a:rPr spc="5" dirty="0"/>
              <a:t>II </a:t>
            </a:r>
            <a:r>
              <a:rPr dirty="0"/>
              <a:t>-</a:t>
            </a:r>
            <a:r>
              <a:rPr spc="-75" dirty="0"/>
              <a:t> </a:t>
            </a:r>
            <a:r>
              <a:rPr dirty="0"/>
              <a:t>Overview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736089"/>
            <a:ext cx="4076065" cy="198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4100"/>
              </a:lnSpc>
              <a:spcBef>
                <a:spcPts val="100"/>
              </a:spcBef>
            </a:pPr>
            <a:r>
              <a:rPr sz="3200" dirty="0">
                <a:latin typeface="DejaVu Sans"/>
                <a:cs typeface="DejaVu Sans"/>
              </a:rPr>
              <a:t>Role </a:t>
            </a:r>
            <a:r>
              <a:rPr sz="3200" spc="-5" dirty="0">
                <a:latin typeface="DejaVu Sans"/>
                <a:cs typeface="DejaVu Sans"/>
              </a:rPr>
              <a:t>of </a:t>
            </a:r>
            <a:r>
              <a:rPr sz="3200" dirty="0">
                <a:latin typeface="DejaVu Sans"/>
                <a:cs typeface="DejaVu Sans"/>
              </a:rPr>
              <a:t>Linker  Linker </a:t>
            </a:r>
            <a:r>
              <a:rPr sz="3200" spc="-5" dirty="0">
                <a:latin typeface="DejaVu Sans"/>
                <a:cs typeface="DejaVu Sans"/>
              </a:rPr>
              <a:t>Scripts  </a:t>
            </a:r>
            <a:r>
              <a:rPr sz="3200" dirty="0">
                <a:latin typeface="DejaVu Sans"/>
                <a:cs typeface="DejaVu Sans"/>
              </a:rPr>
              <a:t>Placing data in</a:t>
            </a:r>
            <a:r>
              <a:rPr sz="3200" spc="-90" dirty="0">
                <a:latin typeface="DejaVu Sans"/>
                <a:cs typeface="DejaVu Sans"/>
              </a:rPr>
              <a:t> </a:t>
            </a:r>
            <a:r>
              <a:rPr sz="3200" spc="5" dirty="0">
                <a:latin typeface="DejaVu Sans"/>
                <a:cs typeface="DejaVu Sans"/>
              </a:rPr>
              <a:t>RAM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3464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1140" y="364490"/>
            <a:ext cx="19989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L</a:t>
            </a:r>
            <a:r>
              <a:rPr dirty="0"/>
              <a:t>i</a:t>
            </a:r>
            <a:r>
              <a:rPr spc="-5" dirty="0"/>
              <a:t>n</a:t>
            </a:r>
            <a:r>
              <a:rPr dirty="0"/>
              <a:t>k</a:t>
            </a:r>
            <a:r>
              <a:rPr spc="5" dirty="0"/>
              <a:t>e</a:t>
            </a:r>
            <a:r>
              <a:rPr dirty="0"/>
              <a:t>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103120" y="2534920"/>
            <a:ext cx="1463040" cy="482600"/>
            <a:chOff x="2103120" y="2534920"/>
            <a:chExt cx="1463040" cy="482600"/>
          </a:xfrm>
        </p:grpSpPr>
        <p:sp>
          <p:nvSpPr>
            <p:cNvPr id="4" name="object 4"/>
            <p:cNvSpPr/>
            <p:nvPr/>
          </p:nvSpPr>
          <p:spPr>
            <a:xfrm>
              <a:off x="2103120" y="2534920"/>
              <a:ext cx="1463040" cy="482600"/>
            </a:xfrm>
            <a:custGeom>
              <a:avLst/>
              <a:gdLst/>
              <a:ahLst/>
              <a:cxnLst/>
              <a:rect l="l" t="t" r="r" b="b"/>
              <a:pathLst>
                <a:path w="1463039" h="482600">
                  <a:moveTo>
                    <a:pt x="1463040" y="0"/>
                  </a:moveTo>
                  <a:lnTo>
                    <a:pt x="0" y="0"/>
                  </a:lnTo>
                  <a:lnTo>
                    <a:pt x="0" y="482600"/>
                  </a:lnTo>
                  <a:lnTo>
                    <a:pt x="1463040" y="482600"/>
                  </a:lnTo>
                  <a:close/>
                </a:path>
              </a:pathLst>
            </a:custGeom>
            <a:solidFill>
              <a:srgbClr val="E5E5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03120" y="2534920"/>
              <a:ext cx="1463040" cy="482600"/>
            </a:xfrm>
            <a:custGeom>
              <a:avLst/>
              <a:gdLst/>
              <a:ahLst/>
              <a:cxnLst/>
              <a:rect l="l" t="t" r="r" b="b"/>
              <a:pathLst>
                <a:path w="1463039" h="482600">
                  <a:moveTo>
                    <a:pt x="731519" y="482600"/>
                  </a:moveTo>
                  <a:lnTo>
                    <a:pt x="0" y="482600"/>
                  </a:lnTo>
                  <a:lnTo>
                    <a:pt x="0" y="0"/>
                  </a:lnTo>
                  <a:lnTo>
                    <a:pt x="1463040" y="0"/>
                  </a:lnTo>
                  <a:lnTo>
                    <a:pt x="1463040" y="482600"/>
                  </a:lnTo>
                  <a:lnTo>
                    <a:pt x="731519" y="4826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03120" y="2534920"/>
            <a:ext cx="1463040" cy="48260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720"/>
              </a:spcBef>
            </a:pPr>
            <a:r>
              <a:rPr sz="1800" spc="-25" dirty="0">
                <a:latin typeface="DejaVu Sans"/>
                <a:cs typeface="DejaVu Sans"/>
              </a:rPr>
              <a:t>assembler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6610" y="2585720"/>
            <a:ext cx="3543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spc="-5" dirty="0">
                <a:latin typeface="DejaVu Sans"/>
                <a:cs typeface="DejaVu Sans"/>
              </a:rPr>
              <a:t>.s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65650" y="2575559"/>
            <a:ext cx="3752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spc="-5" dirty="0">
                <a:latin typeface="DejaVu Sans"/>
                <a:cs typeface="DejaVu Sans"/>
              </a:rPr>
              <a:t>.o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103120" y="3291840"/>
            <a:ext cx="1463040" cy="482600"/>
            <a:chOff x="2103120" y="3291840"/>
            <a:chExt cx="1463040" cy="482600"/>
          </a:xfrm>
        </p:grpSpPr>
        <p:sp>
          <p:nvSpPr>
            <p:cNvPr id="10" name="object 10"/>
            <p:cNvSpPr/>
            <p:nvPr/>
          </p:nvSpPr>
          <p:spPr>
            <a:xfrm>
              <a:off x="2103120" y="3291840"/>
              <a:ext cx="1463040" cy="482600"/>
            </a:xfrm>
            <a:custGeom>
              <a:avLst/>
              <a:gdLst/>
              <a:ahLst/>
              <a:cxnLst/>
              <a:rect l="l" t="t" r="r" b="b"/>
              <a:pathLst>
                <a:path w="1463039" h="482600">
                  <a:moveTo>
                    <a:pt x="1463040" y="0"/>
                  </a:moveTo>
                  <a:lnTo>
                    <a:pt x="0" y="0"/>
                  </a:lnTo>
                  <a:lnTo>
                    <a:pt x="0" y="482600"/>
                  </a:lnTo>
                  <a:lnTo>
                    <a:pt x="1463040" y="482600"/>
                  </a:lnTo>
                  <a:close/>
                </a:path>
              </a:pathLst>
            </a:custGeom>
            <a:solidFill>
              <a:srgbClr val="E5E5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103120" y="3291840"/>
              <a:ext cx="1463040" cy="482600"/>
            </a:xfrm>
            <a:custGeom>
              <a:avLst/>
              <a:gdLst/>
              <a:ahLst/>
              <a:cxnLst/>
              <a:rect l="l" t="t" r="r" b="b"/>
              <a:pathLst>
                <a:path w="1463039" h="482600">
                  <a:moveTo>
                    <a:pt x="731519" y="482600"/>
                  </a:moveTo>
                  <a:lnTo>
                    <a:pt x="0" y="482600"/>
                  </a:lnTo>
                  <a:lnTo>
                    <a:pt x="0" y="0"/>
                  </a:lnTo>
                  <a:lnTo>
                    <a:pt x="1463040" y="0"/>
                  </a:lnTo>
                  <a:lnTo>
                    <a:pt x="1463040" y="482600"/>
                  </a:lnTo>
                  <a:lnTo>
                    <a:pt x="731519" y="4826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103120" y="3291840"/>
            <a:ext cx="1463040" cy="48260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720"/>
              </a:spcBef>
            </a:pPr>
            <a:r>
              <a:rPr sz="1800" spc="-25" dirty="0">
                <a:latin typeface="DejaVu Sans"/>
                <a:cs typeface="DejaVu Sans"/>
              </a:rPr>
              <a:t>assembler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6610" y="3398520"/>
            <a:ext cx="3581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DejaVu Sans"/>
                <a:cs typeface="DejaVu Sans"/>
              </a:rPr>
              <a:t>b</a:t>
            </a:r>
            <a:r>
              <a:rPr sz="1800" spc="-15" dirty="0">
                <a:latin typeface="DejaVu Sans"/>
                <a:cs typeface="DejaVu Sans"/>
              </a:rPr>
              <a:t>.</a:t>
            </a:r>
            <a:r>
              <a:rPr sz="1800" dirty="0">
                <a:latin typeface="DejaVu Sans"/>
                <a:cs typeface="DejaVu Sans"/>
              </a:rPr>
              <a:t>s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59300" y="3398520"/>
            <a:ext cx="3790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DejaVu Sans"/>
                <a:cs typeface="DejaVu Sans"/>
              </a:rPr>
              <a:t>b</a:t>
            </a:r>
            <a:r>
              <a:rPr sz="1800" spc="-15" dirty="0">
                <a:latin typeface="DejaVu Sans"/>
                <a:cs typeface="DejaVu Sans"/>
              </a:rPr>
              <a:t>.</a:t>
            </a:r>
            <a:r>
              <a:rPr sz="1800" dirty="0">
                <a:latin typeface="DejaVu Sans"/>
                <a:cs typeface="DejaVu Sans"/>
              </a:rPr>
              <a:t>o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103120" y="4089400"/>
            <a:ext cx="1463040" cy="482600"/>
            <a:chOff x="2103120" y="4089400"/>
            <a:chExt cx="1463040" cy="482600"/>
          </a:xfrm>
        </p:grpSpPr>
        <p:sp>
          <p:nvSpPr>
            <p:cNvPr id="16" name="object 16"/>
            <p:cNvSpPr/>
            <p:nvPr/>
          </p:nvSpPr>
          <p:spPr>
            <a:xfrm>
              <a:off x="2103120" y="4089400"/>
              <a:ext cx="1463040" cy="482600"/>
            </a:xfrm>
            <a:custGeom>
              <a:avLst/>
              <a:gdLst/>
              <a:ahLst/>
              <a:cxnLst/>
              <a:rect l="l" t="t" r="r" b="b"/>
              <a:pathLst>
                <a:path w="1463039" h="482600">
                  <a:moveTo>
                    <a:pt x="1463040" y="0"/>
                  </a:moveTo>
                  <a:lnTo>
                    <a:pt x="0" y="0"/>
                  </a:lnTo>
                  <a:lnTo>
                    <a:pt x="0" y="482600"/>
                  </a:lnTo>
                  <a:lnTo>
                    <a:pt x="1463040" y="482600"/>
                  </a:lnTo>
                  <a:close/>
                </a:path>
              </a:pathLst>
            </a:custGeom>
            <a:solidFill>
              <a:srgbClr val="E5E5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103120" y="4089400"/>
              <a:ext cx="1463040" cy="482600"/>
            </a:xfrm>
            <a:custGeom>
              <a:avLst/>
              <a:gdLst/>
              <a:ahLst/>
              <a:cxnLst/>
              <a:rect l="l" t="t" r="r" b="b"/>
              <a:pathLst>
                <a:path w="1463039" h="482600">
                  <a:moveTo>
                    <a:pt x="731519" y="482600"/>
                  </a:moveTo>
                  <a:lnTo>
                    <a:pt x="0" y="482600"/>
                  </a:lnTo>
                  <a:lnTo>
                    <a:pt x="0" y="0"/>
                  </a:lnTo>
                  <a:lnTo>
                    <a:pt x="1463040" y="0"/>
                  </a:lnTo>
                  <a:lnTo>
                    <a:pt x="1463040" y="482600"/>
                  </a:lnTo>
                  <a:lnTo>
                    <a:pt x="731519" y="4826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103120" y="4089400"/>
            <a:ext cx="1463040" cy="48260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720"/>
              </a:spcBef>
            </a:pPr>
            <a:r>
              <a:rPr sz="1800" spc="-25" dirty="0">
                <a:latin typeface="DejaVu Sans"/>
                <a:cs typeface="DejaVu Sans"/>
              </a:rPr>
              <a:t>assembler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6610" y="4130040"/>
            <a:ext cx="3403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c</a:t>
            </a:r>
            <a:r>
              <a:rPr sz="1800" spc="-5" dirty="0">
                <a:latin typeface="DejaVu Sans"/>
                <a:cs typeface="DejaVu Sans"/>
              </a:rPr>
              <a:t>.s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65650" y="4105909"/>
            <a:ext cx="3613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c</a:t>
            </a:r>
            <a:r>
              <a:rPr sz="1800" spc="-5" dirty="0">
                <a:latin typeface="DejaVu Sans"/>
                <a:cs typeface="DejaVu Sans"/>
              </a:rPr>
              <a:t>.o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316979" y="3185160"/>
            <a:ext cx="1455420" cy="482600"/>
            <a:chOff x="6316979" y="3185160"/>
            <a:chExt cx="1455420" cy="482600"/>
          </a:xfrm>
        </p:grpSpPr>
        <p:sp>
          <p:nvSpPr>
            <p:cNvPr id="22" name="object 22"/>
            <p:cNvSpPr/>
            <p:nvPr/>
          </p:nvSpPr>
          <p:spPr>
            <a:xfrm>
              <a:off x="6316979" y="3185160"/>
              <a:ext cx="1455420" cy="482600"/>
            </a:xfrm>
            <a:custGeom>
              <a:avLst/>
              <a:gdLst/>
              <a:ahLst/>
              <a:cxnLst/>
              <a:rect l="l" t="t" r="r" b="b"/>
              <a:pathLst>
                <a:path w="1455420" h="482600">
                  <a:moveTo>
                    <a:pt x="1455420" y="0"/>
                  </a:moveTo>
                  <a:lnTo>
                    <a:pt x="0" y="0"/>
                  </a:lnTo>
                  <a:lnTo>
                    <a:pt x="0" y="482600"/>
                  </a:lnTo>
                  <a:lnTo>
                    <a:pt x="1455420" y="482600"/>
                  </a:lnTo>
                  <a:close/>
                </a:path>
              </a:pathLst>
            </a:custGeom>
            <a:solidFill>
              <a:srgbClr val="E5E5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316979" y="3185160"/>
              <a:ext cx="1455420" cy="482600"/>
            </a:xfrm>
            <a:custGeom>
              <a:avLst/>
              <a:gdLst/>
              <a:ahLst/>
              <a:cxnLst/>
              <a:rect l="l" t="t" r="r" b="b"/>
              <a:pathLst>
                <a:path w="1455420" h="482600">
                  <a:moveTo>
                    <a:pt x="727710" y="482600"/>
                  </a:moveTo>
                  <a:lnTo>
                    <a:pt x="0" y="482600"/>
                  </a:lnTo>
                  <a:lnTo>
                    <a:pt x="0" y="0"/>
                  </a:lnTo>
                  <a:lnTo>
                    <a:pt x="1455420" y="0"/>
                  </a:lnTo>
                  <a:lnTo>
                    <a:pt x="1455420" y="482600"/>
                  </a:lnTo>
                  <a:lnTo>
                    <a:pt x="727710" y="4826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316979" y="3185160"/>
            <a:ext cx="1455420" cy="48260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415290">
              <a:lnSpc>
                <a:spcPct val="100000"/>
              </a:lnSpc>
              <a:spcBef>
                <a:spcPts val="720"/>
              </a:spcBef>
            </a:pPr>
            <a:r>
              <a:rPr sz="1800" spc="-20" dirty="0">
                <a:latin typeface="DejaVu Sans"/>
                <a:cs typeface="DejaVu Sans"/>
              </a:rPr>
              <a:t>linker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371600" y="2688589"/>
            <a:ext cx="2926080" cy="109220"/>
            <a:chOff x="1371600" y="2688589"/>
            <a:chExt cx="2926080" cy="109220"/>
          </a:xfrm>
        </p:grpSpPr>
        <p:sp>
          <p:nvSpPr>
            <p:cNvPr id="26" name="object 26"/>
            <p:cNvSpPr/>
            <p:nvPr/>
          </p:nvSpPr>
          <p:spPr>
            <a:xfrm>
              <a:off x="1940559" y="2688589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60" h="109219">
                  <a:moveTo>
                    <a:pt x="0" y="0"/>
                  </a:moveTo>
                  <a:lnTo>
                    <a:pt x="0" y="109220"/>
                  </a:lnTo>
                  <a:lnTo>
                    <a:pt x="16255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371600" y="2743199"/>
              <a:ext cx="601980" cy="0"/>
            </a:xfrm>
            <a:custGeom>
              <a:avLst/>
              <a:gdLst/>
              <a:ahLst/>
              <a:cxnLst/>
              <a:rect l="l" t="t" r="r" b="b"/>
              <a:pathLst>
                <a:path w="601980">
                  <a:moveTo>
                    <a:pt x="0" y="0"/>
                  </a:moveTo>
                  <a:lnTo>
                    <a:pt x="60198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135120" y="2688589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60" h="109219">
                  <a:moveTo>
                    <a:pt x="0" y="0"/>
                  </a:moveTo>
                  <a:lnTo>
                    <a:pt x="0" y="109220"/>
                  </a:lnTo>
                  <a:lnTo>
                    <a:pt x="16255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566160" y="2743199"/>
              <a:ext cx="601980" cy="0"/>
            </a:xfrm>
            <a:custGeom>
              <a:avLst/>
              <a:gdLst/>
              <a:ahLst/>
              <a:cxnLst/>
              <a:rect l="l" t="t" r="r" b="b"/>
              <a:pathLst>
                <a:path w="601979">
                  <a:moveTo>
                    <a:pt x="0" y="0"/>
                  </a:moveTo>
                  <a:lnTo>
                    <a:pt x="6019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1371600" y="3511550"/>
            <a:ext cx="2926080" cy="109220"/>
            <a:chOff x="1371600" y="3511550"/>
            <a:chExt cx="2926080" cy="109220"/>
          </a:xfrm>
        </p:grpSpPr>
        <p:sp>
          <p:nvSpPr>
            <p:cNvPr id="31" name="object 31"/>
            <p:cNvSpPr/>
            <p:nvPr/>
          </p:nvSpPr>
          <p:spPr>
            <a:xfrm>
              <a:off x="1940559" y="3511550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60" h="109220">
                  <a:moveTo>
                    <a:pt x="0" y="0"/>
                  </a:moveTo>
                  <a:lnTo>
                    <a:pt x="0" y="109220"/>
                  </a:lnTo>
                  <a:lnTo>
                    <a:pt x="16255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371600" y="3566160"/>
              <a:ext cx="601980" cy="0"/>
            </a:xfrm>
            <a:custGeom>
              <a:avLst/>
              <a:gdLst/>
              <a:ahLst/>
              <a:cxnLst/>
              <a:rect l="l" t="t" r="r" b="b"/>
              <a:pathLst>
                <a:path w="601980">
                  <a:moveTo>
                    <a:pt x="0" y="0"/>
                  </a:moveTo>
                  <a:lnTo>
                    <a:pt x="60198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135120" y="3511550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60" h="109220">
                  <a:moveTo>
                    <a:pt x="0" y="0"/>
                  </a:moveTo>
                  <a:lnTo>
                    <a:pt x="0" y="109220"/>
                  </a:lnTo>
                  <a:lnTo>
                    <a:pt x="16255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566160" y="3566160"/>
              <a:ext cx="601980" cy="0"/>
            </a:xfrm>
            <a:custGeom>
              <a:avLst/>
              <a:gdLst/>
              <a:ahLst/>
              <a:cxnLst/>
              <a:rect l="l" t="t" r="r" b="b"/>
              <a:pathLst>
                <a:path w="601979">
                  <a:moveTo>
                    <a:pt x="0" y="0"/>
                  </a:moveTo>
                  <a:lnTo>
                    <a:pt x="6019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" name="object 35"/>
          <p:cNvGrpSpPr/>
          <p:nvPr/>
        </p:nvGrpSpPr>
        <p:grpSpPr>
          <a:xfrm>
            <a:off x="1371600" y="4243070"/>
            <a:ext cx="2926080" cy="109220"/>
            <a:chOff x="1371600" y="4243070"/>
            <a:chExt cx="2926080" cy="109220"/>
          </a:xfrm>
        </p:grpSpPr>
        <p:sp>
          <p:nvSpPr>
            <p:cNvPr id="36" name="object 36"/>
            <p:cNvSpPr/>
            <p:nvPr/>
          </p:nvSpPr>
          <p:spPr>
            <a:xfrm>
              <a:off x="1940559" y="4243070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60" h="109220">
                  <a:moveTo>
                    <a:pt x="0" y="0"/>
                  </a:moveTo>
                  <a:lnTo>
                    <a:pt x="0" y="109219"/>
                  </a:lnTo>
                  <a:lnTo>
                    <a:pt x="162559" y="54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371600" y="4297680"/>
              <a:ext cx="601980" cy="0"/>
            </a:xfrm>
            <a:custGeom>
              <a:avLst/>
              <a:gdLst/>
              <a:ahLst/>
              <a:cxnLst/>
              <a:rect l="l" t="t" r="r" b="b"/>
              <a:pathLst>
                <a:path w="601980">
                  <a:moveTo>
                    <a:pt x="0" y="0"/>
                  </a:moveTo>
                  <a:lnTo>
                    <a:pt x="60198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135120" y="4243070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60" h="109220">
                  <a:moveTo>
                    <a:pt x="0" y="0"/>
                  </a:moveTo>
                  <a:lnTo>
                    <a:pt x="0" y="109219"/>
                  </a:lnTo>
                  <a:lnTo>
                    <a:pt x="162559" y="54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566160" y="4297680"/>
              <a:ext cx="601980" cy="0"/>
            </a:xfrm>
            <a:custGeom>
              <a:avLst/>
              <a:gdLst/>
              <a:ahLst/>
              <a:cxnLst/>
              <a:rect l="l" t="t" r="r" b="b"/>
              <a:pathLst>
                <a:path w="601979">
                  <a:moveTo>
                    <a:pt x="0" y="0"/>
                  </a:moveTo>
                  <a:lnTo>
                    <a:pt x="6019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5205729" y="2738120"/>
            <a:ext cx="3300729" cy="1529080"/>
            <a:chOff x="5205729" y="2738120"/>
            <a:chExt cx="3300729" cy="1529080"/>
          </a:xfrm>
        </p:grpSpPr>
        <p:sp>
          <p:nvSpPr>
            <p:cNvPr id="41" name="object 41"/>
            <p:cNvSpPr/>
            <p:nvPr/>
          </p:nvSpPr>
          <p:spPr>
            <a:xfrm>
              <a:off x="6153149" y="325120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0" y="0"/>
                  </a:moveTo>
                  <a:lnTo>
                    <a:pt x="0" y="107950"/>
                  </a:lnTo>
                  <a:lnTo>
                    <a:pt x="162560" y="533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212079" y="2738120"/>
              <a:ext cx="972819" cy="566420"/>
            </a:xfrm>
            <a:custGeom>
              <a:avLst/>
              <a:gdLst/>
              <a:ahLst/>
              <a:cxnLst/>
              <a:rect l="l" t="t" r="r" b="b"/>
              <a:pathLst>
                <a:path w="972820" h="566420">
                  <a:moveTo>
                    <a:pt x="0" y="0"/>
                  </a:moveTo>
                  <a:lnTo>
                    <a:pt x="641350" y="0"/>
                  </a:lnTo>
                  <a:lnTo>
                    <a:pt x="641350" y="566419"/>
                  </a:lnTo>
                  <a:lnTo>
                    <a:pt x="972820" y="56641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155689" y="337185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0" y="0"/>
                  </a:moveTo>
                  <a:lnTo>
                    <a:pt x="0" y="107950"/>
                  </a:lnTo>
                  <a:lnTo>
                    <a:pt x="162560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205729" y="3426460"/>
              <a:ext cx="981710" cy="134620"/>
            </a:xfrm>
            <a:custGeom>
              <a:avLst/>
              <a:gdLst/>
              <a:ahLst/>
              <a:cxnLst/>
              <a:rect l="l" t="t" r="r" b="b"/>
              <a:pathLst>
                <a:path w="981710" h="134620">
                  <a:moveTo>
                    <a:pt x="0" y="134619"/>
                  </a:moveTo>
                  <a:lnTo>
                    <a:pt x="554990" y="134619"/>
                  </a:lnTo>
                  <a:lnTo>
                    <a:pt x="554990" y="0"/>
                  </a:lnTo>
                  <a:lnTo>
                    <a:pt x="9817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153149" y="349885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0" y="0"/>
                  </a:moveTo>
                  <a:lnTo>
                    <a:pt x="0" y="107950"/>
                  </a:lnTo>
                  <a:lnTo>
                    <a:pt x="162560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212079" y="3553460"/>
              <a:ext cx="972819" cy="713740"/>
            </a:xfrm>
            <a:custGeom>
              <a:avLst/>
              <a:gdLst/>
              <a:ahLst/>
              <a:cxnLst/>
              <a:rect l="l" t="t" r="r" b="b"/>
              <a:pathLst>
                <a:path w="972820" h="713739">
                  <a:moveTo>
                    <a:pt x="0" y="713739"/>
                  </a:moveTo>
                  <a:lnTo>
                    <a:pt x="641350" y="713739"/>
                  </a:lnTo>
                  <a:lnTo>
                    <a:pt x="641350" y="0"/>
                  </a:lnTo>
                  <a:lnTo>
                    <a:pt x="97282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8343900" y="337312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0" y="0"/>
                  </a:moveTo>
                  <a:lnTo>
                    <a:pt x="0" y="107950"/>
                  </a:lnTo>
                  <a:lnTo>
                    <a:pt x="162559" y="54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772400" y="3426460"/>
              <a:ext cx="604520" cy="1270"/>
            </a:xfrm>
            <a:custGeom>
              <a:avLst/>
              <a:gdLst/>
              <a:ahLst/>
              <a:cxnLst/>
              <a:rect l="l" t="t" r="r" b="b"/>
              <a:pathLst>
                <a:path w="604520" h="1270">
                  <a:moveTo>
                    <a:pt x="0" y="635"/>
                  </a:moveTo>
                  <a:lnTo>
                    <a:pt x="604519" y="63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8672830" y="3225800"/>
            <a:ext cx="6394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DejaVu Sans"/>
                <a:cs typeface="DejaVu Sans"/>
              </a:rPr>
              <a:t>ab</a:t>
            </a:r>
            <a:r>
              <a:rPr sz="1800" spc="-20" dirty="0">
                <a:latin typeface="DejaVu Sans"/>
                <a:cs typeface="DejaVu Sans"/>
              </a:rPr>
              <a:t>c</a:t>
            </a:r>
            <a:r>
              <a:rPr sz="1800" spc="-15" dirty="0">
                <a:latin typeface="DejaVu Sans"/>
                <a:cs typeface="DejaVu Sans"/>
              </a:rPr>
              <a:t>.</a:t>
            </a:r>
            <a:r>
              <a:rPr sz="1800" dirty="0">
                <a:latin typeface="DejaVu Sans"/>
                <a:cs typeface="DejaVu Sans"/>
              </a:rPr>
              <a:t>o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53" name="object 5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50" name="object 50"/>
          <p:cNvSpPr txBox="1"/>
          <p:nvPr/>
        </p:nvSpPr>
        <p:spPr>
          <a:xfrm>
            <a:off x="624840" y="54063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948689" y="5270500"/>
            <a:ext cx="8634730" cy="98679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3729"/>
              </a:lnSpc>
              <a:spcBef>
                <a:spcPts val="31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In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multi-file programs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–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combines multiple  object files to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form</a:t>
            </a:r>
            <a:r>
              <a:rPr sz="3200" spc="2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executable</a:t>
            </a:r>
            <a:endParaRPr sz="32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1760" y="364490"/>
            <a:ext cx="47771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Linker</a:t>
            </a:r>
            <a:r>
              <a:rPr spc="-60" dirty="0"/>
              <a:t> </a:t>
            </a:r>
            <a:r>
              <a:rPr spc="-5" dirty="0"/>
              <a:t>(Contd.)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66159" y="219456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Linker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303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1815" marR="541655" indent="173990">
              <a:lnSpc>
                <a:spcPts val="2090"/>
              </a:lnSpc>
              <a:spcBef>
                <a:spcPts val="1505"/>
              </a:spcBef>
            </a:pPr>
            <a:r>
              <a:rPr sz="1800" spc="-25" dirty="0">
                <a:latin typeface="DejaVu Sans"/>
                <a:cs typeface="DejaVu Sans"/>
              </a:rPr>
              <a:t>Symbol  R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s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u</a:t>
            </a:r>
            <a:r>
              <a:rPr sz="1800" spc="-20" dirty="0">
                <a:latin typeface="DejaVu Sans"/>
                <a:cs typeface="DejaVu Sans"/>
              </a:rPr>
              <a:t>t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dirty="0">
                <a:latin typeface="DejaVu Sans"/>
                <a:cs typeface="DejaVu Sans"/>
              </a:rPr>
              <a:t>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6927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552450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Relocation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767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688340" marR="676275" indent="3937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r</a:t>
            </a:r>
            <a:r>
              <a:rPr sz="1800" spc="-25" dirty="0">
                <a:latin typeface="DejaVu Sans"/>
                <a:cs typeface="DejaVu Sans"/>
              </a:rPr>
              <a:t>g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g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2375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2450" marR="543560" indent="17526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P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spc="-20" dirty="0">
                <a:latin typeface="DejaVu Sans"/>
                <a:cs typeface="DejaVu Sans"/>
              </a:rPr>
              <a:t>c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t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551429" y="3108960"/>
            <a:ext cx="4315460" cy="640080"/>
            <a:chOff x="2551429" y="3108960"/>
            <a:chExt cx="4315460" cy="640080"/>
          </a:xfrm>
        </p:grpSpPr>
        <p:sp>
          <p:nvSpPr>
            <p:cNvPr id="9" name="object 9"/>
            <p:cNvSpPr/>
            <p:nvPr/>
          </p:nvSpPr>
          <p:spPr>
            <a:xfrm>
              <a:off x="2551429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19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0603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2103120" y="0"/>
                  </a:moveTo>
                  <a:lnTo>
                    <a:pt x="2103120" y="320039"/>
                  </a:lnTo>
                  <a:lnTo>
                    <a:pt x="0" y="320039"/>
                  </a:lnTo>
                  <a:lnTo>
                    <a:pt x="0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57670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915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0" y="0"/>
                  </a:moveTo>
                  <a:lnTo>
                    <a:pt x="0" y="320039"/>
                  </a:lnTo>
                  <a:lnTo>
                    <a:pt x="2103119" y="320039"/>
                  </a:lnTo>
                  <a:lnTo>
                    <a:pt x="2103119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5386070" y="4663440"/>
            <a:ext cx="3035300" cy="914400"/>
            <a:chOff x="5386070" y="4663440"/>
            <a:chExt cx="3035300" cy="914400"/>
          </a:xfrm>
        </p:grpSpPr>
        <p:sp>
          <p:nvSpPr>
            <p:cNvPr id="14" name="object 14"/>
            <p:cNvSpPr/>
            <p:nvPr/>
          </p:nvSpPr>
          <p:spPr>
            <a:xfrm>
              <a:off x="538607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440680" y="4663440"/>
              <a:ext cx="1371600" cy="784860"/>
            </a:xfrm>
            <a:custGeom>
              <a:avLst/>
              <a:gdLst/>
              <a:ahLst/>
              <a:cxnLst/>
              <a:rect l="l" t="t" r="r" b="b"/>
              <a:pathLst>
                <a:path w="1371600" h="784860">
                  <a:moveTo>
                    <a:pt x="1371600" y="0"/>
                  </a:moveTo>
                  <a:lnTo>
                    <a:pt x="1371600" y="457200"/>
                  </a:lnTo>
                  <a:lnTo>
                    <a:pt x="0" y="457200"/>
                  </a:lnTo>
                  <a:lnTo>
                    <a:pt x="0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31215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812280" y="4663440"/>
              <a:ext cx="1554480" cy="784860"/>
            </a:xfrm>
            <a:custGeom>
              <a:avLst/>
              <a:gdLst/>
              <a:ahLst/>
              <a:cxnLst/>
              <a:rect l="l" t="t" r="r" b="b"/>
              <a:pathLst>
                <a:path w="1554479" h="784860">
                  <a:moveTo>
                    <a:pt x="0" y="0"/>
                  </a:moveTo>
                  <a:lnTo>
                    <a:pt x="0" y="457200"/>
                  </a:lnTo>
                  <a:lnTo>
                    <a:pt x="1554479" y="457200"/>
                  </a:lnTo>
                  <a:lnTo>
                    <a:pt x="1554479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1760" y="364490"/>
            <a:ext cx="47771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Linker</a:t>
            </a:r>
            <a:r>
              <a:rPr spc="-60" dirty="0"/>
              <a:t> </a:t>
            </a:r>
            <a:r>
              <a:rPr spc="-5" dirty="0"/>
              <a:t>(Contd.)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66159" y="219456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Linker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303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1815" marR="541655" indent="173990">
              <a:lnSpc>
                <a:spcPts val="2090"/>
              </a:lnSpc>
              <a:spcBef>
                <a:spcPts val="1505"/>
              </a:spcBef>
            </a:pPr>
            <a:r>
              <a:rPr sz="1800" spc="-25" dirty="0">
                <a:latin typeface="DejaVu Sans"/>
                <a:cs typeface="DejaVu Sans"/>
              </a:rPr>
              <a:t>Symbol  R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s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u</a:t>
            </a:r>
            <a:r>
              <a:rPr sz="1800" spc="-20" dirty="0">
                <a:latin typeface="DejaVu Sans"/>
                <a:cs typeface="DejaVu Sans"/>
              </a:rPr>
              <a:t>t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dirty="0">
                <a:latin typeface="DejaVu Sans"/>
                <a:cs typeface="DejaVu Sans"/>
              </a:rPr>
              <a:t>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6927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552450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Relocation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767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688340" marR="676275" indent="3937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r</a:t>
            </a:r>
            <a:r>
              <a:rPr sz="1800" spc="-25" dirty="0">
                <a:latin typeface="DejaVu Sans"/>
                <a:cs typeface="DejaVu Sans"/>
              </a:rPr>
              <a:t>g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g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2375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2450" marR="543560" indent="17526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P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spc="-20" dirty="0">
                <a:latin typeface="DejaVu Sans"/>
                <a:cs typeface="DejaVu Sans"/>
              </a:rPr>
              <a:t>c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t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386070" y="4663440"/>
            <a:ext cx="3035300" cy="914400"/>
            <a:chOff x="5386070" y="4663440"/>
            <a:chExt cx="3035300" cy="914400"/>
          </a:xfrm>
        </p:grpSpPr>
        <p:sp>
          <p:nvSpPr>
            <p:cNvPr id="9" name="object 9"/>
            <p:cNvSpPr/>
            <p:nvPr/>
          </p:nvSpPr>
          <p:spPr>
            <a:xfrm>
              <a:off x="538607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40680" y="4663440"/>
              <a:ext cx="1371600" cy="784860"/>
            </a:xfrm>
            <a:custGeom>
              <a:avLst/>
              <a:gdLst/>
              <a:ahLst/>
              <a:cxnLst/>
              <a:rect l="l" t="t" r="r" b="b"/>
              <a:pathLst>
                <a:path w="1371600" h="784860">
                  <a:moveTo>
                    <a:pt x="1371600" y="0"/>
                  </a:moveTo>
                  <a:lnTo>
                    <a:pt x="1371600" y="457200"/>
                  </a:lnTo>
                  <a:lnTo>
                    <a:pt x="0" y="457200"/>
                  </a:lnTo>
                  <a:lnTo>
                    <a:pt x="0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31215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812280" y="4663440"/>
              <a:ext cx="1554480" cy="784860"/>
            </a:xfrm>
            <a:custGeom>
              <a:avLst/>
              <a:gdLst/>
              <a:ahLst/>
              <a:cxnLst/>
              <a:rect l="l" t="t" r="r" b="b"/>
              <a:pathLst>
                <a:path w="1554479" h="784860">
                  <a:moveTo>
                    <a:pt x="0" y="0"/>
                  </a:moveTo>
                  <a:lnTo>
                    <a:pt x="0" y="457200"/>
                  </a:lnTo>
                  <a:lnTo>
                    <a:pt x="1554479" y="457200"/>
                  </a:lnTo>
                  <a:lnTo>
                    <a:pt x="1554479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786479" y="3108960"/>
            <a:ext cx="6080760" cy="1957070"/>
            <a:chOff x="786479" y="3108960"/>
            <a:chExt cx="6080760" cy="1957070"/>
          </a:xfrm>
        </p:grpSpPr>
        <p:sp>
          <p:nvSpPr>
            <p:cNvPr id="14" name="object 14"/>
            <p:cNvSpPr/>
            <p:nvPr/>
          </p:nvSpPr>
          <p:spPr>
            <a:xfrm>
              <a:off x="2551429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19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60603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2103120" y="0"/>
                  </a:moveTo>
                  <a:lnTo>
                    <a:pt x="2103120" y="320039"/>
                  </a:lnTo>
                  <a:lnTo>
                    <a:pt x="0" y="320039"/>
                  </a:lnTo>
                  <a:lnTo>
                    <a:pt x="0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757670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0915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0" y="0"/>
                  </a:moveTo>
                  <a:lnTo>
                    <a:pt x="0" y="320039"/>
                  </a:lnTo>
                  <a:lnTo>
                    <a:pt x="2103119" y="320039"/>
                  </a:lnTo>
                  <a:lnTo>
                    <a:pt x="2103119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22960" y="3383280"/>
              <a:ext cx="3566160" cy="1645920"/>
            </a:xfrm>
            <a:custGeom>
              <a:avLst/>
              <a:gdLst/>
              <a:ahLst/>
              <a:cxnLst/>
              <a:rect l="l" t="t" r="r" b="b"/>
              <a:pathLst>
                <a:path w="3566160" h="1645920">
                  <a:moveTo>
                    <a:pt x="1783079" y="1645920"/>
                  </a:moveTo>
                  <a:lnTo>
                    <a:pt x="1719158" y="1645400"/>
                  </a:lnTo>
                  <a:lnTo>
                    <a:pt x="1655801" y="1643854"/>
                  </a:lnTo>
                  <a:lnTo>
                    <a:pt x="1593045" y="1641298"/>
                  </a:lnTo>
                  <a:lnTo>
                    <a:pt x="1530928" y="1637750"/>
                  </a:lnTo>
                  <a:lnTo>
                    <a:pt x="1469488" y="1633227"/>
                  </a:lnTo>
                  <a:lnTo>
                    <a:pt x="1408763" y="1627747"/>
                  </a:lnTo>
                  <a:lnTo>
                    <a:pt x="1348791" y="1621327"/>
                  </a:lnTo>
                  <a:lnTo>
                    <a:pt x="1289609" y="1613984"/>
                  </a:lnTo>
                  <a:lnTo>
                    <a:pt x="1231255" y="1605736"/>
                  </a:lnTo>
                  <a:lnTo>
                    <a:pt x="1173768" y="1596600"/>
                  </a:lnTo>
                  <a:lnTo>
                    <a:pt x="1117184" y="1586593"/>
                  </a:lnTo>
                  <a:lnTo>
                    <a:pt x="1061542" y="1575733"/>
                  </a:lnTo>
                  <a:lnTo>
                    <a:pt x="1006879" y="1564037"/>
                  </a:lnTo>
                  <a:lnTo>
                    <a:pt x="953234" y="1551523"/>
                  </a:lnTo>
                  <a:lnTo>
                    <a:pt x="900644" y="1538208"/>
                  </a:lnTo>
                  <a:lnTo>
                    <a:pt x="849147" y="1524110"/>
                  </a:lnTo>
                  <a:lnTo>
                    <a:pt x="798781" y="1509245"/>
                  </a:lnTo>
                  <a:lnTo>
                    <a:pt x="749583" y="1493631"/>
                  </a:lnTo>
                  <a:lnTo>
                    <a:pt x="701591" y="1477286"/>
                  </a:lnTo>
                  <a:lnTo>
                    <a:pt x="654844" y="1460226"/>
                  </a:lnTo>
                  <a:lnTo>
                    <a:pt x="609379" y="1442470"/>
                  </a:lnTo>
                  <a:lnTo>
                    <a:pt x="565234" y="1424035"/>
                  </a:lnTo>
                  <a:lnTo>
                    <a:pt x="522446" y="1404937"/>
                  </a:lnTo>
                  <a:lnTo>
                    <a:pt x="481053" y="1385195"/>
                  </a:lnTo>
                  <a:lnTo>
                    <a:pt x="441094" y="1364826"/>
                  </a:lnTo>
                  <a:lnTo>
                    <a:pt x="402606" y="1343846"/>
                  </a:lnTo>
                  <a:lnTo>
                    <a:pt x="365627" y="1322275"/>
                  </a:lnTo>
                  <a:lnTo>
                    <a:pt x="330195" y="1300128"/>
                  </a:lnTo>
                  <a:lnTo>
                    <a:pt x="296347" y="1277423"/>
                  </a:lnTo>
                  <a:lnTo>
                    <a:pt x="264121" y="1254179"/>
                  </a:lnTo>
                  <a:lnTo>
                    <a:pt x="233556" y="1230411"/>
                  </a:lnTo>
                  <a:lnTo>
                    <a:pt x="177556" y="1181376"/>
                  </a:lnTo>
                  <a:lnTo>
                    <a:pt x="128651" y="1130458"/>
                  </a:lnTo>
                  <a:lnTo>
                    <a:pt x="87142" y="1077796"/>
                  </a:lnTo>
                  <a:lnTo>
                    <a:pt x="53333" y="1023529"/>
                  </a:lnTo>
                  <a:lnTo>
                    <a:pt x="27526" y="967795"/>
                  </a:lnTo>
                  <a:lnTo>
                    <a:pt x="10022" y="910735"/>
                  </a:lnTo>
                  <a:lnTo>
                    <a:pt x="1126" y="852486"/>
                  </a:lnTo>
                  <a:lnTo>
                    <a:pt x="0" y="822960"/>
                  </a:lnTo>
                  <a:lnTo>
                    <a:pt x="1126" y="793433"/>
                  </a:lnTo>
                  <a:lnTo>
                    <a:pt x="10022" y="735184"/>
                  </a:lnTo>
                  <a:lnTo>
                    <a:pt x="27526" y="678124"/>
                  </a:lnTo>
                  <a:lnTo>
                    <a:pt x="53333" y="622390"/>
                  </a:lnTo>
                  <a:lnTo>
                    <a:pt x="87142" y="568123"/>
                  </a:lnTo>
                  <a:lnTo>
                    <a:pt x="128651" y="515461"/>
                  </a:lnTo>
                  <a:lnTo>
                    <a:pt x="177556" y="464543"/>
                  </a:lnTo>
                  <a:lnTo>
                    <a:pt x="233556" y="415508"/>
                  </a:lnTo>
                  <a:lnTo>
                    <a:pt x="264121" y="391740"/>
                  </a:lnTo>
                  <a:lnTo>
                    <a:pt x="296347" y="368496"/>
                  </a:lnTo>
                  <a:lnTo>
                    <a:pt x="330195" y="345791"/>
                  </a:lnTo>
                  <a:lnTo>
                    <a:pt x="365627" y="323644"/>
                  </a:lnTo>
                  <a:lnTo>
                    <a:pt x="402606" y="302073"/>
                  </a:lnTo>
                  <a:lnTo>
                    <a:pt x="441094" y="281093"/>
                  </a:lnTo>
                  <a:lnTo>
                    <a:pt x="481053" y="260724"/>
                  </a:lnTo>
                  <a:lnTo>
                    <a:pt x="522446" y="240982"/>
                  </a:lnTo>
                  <a:lnTo>
                    <a:pt x="565234" y="221884"/>
                  </a:lnTo>
                  <a:lnTo>
                    <a:pt x="609379" y="203449"/>
                  </a:lnTo>
                  <a:lnTo>
                    <a:pt x="654844" y="185693"/>
                  </a:lnTo>
                  <a:lnTo>
                    <a:pt x="701591" y="168633"/>
                  </a:lnTo>
                  <a:lnTo>
                    <a:pt x="749583" y="152288"/>
                  </a:lnTo>
                  <a:lnTo>
                    <a:pt x="798781" y="136674"/>
                  </a:lnTo>
                  <a:lnTo>
                    <a:pt x="849147" y="121809"/>
                  </a:lnTo>
                  <a:lnTo>
                    <a:pt x="900644" y="107711"/>
                  </a:lnTo>
                  <a:lnTo>
                    <a:pt x="953234" y="94396"/>
                  </a:lnTo>
                  <a:lnTo>
                    <a:pt x="1006879" y="81882"/>
                  </a:lnTo>
                  <a:lnTo>
                    <a:pt x="1061542" y="70186"/>
                  </a:lnTo>
                  <a:lnTo>
                    <a:pt x="1117184" y="59326"/>
                  </a:lnTo>
                  <a:lnTo>
                    <a:pt x="1173768" y="49319"/>
                  </a:lnTo>
                  <a:lnTo>
                    <a:pt x="1231255" y="40183"/>
                  </a:lnTo>
                  <a:lnTo>
                    <a:pt x="1289609" y="31935"/>
                  </a:lnTo>
                  <a:lnTo>
                    <a:pt x="1348791" y="24592"/>
                  </a:lnTo>
                  <a:lnTo>
                    <a:pt x="1408763" y="18172"/>
                  </a:lnTo>
                  <a:lnTo>
                    <a:pt x="1469488" y="12692"/>
                  </a:lnTo>
                  <a:lnTo>
                    <a:pt x="1530928" y="8169"/>
                  </a:lnTo>
                  <a:lnTo>
                    <a:pt x="1593045" y="4621"/>
                  </a:lnTo>
                  <a:lnTo>
                    <a:pt x="1655801" y="2065"/>
                  </a:lnTo>
                  <a:lnTo>
                    <a:pt x="1719158" y="519"/>
                  </a:lnTo>
                  <a:lnTo>
                    <a:pt x="1783079" y="0"/>
                  </a:lnTo>
                  <a:lnTo>
                    <a:pt x="1847001" y="519"/>
                  </a:lnTo>
                  <a:lnTo>
                    <a:pt x="1910358" y="2065"/>
                  </a:lnTo>
                  <a:lnTo>
                    <a:pt x="1973114" y="4621"/>
                  </a:lnTo>
                  <a:lnTo>
                    <a:pt x="2035231" y="8169"/>
                  </a:lnTo>
                  <a:lnTo>
                    <a:pt x="2096671" y="12692"/>
                  </a:lnTo>
                  <a:lnTo>
                    <a:pt x="2157396" y="18172"/>
                  </a:lnTo>
                  <a:lnTo>
                    <a:pt x="2217368" y="24592"/>
                  </a:lnTo>
                  <a:lnTo>
                    <a:pt x="2276550" y="31935"/>
                  </a:lnTo>
                  <a:lnTo>
                    <a:pt x="2334904" y="40183"/>
                  </a:lnTo>
                  <a:lnTo>
                    <a:pt x="2392391" y="49319"/>
                  </a:lnTo>
                  <a:lnTo>
                    <a:pt x="2448975" y="59326"/>
                  </a:lnTo>
                  <a:lnTo>
                    <a:pt x="2504617" y="70186"/>
                  </a:lnTo>
                  <a:lnTo>
                    <a:pt x="2559280" y="81882"/>
                  </a:lnTo>
                  <a:lnTo>
                    <a:pt x="2612925" y="94396"/>
                  </a:lnTo>
                  <a:lnTo>
                    <a:pt x="2665515" y="107711"/>
                  </a:lnTo>
                  <a:lnTo>
                    <a:pt x="2717012" y="121809"/>
                  </a:lnTo>
                  <a:lnTo>
                    <a:pt x="2767378" y="136674"/>
                  </a:lnTo>
                  <a:lnTo>
                    <a:pt x="2816576" y="152288"/>
                  </a:lnTo>
                  <a:lnTo>
                    <a:pt x="2864568" y="168633"/>
                  </a:lnTo>
                  <a:lnTo>
                    <a:pt x="2911315" y="185693"/>
                  </a:lnTo>
                  <a:lnTo>
                    <a:pt x="2956780" y="203449"/>
                  </a:lnTo>
                  <a:lnTo>
                    <a:pt x="3000925" y="221884"/>
                  </a:lnTo>
                  <a:lnTo>
                    <a:pt x="3043713" y="240982"/>
                  </a:lnTo>
                  <a:lnTo>
                    <a:pt x="3085106" y="260724"/>
                  </a:lnTo>
                  <a:lnTo>
                    <a:pt x="3125065" y="281093"/>
                  </a:lnTo>
                  <a:lnTo>
                    <a:pt x="3163553" y="302073"/>
                  </a:lnTo>
                  <a:lnTo>
                    <a:pt x="3200532" y="323644"/>
                  </a:lnTo>
                  <a:lnTo>
                    <a:pt x="3235964" y="345791"/>
                  </a:lnTo>
                  <a:lnTo>
                    <a:pt x="3269812" y="368496"/>
                  </a:lnTo>
                  <a:lnTo>
                    <a:pt x="3302038" y="391740"/>
                  </a:lnTo>
                  <a:lnTo>
                    <a:pt x="3332603" y="415508"/>
                  </a:lnTo>
                  <a:lnTo>
                    <a:pt x="3388603" y="464543"/>
                  </a:lnTo>
                  <a:lnTo>
                    <a:pt x="3437508" y="515461"/>
                  </a:lnTo>
                  <a:lnTo>
                    <a:pt x="3479017" y="568123"/>
                  </a:lnTo>
                  <a:lnTo>
                    <a:pt x="3512826" y="622390"/>
                  </a:lnTo>
                  <a:lnTo>
                    <a:pt x="3538633" y="678124"/>
                  </a:lnTo>
                  <a:lnTo>
                    <a:pt x="3556137" y="735184"/>
                  </a:lnTo>
                  <a:lnTo>
                    <a:pt x="3565033" y="793433"/>
                  </a:lnTo>
                  <a:lnTo>
                    <a:pt x="3566160" y="822960"/>
                  </a:lnTo>
                  <a:lnTo>
                    <a:pt x="3565033" y="852486"/>
                  </a:lnTo>
                  <a:lnTo>
                    <a:pt x="3556137" y="910735"/>
                  </a:lnTo>
                  <a:lnTo>
                    <a:pt x="3538633" y="967795"/>
                  </a:lnTo>
                  <a:lnTo>
                    <a:pt x="3512826" y="1023529"/>
                  </a:lnTo>
                  <a:lnTo>
                    <a:pt x="3479017" y="1077796"/>
                  </a:lnTo>
                  <a:lnTo>
                    <a:pt x="3437508" y="1130458"/>
                  </a:lnTo>
                  <a:lnTo>
                    <a:pt x="3388603" y="1181376"/>
                  </a:lnTo>
                  <a:lnTo>
                    <a:pt x="3332603" y="1230411"/>
                  </a:lnTo>
                  <a:lnTo>
                    <a:pt x="3302038" y="1254179"/>
                  </a:lnTo>
                  <a:lnTo>
                    <a:pt x="3269812" y="1277423"/>
                  </a:lnTo>
                  <a:lnTo>
                    <a:pt x="3235964" y="1300128"/>
                  </a:lnTo>
                  <a:lnTo>
                    <a:pt x="3200532" y="1322275"/>
                  </a:lnTo>
                  <a:lnTo>
                    <a:pt x="3163553" y="1343846"/>
                  </a:lnTo>
                  <a:lnTo>
                    <a:pt x="3125065" y="1364826"/>
                  </a:lnTo>
                  <a:lnTo>
                    <a:pt x="3085106" y="1385195"/>
                  </a:lnTo>
                  <a:lnTo>
                    <a:pt x="3043713" y="1404937"/>
                  </a:lnTo>
                  <a:lnTo>
                    <a:pt x="3000925" y="1424035"/>
                  </a:lnTo>
                  <a:lnTo>
                    <a:pt x="2956780" y="1442470"/>
                  </a:lnTo>
                  <a:lnTo>
                    <a:pt x="2911315" y="1460226"/>
                  </a:lnTo>
                  <a:lnTo>
                    <a:pt x="2864568" y="1477286"/>
                  </a:lnTo>
                  <a:lnTo>
                    <a:pt x="2816576" y="1493631"/>
                  </a:lnTo>
                  <a:lnTo>
                    <a:pt x="2767378" y="1509245"/>
                  </a:lnTo>
                  <a:lnTo>
                    <a:pt x="2717012" y="1524110"/>
                  </a:lnTo>
                  <a:lnTo>
                    <a:pt x="2665515" y="1538208"/>
                  </a:lnTo>
                  <a:lnTo>
                    <a:pt x="2612925" y="1551523"/>
                  </a:lnTo>
                  <a:lnTo>
                    <a:pt x="2559280" y="1564037"/>
                  </a:lnTo>
                  <a:lnTo>
                    <a:pt x="2504617" y="1575733"/>
                  </a:lnTo>
                  <a:lnTo>
                    <a:pt x="2448975" y="1586593"/>
                  </a:lnTo>
                  <a:lnTo>
                    <a:pt x="2392391" y="1596600"/>
                  </a:lnTo>
                  <a:lnTo>
                    <a:pt x="2334904" y="1605736"/>
                  </a:lnTo>
                  <a:lnTo>
                    <a:pt x="2276550" y="1613984"/>
                  </a:lnTo>
                  <a:lnTo>
                    <a:pt x="2217368" y="1621327"/>
                  </a:lnTo>
                  <a:lnTo>
                    <a:pt x="2157396" y="1627747"/>
                  </a:lnTo>
                  <a:lnTo>
                    <a:pt x="2096671" y="1633227"/>
                  </a:lnTo>
                  <a:lnTo>
                    <a:pt x="2035231" y="1637750"/>
                  </a:lnTo>
                  <a:lnTo>
                    <a:pt x="1973114" y="1641298"/>
                  </a:lnTo>
                  <a:lnTo>
                    <a:pt x="1910358" y="1643854"/>
                  </a:lnTo>
                  <a:lnTo>
                    <a:pt x="1847001" y="1645400"/>
                  </a:lnTo>
                  <a:lnTo>
                    <a:pt x="1783079" y="1645920"/>
                  </a:lnTo>
                  <a:close/>
                </a:path>
              </a:pathLst>
            </a:custGeom>
            <a:ln w="7296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150" y="364490"/>
            <a:ext cx="59035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31745" algn="l"/>
              </a:tabLst>
            </a:pPr>
            <a:r>
              <a:rPr spc="-10" dirty="0"/>
              <a:t>S</a:t>
            </a:r>
            <a:r>
              <a:rPr dirty="0"/>
              <a:t>y</a:t>
            </a:r>
            <a:r>
              <a:rPr spc="5" dirty="0"/>
              <a:t>m</a:t>
            </a:r>
            <a:r>
              <a:rPr dirty="0"/>
              <a:t>b</a:t>
            </a:r>
            <a:r>
              <a:rPr spc="5" dirty="0"/>
              <a:t>o</a:t>
            </a:r>
            <a:r>
              <a:rPr dirty="0"/>
              <a:t>l	</a:t>
            </a:r>
            <a:r>
              <a:rPr spc="10" dirty="0"/>
              <a:t>R</a:t>
            </a:r>
            <a:r>
              <a:rPr spc="5" dirty="0"/>
              <a:t>e</a:t>
            </a:r>
            <a:r>
              <a:rPr spc="-10" dirty="0"/>
              <a:t>s</a:t>
            </a:r>
            <a:r>
              <a:rPr spc="5" dirty="0"/>
              <a:t>o</a:t>
            </a:r>
            <a:r>
              <a:rPr dirty="0"/>
              <a:t>l</a:t>
            </a:r>
            <a:r>
              <a:rPr spc="-5" dirty="0"/>
              <a:t>ut</a:t>
            </a:r>
            <a:r>
              <a:rPr dirty="0"/>
              <a:t>i</a:t>
            </a:r>
            <a:r>
              <a:rPr spc="5" dirty="0"/>
              <a:t>o</a:t>
            </a:r>
            <a:r>
              <a:rPr dirty="0"/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4637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70220" y="1902459"/>
            <a:ext cx="3968115" cy="484632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284480">
              <a:lnSpc>
                <a:spcPts val="3729"/>
              </a:lnSpc>
              <a:spcBef>
                <a:spcPts val="315"/>
              </a:spcBef>
            </a:pP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Functions are 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defined </a:t>
            </a: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in one</a:t>
            </a:r>
            <a:r>
              <a:rPr sz="2800" spc="-7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file</a:t>
            </a:r>
            <a:endParaRPr sz="2800" dirty="0">
              <a:latin typeface="DejaVu Sans"/>
              <a:cs typeface="DejaVu Sans"/>
            </a:endParaRPr>
          </a:p>
          <a:p>
            <a:pPr marL="12700" marR="1113790">
              <a:lnSpc>
                <a:spcPts val="3729"/>
              </a:lnSpc>
              <a:spcBef>
                <a:spcPts val="1420"/>
              </a:spcBef>
            </a:pP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Referenced</a:t>
            </a:r>
            <a:r>
              <a:rPr sz="2800" spc="-10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in  another</a:t>
            </a:r>
            <a:r>
              <a:rPr sz="2800" spc="-1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file</a:t>
            </a:r>
            <a:endParaRPr sz="2800" dirty="0">
              <a:latin typeface="DejaVu Sans"/>
              <a:cs typeface="DejaVu Sans"/>
            </a:endParaRPr>
          </a:p>
          <a:p>
            <a:pPr marL="12700" marR="5080">
              <a:lnSpc>
                <a:spcPts val="3729"/>
              </a:lnSpc>
              <a:spcBef>
                <a:spcPts val="1430"/>
              </a:spcBef>
            </a:pP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References are  marked</a:t>
            </a:r>
            <a:r>
              <a:rPr sz="2800" spc="-5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unresolved  by the</a:t>
            </a:r>
            <a:r>
              <a:rPr sz="2800" spc="-1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compiler</a:t>
            </a:r>
            <a:endParaRPr sz="2800" dirty="0">
              <a:latin typeface="DejaVu Sans"/>
              <a:cs typeface="DejaVu Sans"/>
            </a:endParaRPr>
          </a:p>
          <a:p>
            <a:pPr marL="12700" marR="157480">
              <a:lnSpc>
                <a:spcPts val="3740"/>
              </a:lnSpc>
              <a:spcBef>
                <a:spcPts val="1410"/>
              </a:spcBef>
            </a:pP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Linker patches</a:t>
            </a:r>
            <a:r>
              <a:rPr sz="2800" spc="-8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the 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references</a:t>
            </a:r>
            <a:endParaRPr sz="3200" dirty="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4637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46370" y="429514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46370" y="58978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10589" y="1941829"/>
            <a:ext cx="3611879" cy="48158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5759" y="364490"/>
            <a:ext cx="17291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W</a:t>
            </a:r>
            <a:r>
              <a:rPr spc="-5" dirty="0"/>
              <a:t>h</a:t>
            </a:r>
            <a:r>
              <a:rPr dirty="0"/>
              <a:t>y?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736089"/>
            <a:ext cx="7824470" cy="3769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4100"/>
              </a:lnSpc>
              <a:spcBef>
                <a:spcPts val="100"/>
              </a:spcBef>
            </a:pPr>
            <a:r>
              <a:rPr sz="3200" spc="-5" dirty="0">
                <a:latin typeface="DejaVu Sans"/>
                <a:cs typeface="DejaVu Sans"/>
              </a:rPr>
              <a:t>Embedded </a:t>
            </a:r>
            <a:r>
              <a:rPr sz="3200" dirty="0">
                <a:latin typeface="DejaVu Sans"/>
                <a:cs typeface="DejaVu Sans"/>
              </a:rPr>
              <a:t>Firmware </a:t>
            </a:r>
            <a:r>
              <a:rPr sz="3200" spc="-5" dirty="0">
                <a:latin typeface="DejaVu Sans"/>
                <a:cs typeface="DejaVu Sans"/>
              </a:rPr>
              <a:t>Development  </a:t>
            </a:r>
            <a:r>
              <a:rPr sz="3200" dirty="0">
                <a:latin typeface="DejaVu Sans"/>
                <a:cs typeface="DejaVu Sans"/>
              </a:rPr>
              <a:t>RTOS </a:t>
            </a:r>
            <a:r>
              <a:rPr sz="3200" spc="-5" dirty="0">
                <a:latin typeface="DejaVu Sans"/>
                <a:cs typeface="DejaVu Sans"/>
              </a:rPr>
              <a:t>development </a:t>
            </a:r>
            <a:r>
              <a:rPr sz="3200" dirty="0">
                <a:latin typeface="DejaVu Sans"/>
                <a:cs typeface="DejaVu Sans"/>
              </a:rPr>
              <a:t>– </a:t>
            </a:r>
            <a:r>
              <a:rPr sz="3200" spc="-5" dirty="0">
                <a:latin typeface="DejaVu Sans"/>
                <a:cs typeface="DejaVu Sans"/>
              </a:rPr>
              <a:t>eCOS, </a:t>
            </a:r>
            <a:r>
              <a:rPr sz="3200" dirty="0">
                <a:latin typeface="DejaVu Sans"/>
                <a:cs typeface="DejaVu Sans"/>
              </a:rPr>
              <a:t>RTEMS, ...  </a:t>
            </a:r>
            <a:r>
              <a:rPr sz="3200" spc="-5" dirty="0">
                <a:latin typeface="DejaVu Sans"/>
                <a:cs typeface="DejaVu Sans"/>
              </a:rPr>
              <a:t>Bootloader development </a:t>
            </a:r>
            <a:r>
              <a:rPr sz="3200" dirty="0">
                <a:latin typeface="DejaVu Sans"/>
                <a:cs typeface="DejaVu Sans"/>
              </a:rPr>
              <a:t>– </a:t>
            </a:r>
            <a:r>
              <a:rPr sz="3200" spc="-5" dirty="0">
                <a:latin typeface="DejaVu Sans"/>
                <a:cs typeface="DejaVu Sans"/>
              </a:rPr>
              <a:t>U-Boot,</a:t>
            </a:r>
            <a:r>
              <a:rPr sz="3200" spc="15" dirty="0">
                <a:latin typeface="DejaVu Sans"/>
                <a:cs typeface="DejaVu Sans"/>
              </a:rPr>
              <a:t> </a:t>
            </a:r>
            <a:r>
              <a:rPr sz="3200" dirty="0">
                <a:latin typeface="DejaVu Sans"/>
                <a:cs typeface="DejaVu Sans"/>
              </a:rPr>
              <a:t>...</a:t>
            </a:r>
            <a:endParaRPr sz="3200">
              <a:latin typeface="DejaVu Sans"/>
              <a:cs typeface="DejaVu Sans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sz="3200" spc="-5" dirty="0">
                <a:latin typeface="DejaVu Sans"/>
                <a:cs typeface="DejaVu Sans"/>
              </a:rPr>
              <a:t>Programming </a:t>
            </a:r>
            <a:r>
              <a:rPr sz="3200" dirty="0">
                <a:latin typeface="DejaVu Sans"/>
                <a:cs typeface="DejaVu Sans"/>
              </a:rPr>
              <a:t>DSPs</a:t>
            </a:r>
            <a:endParaRPr sz="3200">
              <a:latin typeface="DejaVu Sans"/>
              <a:cs typeface="DejaVu Sans"/>
            </a:endParaRPr>
          </a:p>
          <a:p>
            <a:pPr marL="12700" marR="1640205">
              <a:lnSpc>
                <a:spcPts val="3729"/>
              </a:lnSpc>
              <a:spcBef>
                <a:spcPts val="1525"/>
              </a:spcBef>
            </a:pPr>
            <a:r>
              <a:rPr sz="3200" dirty="0">
                <a:latin typeface="DejaVu Sans"/>
                <a:cs typeface="DejaVu Sans"/>
              </a:rPr>
              <a:t>Testing </a:t>
            </a:r>
            <a:r>
              <a:rPr sz="3200" spc="-5" dirty="0">
                <a:latin typeface="DejaVu Sans"/>
                <a:cs typeface="DejaVu Sans"/>
              </a:rPr>
              <a:t>Microprocessors </a:t>
            </a:r>
            <a:r>
              <a:rPr sz="3200" dirty="0">
                <a:latin typeface="DejaVu Sans"/>
                <a:cs typeface="DejaVu Sans"/>
              </a:rPr>
              <a:t>cores  </a:t>
            </a:r>
            <a:r>
              <a:rPr sz="3200" spc="-5" dirty="0">
                <a:latin typeface="DejaVu Sans"/>
                <a:cs typeface="DejaVu Sans"/>
              </a:rPr>
              <a:t>implemented </a:t>
            </a:r>
            <a:r>
              <a:rPr sz="3200" dirty="0">
                <a:latin typeface="DejaVu Sans"/>
                <a:cs typeface="DejaVu Sans"/>
              </a:rPr>
              <a:t>in ASICs /</a:t>
            </a:r>
            <a:r>
              <a:rPr sz="3200" spc="-45" dirty="0">
                <a:latin typeface="DejaVu Sans"/>
                <a:cs typeface="DejaVu Sans"/>
              </a:rPr>
              <a:t> </a:t>
            </a:r>
            <a:r>
              <a:rPr sz="3200" dirty="0">
                <a:latin typeface="DejaVu Sans"/>
                <a:cs typeface="DejaVu Sans"/>
              </a:rPr>
              <a:t>FPGAs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3464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40" y="400177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9440" y="465582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1140" y="364490"/>
            <a:ext cx="19989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L</a:t>
            </a:r>
            <a:r>
              <a:rPr dirty="0"/>
              <a:t>i</a:t>
            </a:r>
            <a:r>
              <a:rPr spc="-5" dirty="0"/>
              <a:t>n</a:t>
            </a:r>
            <a:r>
              <a:rPr dirty="0"/>
              <a:t>k</a:t>
            </a:r>
            <a:r>
              <a:rPr spc="5" dirty="0"/>
              <a:t>e</a:t>
            </a:r>
            <a:r>
              <a:rPr dirty="0"/>
              <a:t>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66159" y="219456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Linker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303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1815" marR="541655" indent="173990">
              <a:lnSpc>
                <a:spcPts val="2090"/>
              </a:lnSpc>
              <a:spcBef>
                <a:spcPts val="1505"/>
              </a:spcBef>
            </a:pPr>
            <a:r>
              <a:rPr sz="1800" spc="-25" dirty="0">
                <a:latin typeface="DejaVu Sans"/>
                <a:cs typeface="DejaVu Sans"/>
              </a:rPr>
              <a:t>Symbol  R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s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u</a:t>
            </a:r>
            <a:r>
              <a:rPr sz="1800" spc="-20" dirty="0">
                <a:latin typeface="DejaVu Sans"/>
                <a:cs typeface="DejaVu Sans"/>
              </a:rPr>
              <a:t>t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dirty="0">
                <a:latin typeface="DejaVu Sans"/>
                <a:cs typeface="DejaVu Sans"/>
              </a:rPr>
              <a:t>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6927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552450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Relocation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767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688340" marR="676275" indent="3937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r</a:t>
            </a:r>
            <a:r>
              <a:rPr sz="1800" spc="-25" dirty="0">
                <a:latin typeface="DejaVu Sans"/>
                <a:cs typeface="DejaVu Sans"/>
              </a:rPr>
              <a:t>g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g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2375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2450" marR="543560" indent="17526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P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spc="-20" dirty="0">
                <a:latin typeface="DejaVu Sans"/>
                <a:cs typeface="DejaVu Sans"/>
              </a:rPr>
              <a:t>c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t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551429" y="3108960"/>
            <a:ext cx="6080760" cy="2468880"/>
            <a:chOff x="2551429" y="3108960"/>
            <a:chExt cx="6080760" cy="2468880"/>
          </a:xfrm>
        </p:grpSpPr>
        <p:sp>
          <p:nvSpPr>
            <p:cNvPr id="9" name="object 9"/>
            <p:cNvSpPr/>
            <p:nvPr/>
          </p:nvSpPr>
          <p:spPr>
            <a:xfrm>
              <a:off x="2551429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19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0603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2103120" y="0"/>
                  </a:moveTo>
                  <a:lnTo>
                    <a:pt x="2103120" y="320039"/>
                  </a:lnTo>
                  <a:lnTo>
                    <a:pt x="0" y="320039"/>
                  </a:lnTo>
                  <a:lnTo>
                    <a:pt x="0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57670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915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0" y="0"/>
                  </a:moveTo>
                  <a:lnTo>
                    <a:pt x="0" y="320039"/>
                  </a:lnTo>
                  <a:lnTo>
                    <a:pt x="2103119" y="320039"/>
                  </a:lnTo>
                  <a:lnTo>
                    <a:pt x="2103119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386069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440679" y="4663440"/>
              <a:ext cx="1371600" cy="784860"/>
            </a:xfrm>
            <a:custGeom>
              <a:avLst/>
              <a:gdLst/>
              <a:ahLst/>
              <a:cxnLst/>
              <a:rect l="l" t="t" r="r" b="b"/>
              <a:pathLst>
                <a:path w="1371600" h="784860">
                  <a:moveTo>
                    <a:pt x="1371600" y="0"/>
                  </a:moveTo>
                  <a:lnTo>
                    <a:pt x="1371600" y="457200"/>
                  </a:lnTo>
                  <a:lnTo>
                    <a:pt x="0" y="457200"/>
                  </a:lnTo>
                  <a:lnTo>
                    <a:pt x="0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31215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812279" y="4663440"/>
              <a:ext cx="1554480" cy="784860"/>
            </a:xfrm>
            <a:custGeom>
              <a:avLst/>
              <a:gdLst/>
              <a:ahLst/>
              <a:cxnLst/>
              <a:rect l="l" t="t" r="r" b="b"/>
              <a:pathLst>
                <a:path w="1554479" h="784860">
                  <a:moveTo>
                    <a:pt x="0" y="0"/>
                  </a:moveTo>
                  <a:lnTo>
                    <a:pt x="0" y="457200"/>
                  </a:lnTo>
                  <a:lnTo>
                    <a:pt x="1554479" y="457200"/>
                  </a:lnTo>
                  <a:lnTo>
                    <a:pt x="1554479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029200" y="3383280"/>
              <a:ext cx="3566160" cy="1645920"/>
            </a:xfrm>
            <a:custGeom>
              <a:avLst/>
              <a:gdLst/>
              <a:ahLst/>
              <a:cxnLst/>
              <a:rect l="l" t="t" r="r" b="b"/>
              <a:pathLst>
                <a:path w="3566159" h="1645920">
                  <a:moveTo>
                    <a:pt x="1783079" y="1645920"/>
                  </a:moveTo>
                  <a:lnTo>
                    <a:pt x="1719158" y="1645400"/>
                  </a:lnTo>
                  <a:lnTo>
                    <a:pt x="1655801" y="1643854"/>
                  </a:lnTo>
                  <a:lnTo>
                    <a:pt x="1593045" y="1641298"/>
                  </a:lnTo>
                  <a:lnTo>
                    <a:pt x="1530928" y="1637750"/>
                  </a:lnTo>
                  <a:lnTo>
                    <a:pt x="1469488" y="1633227"/>
                  </a:lnTo>
                  <a:lnTo>
                    <a:pt x="1408763" y="1627747"/>
                  </a:lnTo>
                  <a:lnTo>
                    <a:pt x="1348791" y="1621327"/>
                  </a:lnTo>
                  <a:lnTo>
                    <a:pt x="1289609" y="1613984"/>
                  </a:lnTo>
                  <a:lnTo>
                    <a:pt x="1231255" y="1605736"/>
                  </a:lnTo>
                  <a:lnTo>
                    <a:pt x="1173768" y="1596600"/>
                  </a:lnTo>
                  <a:lnTo>
                    <a:pt x="1117184" y="1586593"/>
                  </a:lnTo>
                  <a:lnTo>
                    <a:pt x="1061542" y="1575733"/>
                  </a:lnTo>
                  <a:lnTo>
                    <a:pt x="1006879" y="1564037"/>
                  </a:lnTo>
                  <a:lnTo>
                    <a:pt x="953234" y="1551523"/>
                  </a:lnTo>
                  <a:lnTo>
                    <a:pt x="900644" y="1538208"/>
                  </a:lnTo>
                  <a:lnTo>
                    <a:pt x="849147" y="1524110"/>
                  </a:lnTo>
                  <a:lnTo>
                    <a:pt x="798781" y="1509245"/>
                  </a:lnTo>
                  <a:lnTo>
                    <a:pt x="749583" y="1493631"/>
                  </a:lnTo>
                  <a:lnTo>
                    <a:pt x="701591" y="1477286"/>
                  </a:lnTo>
                  <a:lnTo>
                    <a:pt x="654844" y="1460226"/>
                  </a:lnTo>
                  <a:lnTo>
                    <a:pt x="609379" y="1442470"/>
                  </a:lnTo>
                  <a:lnTo>
                    <a:pt x="565234" y="1424035"/>
                  </a:lnTo>
                  <a:lnTo>
                    <a:pt x="522446" y="1404937"/>
                  </a:lnTo>
                  <a:lnTo>
                    <a:pt x="481053" y="1385195"/>
                  </a:lnTo>
                  <a:lnTo>
                    <a:pt x="441094" y="1364826"/>
                  </a:lnTo>
                  <a:lnTo>
                    <a:pt x="402606" y="1343846"/>
                  </a:lnTo>
                  <a:lnTo>
                    <a:pt x="365627" y="1322275"/>
                  </a:lnTo>
                  <a:lnTo>
                    <a:pt x="330195" y="1300128"/>
                  </a:lnTo>
                  <a:lnTo>
                    <a:pt x="296347" y="1277423"/>
                  </a:lnTo>
                  <a:lnTo>
                    <a:pt x="264121" y="1254179"/>
                  </a:lnTo>
                  <a:lnTo>
                    <a:pt x="233556" y="1230411"/>
                  </a:lnTo>
                  <a:lnTo>
                    <a:pt x="177556" y="1181376"/>
                  </a:lnTo>
                  <a:lnTo>
                    <a:pt x="128651" y="1130458"/>
                  </a:lnTo>
                  <a:lnTo>
                    <a:pt x="87142" y="1077796"/>
                  </a:lnTo>
                  <a:lnTo>
                    <a:pt x="53333" y="1023529"/>
                  </a:lnTo>
                  <a:lnTo>
                    <a:pt x="27526" y="967795"/>
                  </a:lnTo>
                  <a:lnTo>
                    <a:pt x="10022" y="910735"/>
                  </a:lnTo>
                  <a:lnTo>
                    <a:pt x="1126" y="852486"/>
                  </a:lnTo>
                  <a:lnTo>
                    <a:pt x="0" y="822960"/>
                  </a:lnTo>
                  <a:lnTo>
                    <a:pt x="1126" y="793433"/>
                  </a:lnTo>
                  <a:lnTo>
                    <a:pt x="10022" y="735184"/>
                  </a:lnTo>
                  <a:lnTo>
                    <a:pt x="27526" y="678124"/>
                  </a:lnTo>
                  <a:lnTo>
                    <a:pt x="53333" y="622390"/>
                  </a:lnTo>
                  <a:lnTo>
                    <a:pt x="87142" y="568123"/>
                  </a:lnTo>
                  <a:lnTo>
                    <a:pt x="128651" y="515461"/>
                  </a:lnTo>
                  <a:lnTo>
                    <a:pt x="177556" y="464543"/>
                  </a:lnTo>
                  <a:lnTo>
                    <a:pt x="233556" y="415508"/>
                  </a:lnTo>
                  <a:lnTo>
                    <a:pt x="264121" y="391740"/>
                  </a:lnTo>
                  <a:lnTo>
                    <a:pt x="296347" y="368496"/>
                  </a:lnTo>
                  <a:lnTo>
                    <a:pt x="330195" y="345791"/>
                  </a:lnTo>
                  <a:lnTo>
                    <a:pt x="365627" y="323644"/>
                  </a:lnTo>
                  <a:lnTo>
                    <a:pt x="402606" y="302073"/>
                  </a:lnTo>
                  <a:lnTo>
                    <a:pt x="441094" y="281093"/>
                  </a:lnTo>
                  <a:lnTo>
                    <a:pt x="481053" y="260724"/>
                  </a:lnTo>
                  <a:lnTo>
                    <a:pt x="522446" y="240982"/>
                  </a:lnTo>
                  <a:lnTo>
                    <a:pt x="565234" y="221884"/>
                  </a:lnTo>
                  <a:lnTo>
                    <a:pt x="609379" y="203449"/>
                  </a:lnTo>
                  <a:lnTo>
                    <a:pt x="654844" y="185693"/>
                  </a:lnTo>
                  <a:lnTo>
                    <a:pt x="701591" y="168633"/>
                  </a:lnTo>
                  <a:lnTo>
                    <a:pt x="749583" y="152288"/>
                  </a:lnTo>
                  <a:lnTo>
                    <a:pt x="798781" y="136674"/>
                  </a:lnTo>
                  <a:lnTo>
                    <a:pt x="849147" y="121809"/>
                  </a:lnTo>
                  <a:lnTo>
                    <a:pt x="900644" y="107711"/>
                  </a:lnTo>
                  <a:lnTo>
                    <a:pt x="953234" y="94396"/>
                  </a:lnTo>
                  <a:lnTo>
                    <a:pt x="1006879" y="81882"/>
                  </a:lnTo>
                  <a:lnTo>
                    <a:pt x="1061542" y="70186"/>
                  </a:lnTo>
                  <a:lnTo>
                    <a:pt x="1117184" y="59326"/>
                  </a:lnTo>
                  <a:lnTo>
                    <a:pt x="1173768" y="49319"/>
                  </a:lnTo>
                  <a:lnTo>
                    <a:pt x="1231255" y="40183"/>
                  </a:lnTo>
                  <a:lnTo>
                    <a:pt x="1289609" y="31935"/>
                  </a:lnTo>
                  <a:lnTo>
                    <a:pt x="1348791" y="24592"/>
                  </a:lnTo>
                  <a:lnTo>
                    <a:pt x="1408763" y="18172"/>
                  </a:lnTo>
                  <a:lnTo>
                    <a:pt x="1469488" y="12692"/>
                  </a:lnTo>
                  <a:lnTo>
                    <a:pt x="1530928" y="8169"/>
                  </a:lnTo>
                  <a:lnTo>
                    <a:pt x="1593045" y="4621"/>
                  </a:lnTo>
                  <a:lnTo>
                    <a:pt x="1655801" y="2065"/>
                  </a:lnTo>
                  <a:lnTo>
                    <a:pt x="1719158" y="519"/>
                  </a:lnTo>
                  <a:lnTo>
                    <a:pt x="1783079" y="0"/>
                  </a:lnTo>
                  <a:lnTo>
                    <a:pt x="1847001" y="519"/>
                  </a:lnTo>
                  <a:lnTo>
                    <a:pt x="1910358" y="2065"/>
                  </a:lnTo>
                  <a:lnTo>
                    <a:pt x="1973114" y="4621"/>
                  </a:lnTo>
                  <a:lnTo>
                    <a:pt x="2035231" y="8169"/>
                  </a:lnTo>
                  <a:lnTo>
                    <a:pt x="2096671" y="12692"/>
                  </a:lnTo>
                  <a:lnTo>
                    <a:pt x="2157396" y="18172"/>
                  </a:lnTo>
                  <a:lnTo>
                    <a:pt x="2217368" y="24592"/>
                  </a:lnTo>
                  <a:lnTo>
                    <a:pt x="2276550" y="31935"/>
                  </a:lnTo>
                  <a:lnTo>
                    <a:pt x="2334904" y="40183"/>
                  </a:lnTo>
                  <a:lnTo>
                    <a:pt x="2392391" y="49319"/>
                  </a:lnTo>
                  <a:lnTo>
                    <a:pt x="2448975" y="59326"/>
                  </a:lnTo>
                  <a:lnTo>
                    <a:pt x="2504617" y="70186"/>
                  </a:lnTo>
                  <a:lnTo>
                    <a:pt x="2559280" y="81882"/>
                  </a:lnTo>
                  <a:lnTo>
                    <a:pt x="2612925" y="94396"/>
                  </a:lnTo>
                  <a:lnTo>
                    <a:pt x="2665515" y="107711"/>
                  </a:lnTo>
                  <a:lnTo>
                    <a:pt x="2717012" y="121809"/>
                  </a:lnTo>
                  <a:lnTo>
                    <a:pt x="2767378" y="136674"/>
                  </a:lnTo>
                  <a:lnTo>
                    <a:pt x="2816576" y="152288"/>
                  </a:lnTo>
                  <a:lnTo>
                    <a:pt x="2864568" y="168633"/>
                  </a:lnTo>
                  <a:lnTo>
                    <a:pt x="2911315" y="185693"/>
                  </a:lnTo>
                  <a:lnTo>
                    <a:pt x="2956780" y="203449"/>
                  </a:lnTo>
                  <a:lnTo>
                    <a:pt x="3000925" y="221884"/>
                  </a:lnTo>
                  <a:lnTo>
                    <a:pt x="3043713" y="240982"/>
                  </a:lnTo>
                  <a:lnTo>
                    <a:pt x="3085106" y="260724"/>
                  </a:lnTo>
                  <a:lnTo>
                    <a:pt x="3125065" y="281093"/>
                  </a:lnTo>
                  <a:lnTo>
                    <a:pt x="3163553" y="302073"/>
                  </a:lnTo>
                  <a:lnTo>
                    <a:pt x="3200532" y="323644"/>
                  </a:lnTo>
                  <a:lnTo>
                    <a:pt x="3235964" y="345791"/>
                  </a:lnTo>
                  <a:lnTo>
                    <a:pt x="3269812" y="368496"/>
                  </a:lnTo>
                  <a:lnTo>
                    <a:pt x="3302038" y="391740"/>
                  </a:lnTo>
                  <a:lnTo>
                    <a:pt x="3332603" y="415508"/>
                  </a:lnTo>
                  <a:lnTo>
                    <a:pt x="3388603" y="464543"/>
                  </a:lnTo>
                  <a:lnTo>
                    <a:pt x="3437508" y="515461"/>
                  </a:lnTo>
                  <a:lnTo>
                    <a:pt x="3479017" y="568123"/>
                  </a:lnTo>
                  <a:lnTo>
                    <a:pt x="3512826" y="622390"/>
                  </a:lnTo>
                  <a:lnTo>
                    <a:pt x="3538633" y="678124"/>
                  </a:lnTo>
                  <a:lnTo>
                    <a:pt x="3556137" y="735184"/>
                  </a:lnTo>
                  <a:lnTo>
                    <a:pt x="3565033" y="793433"/>
                  </a:lnTo>
                  <a:lnTo>
                    <a:pt x="3566159" y="822960"/>
                  </a:lnTo>
                  <a:lnTo>
                    <a:pt x="3565033" y="852486"/>
                  </a:lnTo>
                  <a:lnTo>
                    <a:pt x="3556137" y="910735"/>
                  </a:lnTo>
                  <a:lnTo>
                    <a:pt x="3538633" y="967795"/>
                  </a:lnTo>
                  <a:lnTo>
                    <a:pt x="3512826" y="1023529"/>
                  </a:lnTo>
                  <a:lnTo>
                    <a:pt x="3479017" y="1077796"/>
                  </a:lnTo>
                  <a:lnTo>
                    <a:pt x="3437508" y="1130458"/>
                  </a:lnTo>
                  <a:lnTo>
                    <a:pt x="3388603" y="1181376"/>
                  </a:lnTo>
                  <a:lnTo>
                    <a:pt x="3332603" y="1230411"/>
                  </a:lnTo>
                  <a:lnTo>
                    <a:pt x="3302038" y="1254179"/>
                  </a:lnTo>
                  <a:lnTo>
                    <a:pt x="3269812" y="1277423"/>
                  </a:lnTo>
                  <a:lnTo>
                    <a:pt x="3235964" y="1300128"/>
                  </a:lnTo>
                  <a:lnTo>
                    <a:pt x="3200532" y="1322275"/>
                  </a:lnTo>
                  <a:lnTo>
                    <a:pt x="3163553" y="1343846"/>
                  </a:lnTo>
                  <a:lnTo>
                    <a:pt x="3125065" y="1364826"/>
                  </a:lnTo>
                  <a:lnTo>
                    <a:pt x="3085106" y="1385195"/>
                  </a:lnTo>
                  <a:lnTo>
                    <a:pt x="3043713" y="1404937"/>
                  </a:lnTo>
                  <a:lnTo>
                    <a:pt x="3000925" y="1424035"/>
                  </a:lnTo>
                  <a:lnTo>
                    <a:pt x="2956780" y="1442470"/>
                  </a:lnTo>
                  <a:lnTo>
                    <a:pt x="2911315" y="1460226"/>
                  </a:lnTo>
                  <a:lnTo>
                    <a:pt x="2864568" y="1477286"/>
                  </a:lnTo>
                  <a:lnTo>
                    <a:pt x="2816576" y="1493631"/>
                  </a:lnTo>
                  <a:lnTo>
                    <a:pt x="2767378" y="1509245"/>
                  </a:lnTo>
                  <a:lnTo>
                    <a:pt x="2717012" y="1524110"/>
                  </a:lnTo>
                  <a:lnTo>
                    <a:pt x="2665515" y="1538208"/>
                  </a:lnTo>
                  <a:lnTo>
                    <a:pt x="2612925" y="1551523"/>
                  </a:lnTo>
                  <a:lnTo>
                    <a:pt x="2559280" y="1564037"/>
                  </a:lnTo>
                  <a:lnTo>
                    <a:pt x="2504617" y="1575733"/>
                  </a:lnTo>
                  <a:lnTo>
                    <a:pt x="2448975" y="1586593"/>
                  </a:lnTo>
                  <a:lnTo>
                    <a:pt x="2392391" y="1596600"/>
                  </a:lnTo>
                  <a:lnTo>
                    <a:pt x="2334904" y="1605736"/>
                  </a:lnTo>
                  <a:lnTo>
                    <a:pt x="2276550" y="1613984"/>
                  </a:lnTo>
                  <a:lnTo>
                    <a:pt x="2217368" y="1621327"/>
                  </a:lnTo>
                  <a:lnTo>
                    <a:pt x="2157396" y="1627747"/>
                  </a:lnTo>
                  <a:lnTo>
                    <a:pt x="2096671" y="1633227"/>
                  </a:lnTo>
                  <a:lnTo>
                    <a:pt x="2035231" y="1637750"/>
                  </a:lnTo>
                  <a:lnTo>
                    <a:pt x="1973114" y="1641298"/>
                  </a:lnTo>
                  <a:lnTo>
                    <a:pt x="1910358" y="1643854"/>
                  </a:lnTo>
                  <a:lnTo>
                    <a:pt x="1847001" y="1645400"/>
                  </a:lnTo>
                  <a:lnTo>
                    <a:pt x="1783079" y="1645920"/>
                  </a:lnTo>
                  <a:close/>
                </a:path>
              </a:pathLst>
            </a:custGeom>
            <a:ln w="7296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9150" y="364490"/>
            <a:ext cx="33623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</a:t>
            </a:r>
            <a:r>
              <a:rPr spc="5" dirty="0"/>
              <a:t>e</a:t>
            </a:r>
            <a:r>
              <a:rPr dirty="0"/>
              <a:t>l</a:t>
            </a:r>
            <a:r>
              <a:rPr spc="5" dirty="0"/>
              <a:t>o</a:t>
            </a:r>
            <a:r>
              <a:rPr dirty="0"/>
              <a:t>c</a:t>
            </a:r>
            <a:r>
              <a:rPr spc="10" dirty="0"/>
              <a:t>a</a:t>
            </a:r>
            <a:r>
              <a:rPr spc="-5" dirty="0"/>
              <a:t>t</a:t>
            </a:r>
            <a:r>
              <a:rPr dirty="0"/>
              <a:t>i</a:t>
            </a:r>
            <a:r>
              <a:rPr spc="-5" dirty="0"/>
              <a:t>o</a:t>
            </a:r>
            <a:r>
              <a:rPr dirty="0"/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4637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70220" y="1902459"/>
            <a:ext cx="3779520" cy="484632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110489">
              <a:lnSpc>
                <a:spcPts val="3729"/>
              </a:lnSpc>
              <a:spcBef>
                <a:spcPts val="315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Code generated  assuming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it</a:t>
            </a:r>
            <a:r>
              <a:rPr sz="3200" spc="-5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starts  from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address</a:t>
            </a:r>
            <a:r>
              <a:rPr sz="3200" spc="-3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X</a:t>
            </a:r>
            <a:endParaRPr sz="3200">
              <a:latin typeface="DejaVu Sans"/>
              <a:cs typeface="DejaVu Sans"/>
            </a:endParaRPr>
          </a:p>
          <a:p>
            <a:pPr marL="12700" marR="165100">
              <a:lnSpc>
                <a:spcPts val="3740"/>
              </a:lnSpc>
              <a:spcBef>
                <a:spcPts val="1410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Code should</a:t>
            </a:r>
            <a:r>
              <a:rPr sz="3200" spc="-6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start  from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address</a:t>
            </a:r>
            <a:r>
              <a:rPr sz="3200" spc="-3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Y</a:t>
            </a:r>
            <a:endParaRPr sz="3200">
              <a:latin typeface="DejaVu Sans"/>
              <a:cs typeface="DejaVu Sans"/>
            </a:endParaRPr>
          </a:p>
          <a:p>
            <a:pPr marL="12700" marR="5080">
              <a:lnSpc>
                <a:spcPts val="3729"/>
              </a:lnSpc>
              <a:spcBef>
                <a:spcPts val="1420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Change</a:t>
            </a:r>
            <a:r>
              <a:rPr sz="3200" spc="-5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addresses  assigned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to</a:t>
            </a:r>
            <a:r>
              <a:rPr sz="3200" spc="-3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labels</a:t>
            </a:r>
            <a:endParaRPr sz="3200">
              <a:latin typeface="DejaVu Sans"/>
              <a:cs typeface="DejaVu Sans"/>
            </a:endParaRPr>
          </a:p>
          <a:p>
            <a:pPr marL="12700" marR="1508125">
              <a:lnSpc>
                <a:spcPts val="3740"/>
              </a:lnSpc>
              <a:spcBef>
                <a:spcPts val="1410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Patch</a:t>
            </a:r>
            <a:r>
              <a:rPr sz="3200" spc="-9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label 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references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46370" y="36410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46370" y="47688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46370" y="58978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04190" y="2809239"/>
            <a:ext cx="4427220" cy="30822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31</a:t>
            </a:fld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4270" y="364490"/>
            <a:ext cx="27127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</a:t>
            </a:r>
            <a:r>
              <a:rPr spc="5" dirty="0"/>
              <a:t>e</a:t>
            </a:r>
            <a:r>
              <a:rPr dirty="0"/>
              <a:t>c</a:t>
            </a:r>
            <a:r>
              <a:rPr spc="-5" dirty="0"/>
              <a:t>t</a:t>
            </a:r>
            <a:r>
              <a:rPr dirty="0"/>
              <a:t>i</a:t>
            </a:r>
            <a:r>
              <a:rPr spc="5" dirty="0"/>
              <a:t>o</a:t>
            </a:r>
            <a:r>
              <a:rPr spc="-5" dirty="0"/>
              <a:t>n</a:t>
            </a:r>
            <a:r>
              <a:rPr dirty="0"/>
              <a:t>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7889" y="1902459"/>
            <a:ext cx="8621395" cy="453771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 marR="1279525">
              <a:lnSpc>
                <a:spcPts val="3729"/>
              </a:lnSpc>
              <a:spcBef>
                <a:spcPts val="31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Placing related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bytes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at a particular  location.</a:t>
            </a:r>
            <a:endParaRPr sz="3200">
              <a:latin typeface="DejaVu Sans"/>
              <a:cs typeface="DejaVu Sans"/>
            </a:endParaRPr>
          </a:p>
          <a:p>
            <a:pPr marL="38100">
              <a:lnSpc>
                <a:spcPct val="100000"/>
              </a:lnSpc>
              <a:spcBef>
                <a:spcPts val="120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Example:</a:t>
            </a:r>
            <a:endParaRPr sz="32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33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instructions in Flash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19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data in RAM</a:t>
            </a:r>
            <a:endParaRPr sz="2800">
              <a:latin typeface="DejaVu Sans"/>
              <a:cs typeface="DejaVu Sans"/>
            </a:endParaRPr>
          </a:p>
          <a:p>
            <a:pPr marL="38100" marR="30480">
              <a:lnSpc>
                <a:spcPts val="3740"/>
              </a:lnSpc>
              <a:spcBef>
                <a:spcPts val="121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Related bytes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are grouped together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using 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sections</a:t>
            </a:r>
            <a:endParaRPr sz="3200">
              <a:latin typeface="DejaVu Sans"/>
              <a:cs typeface="DejaVu Sans"/>
            </a:endParaRPr>
          </a:p>
          <a:p>
            <a:pPr marL="38100">
              <a:lnSpc>
                <a:spcPct val="100000"/>
              </a:lnSpc>
              <a:spcBef>
                <a:spcPts val="120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Placement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of sections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can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be</a:t>
            </a:r>
            <a:r>
              <a:rPr sz="3200" spc="1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specified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493522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40" y="60629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4889" y="364490"/>
            <a:ext cx="54908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Sections</a:t>
            </a:r>
            <a:r>
              <a:rPr spc="-65" dirty="0"/>
              <a:t> </a:t>
            </a:r>
            <a:r>
              <a:rPr spc="-5" dirty="0"/>
              <a:t>(Contd.)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33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7889" y="1902459"/>
            <a:ext cx="8591550" cy="4478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3785"/>
              </a:lnSpc>
              <a:spcBef>
                <a:spcPts val="100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Most programs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have atleast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two</a:t>
            </a:r>
            <a:r>
              <a:rPr sz="3200" spc="2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sections,</a:t>
            </a:r>
            <a:endParaRPr sz="3200">
              <a:latin typeface="DejaVu Sans"/>
              <a:cs typeface="DejaVu Sans"/>
            </a:endParaRPr>
          </a:p>
          <a:p>
            <a:pPr marL="38100">
              <a:lnSpc>
                <a:spcPts val="3785"/>
              </a:lnSpc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.text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and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 .data</a:t>
            </a:r>
            <a:endParaRPr sz="3200">
              <a:latin typeface="DejaVu Sans"/>
              <a:cs typeface="DejaVu Sans"/>
            </a:endParaRPr>
          </a:p>
          <a:p>
            <a:pPr marL="38100" marR="655955">
              <a:lnSpc>
                <a:spcPts val="3729"/>
              </a:lnSpc>
              <a:spcBef>
                <a:spcPts val="152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Data or instructions </a:t>
            </a:r>
            <a:r>
              <a:rPr sz="3200" spc="5" dirty="0">
                <a:solidFill>
                  <a:srgbClr val="4B4B4B"/>
                </a:solidFill>
                <a:latin typeface="DejaVu Sans"/>
                <a:cs typeface="DejaVu Sans"/>
              </a:rPr>
              <a:t>can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be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placed in</a:t>
            </a:r>
            <a:r>
              <a:rPr sz="3200" spc="-9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  section using</a:t>
            </a:r>
            <a:r>
              <a:rPr sz="3200" spc="-1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directives</a:t>
            </a:r>
            <a:endParaRPr sz="3200">
              <a:latin typeface="DejaVu Sans"/>
              <a:cs typeface="DejaVu Sans"/>
            </a:endParaRPr>
          </a:p>
          <a:p>
            <a:pPr marL="38100">
              <a:lnSpc>
                <a:spcPct val="100000"/>
              </a:lnSpc>
              <a:spcBef>
                <a:spcPts val="121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Directives</a:t>
            </a:r>
            <a:endParaRPr sz="32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32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10" dirty="0">
                <a:solidFill>
                  <a:srgbClr val="4B4B4B"/>
                </a:solidFill>
                <a:latin typeface="DejaVu Sans"/>
                <a:cs typeface="DejaVu Sans"/>
              </a:rPr>
              <a:t>.text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3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.data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2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.section</a:t>
            </a:r>
            <a:endParaRPr sz="2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429514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4889" y="364490"/>
            <a:ext cx="54908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Sections</a:t>
            </a:r>
            <a:r>
              <a:rPr spc="-65" dirty="0"/>
              <a:t> </a:t>
            </a:r>
            <a:r>
              <a:rPr spc="-5" dirty="0"/>
              <a:t>(Contd.)</a:t>
            </a:r>
          </a:p>
        </p:txBody>
      </p:sp>
      <p:sp>
        <p:nvSpPr>
          <p:cNvPr id="3" name="object 3"/>
          <p:cNvSpPr/>
          <p:nvPr/>
        </p:nvSpPr>
        <p:spPr>
          <a:xfrm>
            <a:off x="273050" y="2043683"/>
            <a:ext cx="9602470" cy="31683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99440" y="55816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923289" y="5279390"/>
            <a:ext cx="8558530" cy="1333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4100"/>
              </a:lnSpc>
              <a:spcBef>
                <a:spcPts val="100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Source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– sections can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be interleaved 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Bytes of a section –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contiguous</a:t>
            </a:r>
            <a:r>
              <a:rPr sz="3200" spc="-2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addresses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62357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1140" y="364490"/>
            <a:ext cx="19989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L</a:t>
            </a:r>
            <a:r>
              <a:rPr dirty="0"/>
              <a:t>i</a:t>
            </a:r>
            <a:r>
              <a:rPr spc="-5" dirty="0"/>
              <a:t>n</a:t>
            </a:r>
            <a:r>
              <a:rPr dirty="0"/>
              <a:t>k</a:t>
            </a:r>
            <a:r>
              <a:rPr spc="5" dirty="0"/>
              <a:t>e</a:t>
            </a:r>
            <a:r>
              <a:rPr dirty="0"/>
              <a:t>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66159" y="219456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Linker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303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1815" marR="541655" indent="173990">
              <a:lnSpc>
                <a:spcPts val="2090"/>
              </a:lnSpc>
              <a:spcBef>
                <a:spcPts val="1505"/>
              </a:spcBef>
            </a:pPr>
            <a:r>
              <a:rPr sz="1800" spc="-25" dirty="0">
                <a:latin typeface="DejaVu Sans"/>
                <a:cs typeface="DejaVu Sans"/>
              </a:rPr>
              <a:t>Symbol  R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s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u</a:t>
            </a:r>
            <a:r>
              <a:rPr sz="1800" spc="-20" dirty="0">
                <a:latin typeface="DejaVu Sans"/>
                <a:cs typeface="DejaVu Sans"/>
              </a:rPr>
              <a:t>t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dirty="0">
                <a:latin typeface="DejaVu Sans"/>
                <a:cs typeface="DejaVu Sans"/>
              </a:rPr>
              <a:t>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6927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552450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Relocation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767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688340" marR="676275" indent="3937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r</a:t>
            </a:r>
            <a:r>
              <a:rPr sz="1800" spc="-25" dirty="0">
                <a:latin typeface="DejaVu Sans"/>
                <a:cs typeface="DejaVu Sans"/>
              </a:rPr>
              <a:t>g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g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2375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2450" marR="543560" indent="17526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P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spc="-20" dirty="0">
                <a:latin typeface="DejaVu Sans"/>
                <a:cs typeface="DejaVu Sans"/>
              </a:rPr>
              <a:t>c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t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551429" y="3108960"/>
            <a:ext cx="4315460" cy="640080"/>
            <a:chOff x="2551429" y="3108960"/>
            <a:chExt cx="4315460" cy="640080"/>
          </a:xfrm>
        </p:grpSpPr>
        <p:sp>
          <p:nvSpPr>
            <p:cNvPr id="9" name="object 9"/>
            <p:cNvSpPr/>
            <p:nvPr/>
          </p:nvSpPr>
          <p:spPr>
            <a:xfrm>
              <a:off x="2551429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19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0603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2103120" y="0"/>
                  </a:moveTo>
                  <a:lnTo>
                    <a:pt x="2103120" y="320039"/>
                  </a:lnTo>
                  <a:lnTo>
                    <a:pt x="0" y="320039"/>
                  </a:lnTo>
                  <a:lnTo>
                    <a:pt x="0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57670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915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0" y="0"/>
                  </a:moveTo>
                  <a:lnTo>
                    <a:pt x="0" y="320039"/>
                  </a:lnTo>
                  <a:lnTo>
                    <a:pt x="2103119" y="320039"/>
                  </a:lnTo>
                  <a:lnTo>
                    <a:pt x="2103119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3621120" y="4663440"/>
            <a:ext cx="4800600" cy="2231390"/>
            <a:chOff x="3621120" y="4663440"/>
            <a:chExt cx="4800600" cy="2231390"/>
          </a:xfrm>
        </p:grpSpPr>
        <p:sp>
          <p:nvSpPr>
            <p:cNvPr id="14" name="object 14"/>
            <p:cNvSpPr/>
            <p:nvPr/>
          </p:nvSpPr>
          <p:spPr>
            <a:xfrm>
              <a:off x="538607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440680" y="4663440"/>
              <a:ext cx="1371600" cy="784860"/>
            </a:xfrm>
            <a:custGeom>
              <a:avLst/>
              <a:gdLst/>
              <a:ahLst/>
              <a:cxnLst/>
              <a:rect l="l" t="t" r="r" b="b"/>
              <a:pathLst>
                <a:path w="1371600" h="784860">
                  <a:moveTo>
                    <a:pt x="1371600" y="0"/>
                  </a:moveTo>
                  <a:lnTo>
                    <a:pt x="1371600" y="457200"/>
                  </a:lnTo>
                  <a:lnTo>
                    <a:pt x="0" y="457200"/>
                  </a:lnTo>
                  <a:lnTo>
                    <a:pt x="0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31215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812280" y="4663440"/>
              <a:ext cx="1554480" cy="784860"/>
            </a:xfrm>
            <a:custGeom>
              <a:avLst/>
              <a:gdLst/>
              <a:ahLst/>
              <a:cxnLst/>
              <a:rect l="l" t="t" r="r" b="b"/>
              <a:pathLst>
                <a:path w="1554479" h="784860">
                  <a:moveTo>
                    <a:pt x="0" y="0"/>
                  </a:moveTo>
                  <a:lnTo>
                    <a:pt x="0" y="457200"/>
                  </a:lnTo>
                  <a:lnTo>
                    <a:pt x="1554479" y="457200"/>
                  </a:lnTo>
                  <a:lnTo>
                    <a:pt x="1554479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657600" y="5212080"/>
              <a:ext cx="3566160" cy="1645920"/>
            </a:xfrm>
            <a:custGeom>
              <a:avLst/>
              <a:gdLst/>
              <a:ahLst/>
              <a:cxnLst/>
              <a:rect l="l" t="t" r="r" b="b"/>
              <a:pathLst>
                <a:path w="3566159" h="1645920">
                  <a:moveTo>
                    <a:pt x="1783079" y="1645920"/>
                  </a:moveTo>
                  <a:lnTo>
                    <a:pt x="1719158" y="1645400"/>
                  </a:lnTo>
                  <a:lnTo>
                    <a:pt x="1655801" y="1643854"/>
                  </a:lnTo>
                  <a:lnTo>
                    <a:pt x="1593045" y="1641298"/>
                  </a:lnTo>
                  <a:lnTo>
                    <a:pt x="1530928" y="1637750"/>
                  </a:lnTo>
                  <a:lnTo>
                    <a:pt x="1469488" y="1633227"/>
                  </a:lnTo>
                  <a:lnTo>
                    <a:pt x="1408763" y="1627747"/>
                  </a:lnTo>
                  <a:lnTo>
                    <a:pt x="1348791" y="1621327"/>
                  </a:lnTo>
                  <a:lnTo>
                    <a:pt x="1289609" y="1613984"/>
                  </a:lnTo>
                  <a:lnTo>
                    <a:pt x="1231255" y="1605736"/>
                  </a:lnTo>
                  <a:lnTo>
                    <a:pt x="1173768" y="1596600"/>
                  </a:lnTo>
                  <a:lnTo>
                    <a:pt x="1117184" y="1586593"/>
                  </a:lnTo>
                  <a:lnTo>
                    <a:pt x="1061542" y="1575733"/>
                  </a:lnTo>
                  <a:lnTo>
                    <a:pt x="1006879" y="1564037"/>
                  </a:lnTo>
                  <a:lnTo>
                    <a:pt x="953234" y="1551523"/>
                  </a:lnTo>
                  <a:lnTo>
                    <a:pt x="900644" y="1538208"/>
                  </a:lnTo>
                  <a:lnTo>
                    <a:pt x="849147" y="1524110"/>
                  </a:lnTo>
                  <a:lnTo>
                    <a:pt x="798781" y="1509245"/>
                  </a:lnTo>
                  <a:lnTo>
                    <a:pt x="749583" y="1493631"/>
                  </a:lnTo>
                  <a:lnTo>
                    <a:pt x="701591" y="1477286"/>
                  </a:lnTo>
                  <a:lnTo>
                    <a:pt x="654844" y="1460226"/>
                  </a:lnTo>
                  <a:lnTo>
                    <a:pt x="609379" y="1442470"/>
                  </a:lnTo>
                  <a:lnTo>
                    <a:pt x="565234" y="1424035"/>
                  </a:lnTo>
                  <a:lnTo>
                    <a:pt x="522446" y="1404937"/>
                  </a:lnTo>
                  <a:lnTo>
                    <a:pt x="481053" y="1385195"/>
                  </a:lnTo>
                  <a:lnTo>
                    <a:pt x="441094" y="1364826"/>
                  </a:lnTo>
                  <a:lnTo>
                    <a:pt x="402606" y="1343846"/>
                  </a:lnTo>
                  <a:lnTo>
                    <a:pt x="365627" y="1322275"/>
                  </a:lnTo>
                  <a:lnTo>
                    <a:pt x="330195" y="1300128"/>
                  </a:lnTo>
                  <a:lnTo>
                    <a:pt x="296347" y="1277423"/>
                  </a:lnTo>
                  <a:lnTo>
                    <a:pt x="264121" y="1254179"/>
                  </a:lnTo>
                  <a:lnTo>
                    <a:pt x="233556" y="1230411"/>
                  </a:lnTo>
                  <a:lnTo>
                    <a:pt x="177556" y="1181376"/>
                  </a:lnTo>
                  <a:lnTo>
                    <a:pt x="128651" y="1130458"/>
                  </a:lnTo>
                  <a:lnTo>
                    <a:pt x="87142" y="1077796"/>
                  </a:lnTo>
                  <a:lnTo>
                    <a:pt x="53333" y="1023529"/>
                  </a:lnTo>
                  <a:lnTo>
                    <a:pt x="27526" y="967795"/>
                  </a:lnTo>
                  <a:lnTo>
                    <a:pt x="10022" y="910735"/>
                  </a:lnTo>
                  <a:lnTo>
                    <a:pt x="1126" y="852486"/>
                  </a:lnTo>
                  <a:lnTo>
                    <a:pt x="0" y="822960"/>
                  </a:lnTo>
                  <a:lnTo>
                    <a:pt x="1126" y="793433"/>
                  </a:lnTo>
                  <a:lnTo>
                    <a:pt x="10022" y="735184"/>
                  </a:lnTo>
                  <a:lnTo>
                    <a:pt x="27526" y="678124"/>
                  </a:lnTo>
                  <a:lnTo>
                    <a:pt x="53333" y="622390"/>
                  </a:lnTo>
                  <a:lnTo>
                    <a:pt x="87142" y="568123"/>
                  </a:lnTo>
                  <a:lnTo>
                    <a:pt x="128651" y="515461"/>
                  </a:lnTo>
                  <a:lnTo>
                    <a:pt x="177556" y="464543"/>
                  </a:lnTo>
                  <a:lnTo>
                    <a:pt x="233556" y="415508"/>
                  </a:lnTo>
                  <a:lnTo>
                    <a:pt x="264121" y="391740"/>
                  </a:lnTo>
                  <a:lnTo>
                    <a:pt x="296347" y="368496"/>
                  </a:lnTo>
                  <a:lnTo>
                    <a:pt x="330195" y="345791"/>
                  </a:lnTo>
                  <a:lnTo>
                    <a:pt x="365627" y="323644"/>
                  </a:lnTo>
                  <a:lnTo>
                    <a:pt x="402606" y="302073"/>
                  </a:lnTo>
                  <a:lnTo>
                    <a:pt x="441094" y="281093"/>
                  </a:lnTo>
                  <a:lnTo>
                    <a:pt x="481053" y="260724"/>
                  </a:lnTo>
                  <a:lnTo>
                    <a:pt x="522446" y="240982"/>
                  </a:lnTo>
                  <a:lnTo>
                    <a:pt x="565234" y="221884"/>
                  </a:lnTo>
                  <a:lnTo>
                    <a:pt x="609379" y="203449"/>
                  </a:lnTo>
                  <a:lnTo>
                    <a:pt x="654844" y="185693"/>
                  </a:lnTo>
                  <a:lnTo>
                    <a:pt x="701591" y="168633"/>
                  </a:lnTo>
                  <a:lnTo>
                    <a:pt x="749583" y="152288"/>
                  </a:lnTo>
                  <a:lnTo>
                    <a:pt x="798781" y="136674"/>
                  </a:lnTo>
                  <a:lnTo>
                    <a:pt x="849147" y="121809"/>
                  </a:lnTo>
                  <a:lnTo>
                    <a:pt x="900644" y="107711"/>
                  </a:lnTo>
                  <a:lnTo>
                    <a:pt x="953234" y="94396"/>
                  </a:lnTo>
                  <a:lnTo>
                    <a:pt x="1006879" y="81882"/>
                  </a:lnTo>
                  <a:lnTo>
                    <a:pt x="1061542" y="70186"/>
                  </a:lnTo>
                  <a:lnTo>
                    <a:pt x="1117184" y="59326"/>
                  </a:lnTo>
                  <a:lnTo>
                    <a:pt x="1173768" y="49319"/>
                  </a:lnTo>
                  <a:lnTo>
                    <a:pt x="1231255" y="40183"/>
                  </a:lnTo>
                  <a:lnTo>
                    <a:pt x="1289609" y="31935"/>
                  </a:lnTo>
                  <a:lnTo>
                    <a:pt x="1348791" y="24592"/>
                  </a:lnTo>
                  <a:lnTo>
                    <a:pt x="1408763" y="18172"/>
                  </a:lnTo>
                  <a:lnTo>
                    <a:pt x="1469488" y="12692"/>
                  </a:lnTo>
                  <a:lnTo>
                    <a:pt x="1530928" y="8169"/>
                  </a:lnTo>
                  <a:lnTo>
                    <a:pt x="1593045" y="4621"/>
                  </a:lnTo>
                  <a:lnTo>
                    <a:pt x="1655801" y="2065"/>
                  </a:lnTo>
                  <a:lnTo>
                    <a:pt x="1719158" y="519"/>
                  </a:lnTo>
                  <a:lnTo>
                    <a:pt x="1783079" y="0"/>
                  </a:lnTo>
                  <a:lnTo>
                    <a:pt x="1847001" y="519"/>
                  </a:lnTo>
                  <a:lnTo>
                    <a:pt x="1910358" y="2065"/>
                  </a:lnTo>
                  <a:lnTo>
                    <a:pt x="1973114" y="4621"/>
                  </a:lnTo>
                  <a:lnTo>
                    <a:pt x="2035231" y="8169"/>
                  </a:lnTo>
                  <a:lnTo>
                    <a:pt x="2096671" y="12692"/>
                  </a:lnTo>
                  <a:lnTo>
                    <a:pt x="2157396" y="18172"/>
                  </a:lnTo>
                  <a:lnTo>
                    <a:pt x="2217368" y="24592"/>
                  </a:lnTo>
                  <a:lnTo>
                    <a:pt x="2276550" y="31935"/>
                  </a:lnTo>
                  <a:lnTo>
                    <a:pt x="2334904" y="40183"/>
                  </a:lnTo>
                  <a:lnTo>
                    <a:pt x="2392391" y="49319"/>
                  </a:lnTo>
                  <a:lnTo>
                    <a:pt x="2448975" y="59326"/>
                  </a:lnTo>
                  <a:lnTo>
                    <a:pt x="2504617" y="70186"/>
                  </a:lnTo>
                  <a:lnTo>
                    <a:pt x="2559280" y="81882"/>
                  </a:lnTo>
                  <a:lnTo>
                    <a:pt x="2612925" y="94396"/>
                  </a:lnTo>
                  <a:lnTo>
                    <a:pt x="2665515" y="107711"/>
                  </a:lnTo>
                  <a:lnTo>
                    <a:pt x="2717012" y="121809"/>
                  </a:lnTo>
                  <a:lnTo>
                    <a:pt x="2767378" y="136674"/>
                  </a:lnTo>
                  <a:lnTo>
                    <a:pt x="2816576" y="152288"/>
                  </a:lnTo>
                  <a:lnTo>
                    <a:pt x="2864568" y="168633"/>
                  </a:lnTo>
                  <a:lnTo>
                    <a:pt x="2911315" y="185693"/>
                  </a:lnTo>
                  <a:lnTo>
                    <a:pt x="2956780" y="203449"/>
                  </a:lnTo>
                  <a:lnTo>
                    <a:pt x="3000925" y="221884"/>
                  </a:lnTo>
                  <a:lnTo>
                    <a:pt x="3043713" y="240982"/>
                  </a:lnTo>
                  <a:lnTo>
                    <a:pt x="3085106" y="260724"/>
                  </a:lnTo>
                  <a:lnTo>
                    <a:pt x="3125065" y="281093"/>
                  </a:lnTo>
                  <a:lnTo>
                    <a:pt x="3163553" y="302073"/>
                  </a:lnTo>
                  <a:lnTo>
                    <a:pt x="3200532" y="323644"/>
                  </a:lnTo>
                  <a:lnTo>
                    <a:pt x="3235964" y="345791"/>
                  </a:lnTo>
                  <a:lnTo>
                    <a:pt x="3269812" y="368496"/>
                  </a:lnTo>
                  <a:lnTo>
                    <a:pt x="3302038" y="391740"/>
                  </a:lnTo>
                  <a:lnTo>
                    <a:pt x="3332603" y="415508"/>
                  </a:lnTo>
                  <a:lnTo>
                    <a:pt x="3388603" y="464543"/>
                  </a:lnTo>
                  <a:lnTo>
                    <a:pt x="3437508" y="515461"/>
                  </a:lnTo>
                  <a:lnTo>
                    <a:pt x="3479017" y="568123"/>
                  </a:lnTo>
                  <a:lnTo>
                    <a:pt x="3512826" y="622390"/>
                  </a:lnTo>
                  <a:lnTo>
                    <a:pt x="3538633" y="678124"/>
                  </a:lnTo>
                  <a:lnTo>
                    <a:pt x="3556137" y="735184"/>
                  </a:lnTo>
                  <a:lnTo>
                    <a:pt x="3565033" y="793433"/>
                  </a:lnTo>
                  <a:lnTo>
                    <a:pt x="3566159" y="822960"/>
                  </a:lnTo>
                  <a:lnTo>
                    <a:pt x="3565033" y="852486"/>
                  </a:lnTo>
                  <a:lnTo>
                    <a:pt x="3556137" y="910735"/>
                  </a:lnTo>
                  <a:lnTo>
                    <a:pt x="3538633" y="967795"/>
                  </a:lnTo>
                  <a:lnTo>
                    <a:pt x="3512826" y="1023529"/>
                  </a:lnTo>
                  <a:lnTo>
                    <a:pt x="3479017" y="1077796"/>
                  </a:lnTo>
                  <a:lnTo>
                    <a:pt x="3437508" y="1130458"/>
                  </a:lnTo>
                  <a:lnTo>
                    <a:pt x="3388603" y="1181376"/>
                  </a:lnTo>
                  <a:lnTo>
                    <a:pt x="3332603" y="1230411"/>
                  </a:lnTo>
                  <a:lnTo>
                    <a:pt x="3302038" y="1254179"/>
                  </a:lnTo>
                  <a:lnTo>
                    <a:pt x="3269812" y="1277423"/>
                  </a:lnTo>
                  <a:lnTo>
                    <a:pt x="3235964" y="1300128"/>
                  </a:lnTo>
                  <a:lnTo>
                    <a:pt x="3200532" y="1322275"/>
                  </a:lnTo>
                  <a:lnTo>
                    <a:pt x="3163553" y="1343846"/>
                  </a:lnTo>
                  <a:lnTo>
                    <a:pt x="3125065" y="1364826"/>
                  </a:lnTo>
                  <a:lnTo>
                    <a:pt x="3085106" y="1385195"/>
                  </a:lnTo>
                  <a:lnTo>
                    <a:pt x="3043713" y="1404937"/>
                  </a:lnTo>
                  <a:lnTo>
                    <a:pt x="3000925" y="1424035"/>
                  </a:lnTo>
                  <a:lnTo>
                    <a:pt x="2956780" y="1442470"/>
                  </a:lnTo>
                  <a:lnTo>
                    <a:pt x="2911315" y="1460226"/>
                  </a:lnTo>
                  <a:lnTo>
                    <a:pt x="2864568" y="1477286"/>
                  </a:lnTo>
                  <a:lnTo>
                    <a:pt x="2816576" y="1493631"/>
                  </a:lnTo>
                  <a:lnTo>
                    <a:pt x="2767378" y="1509245"/>
                  </a:lnTo>
                  <a:lnTo>
                    <a:pt x="2717012" y="1524110"/>
                  </a:lnTo>
                  <a:lnTo>
                    <a:pt x="2665515" y="1538208"/>
                  </a:lnTo>
                  <a:lnTo>
                    <a:pt x="2612925" y="1551523"/>
                  </a:lnTo>
                  <a:lnTo>
                    <a:pt x="2559280" y="1564037"/>
                  </a:lnTo>
                  <a:lnTo>
                    <a:pt x="2504617" y="1575733"/>
                  </a:lnTo>
                  <a:lnTo>
                    <a:pt x="2448975" y="1586593"/>
                  </a:lnTo>
                  <a:lnTo>
                    <a:pt x="2392391" y="1596600"/>
                  </a:lnTo>
                  <a:lnTo>
                    <a:pt x="2334904" y="1605736"/>
                  </a:lnTo>
                  <a:lnTo>
                    <a:pt x="2276550" y="1613984"/>
                  </a:lnTo>
                  <a:lnTo>
                    <a:pt x="2217368" y="1621327"/>
                  </a:lnTo>
                  <a:lnTo>
                    <a:pt x="2157396" y="1627747"/>
                  </a:lnTo>
                  <a:lnTo>
                    <a:pt x="2096671" y="1633227"/>
                  </a:lnTo>
                  <a:lnTo>
                    <a:pt x="2035231" y="1637750"/>
                  </a:lnTo>
                  <a:lnTo>
                    <a:pt x="1973114" y="1641298"/>
                  </a:lnTo>
                  <a:lnTo>
                    <a:pt x="1910358" y="1643854"/>
                  </a:lnTo>
                  <a:lnTo>
                    <a:pt x="1847001" y="1645400"/>
                  </a:lnTo>
                  <a:lnTo>
                    <a:pt x="1783079" y="1645920"/>
                  </a:lnTo>
                  <a:close/>
                </a:path>
              </a:pathLst>
            </a:custGeom>
            <a:ln w="7296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1100" y="364490"/>
            <a:ext cx="51777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Section</a:t>
            </a:r>
            <a:r>
              <a:rPr spc="-75" dirty="0"/>
              <a:t> </a:t>
            </a:r>
            <a:r>
              <a:rPr dirty="0"/>
              <a:t>Merging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36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902459"/>
            <a:ext cx="8524240" cy="3897629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351790">
              <a:lnSpc>
                <a:spcPts val="3729"/>
              </a:lnSpc>
              <a:spcBef>
                <a:spcPts val="31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Linker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merges sections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in the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input files 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into sections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in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the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output file</a:t>
            </a:r>
            <a:endParaRPr sz="3200">
              <a:latin typeface="DejaVu Sans"/>
              <a:cs typeface="DejaVu Sans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Default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merging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– sections of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same</a:t>
            </a:r>
            <a:r>
              <a:rPr sz="3200" spc="-3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name</a:t>
            </a:r>
            <a:endParaRPr sz="3200">
              <a:latin typeface="DejaVu Sans"/>
              <a:cs typeface="DejaVu Sans"/>
            </a:endParaRPr>
          </a:p>
          <a:p>
            <a:pPr marL="12700" marR="1790064">
              <a:lnSpc>
                <a:spcPts val="3740"/>
              </a:lnSpc>
              <a:spcBef>
                <a:spcPts val="1515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Symbols get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new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addresses, and  references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are patched</a:t>
            </a:r>
            <a:endParaRPr sz="3200">
              <a:latin typeface="DejaVu Sans"/>
              <a:cs typeface="DejaVu Sans"/>
            </a:endParaRPr>
          </a:p>
          <a:p>
            <a:pPr marL="12700" marR="869315">
              <a:lnSpc>
                <a:spcPts val="3729"/>
              </a:lnSpc>
              <a:spcBef>
                <a:spcPts val="1420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Section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merging </a:t>
            </a:r>
            <a:r>
              <a:rPr sz="3200" spc="5" dirty="0">
                <a:solidFill>
                  <a:srgbClr val="4B4B4B"/>
                </a:solidFill>
                <a:latin typeface="DejaVu Sans"/>
                <a:cs typeface="DejaVu Sans"/>
              </a:rPr>
              <a:t>can </a:t>
            </a:r>
            <a:r>
              <a:rPr sz="3200" spc="-10" dirty="0">
                <a:solidFill>
                  <a:srgbClr val="4B4B4B"/>
                </a:solidFill>
                <a:latin typeface="DejaVu Sans"/>
                <a:cs typeface="DejaVu Sans"/>
              </a:rPr>
              <a:t>be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controlled by  linker script</a:t>
            </a:r>
            <a:r>
              <a:rPr sz="3200" spc="2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files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82142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40" y="49491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1140" y="364490"/>
            <a:ext cx="19989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L</a:t>
            </a:r>
            <a:r>
              <a:rPr dirty="0"/>
              <a:t>i</a:t>
            </a:r>
            <a:r>
              <a:rPr spc="-5" dirty="0"/>
              <a:t>n</a:t>
            </a:r>
            <a:r>
              <a:rPr dirty="0"/>
              <a:t>k</a:t>
            </a:r>
            <a:r>
              <a:rPr spc="5" dirty="0"/>
              <a:t>e</a:t>
            </a:r>
            <a:r>
              <a:rPr dirty="0"/>
              <a:t>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66159" y="219456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Linker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303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1815" marR="541655" indent="173990">
              <a:lnSpc>
                <a:spcPts val="2090"/>
              </a:lnSpc>
              <a:spcBef>
                <a:spcPts val="1505"/>
              </a:spcBef>
            </a:pPr>
            <a:r>
              <a:rPr sz="1800" spc="-25" dirty="0">
                <a:latin typeface="DejaVu Sans"/>
                <a:cs typeface="DejaVu Sans"/>
              </a:rPr>
              <a:t>Symbol  R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s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u</a:t>
            </a:r>
            <a:r>
              <a:rPr sz="1800" spc="-20" dirty="0">
                <a:latin typeface="DejaVu Sans"/>
                <a:cs typeface="DejaVu Sans"/>
              </a:rPr>
              <a:t>t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dirty="0">
                <a:latin typeface="DejaVu Sans"/>
                <a:cs typeface="DejaVu Sans"/>
              </a:rPr>
              <a:t>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6927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552450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Relocation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767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688340" marR="676275" indent="3937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r</a:t>
            </a:r>
            <a:r>
              <a:rPr sz="1800" spc="-25" dirty="0">
                <a:latin typeface="DejaVu Sans"/>
                <a:cs typeface="DejaVu Sans"/>
              </a:rPr>
              <a:t>g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g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2375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2450" marR="543560" indent="17526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P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spc="-20" dirty="0">
                <a:latin typeface="DejaVu Sans"/>
                <a:cs typeface="DejaVu Sans"/>
              </a:rPr>
              <a:t>c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t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551429" y="3108960"/>
            <a:ext cx="4315460" cy="640080"/>
            <a:chOff x="2551429" y="3108960"/>
            <a:chExt cx="4315460" cy="640080"/>
          </a:xfrm>
        </p:grpSpPr>
        <p:sp>
          <p:nvSpPr>
            <p:cNvPr id="9" name="object 9"/>
            <p:cNvSpPr/>
            <p:nvPr/>
          </p:nvSpPr>
          <p:spPr>
            <a:xfrm>
              <a:off x="2551429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19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0603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2103120" y="0"/>
                  </a:moveTo>
                  <a:lnTo>
                    <a:pt x="2103120" y="320039"/>
                  </a:lnTo>
                  <a:lnTo>
                    <a:pt x="0" y="320039"/>
                  </a:lnTo>
                  <a:lnTo>
                    <a:pt x="0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57670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915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0" y="0"/>
                  </a:moveTo>
                  <a:lnTo>
                    <a:pt x="0" y="320039"/>
                  </a:lnTo>
                  <a:lnTo>
                    <a:pt x="2103119" y="320039"/>
                  </a:lnTo>
                  <a:lnTo>
                    <a:pt x="2103119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5386070" y="4663440"/>
            <a:ext cx="4709160" cy="2231390"/>
            <a:chOff x="5386070" y="4663440"/>
            <a:chExt cx="4709160" cy="2231390"/>
          </a:xfrm>
        </p:grpSpPr>
        <p:sp>
          <p:nvSpPr>
            <p:cNvPr id="14" name="object 14"/>
            <p:cNvSpPr/>
            <p:nvPr/>
          </p:nvSpPr>
          <p:spPr>
            <a:xfrm>
              <a:off x="538607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440680" y="4663440"/>
              <a:ext cx="1371600" cy="784860"/>
            </a:xfrm>
            <a:custGeom>
              <a:avLst/>
              <a:gdLst/>
              <a:ahLst/>
              <a:cxnLst/>
              <a:rect l="l" t="t" r="r" b="b"/>
              <a:pathLst>
                <a:path w="1371600" h="784860">
                  <a:moveTo>
                    <a:pt x="1371600" y="0"/>
                  </a:moveTo>
                  <a:lnTo>
                    <a:pt x="1371600" y="457200"/>
                  </a:lnTo>
                  <a:lnTo>
                    <a:pt x="0" y="457200"/>
                  </a:lnTo>
                  <a:lnTo>
                    <a:pt x="0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31215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812280" y="4663440"/>
              <a:ext cx="1554480" cy="784860"/>
            </a:xfrm>
            <a:custGeom>
              <a:avLst/>
              <a:gdLst/>
              <a:ahLst/>
              <a:cxnLst/>
              <a:rect l="l" t="t" r="r" b="b"/>
              <a:pathLst>
                <a:path w="1554479" h="784860">
                  <a:moveTo>
                    <a:pt x="0" y="0"/>
                  </a:moveTo>
                  <a:lnTo>
                    <a:pt x="0" y="457200"/>
                  </a:lnTo>
                  <a:lnTo>
                    <a:pt x="1554479" y="457200"/>
                  </a:lnTo>
                  <a:lnTo>
                    <a:pt x="1554479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492240" y="5212080"/>
              <a:ext cx="3566160" cy="1645920"/>
            </a:xfrm>
            <a:custGeom>
              <a:avLst/>
              <a:gdLst/>
              <a:ahLst/>
              <a:cxnLst/>
              <a:rect l="l" t="t" r="r" b="b"/>
              <a:pathLst>
                <a:path w="3566159" h="1645920">
                  <a:moveTo>
                    <a:pt x="1783080" y="1645920"/>
                  </a:moveTo>
                  <a:lnTo>
                    <a:pt x="1719158" y="1645400"/>
                  </a:lnTo>
                  <a:lnTo>
                    <a:pt x="1655801" y="1643854"/>
                  </a:lnTo>
                  <a:lnTo>
                    <a:pt x="1593045" y="1641298"/>
                  </a:lnTo>
                  <a:lnTo>
                    <a:pt x="1530928" y="1637750"/>
                  </a:lnTo>
                  <a:lnTo>
                    <a:pt x="1469488" y="1633227"/>
                  </a:lnTo>
                  <a:lnTo>
                    <a:pt x="1408763" y="1627747"/>
                  </a:lnTo>
                  <a:lnTo>
                    <a:pt x="1348791" y="1621327"/>
                  </a:lnTo>
                  <a:lnTo>
                    <a:pt x="1289609" y="1613984"/>
                  </a:lnTo>
                  <a:lnTo>
                    <a:pt x="1231255" y="1605736"/>
                  </a:lnTo>
                  <a:lnTo>
                    <a:pt x="1173768" y="1596600"/>
                  </a:lnTo>
                  <a:lnTo>
                    <a:pt x="1117184" y="1586593"/>
                  </a:lnTo>
                  <a:lnTo>
                    <a:pt x="1061542" y="1575733"/>
                  </a:lnTo>
                  <a:lnTo>
                    <a:pt x="1006879" y="1564037"/>
                  </a:lnTo>
                  <a:lnTo>
                    <a:pt x="953234" y="1551523"/>
                  </a:lnTo>
                  <a:lnTo>
                    <a:pt x="900644" y="1538208"/>
                  </a:lnTo>
                  <a:lnTo>
                    <a:pt x="849147" y="1524110"/>
                  </a:lnTo>
                  <a:lnTo>
                    <a:pt x="798781" y="1509245"/>
                  </a:lnTo>
                  <a:lnTo>
                    <a:pt x="749583" y="1493631"/>
                  </a:lnTo>
                  <a:lnTo>
                    <a:pt x="701591" y="1477286"/>
                  </a:lnTo>
                  <a:lnTo>
                    <a:pt x="654844" y="1460226"/>
                  </a:lnTo>
                  <a:lnTo>
                    <a:pt x="609379" y="1442470"/>
                  </a:lnTo>
                  <a:lnTo>
                    <a:pt x="565234" y="1424035"/>
                  </a:lnTo>
                  <a:lnTo>
                    <a:pt x="522446" y="1404937"/>
                  </a:lnTo>
                  <a:lnTo>
                    <a:pt x="481053" y="1385195"/>
                  </a:lnTo>
                  <a:lnTo>
                    <a:pt x="441094" y="1364826"/>
                  </a:lnTo>
                  <a:lnTo>
                    <a:pt x="402606" y="1343846"/>
                  </a:lnTo>
                  <a:lnTo>
                    <a:pt x="365627" y="1322275"/>
                  </a:lnTo>
                  <a:lnTo>
                    <a:pt x="330195" y="1300128"/>
                  </a:lnTo>
                  <a:lnTo>
                    <a:pt x="296347" y="1277423"/>
                  </a:lnTo>
                  <a:lnTo>
                    <a:pt x="264121" y="1254179"/>
                  </a:lnTo>
                  <a:lnTo>
                    <a:pt x="233556" y="1230411"/>
                  </a:lnTo>
                  <a:lnTo>
                    <a:pt x="177556" y="1181376"/>
                  </a:lnTo>
                  <a:lnTo>
                    <a:pt x="128651" y="1130458"/>
                  </a:lnTo>
                  <a:lnTo>
                    <a:pt x="87142" y="1077796"/>
                  </a:lnTo>
                  <a:lnTo>
                    <a:pt x="53333" y="1023529"/>
                  </a:lnTo>
                  <a:lnTo>
                    <a:pt x="27526" y="967795"/>
                  </a:lnTo>
                  <a:lnTo>
                    <a:pt x="10022" y="910735"/>
                  </a:lnTo>
                  <a:lnTo>
                    <a:pt x="1126" y="852486"/>
                  </a:lnTo>
                  <a:lnTo>
                    <a:pt x="0" y="822960"/>
                  </a:lnTo>
                  <a:lnTo>
                    <a:pt x="1126" y="793433"/>
                  </a:lnTo>
                  <a:lnTo>
                    <a:pt x="10022" y="735184"/>
                  </a:lnTo>
                  <a:lnTo>
                    <a:pt x="27526" y="678124"/>
                  </a:lnTo>
                  <a:lnTo>
                    <a:pt x="53333" y="622390"/>
                  </a:lnTo>
                  <a:lnTo>
                    <a:pt x="87142" y="568123"/>
                  </a:lnTo>
                  <a:lnTo>
                    <a:pt x="128651" y="515461"/>
                  </a:lnTo>
                  <a:lnTo>
                    <a:pt x="177556" y="464543"/>
                  </a:lnTo>
                  <a:lnTo>
                    <a:pt x="233556" y="415508"/>
                  </a:lnTo>
                  <a:lnTo>
                    <a:pt x="264121" y="391740"/>
                  </a:lnTo>
                  <a:lnTo>
                    <a:pt x="296347" y="368496"/>
                  </a:lnTo>
                  <a:lnTo>
                    <a:pt x="330195" y="345791"/>
                  </a:lnTo>
                  <a:lnTo>
                    <a:pt x="365627" y="323644"/>
                  </a:lnTo>
                  <a:lnTo>
                    <a:pt x="402606" y="302073"/>
                  </a:lnTo>
                  <a:lnTo>
                    <a:pt x="441094" y="281093"/>
                  </a:lnTo>
                  <a:lnTo>
                    <a:pt x="481053" y="260724"/>
                  </a:lnTo>
                  <a:lnTo>
                    <a:pt x="522446" y="240982"/>
                  </a:lnTo>
                  <a:lnTo>
                    <a:pt x="565234" y="221884"/>
                  </a:lnTo>
                  <a:lnTo>
                    <a:pt x="609379" y="203449"/>
                  </a:lnTo>
                  <a:lnTo>
                    <a:pt x="654844" y="185693"/>
                  </a:lnTo>
                  <a:lnTo>
                    <a:pt x="701591" y="168633"/>
                  </a:lnTo>
                  <a:lnTo>
                    <a:pt x="749583" y="152288"/>
                  </a:lnTo>
                  <a:lnTo>
                    <a:pt x="798781" y="136674"/>
                  </a:lnTo>
                  <a:lnTo>
                    <a:pt x="849147" y="121809"/>
                  </a:lnTo>
                  <a:lnTo>
                    <a:pt x="900644" y="107711"/>
                  </a:lnTo>
                  <a:lnTo>
                    <a:pt x="953234" y="94396"/>
                  </a:lnTo>
                  <a:lnTo>
                    <a:pt x="1006879" y="81882"/>
                  </a:lnTo>
                  <a:lnTo>
                    <a:pt x="1061542" y="70186"/>
                  </a:lnTo>
                  <a:lnTo>
                    <a:pt x="1117184" y="59326"/>
                  </a:lnTo>
                  <a:lnTo>
                    <a:pt x="1173768" y="49319"/>
                  </a:lnTo>
                  <a:lnTo>
                    <a:pt x="1231255" y="40183"/>
                  </a:lnTo>
                  <a:lnTo>
                    <a:pt x="1289609" y="31935"/>
                  </a:lnTo>
                  <a:lnTo>
                    <a:pt x="1348791" y="24592"/>
                  </a:lnTo>
                  <a:lnTo>
                    <a:pt x="1408763" y="18172"/>
                  </a:lnTo>
                  <a:lnTo>
                    <a:pt x="1469488" y="12692"/>
                  </a:lnTo>
                  <a:lnTo>
                    <a:pt x="1530928" y="8169"/>
                  </a:lnTo>
                  <a:lnTo>
                    <a:pt x="1593045" y="4621"/>
                  </a:lnTo>
                  <a:lnTo>
                    <a:pt x="1655801" y="2065"/>
                  </a:lnTo>
                  <a:lnTo>
                    <a:pt x="1719158" y="519"/>
                  </a:lnTo>
                  <a:lnTo>
                    <a:pt x="1783080" y="0"/>
                  </a:lnTo>
                  <a:lnTo>
                    <a:pt x="1847001" y="519"/>
                  </a:lnTo>
                  <a:lnTo>
                    <a:pt x="1910358" y="2065"/>
                  </a:lnTo>
                  <a:lnTo>
                    <a:pt x="1973114" y="4621"/>
                  </a:lnTo>
                  <a:lnTo>
                    <a:pt x="2035231" y="8169"/>
                  </a:lnTo>
                  <a:lnTo>
                    <a:pt x="2096671" y="12692"/>
                  </a:lnTo>
                  <a:lnTo>
                    <a:pt x="2157396" y="18172"/>
                  </a:lnTo>
                  <a:lnTo>
                    <a:pt x="2217368" y="24592"/>
                  </a:lnTo>
                  <a:lnTo>
                    <a:pt x="2276550" y="31935"/>
                  </a:lnTo>
                  <a:lnTo>
                    <a:pt x="2334904" y="40183"/>
                  </a:lnTo>
                  <a:lnTo>
                    <a:pt x="2392391" y="49319"/>
                  </a:lnTo>
                  <a:lnTo>
                    <a:pt x="2448975" y="59326"/>
                  </a:lnTo>
                  <a:lnTo>
                    <a:pt x="2504617" y="70186"/>
                  </a:lnTo>
                  <a:lnTo>
                    <a:pt x="2559280" y="81882"/>
                  </a:lnTo>
                  <a:lnTo>
                    <a:pt x="2612925" y="94396"/>
                  </a:lnTo>
                  <a:lnTo>
                    <a:pt x="2665515" y="107711"/>
                  </a:lnTo>
                  <a:lnTo>
                    <a:pt x="2717012" y="121809"/>
                  </a:lnTo>
                  <a:lnTo>
                    <a:pt x="2767378" y="136674"/>
                  </a:lnTo>
                  <a:lnTo>
                    <a:pt x="2816576" y="152288"/>
                  </a:lnTo>
                  <a:lnTo>
                    <a:pt x="2864568" y="168633"/>
                  </a:lnTo>
                  <a:lnTo>
                    <a:pt x="2911315" y="185693"/>
                  </a:lnTo>
                  <a:lnTo>
                    <a:pt x="2956780" y="203449"/>
                  </a:lnTo>
                  <a:lnTo>
                    <a:pt x="3000925" y="221884"/>
                  </a:lnTo>
                  <a:lnTo>
                    <a:pt x="3043713" y="240982"/>
                  </a:lnTo>
                  <a:lnTo>
                    <a:pt x="3085106" y="260724"/>
                  </a:lnTo>
                  <a:lnTo>
                    <a:pt x="3125065" y="281093"/>
                  </a:lnTo>
                  <a:lnTo>
                    <a:pt x="3163553" y="302073"/>
                  </a:lnTo>
                  <a:lnTo>
                    <a:pt x="3200532" y="323644"/>
                  </a:lnTo>
                  <a:lnTo>
                    <a:pt x="3235964" y="345791"/>
                  </a:lnTo>
                  <a:lnTo>
                    <a:pt x="3269812" y="368496"/>
                  </a:lnTo>
                  <a:lnTo>
                    <a:pt x="3302038" y="391740"/>
                  </a:lnTo>
                  <a:lnTo>
                    <a:pt x="3332603" y="415508"/>
                  </a:lnTo>
                  <a:lnTo>
                    <a:pt x="3388603" y="464543"/>
                  </a:lnTo>
                  <a:lnTo>
                    <a:pt x="3437508" y="515461"/>
                  </a:lnTo>
                  <a:lnTo>
                    <a:pt x="3479017" y="568123"/>
                  </a:lnTo>
                  <a:lnTo>
                    <a:pt x="3512826" y="622390"/>
                  </a:lnTo>
                  <a:lnTo>
                    <a:pt x="3538633" y="678124"/>
                  </a:lnTo>
                  <a:lnTo>
                    <a:pt x="3556137" y="735184"/>
                  </a:lnTo>
                  <a:lnTo>
                    <a:pt x="3565033" y="793433"/>
                  </a:lnTo>
                  <a:lnTo>
                    <a:pt x="3566160" y="822960"/>
                  </a:lnTo>
                  <a:lnTo>
                    <a:pt x="3565033" y="852486"/>
                  </a:lnTo>
                  <a:lnTo>
                    <a:pt x="3556137" y="910735"/>
                  </a:lnTo>
                  <a:lnTo>
                    <a:pt x="3538633" y="967795"/>
                  </a:lnTo>
                  <a:lnTo>
                    <a:pt x="3512826" y="1023529"/>
                  </a:lnTo>
                  <a:lnTo>
                    <a:pt x="3479017" y="1077796"/>
                  </a:lnTo>
                  <a:lnTo>
                    <a:pt x="3437508" y="1130458"/>
                  </a:lnTo>
                  <a:lnTo>
                    <a:pt x="3388603" y="1181376"/>
                  </a:lnTo>
                  <a:lnTo>
                    <a:pt x="3332603" y="1230411"/>
                  </a:lnTo>
                  <a:lnTo>
                    <a:pt x="3302038" y="1254179"/>
                  </a:lnTo>
                  <a:lnTo>
                    <a:pt x="3269812" y="1277423"/>
                  </a:lnTo>
                  <a:lnTo>
                    <a:pt x="3235964" y="1300128"/>
                  </a:lnTo>
                  <a:lnTo>
                    <a:pt x="3200532" y="1322275"/>
                  </a:lnTo>
                  <a:lnTo>
                    <a:pt x="3163553" y="1343846"/>
                  </a:lnTo>
                  <a:lnTo>
                    <a:pt x="3125065" y="1364826"/>
                  </a:lnTo>
                  <a:lnTo>
                    <a:pt x="3085106" y="1385195"/>
                  </a:lnTo>
                  <a:lnTo>
                    <a:pt x="3043713" y="1404937"/>
                  </a:lnTo>
                  <a:lnTo>
                    <a:pt x="3000925" y="1424035"/>
                  </a:lnTo>
                  <a:lnTo>
                    <a:pt x="2956780" y="1442470"/>
                  </a:lnTo>
                  <a:lnTo>
                    <a:pt x="2911315" y="1460226"/>
                  </a:lnTo>
                  <a:lnTo>
                    <a:pt x="2864568" y="1477286"/>
                  </a:lnTo>
                  <a:lnTo>
                    <a:pt x="2816576" y="1493631"/>
                  </a:lnTo>
                  <a:lnTo>
                    <a:pt x="2767378" y="1509245"/>
                  </a:lnTo>
                  <a:lnTo>
                    <a:pt x="2717012" y="1524110"/>
                  </a:lnTo>
                  <a:lnTo>
                    <a:pt x="2665515" y="1538208"/>
                  </a:lnTo>
                  <a:lnTo>
                    <a:pt x="2612925" y="1551523"/>
                  </a:lnTo>
                  <a:lnTo>
                    <a:pt x="2559280" y="1564037"/>
                  </a:lnTo>
                  <a:lnTo>
                    <a:pt x="2504617" y="1575733"/>
                  </a:lnTo>
                  <a:lnTo>
                    <a:pt x="2448975" y="1586593"/>
                  </a:lnTo>
                  <a:lnTo>
                    <a:pt x="2392391" y="1596600"/>
                  </a:lnTo>
                  <a:lnTo>
                    <a:pt x="2334904" y="1605736"/>
                  </a:lnTo>
                  <a:lnTo>
                    <a:pt x="2276550" y="1613984"/>
                  </a:lnTo>
                  <a:lnTo>
                    <a:pt x="2217368" y="1621327"/>
                  </a:lnTo>
                  <a:lnTo>
                    <a:pt x="2157396" y="1627747"/>
                  </a:lnTo>
                  <a:lnTo>
                    <a:pt x="2096671" y="1633227"/>
                  </a:lnTo>
                  <a:lnTo>
                    <a:pt x="2035231" y="1637750"/>
                  </a:lnTo>
                  <a:lnTo>
                    <a:pt x="1973114" y="1641298"/>
                  </a:lnTo>
                  <a:lnTo>
                    <a:pt x="1910358" y="1643854"/>
                  </a:lnTo>
                  <a:lnTo>
                    <a:pt x="1847001" y="1645400"/>
                  </a:lnTo>
                  <a:lnTo>
                    <a:pt x="1783080" y="1645920"/>
                  </a:lnTo>
                  <a:close/>
                </a:path>
              </a:pathLst>
            </a:custGeom>
            <a:ln w="7296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37</a:t>
            </a:fld>
            <a:endParaRPr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4229" y="364490"/>
            <a:ext cx="58934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Section</a:t>
            </a:r>
            <a:r>
              <a:rPr spc="-70" dirty="0"/>
              <a:t> </a:t>
            </a:r>
            <a:r>
              <a:rPr dirty="0"/>
              <a:t>Placement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38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902459"/>
            <a:ext cx="8415655" cy="437134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147955">
              <a:lnSpc>
                <a:spcPts val="3729"/>
              </a:lnSpc>
              <a:spcBef>
                <a:spcPts val="31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Bytes in each section is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given addresses 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starting from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0x0</a:t>
            </a:r>
            <a:endParaRPr sz="3200">
              <a:latin typeface="DejaVu Sans"/>
              <a:cs typeface="DejaVu Sans"/>
            </a:endParaRPr>
          </a:p>
          <a:p>
            <a:pPr marL="12700" marR="5080">
              <a:lnSpc>
                <a:spcPts val="3729"/>
              </a:lnSpc>
              <a:spcBef>
                <a:spcPts val="1420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Labels get addresses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relative to the start  of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section</a:t>
            </a:r>
            <a:endParaRPr sz="3200">
              <a:latin typeface="DejaVu Sans"/>
              <a:cs typeface="DejaVu Sans"/>
            </a:endParaRPr>
          </a:p>
          <a:p>
            <a:pPr marL="12700" marR="1105535">
              <a:lnSpc>
                <a:spcPts val="3729"/>
              </a:lnSpc>
              <a:spcBef>
                <a:spcPts val="1430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Linker places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section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at a particular 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address</a:t>
            </a:r>
            <a:endParaRPr sz="3200">
              <a:latin typeface="DejaVu Sans"/>
              <a:cs typeface="DejaVu Sans"/>
            </a:endParaRPr>
          </a:p>
          <a:p>
            <a:pPr marL="12700" marR="40005">
              <a:lnSpc>
                <a:spcPts val="3729"/>
              </a:lnSpc>
              <a:spcBef>
                <a:spcPts val="1420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Labels get new address, label references 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are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 patched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429514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40" y="542417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489798"/>
            <a:ext cx="10079990" cy="4636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80840" y="364490"/>
            <a:ext cx="17189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H</a:t>
            </a:r>
            <a:r>
              <a:rPr spc="-5" dirty="0"/>
              <a:t>o</a:t>
            </a:r>
            <a:r>
              <a:rPr spc="5" dirty="0"/>
              <a:t>w</a:t>
            </a:r>
            <a:r>
              <a:rPr dirty="0"/>
              <a:t>?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736089"/>
            <a:ext cx="8609965" cy="3115310"/>
          </a:xfrm>
          <a:prstGeom prst="rect">
            <a:avLst/>
          </a:prstGeom>
        </p:spPr>
        <p:txBody>
          <a:bodyPr vert="horz" wrap="square" lIns="0" tIns="1790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3200" dirty="0">
                <a:latin typeface="DejaVu Sans"/>
                <a:cs typeface="DejaVu Sans"/>
              </a:rPr>
              <a:t>3 Example </a:t>
            </a:r>
            <a:r>
              <a:rPr sz="3200" spc="-5" dirty="0">
                <a:latin typeface="DejaVu Sans"/>
                <a:cs typeface="DejaVu Sans"/>
              </a:rPr>
              <a:t>Scenarios</a:t>
            </a:r>
            <a:endParaRPr sz="3200">
              <a:latin typeface="DejaVu Sans"/>
              <a:cs typeface="DejaVu Sans"/>
            </a:endParaRPr>
          </a:p>
          <a:p>
            <a:pPr marL="12700" marR="353695">
              <a:lnSpc>
                <a:spcPts val="3729"/>
              </a:lnSpc>
              <a:spcBef>
                <a:spcPts val="1525"/>
              </a:spcBef>
            </a:pPr>
            <a:r>
              <a:rPr sz="3200" dirty="0">
                <a:latin typeface="DejaVu Sans"/>
                <a:cs typeface="DejaVu Sans"/>
              </a:rPr>
              <a:t>Hello </a:t>
            </a:r>
            <a:r>
              <a:rPr sz="3200" spc="-5" dirty="0">
                <a:latin typeface="DejaVu Sans"/>
                <a:cs typeface="DejaVu Sans"/>
              </a:rPr>
              <a:t>Embedded World </a:t>
            </a:r>
            <a:r>
              <a:rPr sz="3200" dirty="0">
                <a:latin typeface="DejaVu Sans"/>
                <a:cs typeface="DejaVu Sans"/>
              </a:rPr>
              <a:t>– </a:t>
            </a:r>
            <a:r>
              <a:rPr sz="3200" spc="-5" dirty="0">
                <a:latin typeface="DejaVu Sans"/>
                <a:cs typeface="DejaVu Sans"/>
              </a:rPr>
              <a:t>Add </a:t>
            </a:r>
            <a:r>
              <a:rPr sz="3200" dirty="0">
                <a:latin typeface="DejaVu Sans"/>
                <a:cs typeface="DejaVu Sans"/>
              </a:rPr>
              <a:t>2 </a:t>
            </a:r>
            <a:r>
              <a:rPr sz="3200" spc="-5" dirty="0">
                <a:latin typeface="DejaVu Sans"/>
                <a:cs typeface="DejaVu Sans"/>
              </a:rPr>
              <a:t>numbers  </a:t>
            </a:r>
            <a:r>
              <a:rPr sz="3200" dirty="0">
                <a:latin typeface="DejaVu Sans"/>
                <a:cs typeface="DejaVu Sans"/>
              </a:rPr>
              <a:t>in </a:t>
            </a:r>
            <a:r>
              <a:rPr sz="3200" spc="-5" dirty="0">
                <a:latin typeface="DejaVu Sans"/>
                <a:cs typeface="DejaVu Sans"/>
              </a:rPr>
              <a:t>registers </a:t>
            </a:r>
            <a:r>
              <a:rPr sz="3200" dirty="0">
                <a:latin typeface="DejaVu Sans"/>
                <a:cs typeface="DejaVu Sans"/>
              </a:rPr>
              <a:t>in</a:t>
            </a:r>
            <a:r>
              <a:rPr sz="3200" spc="-5" dirty="0">
                <a:latin typeface="DejaVu Sans"/>
                <a:cs typeface="DejaVu Sans"/>
              </a:rPr>
              <a:t> assembly</a:t>
            </a:r>
            <a:endParaRPr sz="3200">
              <a:latin typeface="DejaVu Sans"/>
              <a:cs typeface="DejaVu Sans"/>
            </a:endParaRPr>
          </a:p>
          <a:p>
            <a:pPr marL="12700" marR="5080">
              <a:lnSpc>
                <a:spcPts val="5150"/>
              </a:lnSpc>
              <a:spcBef>
                <a:spcPts val="285"/>
              </a:spcBef>
            </a:pPr>
            <a:r>
              <a:rPr sz="3200" dirty="0">
                <a:latin typeface="DejaVu Sans"/>
                <a:cs typeface="DejaVu Sans"/>
              </a:rPr>
              <a:t>Add 2 </a:t>
            </a:r>
            <a:r>
              <a:rPr sz="3200" spc="-5" dirty="0">
                <a:latin typeface="DejaVu Sans"/>
                <a:cs typeface="DejaVu Sans"/>
              </a:rPr>
              <a:t>numbers </a:t>
            </a:r>
            <a:r>
              <a:rPr sz="3200" dirty="0">
                <a:latin typeface="DejaVu Sans"/>
                <a:cs typeface="DejaVu Sans"/>
              </a:rPr>
              <a:t>from </a:t>
            </a:r>
            <a:r>
              <a:rPr sz="3200" spc="-5" dirty="0">
                <a:latin typeface="DejaVu Sans"/>
                <a:cs typeface="DejaVu Sans"/>
              </a:rPr>
              <a:t>memory </a:t>
            </a:r>
            <a:r>
              <a:rPr sz="3200" dirty="0">
                <a:latin typeface="DejaVu Sans"/>
                <a:cs typeface="DejaVu Sans"/>
              </a:rPr>
              <a:t>in </a:t>
            </a:r>
            <a:r>
              <a:rPr sz="3200" spc="-5" dirty="0">
                <a:latin typeface="DejaVu Sans"/>
                <a:cs typeface="DejaVu Sans"/>
              </a:rPr>
              <a:t>assembly  </a:t>
            </a:r>
            <a:r>
              <a:rPr sz="3200" dirty="0">
                <a:latin typeface="DejaVu Sans"/>
                <a:cs typeface="DejaVu Sans"/>
              </a:rPr>
              <a:t>Add 2 </a:t>
            </a:r>
            <a:r>
              <a:rPr sz="3200" spc="-5" dirty="0">
                <a:latin typeface="DejaVu Sans"/>
                <a:cs typeface="DejaVu Sans"/>
              </a:rPr>
              <a:t>numbers </a:t>
            </a:r>
            <a:r>
              <a:rPr sz="3200" dirty="0">
                <a:latin typeface="DejaVu Sans"/>
                <a:cs typeface="DejaVu Sans"/>
              </a:rPr>
              <a:t>from </a:t>
            </a:r>
            <a:r>
              <a:rPr sz="3200" spc="-5" dirty="0">
                <a:latin typeface="DejaVu Sans"/>
                <a:cs typeface="DejaVu Sans"/>
              </a:rPr>
              <a:t>memory </a:t>
            </a:r>
            <a:r>
              <a:rPr sz="3200" dirty="0">
                <a:latin typeface="DejaVu Sans"/>
                <a:cs typeface="DejaVu Sans"/>
              </a:rPr>
              <a:t>in C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82142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40" y="44754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06" y="848360"/>
            <a:ext cx="10071735" cy="5918200"/>
            <a:chOff x="8406" y="848360"/>
            <a:chExt cx="10071735" cy="5918200"/>
          </a:xfrm>
        </p:grpSpPr>
        <p:sp>
          <p:nvSpPr>
            <p:cNvPr id="3" name="object 3"/>
            <p:cNvSpPr/>
            <p:nvPr/>
          </p:nvSpPr>
          <p:spPr>
            <a:xfrm>
              <a:off x="8406" y="848360"/>
              <a:ext cx="10071583" cy="59182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38160" y="1747520"/>
              <a:ext cx="822960" cy="355600"/>
            </a:xfrm>
            <a:custGeom>
              <a:avLst/>
              <a:gdLst/>
              <a:ahLst/>
              <a:cxnLst/>
              <a:rect l="l" t="t" r="r" b="b"/>
              <a:pathLst>
                <a:path w="822959" h="355600">
                  <a:moveTo>
                    <a:pt x="822960" y="0"/>
                  </a:moveTo>
                  <a:lnTo>
                    <a:pt x="0" y="0"/>
                  </a:lnTo>
                  <a:lnTo>
                    <a:pt x="0" y="355600"/>
                  </a:lnTo>
                  <a:lnTo>
                    <a:pt x="822960" y="3556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215630" y="1762759"/>
            <a:ext cx="667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strlen</a:t>
            </a:r>
            <a:endParaRPr sz="18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82089" y="29209"/>
            <a:ext cx="7169950" cy="75272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8629" y="364490"/>
            <a:ext cx="40646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Linker</a:t>
            </a:r>
            <a:r>
              <a:rPr spc="-75" dirty="0"/>
              <a:t> </a:t>
            </a:r>
            <a:r>
              <a:rPr dirty="0"/>
              <a:t>Script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66159" y="219456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Linker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303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1815" marR="541655" indent="173990">
              <a:lnSpc>
                <a:spcPts val="2090"/>
              </a:lnSpc>
              <a:spcBef>
                <a:spcPts val="1505"/>
              </a:spcBef>
            </a:pPr>
            <a:r>
              <a:rPr sz="1800" spc="-25" dirty="0">
                <a:latin typeface="DejaVu Sans"/>
                <a:cs typeface="DejaVu Sans"/>
              </a:rPr>
              <a:t>Symbol  R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s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u</a:t>
            </a:r>
            <a:r>
              <a:rPr sz="1800" spc="-20" dirty="0">
                <a:latin typeface="DejaVu Sans"/>
                <a:cs typeface="DejaVu Sans"/>
              </a:rPr>
              <a:t>t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o</a:t>
            </a:r>
            <a:r>
              <a:rPr sz="1800" dirty="0">
                <a:latin typeface="DejaVu Sans"/>
                <a:cs typeface="DejaVu Sans"/>
              </a:rPr>
              <a:t>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69279" y="37490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552450">
              <a:lnSpc>
                <a:spcPct val="100000"/>
              </a:lnSpc>
            </a:pPr>
            <a:r>
              <a:rPr sz="1800" spc="-20" dirty="0">
                <a:latin typeface="DejaVu Sans"/>
                <a:cs typeface="DejaVu Sans"/>
              </a:rPr>
              <a:t>Relocation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767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688340" marR="676275" indent="3937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0" dirty="0">
                <a:latin typeface="DejaVu Sans"/>
                <a:cs typeface="DejaVu Sans"/>
              </a:rPr>
              <a:t>r</a:t>
            </a:r>
            <a:r>
              <a:rPr sz="1800" spc="-25" dirty="0">
                <a:latin typeface="DejaVu Sans"/>
                <a:cs typeface="DejaVu Sans"/>
              </a:rPr>
              <a:t>g</a:t>
            </a:r>
            <a:r>
              <a:rPr sz="1800" spc="-15" dirty="0">
                <a:latin typeface="DejaVu Sans"/>
                <a:cs typeface="DejaVu Sans"/>
              </a:rPr>
              <a:t>i</a:t>
            </a:r>
            <a:r>
              <a:rPr sz="1800" spc="-2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g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23759" y="5577840"/>
            <a:ext cx="2286000" cy="914400"/>
          </a:xfrm>
          <a:prstGeom prst="rect">
            <a:avLst/>
          </a:prstGeom>
          <a:solidFill>
            <a:srgbClr val="E5E5E5"/>
          </a:solidFill>
          <a:ln w="3175">
            <a:solidFill>
              <a:srgbClr val="00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552450" marR="543560" indent="175260">
              <a:lnSpc>
                <a:spcPts val="2090"/>
              </a:lnSpc>
              <a:spcBef>
                <a:spcPts val="1505"/>
              </a:spcBef>
            </a:pPr>
            <a:r>
              <a:rPr sz="1800" spc="-20" dirty="0">
                <a:latin typeface="DejaVu Sans"/>
                <a:cs typeface="DejaVu Sans"/>
              </a:rPr>
              <a:t>Section  P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spc="-20" dirty="0">
                <a:latin typeface="DejaVu Sans"/>
                <a:cs typeface="DejaVu Sans"/>
              </a:rPr>
              <a:t>c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m</a:t>
            </a: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35" dirty="0">
                <a:latin typeface="DejaVu Sans"/>
                <a:cs typeface="DejaVu Sans"/>
              </a:rPr>
              <a:t>n</a:t>
            </a:r>
            <a:r>
              <a:rPr sz="1800" dirty="0">
                <a:latin typeface="DejaVu Sans"/>
                <a:cs typeface="DejaVu Sans"/>
              </a:rPr>
              <a:t>t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551429" y="3108960"/>
            <a:ext cx="4315460" cy="640080"/>
            <a:chOff x="2551429" y="3108960"/>
            <a:chExt cx="4315460" cy="640080"/>
          </a:xfrm>
        </p:grpSpPr>
        <p:sp>
          <p:nvSpPr>
            <p:cNvPr id="9" name="object 9"/>
            <p:cNvSpPr/>
            <p:nvPr/>
          </p:nvSpPr>
          <p:spPr>
            <a:xfrm>
              <a:off x="2551429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19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0603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2103120" y="0"/>
                  </a:moveTo>
                  <a:lnTo>
                    <a:pt x="2103120" y="320039"/>
                  </a:lnTo>
                  <a:lnTo>
                    <a:pt x="0" y="320039"/>
                  </a:lnTo>
                  <a:lnTo>
                    <a:pt x="0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57670" y="35864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9159" y="3108960"/>
              <a:ext cx="2103120" cy="510540"/>
            </a:xfrm>
            <a:custGeom>
              <a:avLst/>
              <a:gdLst/>
              <a:ahLst/>
              <a:cxnLst/>
              <a:rect l="l" t="t" r="r" b="b"/>
              <a:pathLst>
                <a:path w="2103120" h="510539">
                  <a:moveTo>
                    <a:pt x="0" y="0"/>
                  </a:moveTo>
                  <a:lnTo>
                    <a:pt x="0" y="320039"/>
                  </a:lnTo>
                  <a:lnTo>
                    <a:pt x="2103119" y="320039"/>
                  </a:lnTo>
                  <a:lnTo>
                    <a:pt x="2103119" y="5105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2800350" y="4663440"/>
            <a:ext cx="7294880" cy="2231390"/>
            <a:chOff x="2800350" y="4663440"/>
            <a:chExt cx="7294880" cy="2231390"/>
          </a:xfrm>
        </p:grpSpPr>
        <p:sp>
          <p:nvSpPr>
            <p:cNvPr id="14" name="object 14"/>
            <p:cNvSpPr/>
            <p:nvPr/>
          </p:nvSpPr>
          <p:spPr>
            <a:xfrm>
              <a:off x="538607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19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440679" y="4663440"/>
              <a:ext cx="1371600" cy="784860"/>
            </a:xfrm>
            <a:custGeom>
              <a:avLst/>
              <a:gdLst/>
              <a:ahLst/>
              <a:cxnLst/>
              <a:rect l="l" t="t" r="r" b="b"/>
              <a:pathLst>
                <a:path w="1371600" h="784860">
                  <a:moveTo>
                    <a:pt x="1371600" y="0"/>
                  </a:moveTo>
                  <a:lnTo>
                    <a:pt x="1371600" y="457200"/>
                  </a:lnTo>
                  <a:lnTo>
                    <a:pt x="0" y="457200"/>
                  </a:lnTo>
                  <a:lnTo>
                    <a:pt x="0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312150" y="5415280"/>
              <a:ext cx="109220" cy="162560"/>
            </a:xfrm>
            <a:custGeom>
              <a:avLst/>
              <a:gdLst/>
              <a:ahLst/>
              <a:cxnLst/>
              <a:rect l="l" t="t" r="r" b="b"/>
              <a:pathLst>
                <a:path w="109220" h="162560">
                  <a:moveTo>
                    <a:pt x="109220" y="0"/>
                  </a:moveTo>
                  <a:lnTo>
                    <a:pt x="0" y="0"/>
                  </a:lnTo>
                  <a:lnTo>
                    <a:pt x="54609" y="162560"/>
                  </a:lnTo>
                  <a:lnTo>
                    <a:pt x="109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812279" y="4663440"/>
              <a:ext cx="1554480" cy="784860"/>
            </a:xfrm>
            <a:custGeom>
              <a:avLst/>
              <a:gdLst/>
              <a:ahLst/>
              <a:cxnLst/>
              <a:rect l="l" t="t" r="r" b="b"/>
              <a:pathLst>
                <a:path w="1554479" h="784860">
                  <a:moveTo>
                    <a:pt x="0" y="0"/>
                  </a:moveTo>
                  <a:lnTo>
                    <a:pt x="0" y="457200"/>
                  </a:lnTo>
                  <a:lnTo>
                    <a:pt x="1554479" y="457200"/>
                  </a:lnTo>
                  <a:lnTo>
                    <a:pt x="1554479" y="7848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474719" y="5212080"/>
              <a:ext cx="6583680" cy="1645920"/>
            </a:xfrm>
            <a:custGeom>
              <a:avLst/>
              <a:gdLst/>
              <a:ahLst/>
              <a:cxnLst/>
              <a:rect l="l" t="t" r="r" b="b"/>
              <a:pathLst>
                <a:path w="6583680" h="1645920">
                  <a:moveTo>
                    <a:pt x="3291839" y="1645920"/>
                  </a:moveTo>
                  <a:lnTo>
                    <a:pt x="3219330" y="1645724"/>
                  </a:lnTo>
                  <a:lnTo>
                    <a:pt x="3147203" y="1645139"/>
                  </a:lnTo>
                  <a:lnTo>
                    <a:pt x="3075473" y="1644170"/>
                  </a:lnTo>
                  <a:lnTo>
                    <a:pt x="3004158" y="1642819"/>
                  </a:lnTo>
                  <a:lnTo>
                    <a:pt x="2933273" y="1641092"/>
                  </a:lnTo>
                  <a:lnTo>
                    <a:pt x="2862834" y="1638992"/>
                  </a:lnTo>
                  <a:lnTo>
                    <a:pt x="2792857" y="1636524"/>
                  </a:lnTo>
                  <a:lnTo>
                    <a:pt x="2723359" y="1633690"/>
                  </a:lnTo>
                  <a:lnTo>
                    <a:pt x="2654355" y="1630496"/>
                  </a:lnTo>
                  <a:lnTo>
                    <a:pt x="2585862" y="1626945"/>
                  </a:lnTo>
                  <a:lnTo>
                    <a:pt x="2517895" y="1623041"/>
                  </a:lnTo>
                  <a:lnTo>
                    <a:pt x="2450472" y="1618789"/>
                  </a:lnTo>
                  <a:lnTo>
                    <a:pt x="2383607" y="1614192"/>
                  </a:lnTo>
                  <a:lnTo>
                    <a:pt x="2317317" y="1609254"/>
                  </a:lnTo>
                  <a:lnTo>
                    <a:pt x="2251618" y="1603979"/>
                  </a:lnTo>
                  <a:lnTo>
                    <a:pt x="2186526" y="1598372"/>
                  </a:lnTo>
                  <a:lnTo>
                    <a:pt x="2122058" y="1592436"/>
                  </a:lnTo>
                  <a:lnTo>
                    <a:pt x="2058229" y="1586175"/>
                  </a:lnTo>
                  <a:lnTo>
                    <a:pt x="1995055" y="1579593"/>
                  </a:lnTo>
                  <a:lnTo>
                    <a:pt x="1932553" y="1572695"/>
                  </a:lnTo>
                  <a:lnTo>
                    <a:pt x="1870739" y="1565484"/>
                  </a:lnTo>
                  <a:lnTo>
                    <a:pt x="1809628" y="1557965"/>
                  </a:lnTo>
                  <a:lnTo>
                    <a:pt x="1749237" y="1550141"/>
                  </a:lnTo>
                  <a:lnTo>
                    <a:pt x="1689582" y="1542016"/>
                  </a:lnTo>
                  <a:lnTo>
                    <a:pt x="1630679" y="1533595"/>
                  </a:lnTo>
                  <a:lnTo>
                    <a:pt x="1572545" y="1524881"/>
                  </a:lnTo>
                  <a:lnTo>
                    <a:pt x="1515194" y="1515879"/>
                  </a:lnTo>
                  <a:lnTo>
                    <a:pt x="1458644" y="1506592"/>
                  </a:lnTo>
                  <a:lnTo>
                    <a:pt x="1402910" y="1497024"/>
                  </a:lnTo>
                  <a:lnTo>
                    <a:pt x="1348008" y="1487180"/>
                  </a:lnTo>
                  <a:lnTo>
                    <a:pt x="1293955" y="1477063"/>
                  </a:lnTo>
                  <a:lnTo>
                    <a:pt x="1240767" y="1466678"/>
                  </a:lnTo>
                  <a:lnTo>
                    <a:pt x="1188459" y="1456028"/>
                  </a:lnTo>
                  <a:lnTo>
                    <a:pt x="1137048" y="1445117"/>
                  </a:lnTo>
                  <a:lnTo>
                    <a:pt x="1086551" y="1433950"/>
                  </a:lnTo>
                  <a:lnTo>
                    <a:pt x="1036982" y="1422531"/>
                  </a:lnTo>
                  <a:lnTo>
                    <a:pt x="988358" y="1410863"/>
                  </a:lnTo>
                  <a:lnTo>
                    <a:pt x="940696" y="1398950"/>
                  </a:lnTo>
                  <a:lnTo>
                    <a:pt x="894011" y="1386798"/>
                  </a:lnTo>
                  <a:lnTo>
                    <a:pt x="848319" y="1374408"/>
                  </a:lnTo>
                  <a:lnTo>
                    <a:pt x="803637" y="1361786"/>
                  </a:lnTo>
                  <a:lnTo>
                    <a:pt x="759980" y="1348936"/>
                  </a:lnTo>
                  <a:lnTo>
                    <a:pt x="717365" y="1335861"/>
                  </a:lnTo>
                  <a:lnTo>
                    <a:pt x="675808" y="1322566"/>
                  </a:lnTo>
                  <a:lnTo>
                    <a:pt x="635325" y="1309055"/>
                  </a:lnTo>
                  <a:lnTo>
                    <a:pt x="595931" y="1295331"/>
                  </a:lnTo>
                  <a:lnTo>
                    <a:pt x="557644" y="1281398"/>
                  </a:lnTo>
                  <a:lnTo>
                    <a:pt x="520479" y="1267261"/>
                  </a:lnTo>
                  <a:lnTo>
                    <a:pt x="484452" y="1252924"/>
                  </a:lnTo>
                  <a:lnTo>
                    <a:pt x="415877" y="1223665"/>
                  </a:lnTo>
                  <a:lnTo>
                    <a:pt x="352049" y="1193652"/>
                  </a:lnTo>
                  <a:lnTo>
                    <a:pt x="293095" y="1162918"/>
                  </a:lnTo>
                  <a:lnTo>
                    <a:pt x="239145" y="1131494"/>
                  </a:lnTo>
                  <a:lnTo>
                    <a:pt x="190327" y="1099414"/>
                  </a:lnTo>
                  <a:lnTo>
                    <a:pt x="146771" y="1066708"/>
                  </a:lnTo>
                  <a:lnTo>
                    <a:pt x="108604" y="1033409"/>
                  </a:lnTo>
                  <a:lnTo>
                    <a:pt x="75956" y="999549"/>
                  </a:lnTo>
                  <a:lnTo>
                    <a:pt x="48955" y="965161"/>
                  </a:lnTo>
                  <a:lnTo>
                    <a:pt x="27730" y="930275"/>
                  </a:lnTo>
                  <a:lnTo>
                    <a:pt x="12410" y="894925"/>
                  </a:lnTo>
                  <a:lnTo>
                    <a:pt x="783" y="841099"/>
                  </a:lnTo>
                  <a:lnTo>
                    <a:pt x="0" y="822960"/>
                  </a:lnTo>
                  <a:lnTo>
                    <a:pt x="783" y="804820"/>
                  </a:lnTo>
                  <a:lnTo>
                    <a:pt x="12410" y="750994"/>
                  </a:lnTo>
                  <a:lnTo>
                    <a:pt x="27730" y="715644"/>
                  </a:lnTo>
                  <a:lnTo>
                    <a:pt x="48955" y="680758"/>
                  </a:lnTo>
                  <a:lnTo>
                    <a:pt x="75956" y="646370"/>
                  </a:lnTo>
                  <a:lnTo>
                    <a:pt x="108604" y="612510"/>
                  </a:lnTo>
                  <a:lnTo>
                    <a:pt x="146771" y="579211"/>
                  </a:lnTo>
                  <a:lnTo>
                    <a:pt x="190327" y="546505"/>
                  </a:lnTo>
                  <a:lnTo>
                    <a:pt x="239145" y="514425"/>
                  </a:lnTo>
                  <a:lnTo>
                    <a:pt x="293095" y="483001"/>
                  </a:lnTo>
                  <a:lnTo>
                    <a:pt x="352049" y="452267"/>
                  </a:lnTo>
                  <a:lnTo>
                    <a:pt x="415877" y="422254"/>
                  </a:lnTo>
                  <a:lnTo>
                    <a:pt x="484452" y="392995"/>
                  </a:lnTo>
                  <a:lnTo>
                    <a:pt x="520479" y="378658"/>
                  </a:lnTo>
                  <a:lnTo>
                    <a:pt x="557644" y="364521"/>
                  </a:lnTo>
                  <a:lnTo>
                    <a:pt x="595931" y="350588"/>
                  </a:lnTo>
                  <a:lnTo>
                    <a:pt x="635325" y="336864"/>
                  </a:lnTo>
                  <a:lnTo>
                    <a:pt x="675808" y="323353"/>
                  </a:lnTo>
                  <a:lnTo>
                    <a:pt x="717365" y="310058"/>
                  </a:lnTo>
                  <a:lnTo>
                    <a:pt x="759980" y="296983"/>
                  </a:lnTo>
                  <a:lnTo>
                    <a:pt x="803637" y="284133"/>
                  </a:lnTo>
                  <a:lnTo>
                    <a:pt x="848319" y="271511"/>
                  </a:lnTo>
                  <a:lnTo>
                    <a:pt x="894011" y="259121"/>
                  </a:lnTo>
                  <a:lnTo>
                    <a:pt x="940696" y="246969"/>
                  </a:lnTo>
                  <a:lnTo>
                    <a:pt x="988358" y="235056"/>
                  </a:lnTo>
                  <a:lnTo>
                    <a:pt x="1036982" y="223388"/>
                  </a:lnTo>
                  <a:lnTo>
                    <a:pt x="1086551" y="211969"/>
                  </a:lnTo>
                  <a:lnTo>
                    <a:pt x="1137048" y="200802"/>
                  </a:lnTo>
                  <a:lnTo>
                    <a:pt x="1188459" y="189891"/>
                  </a:lnTo>
                  <a:lnTo>
                    <a:pt x="1240767" y="179241"/>
                  </a:lnTo>
                  <a:lnTo>
                    <a:pt x="1293955" y="168856"/>
                  </a:lnTo>
                  <a:lnTo>
                    <a:pt x="1348008" y="158739"/>
                  </a:lnTo>
                  <a:lnTo>
                    <a:pt x="1402910" y="148895"/>
                  </a:lnTo>
                  <a:lnTo>
                    <a:pt x="1458644" y="139327"/>
                  </a:lnTo>
                  <a:lnTo>
                    <a:pt x="1515194" y="130040"/>
                  </a:lnTo>
                  <a:lnTo>
                    <a:pt x="1572545" y="121038"/>
                  </a:lnTo>
                  <a:lnTo>
                    <a:pt x="1630680" y="112324"/>
                  </a:lnTo>
                  <a:lnTo>
                    <a:pt x="1689582" y="103903"/>
                  </a:lnTo>
                  <a:lnTo>
                    <a:pt x="1749237" y="95778"/>
                  </a:lnTo>
                  <a:lnTo>
                    <a:pt x="1809628" y="87954"/>
                  </a:lnTo>
                  <a:lnTo>
                    <a:pt x="1870739" y="80435"/>
                  </a:lnTo>
                  <a:lnTo>
                    <a:pt x="1932553" y="73224"/>
                  </a:lnTo>
                  <a:lnTo>
                    <a:pt x="1995055" y="66326"/>
                  </a:lnTo>
                  <a:lnTo>
                    <a:pt x="2058229" y="59744"/>
                  </a:lnTo>
                  <a:lnTo>
                    <a:pt x="2122058" y="53483"/>
                  </a:lnTo>
                  <a:lnTo>
                    <a:pt x="2186526" y="47547"/>
                  </a:lnTo>
                  <a:lnTo>
                    <a:pt x="2251618" y="41940"/>
                  </a:lnTo>
                  <a:lnTo>
                    <a:pt x="2317317" y="36665"/>
                  </a:lnTo>
                  <a:lnTo>
                    <a:pt x="2383607" y="31727"/>
                  </a:lnTo>
                  <a:lnTo>
                    <a:pt x="2450472" y="27130"/>
                  </a:lnTo>
                  <a:lnTo>
                    <a:pt x="2517895" y="22878"/>
                  </a:lnTo>
                  <a:lnTo>
                    <a:pt x="2585862" y="18974"/>
                  </a:lnTo>
                  <a:lnTo>
                    <a:pt x="2654355" y="15423"/>
                  </a:lnTo>
                  <a:lnTo>
                    <a:pt x="2723359" y="12229"/>
                  </a:lnTo>
                  <a:lnTo>
                    <a:pt x="2792857" y="9395"/>
                  </a:lnTo>
                  <a:lnTo>
                    <a:pt x="2862834" y="6927"/>
                  </a:lnTo>
                  <a:lnTo>
                    <a:pt x="2933273" y="4827"/>
                  </a:lnTo>
                  <a:lnTo>
                    <a:pt x="3004158" y="3100"/>
                  </a:lnTo>
                  <a:lnTo>
                    <a:pt x="3075473" y="1749"/>
                  </a:lnTo>
                  <a:lnTo>
                    <a:pt x="3147203" y="780"/>
                  </a:lnTo>
                  <a:lnTo>
                    <a:pt x="3219330" y="195"/>
                  </a:lnTo>
                  <a:lnTo>
                    <a:pt x="3291839" y="0"/>
                  </a:lnTo>
                  <a:lnTo>
                    <a:pt x="3364349" y="195"/>
                  </a:lnTo>
                  <a:lnTo>
                    <a:pt x="3436476" y="780"/>
                  </a:lnTo>
                  <a:lnTo>
                    <a:pt x="3508206" y="1749"/>
                  </a:lnTo>
                  <a:lnTo>
                    <a:pt x="3579521" y="3100"/>
                  </a:lnTo>
                  <a:lnTo>
                    <a:pt x="3650406" y="4827"/>
                  </a:lnTo>
                  <a:lnTo>
                    <a:pt x="3720845" y="6927"/>
                  </a:lnTo>
                  <a:lnTo>
                    <a:pt x="3790822" y="9395"/>
                  </a:lnTo>
                  <a:lnTo>
                    <a:pt x="3860320" y="12229"/>
                  </a:lnTo>
                  <a:lnTo>
                    <a:pt x="3929324" y="15423"/>
                  </a:lnTo>
                  <a:lnTo>
                    <a:pt x="3997817" y="18974"/>
                  </a:lnTo>
                  <a:lnTo>
                    <a:pt x="4065784" y="22878"/>
                  </a:lnTo>
                  <a:lnTo>
                    <a:pt x="4133207" y="27130"/>
                  </a:lnTo>
                  <a:lnTo>
                    <a:pt x="4200072" y="31727"/>
                  </a:lnTo>
                  <a:lnTo>
                    <a:pt x="4266362" y="36665"/>
                  </a:lnTo>
                  <a:lnTo>
                    <a:pt x="4332061" y="41940"/>
                  </a:lnTo>
                  <a:lnTo>
                    <a:pt x="4397153" y="47547"/>
                  </a:lnTo>
                  <a:lnTo>
                    <a:pt x="4461621" y="53483"/>
                  </a:lnTo>
                  <a:lnTo>
                    <a:pt x="4525450" y="59744"/>
                  </a:lnTo>
                  <a:lnTo>
                    <a:pt x="4588624" y="66326"/>
                  </a:lnTo>
                  <a:lnTo>
                    <a:pt x="4651126" y="73224"/>
                  </a:lnTo>
                  <a:lnTo>
                    <a:pt x="4712940" y="80435"/>
                  </a:lnTo>
                  <a:lnTo>
                    <a:pt x="4774051" y="87954"/>
                  </a:lnTo>
                  <a:lnTo>
                    <a:pt x="4834442" y="95778"/>
                  </a:lnTo>
                  <a:lnTo>
                    <a:pt x="4894097" y="103903"/>
                  </a:lnTo>
                  <a:lnTo>
                    <a:pt x="4953000" y="112324"/>
                  </a:lnTo>
                  <a:lnTo>
                    <a:pt x="5011134" y="121038"/>
                  </a:lnTo>
                  <a:lnTo>
                    <a:pt x="5068485" y="130040"/>
                  </a:lnTo>
                  <a:lnTo>
                    <a:pt x="5125035" y="139327"/>
                  </a:lnTo>
                  <a:lnTo>
                    <a:pt x="5180769" y="148895"/>
                  </a:lnTo>
                  <a:lnTo>
                    <a:pt x="5235671" y="158739"/>
                  </a:lnTo>
                  <a:lnTo>
                    <a:pt x="5289724" y="168856"/>
                  </a:lnTo>
                  <a:lnTo>
                    <a:pt x="5342912" y="179241"/>
                  </a:lnTo>
                  <a:lnTo>
                    <a:pt x="5395220" y="189891"/>
                  </a:lnTo>
                  <a:lnTo>
                    <a:pt x="5446631" y="200802"/>
                  </a:lnTo>
                  <a:lnTo>
                    <a:pt x="5497128" y="211969"/>
                  </a:lnTo>
                  <a:lnTo>
                    <a:pt x="5546697" y="223388"/>
                  </a:lnTo>
                  <a:lnTo>
                    <a:pt x="5595321" y="235056"/>
                  </a:lnTo>
                  <a:lnTo>
                    <a:pt x="5642983" y="246969"/>
                  </a:lnTo>
                  <a:lnTo>
                    <a:pt x="5689668" y="259121"/>
                  </a:lnTo>
                  <a:lnTo>
                    <a:pt x="5735360" y="271511"/>
                  </a:lnTo>
                  <a:lnTo>
                    <a:pt x="5780042" y="284133"/>
                  </a:lnTo>
                  <a:lnTo>
                    <a:pt x="5823699" y="296983"/>
                  </a:lnTo>
                  <a:lnTo>
                    <a:pt x="5866314" y="310058"/>
                  </a:lnTo>
                  <a:lnTo>
                    <a:pt x="5907871" y="323353"/>
                  </a:lnTo>
                  <a:lnTo>
                    <a:pt x="5948354" y="336864"/>
                  </a:lnTo>
                  <a:lnTo>
                    <a:pt x="5987748" y="350588"/>
                  </a:lnTo>
                  <a:lnTo>
                    <a:pt x="6026035" y="364521"/>
                  </a:lnTo>
                  <a:lnTo>
                    <a:pt x="6063200" y="378658"/>
                  </a:lnTo>
                  <a:lnTo>
                    <a:pt x="6099227" y="392995"/>
                  </a:lnTo>
                  <a:lnTo>
                    <a:pt x="6167802" y="422254"/>
                  </a:lnTo>
                  <a:lnTo>
                    <a:pt x="6231630" y="452267"/>
                  </a:lnTo>
                  <a:lnTo>
                    <a:pt x="6290584" y="483001"/>
                  </a:lnTo>
                  <a:lnTo>
                    <a:pt x="6344534" y="514425"/>
                  </a:lnTo>
                  <a:lnTo>
                    <a:pt x="6393352" y="546505"/>
                  </a:lnTo>
                  <a:lnTo>
                    <a:pt x="6436908" y="579211"/>
                  </a:lnTo>
                  <a:lnTo>
                    <a:pt x="6475075" y="612510"/>
                  </a:lnTo>
                  <a:lnTo>
                    <a:pt x="6507723" y="646370"/>
                  </a:lnTo>
                  <a:lnTo>
                    <a:pt x="6534724" y="680758"/>
                  </a:lnTo>
                  <a:lnTo>
                    <a:pt x="6555949" y="715644"/>
                  </a:lnTo>
                  <a:lnTo>
                    <a:pt x="6571269" y="750994"/>
                  </a:lnTo>
                  <a:lnTo>
                    <a:pt x="6582896" y="804820"/>
                  </a:lnTo>
                  <a:lnTo>
                    <a:pt x="6583680" y="822960"/>
                  </a:lnTo>
                  <a:lnTo>
                    <a:pt x="6582896" y="841099"/>
                  </a:lnTo>
                  <a:lnTo>
                    <a:pt x="6571269" y="894925"/>
                  </a:lnTo>
                  <a:lnTo>
                    <a:pt x="6555949" y="930275"/>
                  </a:lnTo>
                  <a:lnTo>
                    <a:pt x="6534724" y="965161"/>
                  </a:lnTo>
                  <a:lnTo>
                    <a:pt x="6507723" y="999549"/>
                  </a:lnTo>
                  <a:lnTo>
                    <a:pt x="6475075" y="1033409"/>
                  </a:lnTo>
                  <a:lnTo>
                    <a:pt x="6436908" y="1066708"/>
                  </a:lnTo>
                  <a:lnTo>
                    <a:pt x="6393352" y="1099414"/>
                  </a:lnTo>
                  <a:lnTo>
                    <a:pt x="6344534" y="1131494"/>
                  </a:lnTo>
                  <a:lnTo>
                    <a:pt x="6290584" y="1162918"/>
                  </a:lnTo>
                  <a:lnTo>
                    <a:pt x="6231630" y="1193652"/>
                  </a:lnTo>
                  <a:lnTo>
                    <a:pt x="6167802" y="1223665"/>
                  </a:lnTo>
                  <a:lnTo>
                    <a:pt x="6099227" y="1252924"/>
                  </a:lnTo>
                  <a:lnTo>
                    <a:pt x="6063200" y="1267261"/>
                  </a:lnTo>
                  <a:lnTo>
                    <a:pt x="6026035" y="1281398"/>
                  </a:lnTo>
                  <a:lnTo>
                    <a:pt x="5987748" y="1295331"/>
                  </a:lnTo>
                  <a:lnTo>
                    <a:pt x="5948354" y="1309055"/>
                  </a:lnTo>
                  <a:lnTo>
                    <a:pt x="5907871" y="1322566"/>
                  </a:lnTo>
                  <a:lnTo>
                    <a:pt x="5866314" y="1335861"/>
                  </a:lnTo>
                  <a:lnTo>
                    <a:pt x="5823699" y="1348936"/>
                  </a:lnTo>
                  <a:lnTo>
                    <a:pt x="5780042" y="1361786"/>
                  </a:lnTo>
                  <a:lnTo>
                    <a:pt x="5735360" y="1374408"/>
                  </a:lnTo>
                  <a:lnTo>
                    <a:pt x="5689668" y="1386798"/>
                  </a:lnTo>
                  <a:lnTo>
                    <a:pt x="5642983" y="1398950"/>
                  </a:lnTo>
                  <a:lnTo>
                    <a:pt x="5595321" y="1410863"/>
                  </a:lnTo>
                  <a:lnTo>
                    <a:pt x="5546697" y="1422531"/>
                  </a:lnTo>
                  <a:lnTo>
                    <a:pt x="5497128" y="1433950"/>
                  </a:lnTo>
                  <a:lnTo>
                    <a:pt x="5446631" y="1445117"/>
                  </a:lnTo>
                  <a:lnTo>
                    <a:pt x="5395220" y="1456028"/>
                  </a:lnTo>
                  <a:lnTo>
                    <a:pt x="5342912" y="1466678"/>
                  </a:lnTo>
                  <a:lnTo>
                    <a:pt x="5289724" y="1477063"/>
                  </a:lnTo>
                  <a:lnTo>
                    <a:pt x="5235671" y="1487180"/>
                  </a:lnTo>
                  <a:lnTo>
                    <a:pt x="5180769" y="1497024"/>
                  </a:lnTo>
                  <a:lnTo>
                    <a:pt x="5125035" y="1506592"/>
                  </a:lnTo>
                  <a:lnTo>
                    <a:pt x="5068485" y="1515879"/>
                  </a:lnTo>
                  <a:lnTo>
                    <a:pt x="5011134" y="1524881"/>
                  </a:lnTo>
                  <a:lnTo>
                    <a:pt x="4953000" y="1533595"/>
                  </a:lnTo>
                  <a:lnTo>
                    <a:pt x="4894097" y="1542016"/>
                  </a:lnTo>
                  <a:lnTo>
                    <a:pt x="4834442" y="1550141"/>
                  </a:lnTo>
                  <a:lnTo>
                    <a:pt x="4774051" y="1557965"/>
                  </a:lnTo>
                  <a:lnTo>
                    <a:pt x="4712940" y="1565484"/>
                  </a:lnTo>
                  <a:lnTo>
                    <a:pt x="4651126" y="1572695"/>
                  </a:lnTo>
                  <a:lnTo>
                    <a:pt x="4588624" y="1579593"/>
                  </a:lnTo>
                  <a:lnTo>
                    <a:pt x="4525450" y="1586175"/>
                  </a:lnTo>
                  <a:lnTo>
                    <a:pt x="4461621" y="1592436"/>
                  </a:lnTo>
                  <a:lnTo>
                    <a:pt x="4397153" y="1598372"/>
                  </a:lnTo>
                  <a:lnTo>
                    <a:pt x="4332061" y="1603979"/>
                  </a:lnTo>
                  <a:lnTo>
                    <a:pt x="4266362" y="1609254"/>
                  </a:lnTo>
                  <a:lnTo>
                    <a:pt x="4200072" y="1614192"/>
                  </a:lnTo>
                  <a:lnTo>
                    <a:pt x="4133207" y="1618789"/>
                  </a:lnTo>
                  <a:lnTo>
                    <a:pt x="4065784" y="1623041"/>
                  </a:lnTo>
                  <a:lnTo>
                    <a:pt x="3997817" y="1626945"/>
                  </a:lnTo>
                  <a:lnTo>
                    <a:pt x="3929324" y="1630496"/>
                  </a:lnTo>
                  <a:lnTo>
                    <a:pt x="3860320" y="1633690"/>
                  </a:lnTo>
                  <a:lnTo>
                    <a:pt x="3790822" y="1636524"/>
                  </a:lnTo>
                  <a:lnTo>
                    <a:pt x="3720845" y="1638992"/>
                  </a:lnTo>
                  <a:lnTo>
                    <a:pt x="3650406" y="1641092"/>
                  </a:lnTo>
                  <a:lnTo>
                    <a:pt x="3579521" y="1642819"/>
                  </a:lnTo>
                  <a:lnTo>
                    <a:pt x="3508206" y="1644170"/>
                  </a:lnTo>
                  <a:lnTo>
                    <a:pt x="3436476" y="1645139"/>
                  </a:lnTo>
                  <a:lnTo>
                    <a:pt x="3364349" y="1645724"/>
                  </a:lnTo>
                  <a:lnTo>
                    <a:pt x="3291839" y="1645920"/>
                  </a:lnTo>
                  <a:close/>
                </a:path>
              </a:pathLst>
            </a:custGeom>
            <a:ln w="7296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800350" y="530479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60" y="0"/>
                  </a:moveTo>
                  <a:lnTo>
                    <a:pt x="0" y="53340"/>
                  </a:lnTo>
                  <a:lnTo>
                    <a:pt x="162560" y="107950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929889" y="5358130"/>
              <a:ext cx="544830" cy="676910"/>
            </a:xfrm>
            <a:custGeom>
              <a:avLst/>
              <a:gdLst/>
              <a:ahLst/>
              <a:cxnLst/>
              <a:rect l="l" t="t" r="r" b="b"/>
              <a:pathLst>
                <a:path w="544829" h="676910">
                  <a:moveTo>
                    <a:pt x="544830" y="676910"/>
                  </a:moveTo>
                  <a:lnTo>
                    <a:pt x="189230" y="676910"/>
                  </a:lnTo>
                  <a:lnTo>
                    <a:pt x="189230" y="0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68910" y="5063490"/>
            <a:ext cx="2554605" cy="56388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2080"/>
              </a:lnSpc>
              <a:spcBef>
                <a:spcPts val="235"/>
              </a:spcBef>
            </a:pPr>
            <a:r>
              <a:rPr sz="1800" spc="-20" dirty="0">
                <a:latin typeface="DejaVu Sans"/>
                <a:cs typeface="DejaVu Sans"/>
              </a:rPr>
              <a:t>Can be controlled  </a:t>
            </a:r>
            <a:r>
              <a:rPr sz="1800" spc="-25" dirty="0">
                <a:latin typeface="DejaVu Sans"/>
                <a:cs typeface="DejaVu Sans"/>
              </a:rPr>
              <a:t>through </a:t>
            </a:r>
            <a:r>
              <a:rPr sz="1800" spc="-20" dirty="0">
                <a:latin typeface="DejaVu Sans"/>
                <a:cs typeface="DejaVu Sans"/>
              </a:rPr>
              <a:t>Linker</a:t>
            </a:r>
            <a:r>
              <a:rPr sz="1800" spc="-80" dirty="0">
                <a:latin typeface="DejaVu Sans"/>
                <a:cs typeface="DejaVu Sans"/>
              </a:rPr>
              <a:t> </a:t>
            </a:r>
            <a:r>
              <a:rPr sz="1800" spc="-20" dirty="0">
                <a:latin typeface="DejaVu Sans"/>
                <a:cs typeface="DejaVu Sans"/>
              </a:rPr>
              <a:t>scripts.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42</a:t>
            </a:fld>
            <a:endParaRPr sz="14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6420" y="364490"/>
            <a:ext cx="64077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Simple </a:t>
            </a:r>
            <a:r>
              <a:rPr spc="-5" dirty="0"/>
              <a:t>Linker</a:t>
            </a:r>
            <a:r>
              <a:rPr spc="-45" dirty="0"/>
              <a:t> </a:t>
            </a:r>
            <a:r>
              <a:rPr dirty="0"/>
              <a:t>Script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43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0179" y="2362200"/>
            <a:ext cx="9743440" cy="1101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0"/>
              </a:lnSpc>
              <a:spcBef>
                <a:spcPts val="100"/>
              </a:spcBef>
            </a:pPr>
            <a:r>
              <a:rPr sz="2400" spc="-25" dirty="0">
                <a:latin typeface="DejaVu Sans Mono"/>
                <a:cs typeface="DejaVu Sans Mono"/>
              </a:rPr>
              <a:t>MEMORY</a:t>
            </a:r>
            <a:r>
              <a:rPr sz="2400" spc="-9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 marR="5080">
              <a:lnSpc>
                <a:spcPts val="2790"/>
              </a:lnSpc>
              <a:spcBef>
                <a:spcPts val="125"/>
              </a:spcBef>
            </a:pPr>
            <a:r>
              <a:rPr sz="2400" spc="-20" dirty="0">
                <a:latin typeface="DejaVu Sans Mono"/>
                <a:cs typeface="DejaVu Sans Mono"/>
              </a:rPr>
              <a:t>FLASH </a:t>
            </a:r>
            <a:r>
              <a:rPr sz="2400" spc="-25" dirty="0">
                <a:latin typeface="DejaVu Sans Mono"/>
                <a:cs typeface="DejaVu Sans Mono"/>
              </a:rPr>
              <a:t>(rx) </a:t>
            </a:r>
            <a:r>
              <a:rPr sz="2400" dirty="0">
                <a:latin typeface="DejaVu Sans Mono"/>
                <a:cs typeface="DejaVu Sans Mono"/>
              </a:rPr>
              <a:t>: </a:t>
            </a:r>
            <a:r>
              <a:rPr sz="2400" spc="-35" dirty="0">
                <a:latin typeface="DejaVu Sans Mono"/>
                <a:cs typeface="DejaVu Sans Mono"/>
              </a:rPr>
              <a:t>ORIGIN </a:t>
            </a:r>
            <a:r>
              <a:rPr sz="2400" dirty="0">
                <a:latin typeface="DejaVu Sans Mono"/>
                <a:cs typeface="DejaVu Sans Mono"/>
              </a:rPr>
              <a:t>= </a:t>
            </a:r>
            <a:r>
              <a:rPr sz="2400" spc="-30" dirty="0">
                <a:latin typeface="DejaVu Sans Mono"/>
                <a:cs typeface="DejaVu Sans Mono"/>
              </a:rPr>
              <a:t>0x00000000, LENGTH </a:t>
            </a:r>
            <a:r>
              <a:rPr sz="2400" dirty="0">
                <a:latin typeface="DejaVu Sans Mono"/>
                <a:cs typeface="DejaVu Sans Mono"/>
              </a:rPr>
              <a:t>=</a:t>
            </a:r>
            <a:r>
              <a:rPr sz="2400" spc="-335" dirty="0">
                <a:latin typeface="DejaVu Sans Mono"/>
                <a:cs typeface="DejaVu Sans Mono"/>
              </a:rPr>
              <a:t> </a:t>
            </a:r>
            <a:r>
              <a:rPr sz="2400" spc="-30" dirty="0">
                <a:latin typeface="DejaVu Sans Mono"/>
                <a:cs typeface="DejaVu Sans Mono"/>
              </a:rPr>
              <a:t>0x10000  </a:t>
            </a:r>
            <a:r>
              <a:rPr sz="2400" spc="-25" dirty="0">
                <a:latin typeface="DejaVu Sans Mono"/>
                <a:cs typeface="DejaVu Sans Mono"/>
              </a:rPr>
              <a:t>SRAM </a:t>
            </a:r>
            <a:r>
              <a:rPr sz="2400" spc="-20" dirty="0">
                <a:latin typeface="DejaVu Sans Mono"/>
                <a:cs typeface="DejaVu Sans Mono"/>
              </a:rPr>
              <a:t>(rwx) </a:t>
            </a:r>
            <a:r>
              <a:rPr sz="2400" dirty="0">
                <a:latin typeface="DejaVu Sans Mono"/>
                <a:cs typeface="DejaVu Sans Mono"/>
              </a:rPr>
              <a:t>: </a:t>
            </a:r>
            <a:r>
              <a:rPr sz="2400" spc="-35" dirty="0">
                <a:latin typeface="DejaVu Sans Mono"/>
                <a:cs typeface="DejaVu Sans Mono"/>
              </a:rPr>
              <a:t>ORIGIN </a:t>
            </a:r>
            <a:r>
              <a:rPr sz="2400" dirty="0">
                <a:latin typeface="DejaVu Sans Mono"/>
                <a:cs typeface="DejaVu Sans Mono"/>
              </a:rPr>
              <a:t>= </a:t>
            </a:r>
            <a:r>
              <a:rPr sz="2400" spc="-30" dirty="0">
                <a:latin typeface="DejaVu Sans Mono"/>
                <a:cs typeface="DejaVu Sans Mono"/>
              </a:rPr>
              <a:t>0x20000000, LENGTH </a:t>
            </a:r>
            <a:r>
              <a:rPr sz="2400" dirty="0">
                <a:latin typeface="DejaVu Sans Mono"/>
                <a:cs typeface="DejaVu Sans Mono"/>
              </a:rPr>
              <a:t>=</a:t>
            </a:r>
            <a:r>
              <a:rPr sz="2400" spc="-325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0x2000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179" y="3427729"/>
            <a:ext cx="2089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0179" y="4137659"/>
            <a:ext cx="3992245" cy="2165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35"/>
              </a:lnSpc>
              <a:spcBef>
                <a:spcPts val="100"/>
              </a:spcBef>
            </a:pPr>
            <a:r>
              <a:rPr sz="2400" spc="-30" dirty="0">
                <a:latin typeface="DejaVu Sans Mono"/>
                <a:cs typeface="DejaVu Sans Mono"/>
              </a:rPr>
              <a:t>SECTIONS</a:t>
            </a:r>
            <a:r>
              <a:rPr sz="2400" spc="-7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0" dirty="0">
                <a:latin typeface="DejaVu Sans Mono"/>
                <a:cs typeface="DejaVu Sans Mono"/>
              </a:rPr>
              <a:t>.text </a:t>
            </a:r>
            <a:r>
              <a:rPr sz="2400" dirty="0">
                <a:latin typeface="DejaVu Sans Mono"/>
                <a:cs typeface="DejaVu Sans Mono"/>
              </a:rPr>
              <a:t>:</a:t>
            </a:r>
            <a:r>
              <a:rPr sz="2400" spc="-145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1451610">
              <a:lnSpc>
                <a:spcPts val="2795"/>
              </a:lnSpc>
            </a:pPr>
            <a:r>
              <a:rPr sz="2400" spc="-30" dirty="0">
                <a:latin typeface="DejaVu Sans Mono"/>
                <a:cs typeface="DejaVu Sans Mono"/>
              </a:rPr>
              <a:t>abc.o</a:t>
            </a:r>
            <a:r>
              <a:rPr sz="2400" spc="-114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(.text);</a:t>
            </a:r>
            <a:endParaRPr sz="2400">
              <a:latin typeface="DejaVu Sans Mono"/>
              <a:cs typeface="DejaVu Sans Mono"/>
            </a:endParaRPr>
          </a:p>
          <a:p>
            <a:pPr marL="1451610">
              <a:lnSpc>
                <a:spcPts val="2795"/>
              </a:lnSpc>
            </a:pPr>
            <a:r>
              <a:rPr sz="2400" spc="-30" dirty="0">
                <a:latin typeface="DejaVu Sans Mono"/>
                <a:cs typeface="DejaVu Sans Mono"/>
              </a:rPr>
              <a:t>def.o</a:t>
            </a:r>
            <a:r>
              <a:rPr sz="2400" spc="-114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(.text);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dirty="0">
                <a:latin typeface="DejaVu Sans Mono"/>
                <a:cs typeface="DejaVu Sans Mono"/>
              </a:rPr>
              <a:t>} &gt;</a:t>
            </a:r>
            <a:r>
              <a:rPr sz="2400" spc="-105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FLASH</a:t>
            </a:r>
            <a:endParaRPr sz="2400">
              <a:latin typeface="DejaVu Sans Mono"/>
              <a:cs typeface="DejaVu Sans Mono"/>
            </a:endParaRPr>
          </a:p>
          <a:p>
            <a:pPr marL="12700">
              <a:lnSpc>
                <a:spcPts val="2835"/>
              </a:lnSpc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040880" y="3667759"/>
          <a:ext cx="2468880" cy="30175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8880"/>
              </a:tblGrid>
              <a:tr h="16357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568960">
                        <a:lnSpc>
                          <a:spcPct val="100000"/>
                        </a:lnSpc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def.o</a:t>
                      </a:r>
                      <a:r>
                        <a:rPr sz="1800" spc="-45" dirty="0">
                          <a:latin typeface="DejaVu Sans"/>
                          <a:cs typeface="DejaVu Sans"/>
                        </a:rPr>
                        <a:t> </a:t>
                      </a:r>
                      <a:r>
                        <a:rPr sz="1800" spc="-20" dirty="0">
                          <a:latin typeface="DejaVu Sans"/>
                          <a:cs typeface="DejaVu Sans"/>
                        </a:rPr>
                        <a:t>(.text)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547370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sz="1800" spc="-20" dirty="0">
                          <a:latin typeface="DejaVu Sans"/>
                          <a:cs typeface="DejaVu Sans"/>
                        </a:rPr>
                        <a:t>abc.o</a:t>
                      </a:r>
                      <a:r>
                        <a:rPr sz="1800" spc="-35" dirty="0">
                          <a:latin typeface="DejaVu Sans"/>
                          <a:cs typeface="DejaVu Sans"/>
                        </a:rPr>
                        <a:t> </a:t>
                      </a:r>
                      <a:r>
                        <a:rPr sz="1800" spc="-20" dirty="0">
                          <a:latin typeface="DejaVu Sans"/>
                          <a:cs typeface="DejaVu Sans"/>
                        </a:rPr>
                        <a:t>(.text)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1308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6427470" y="6426200"/>
            <a:ext cx="44830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0x</a:t>
            </a:r>
            <a:r>
              <a:rPr sz="1800" dirty="0">
                <a:latin typeface="DejaVu Sans"/>
                <a:cs typeface="DejaVu Sans"/>
              </a:rPr>
              <a:t>0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52820" y="3500120"/>
            <a:ext cx="8216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0</a:t>
            </a:r>
            <a:r>
              <a:rPr sz="1800" spc="-30" dirty="0">
                <a:latin typeface="DejaVu Sans"/>
                <a:cs typeface="DejaVu Sans"/>
              </a:rPr>
              <a:t>x</a:t>
            </a:r>
            <a:r>
              <a:rPr sz="1800" spc="-20" dirty="0">
                <a:latin typeface="DejaVu Sans"/>
                <a:cs typeface="DejaVu Sans"/>
              </a:rPr>
              <a:t>FFF</a:t>
            </a:r>
            <a:r>
              <a:rPr sz="1800" dirty="0">
                <a:latin typeface="DejaVu Sans"/>
                <a:cs typeface="DejaVu Sans"/>
              </a:rPr>
              <a:t>F</a:t>
            </a:r>
            <a:endParaRPr sz="18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6420" y="364490"/>
            <a:ext cx="64077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Simple </a:t>
            </a:r>
            <a:r>
              <a:rPr spc="-5" dirty="0"/>
              <a:t>Linker</a:t>
            </a:r>
            <a:r>
              <a:rPr spc="-45" dirty="0"/>
              <a:t> </a:t>
            </a:r>
            <a:r>
              <a:rPr dirty="0"/>
              <a:t>Script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0179" y="2362200"/>
            <a:ext cx="2550160" cy="1456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0"/>
              </a:lnSpc>
              <a:spcBef>
                <a:spcPts val="100"/>
              </a:spcBef>
            </a:pPr>
            <a:r>
              <a:rPr sz="2400" spc="-25" dirty="0">
                <a:latin typeface="DejaVu Sans Mono"/>
                <a:cs typeface="DejaVu Sans Mono"/>
              </a:rPr>
              <a:t>MEMORY</a:t>
            </a:r>
            <a:r>
              <a:rPr sz="2400" spc="-10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0" dirty="0">
                <a:latin typeface="DejaVu Sans Mono"/>
                <a:cs typeface="DejaVu Sans Mono"/>
              </a:rPr>
              <a:t>FLASH</a:t>
            </a:r>
            <a:r>
              <a:rPr sz="2400" spc="-160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(rx)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5" dirty="0">
                <a:latin typeface="DejaVu Sans Mono"/>
                <a:cs typeface="DejaVu Sans Mono"/>
              </a:rPr>
              <a:t>SRAM</a:t>
            </a:r>
            <a:r>
              <a:rPr sz="2400" spc="-135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(rwx)</a:t>
            </a:r>
            <a:endParaRPr sz="2400">
              <a:latin typeface="DejaVu Sans Mono"/>
              <a:cs typeface="DejaVu Sans Mono"/>
            </a:endParaRPr>
          </a:p>
          <a:p>
            <a:pPr marL="12700">
              <a:lnSpc>
                <a:spcPts val="2840"/>
              </a:lnSpc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851759" y="2752377"/>
          <a:ext cx="7080883" cy="7091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895"/>
                <a:gridCol w="1255395"/>
                <a:gridCol w="363219"/>
                <a:gridCol w="2160270"/>
                <a:gridCol w="1257300"/>
                <a:gridCol w="359410"/>
                <a:gridCol w="1382394"/>
              </a:tblGrid>
              <a:tr h="354568">
                <a:tc>
                  <a:txBody>
                    <a:bodyPr/>
                    <a:lstStyle/>
                    <a:p>
                      <a:pPr marL="31750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: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5" dirty="0">
                          <a:latin typeface="DejaVu Sans Mono"/>
                          <a:cs typeface="DejaVu Sans Mono"/>
                        </a:rPr>
                        <a:t>ORIGIN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ts val="2690"/>
                        </a:lnSpc>
                      </a:pP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x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</a:t>
                      </a: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00,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LENGTH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2690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0x10000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354568">
                <a:tc>
                  <a:txBody>
                    <a:bodyPr/>
                    <a:lstStyle/>
                    <a:p>
                      <a:pPr marL="31750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: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5" dirty="0">
                          <a:latin typeface="DejaVu Sans Mono"/>
                          <a:cs typeface="DejaVu Sans Mono"/>
                        </a:rPr>
                        <a:t>ORIGIN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ts val="2690"/>
                        </a:lnSpc>
                      </a:pP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x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2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</a:t>
                      </a: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00,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LENGTH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2690"/>
                        </a:lnSpc>
                      </a:pPr>
                      <a:r>
                        <a:rPr sz="2400" spc="-35" dirty="0">
                          <a:latin typeface="DejaVu Sans Mono"/>
                          <a:cs typeface="DejaVu Sans Mono"/>
                        </a:rPr>
                        <a:t>0x2000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70179" y="4137659"/>
            <a:ext cx="3992245" cy="145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35"/>
              </a:lnSpc>
              <a:spcBef>
                <a:spcPts val="100"/>
              </a:spcBef>
            </a:pPr>
            <a:r>
              <a:rPr sz="2400" spc="-30" dirty="0">
                <a:latin typeface="DejaVu Sans Mono"/>
                <a:cs typeface="DejaVu Sans Mono"/>
              </a:rPr>
              <a:t>SECTIONS</a:t>
            </a:r>
            <a:r>
              <a:rPr sz="2400" spc="-7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b="1" spc="-20" dirty="0">
                <a:solidFill>
                  <a:srgbClr val="DB2200"/>
                </a:solidFill>
                <a:latin typeface="DejaVu Sans Mono"/>
                <a:cs typeface="DejaVu Sans Mono"/>
              </a:rPr>
              <a:t>.text </a:t>
            </a:r>
            <a:r>
              <a:rPr sz="2400" b="1" dirty="0">
                <a:solidFill>
                  <a:srgbClr val="DB2200"/>
                </a:solidFill>
                <a:latin typeface="DejaVu Sans Mono"/>
                <a:cs typeface="DejaVu Sans Mono"/>
              </a:rPr>
              <a:t>:</a:t>
            </a:r>
            <a:r>
              <a:rPr sz="2400" b="1" spc="-145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400" b="1" dirty="0">
                <a:solidFill>
                  <a:srgbClr val="DB2200"/>
                </a:solidFill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1451610">
              <a:lnSpc>
                <a:spcPts val="2795"/>
              </a:lnSpc>
            </a:pPr>
            <a:r>
              <a:rPr sz="2400" b="1" spc="-30" dirty="0">
                <a:solidFill>
                  <a:srgbClr val="DB2200"/>
                </a:solidFill>
                <a:latin typeface="DejaVu Sans Mono"/>
                <a:cs typeface="DejaVu Sans Mono"/>
              </a:rPr>
              <a:t>abc.o</a:t>
            </a:r>
            <a:r>
              <a:rPr sz="2400" b="1" spc="-114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400" b="1" spc="-25" dirty="0">
                <a:solidFill>
                  <a:srgbClr val="DB2200"/>
                </a:solidFill>
                <a:latin typeface="DejaVu Sans Mono"/>
                <a:cs typeface="DejaVu Sans Mono"/>
              </a:rPr>
              <a:t>(.text);</a:t>
            </a:r>
            <a:endParaRPr sz="2400">
              <a:latin typeface="DejaVu Sans Mono"/>
              <a:cs typeface="DejaVu Sans Mono"/>
            </a:endParaRPr>
          </a:p>
          <a:p>
            <a:pPr marL="1451610">
              <a:lnSpc>
                <a:spcPts val="2835"/>
              </a:lnSpc>
            </a:pPr>
            <a:r>
              <a:rPr sz="2400" b="1" spc="-30" dirty="0">
                <a:solidFill>
                  <a:srgbClr val="DB2200"/>
                </a:solidFill>
                <a:latin typeface="DejaVu Sans Mono"/>
                <a:cs typeface="DejaVu Sans Mono"/>
              </a:rPr>
              <a:t>def.o</a:t>
            </a:r>
            <a:r>
              <a:rPr sz="2400" b="1" spc="-114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400" b="1" spc="-25" dirty="0">
                <a:solidFill>
                  <a:srgbClr val="DB2200"/>
                </a:solidFill>
                <a:latin typeface="DejaVu Sans Mono"/>
                <a:cs typeface="DejaVu Sans Mono"/>
              </a:rPr>
              <a:t>(.text);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179" y="5557520"/>
            <a:ext cx="2366645" cy="745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1520">
              <a:lnSpc>
                <a:spcPts val="2835"/>
              </a:lnSpc>
              <a:spcBef>
                <a:spcPts val="100"/>
              </a:spcBef>
            </a:pPr>
            <a:r>
              <a:rPr sz="2400" b="1" dirty="0">
                <a:solidFill>
                  <a:srgbClr val="DB2200"/>
                </a:solidFill>
                <a:latin typeface="DejaVu Sans Mono"/>
                <a:cs typeface="DejaVu Sans Mono"/>
              </a:rPr>
              <a:t>} </a:t>
            </a:r>
            <a:r>
              <a:rPr sz="2400" dirty="0">
                <a:latin typeface="DejaVu Sans Mono"/>
                <a:cs typeface="DejaVu Sans Mono"/>
              </a:rPr>
              <a:t>&gt;</a:t>
            </a:r>
            <a:r>
              <a:rPr sz="2400" spc="-165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FLASH</a:t>
            </a:r>
            <a:endParaRPr sz="2400">
              <a:latin typeface="DejaVu Sans Mono"/>
              <a:cs typeface="DejaVu Sans Mono"/>
            </a:endParaRPr>
          </a:p>
          <a:p>
            <a:pPr marL="12700">
              <a:lnSpc>
                <a:spcPts val="2835"/>
              </a:lnSpc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85129" y="4695190"/>
            <a:ext cx="1842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Section</a:t>
            </a:r>
            <a:r>
              <a:rPr sz="1800" spc="-90" dirty="0">
                <a:latin typeface="DejaVu Sans"/>
                <a:cs typeface="DejaVu Sans"/>
              </a:rPr>
              <a:t> </a:t>
            </a:r>
            <a:r>
              <a:rPr sz="1800" spc="-25" dirty="0">
                <a:latin typeface="DejaVu Sans"/>
                <a:cs typeface="DejaVu Sans"/>
              </a:rPr>
              <a:t>Merging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297679" y="4805679"/>
            <a:ext cx="1097280" cy="132080"/>
            <a:chOff x="4297679" y="4805679"/>
            <a:chExt cx="1097280" cy="132080"/>
          </a:xfrm>
        </p:grpSpPr>
        <p:sp>
          <p:nvSpPr>
            <p:cNvPr id="9" name="object 9"/>
            <p:cNvSpPr/>
            <p:nvPr/>
          </p:nvSpPr>
          <p:spPr>
            <a:xfrm>
              <a:off x="5228589" y="4805679"/>
              <a:ext cx="166370" cy="107950"/>
            </a:xfrm>
            <a:custGeom>
              <a:avLst/>
              <a:gdLst/>
              <a:ahLst/>
              <a:cxnLst/>
              <a:rect l="l" t="t" r="r" b="b"/>
              <a:pathLst>
                <a:path w="166370" h="107950">
                  <a:moveTo>
                    <a:pt x="0" y="0"/>
                  </a:moveTo>
                  <a:lnTo>
                    <a:pt x="8889" y="107950"/>
                  </a:lnTo>
                  <a:lnTo>
                    <a:pt x="166370" y="406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97679" y="4857749"/>
              <a:ext cx="967740" cy="80010"/>
            </a:xfrm>
            <a:custGeom>
              <a:avLst/>
              <a:gdLst/>
              <a:ahLst/>
              <a:cxnLst/>
              <a:rect l="l" t="t" r="r" b="b"/>
              <a:pathLst>
                <a:path w="967739" h="80010">
                  <a:moveTo>
                    <a:pt x="0" y="80010"/>
                  </a:moveTo>
                  <a:lnTo>
                    <a:pt x="96774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44</a:t>
            </a:fld>
            <a:endParaRPr sz="14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6420" y="364490"/>
            <a:ext cx="64077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Simple </a:t>
            </a:r>
            <a:r>
              <a:rPr spc="-5" dirty="0"/>
              <a:t>Linker</a:t>
            </a:r>
            <a:r>
              <a:rPr spc="-45" dirty="0"/>
              <a:t> </a:t>
            </a:r>
            <a:r>
              <a:rPr dirty="0"/>
              <a:t>Script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851759" y="2752377"/>
          <a:ext cx="7080883" cy="7091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895"/>
                <a:gridCol w="1255395"/>
                <a:gridCol w="363219"/>
                <a:gridCol w="2160270"/>
                <a:gridCol w="1257300"/>
                <a:gridCol w="359410"/>
                <a:gridCol w="1382394"/>
              </a:tblGrid>
              <a:tr h="354568">
                <a:tc>
                  <a:txBody>
                    <a:bodyPr/>
                    <a:lstStyle/>
                    <a:p>
                      <a:pPr marL="31750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: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5" dirty="0">
                          <a:latin typeface="DejaVu Sans Mono"/>
                          <a:cs typeface="DejaVu Sans Mono"/>
                        </a:rPr>
                        <a:t>ORIGIN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ts val="2690"/>
                        </a:lnSpc>
                      </a:pP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x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</a:t>
                      </a: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00,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LENGTH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2690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0x10000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354568">
                <a:tc>
                  <a:txBody>
                    <a:bodyPr/>
                    <a:lstStyle/>
                    <a:p>
                      <a:pPr marL="31750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: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5" dirty="0">
                          <a:latin typeface="DejaVu Sans Mono"/>
                          <a:cs typeface="DejaVu Sans Mono"/>
                        </a:rPr>
                        <a:t>ORIGIN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ts val="2690"/>
                        </a:lnSpc>
                      </a:pP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x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2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</a:t>
                      </a: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00,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LENGTH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2690"/>
                        </a:lnSpc>
                      </a:pPr>
                      <a:r>
                        <a:rPr sz="2400" spc="-35" dirty="0">
                          <a:latin typeface="DejaVu Sans Mono"/>
                          <a:cs typeface="DejaVu Sans Mono"/>
                        </a:rPr>
                        <a:t>0x2000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70179" y="2362200"/>
            <a:ext cx="3992245" cy="3230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0"/>
              </a:lnSpc>
              <a:spcBef>
                <a:spcPts val="100"/>
              </a:spcBef>
            </a:pPr>
            <a:r>
              <a:rPr sz="2400" spc="-25" dirty="0">
                <a:latin typeface="DejaVu Sans Mono"/>
                <a:cs typeface="DejaVu Sans Mono"/>
              </a:rPr>
              <a:t>MEMORY</a:t>
            </a:r>
            <a:r>
              <a:rPr sz="2400" spc="-95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0" dirty="0">
                <a:latin typeface="DejaVu Sans Mono"/>
                <a:cs typeface="DejaVu Sans Mono"/>
              </a:rPr>
              <a:t>FLASH</a:t>
            </a:r>
            <a:r>
              <a:rPr sz="2400" spc="-160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(rx)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5" dirty="0">
                <a:latin typeface="DejaVu Sans Mono"/>
                <a:cs typeface="DejaVu Sans Mono"/>
              </a:rPr>
              <a:t>SRAM</a:t>
            </a:r>
            <a:r>
              <a:rPr sz="2400" spc="-135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(rwx)</a:t>
            </a:r>
            <a:endParaRPr sz="2400">
              <a:latin typeface="DejaVu Sans Mono"/>
              <a:cs typeface="DejaVu Sans Mono"/>
            </a:endParaRPr>
          </a:p>
          <a:p>
            <a:pPr marL="12700">
              <a:lnSpc>
                <a:spcPts val="2840"/>
              </a:lnSpc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300">
              <a:latin typeface="DejaVu Sans Mono"/>
              <a:cs typeface="DejaVu Sans Mono"/>
            </a:endParaRPr>
          </a:p>
          <a:p>
            <a:pPr marL="12700">
              <a:lnSpc>
                <a:spcPts val="2835"/>
              </a:lnSpc>
            </a:pPr>
            <a:r>
              <a:rPr sz="2400" spc="-30" dirty="0">
                <a:latin typeface="DejaVu Sans Mono"/>
                <a:cs typeface="DejaVu Sans Mono"/>
              </a:rPr>
              <a:t>SECTIONS</a:t>
            </a:r>
            <a:r>
              <a:rPr sz="2400" spc="-7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0" dirty="0">
                <a:latin typeface="DejaVu Sans Mono"/>
                <a:cs typeface="DejaVu Sans Mono"/>
              </a:rPr>
              <a:t>.text </a:t>
            </a:r>
            <a:r>
              <a:rPr sz="2400" dirty="0">
                <a:latin typeface="DejaVu Sans Mono"/>
                <a:cs typeface="DejaVu Sans Mono"/>
              </a:rPr>
              <a:t>:</a:t>
            </a:r>
            <a:r>
              <a:rPr sz="2400" spc="-145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1451610">
              <a:lnSpc>
                <a:spcPts val="2795"/>
              </a:lnSpc>
            </a:pPr>
            <a:r>
              <a:rPr sz="2400" spc="-30" dirty="0">
                <a:latin typeface="DejaVu Sans Mono"/>
                <a:cs typeface="DejaVu Sans Mono"/>
              </a:rPr>
              <a:t>abc.o</a:t>
            </a:r>
            <a:r>
              <a:rPr sz="2400" spc="-114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(.text);</a:t>
            </a:r>
            <a:endParaRPr sz="2400">
              <a:latin typeface="DejaVu Sans Mono"/>
              <a:cs typeface="DejaVu Sans Mono"/>
            </a:endParaRPr>
          </a:p>
          <a:p>
            <a:pPr marL="1451610">
              <a:lnSpc>
                <a:spcPts val="2835"/>
              </a:lnSpc>
            </a:pPr>
            <a:r>
              <a:rPr sz="2400" spc="-30" dirty="0">
                <a:latin typeface="DejaVu Sans Mono"/>
                <a:cs typeface="DejaVu Sans Mono"/>
              </a:rPr>
              <a:t>def.o</a:t>
            </a:r>
            <a:r>
              <a:rPr sz="2400" spc="-114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(.text);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9000" y="5557520"/>
            <a:ext cx="16478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} </a:t>
            </a:r>
            <a:r>
              <a:rPr sz="2400" b="1" dirty="0">
                <a:solidFill>
                  <a:srgbClr val="DB2200"/>
                </a:solidFill>
                <a:latin typeface="DejaVu Sans Mono"/>
                <a:cs typeface="DejaVu Sans Mono"/>
              </a:rPr>
              <a:t>&gt;</a:t>
            </a:r>
            <a:r>
              <a:rPr sz="2400" b="1" spc="-165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400" b="1" spc="-35" dirty="0">
                <a:solidFill>
                  <a:srgbClr val="DB2200"/>
                </a:solidFill>
                <a:latin typeface="DejaVu Sans Mono"/>
                <a:cs typeface="DejaVu Sans Mono"/>
              </a:rPr>
              <a:t>FLASH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179" y="5911850"/>
            <a:ext cx="2089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834639" y="5706109"/>
            <a:ext cx="1737360" cy="109220"/>
            <a:chOff x="2834639" y="5706109"/>
            <a:chExt cx="1737360" cy="109220"/>
          </a:xfrm>
        </p:grpSpPr>
        <p:sp>
          <p:nvSpPr>
            <p:cNvPr id="8" name="object 8"/>
            <p:cNvSpPr/>
            <p:nvPr/>
          </p:nvSpPr>
          <p:spPr>
            <a:xfrm>
              <a:off x="4409439" y="5706109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60" h="109220">
                  <a:moveTo>
                    <a:pt x="0" y="0"/>
                  </a:moveTo>
                  <a:lnTo>
                    <a:pt x="0" y="109219"/>
                  </a:lnTo>
                  <a:lnTo>
                    <a:pt x="162560" y="54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834639" y="5760719"/>
              <a:ext cx="1607820" cy="0"/>
            </a:xfrm>
            <a:custGeom>
              <a:avLst/>
              <a:gdLst/>
              <a:ahLst/>
              <a:cxnLst/>
              <a:rect l="l" t="t" r="r" b="b"/>
              <a:pathLst>
                <a:path w="1607820">
                  <a:moveTo>
                    <a:pt x="0" y="0"/>
                  </a:moveTo>
                  <a:lnTo>
                    <a:pt x="160782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761229" y="5603240"/>
            <a:ext cx="21120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Section</a:t>
            </a:r>
            <a:r>
              <a:rPr sz="1800" spc="-90" dirty="0">
                <a:latin typeface="DejaVu Sans"/>
                <a:cs typeface="DejaVu Sans"/>
              </a:rPr>
              <a:t> </a:t>
            </a:r>
            <a:r>
              <a:rPr sz="1800" spc="-25" dirty="0">
                <a:latin typeface="DejaVu Sans"/>
                <a:cs typeface="DejaVu Sans"/>
              </a:rPr>
              <a:t>Placement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45</a:t>
            </a:fld>
            <a:endParaRPr sz="14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6629" y="364490"/>
            <a:ext cx="558673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Making </a:t>
            </a:r>
            <a:r>
              <a:rPr spc="5" dirty="0"/>
              <a:t>it</a:t>
            </a:r>
            <a:r>
              <a:rPr spc="-90" dirty="0"/>
              <a:t> </a:t>
            </a:r>
            <a:r>
              <a:rPr dirty="0"/>
              <a:t>Generic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0179" y="2538729"/>
            <a:ext cx="2550160" cy="145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0"/>
              </a:lnSpc>
              <a:spcBef>
                <a:spcPts val="100"/>
              </a:spcBef>
            </a:pPr>
            <a:r>
              <a:rPr sz="2400" spc="-25" dirty="0">
                <a:latin typeface="DejaVu Sans Mono"/>
                <a:cs typeface="DejaVu Sans Mono"/>
              </a:rPr>
              <a:t>MEMORY</a:t>
            </a:r>
            <a:r>
              <a:rPr sz="2400" spc="-10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0" dirty="0">
                <a:latin typeface="DejaVu Sans Mono"/>
                <a:cs typeface="DejaVu Sans Mono"/>
              </a:rPr>
              <a:t>FLASH</a:t>
            </a:r>
            <a:r>
              <a:rPr sz="2400" spc="-160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(rx)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0"/>
              </a:lnSpc>
            </a:pPr>
            <a:r>
              <a:rPr sz="2400" spc="-25" dirty="0">
                <a:latin typeface="DejaVu Sans Mono"/>
                <a:cs typeface="DejaVu Sans Mono"/>
              </a:rPr>
              <a:t>SRAM</a:t>
            </a:r>
            <a:r>
              <a:rPr sz="2400" spc="-135" dirty="0">
                <a:latin typeface="DejaVu Sans Mono"/>
                <a:cs typeface="DejaVu Sans Mono"/>
              </a:rPr>
              <a:t> </a:t>
            </a:r>
            <a:r>
              <a:rPr sz="2400" spc="-25" dirty="0">
                <a:latin typeface="DejaVu Sans Mono"/>
                <a:cs typeface="DejaVu Sans Mono"/>
              </a:rPr>
              <a:t>(rwx)</a:t>
            </a:r>
            <a:endParaRPr sz="2400">
              <a:latin typeface="DejaVu Sans Mono"/>
              <a:cs typeface="DejaVu Sans Mono"/>
            </a:endParaRPr>
          </a:p>
          <a:p>
            <a:pPr marL="12700">
              <a:lnSpc>
                <a:spcPts val="2835"/>
              </a:lnSpc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851759" y="2928907"/>
          <a:ext cx="7080883" cy="7091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895"/>
                <a:gridCol w="1255395"/>
                <a:gridCol w="363219"/>
                <a:gridCol w="2160270"/>
                <a:gridCol w="1257300"/>
                <a:gridCol w="359410"/>
                <a:gridCol w="1382394"/>
              </a:tblGrid>
              <a:tr h="354568">
                <a:tc>
                  <a:txBody>
                    <a:bodyPr/>
                    <a:lstStyle/>
                    <a:p>
                      <a:pPr marL="31750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: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5" dirty="0">
                          <a:latin typeface="DejaVu Sans Mono"/>
                          <a:cs typeface="DejaVu Sans Mono"/>
                        </a:rPr>
                        <a:t>ORIGIN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ts val="2690"/>
                        </a:lnSpc>
                      </a:pP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x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</a:t>
                      </a: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00,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LENGTH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2690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0x10000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354568">
                <a:tc>
                  <a:txBody>
                    <a:bodyPr/>
                    <a:lstStyle/>
                    <a:p>
                      <a:pPr marL="31750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: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5" dirty="0">
                          <a:latin typeface="DejaVu Sans Mono"/>
                          <a:cs typeface="DejaVu Sans Mono"/>
                        </a:rPr>
                        <a:t>ORIGIN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ts val="2690"/>
                        </a:lnSpc>
                      </a:pP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x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2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60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</a:t>
                      </a:r>
                      <a:r>
                        <a:rPr sz="2400" spc="-85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400" spc="-5" dirty="0">
                          <a:latin typeface="DejaVu Sans Mono"/>
                          <a:cs typeface="DejaVu Sans Mono"/>
                        </a:rPr>
                        <a:t>00,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90"/>
                        </a:lnSpc>
                      </a:pPr>
                      <a:r>
                        <a:rPr sz="2400" spc="-30" dirty="0">
                          <a:latin typeface="DejaVu Sans Mono"/>
                          <a:cs typeface="DejaVu Sans Mono"/>
                        </a:rPr>
                        <a:t>LENGTH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ts val="2690"/>
                        </a:lnSpc>
                      </a:pPr>
                      <a:r>
                        <a:rPr sz="24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2690"/>
                        </a:lnSpc>
                      </a:pPr>
                      <a:r>
                        <a:rPr sz="2400" spc="-35" dirty="0">
                          <a:latin typeface="DejaVu Sans Mono"/>
                          <a:cs typeface="DejaVu Sans Mono"/>
                        </a:rPr>
                        <a:t>0x2000</a:t>
                      </a:r>
                      <a:endParaRPr sz="24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70179" y="4312920"/>
            <a:ext cx="3268979" cy="1101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0"/>
              </a:lnSpc>
              <a:spcBef>
                <a:spcPts val="100"/>
              </a:spcBef>
            </a:pPr>
            <a:r>
              <a:rPr sz="2400" spc="-30" dirty="0">
                <a:latin typeface="DejaVu Sans Mono"/>
                <a:cs typeface="DejaVu Sans Mono"/>
              </a:rPr>
              <a:t>SECTIONS</a:t>
            </a:r>
            <a:r>
              <a:rPr sz="2400" spc="-7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0" dirty="0">
                <a:latin typeface="DejaVu Sans Mono"/>
                <a:cs typeface="DejaVu Sans Mono"/>
              </a:rPr>
              <a:t>.text </a:t>
            </a:r>
            <a:r>
              <a:rPr sz="2400" dirty="0">
                <a:latin typeface="DejaVu Sans Mono"/>
                <a:cs typeface="DejaVu Sans Mono"/>
              </a:rPr>
              <a:t>:</a:t>
            </a:r>
            <a:r>
              <a:rPr sz="2400" spc="-155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1451610">
              <a:lnSpc>
                <a:spcPts val="2835"/>
              </a:lnSpc>
            </a:pPr>
            <a:r>
              <a:rPr sz="2400" b="1" dirty="0">
                <a:solidFill>
                  <a:srgbClr val="DB2200"/>
                </a:solidFill>
                <a:latin typeface="DejaVu Sans Mono"/>
                <a:cs typeface="DejaVu Sans Mono"/>
              </a:rPr>
              <a:t>*</a:t>
            </a:r>
            <a:r>
              <a:rPr sz="2400" b="1" spc="-120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400" b="1" spc="-30" dirty="0">
                <a:solidFill>
                  <a:srgbClr val="DB2200"/>
                </a:solidFill>
                <a:latin typeface="DejaVu Sans Mono"/>
                <a:cs typeface="DejaVu Sans Mono"/>
              </a:rPr>
              <a:t>(.text);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9000" y="5378450"/>
            <a:ext cx="16478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} &gt;</a:t>
            </a:r>
            <a:r>
              <a:rPr sz="2400" spc="-170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FLASH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0179" y="5732779"/>
            <a:ext cx="2089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58029" y="5135879"/>
            <a:ext cx="3167380" cy="56388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2080"/>
              </a:lnSpc>
              <a:spcBef>
                <a:spcPts val="235"/>
              </a:spcBef>
            </a:pPr>
            <a:r>
              <a:rPr sz="1800" spc="-25" dirty="0">
                <a:latin typeface="DejaVu Sans"/>
                <a:cs typeface="DejaVu Sans"/>
              </a:rPr>
              <a:t>Wildcards </a:t>
            </a:r>
            <a:r>
              <a:rPr sz="1800" spc="-5" dirty="0">
                <a:latin typeface="DejaVu Sans"/>
                <a:cs typeface="DejaVu Sans"/>
              </a:rPr>
              <a:t>to </a:t>
            </a:r>
            <a:r>
              <a:rPr sz="1800" spc="-25" dirty="0">
                <a:latin typeface="DejaVu Sans"/>
                <a:cs typeface="DejaVu Sans"/>
              </a:rPr>
              <a:t>represent </a:t>
            </a:r>
            <a:r>
              <a:rPr sz="1800" spc="-20" dirty="0">
                <a:latin typeface="DejaVu Sans"/>
                <a:cs typeface="DejaVu Sans"/>
              </a:rPr>
              <a:t>.text  </a:t>
            </a:r>
            <a:r>
              <a:rPr sz="1800" spc="-15" dirty="0">
                <a:latin typeface="DejaVu Sans"/>
                <a:cs typeface="DejaVu Sans"/>
              </a:rPr>
              <a:t>form all </a:t>
            </a:r>
            <a:r>
              <a:rPr sz="1800" spc="-20" dirty="0">
                <a:latin typeface="DejaVu Sans"/>
                <a:cs typeface="DejaVu Sans"/>
              </a:rPr>
              <a:t>input</a:t>
            </a:r>
            <a:r>
              <a:rPr sz="1800" spc="-70" dirty="0">
                <a:latin typeface="DejaVu Sans"/>
                <a:cs typeface="DejaVu Sans"/>
              </a:rPr>
              <a:t> </a:t>
            </a:r>
            <a:r>
              <a:rPr sz="1800" spc="-15" dirty="0">
                <a:latin typeface="DejaVu Sans"/>
                <a:cs typeface="DejaVu Sans"/>
              </a:rPr>
              <a:t>files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566159" y="5212079"/>
            <a:ext cx="822960" cy="127000"/>
            <a:chOff x="3566159" y="5212079"/>
            <a:chExt cx="822960" cy="127000"/>
          </a:xfrm>
        </p:grpSpPr>
        <p:sp>
          <p:nvSpPr>
            <p:cNvPr id="10" name="object 10"/>
            <p:cNvSpPr/>
            <p:nvPr/>
          </p:nvSpPr>
          <p:spPr>
            <a:xfrm>
              <a:off x="4221479" y="5232399"/>
              <a:ext cx="167640" cy="106680"/>
            </a:xfrm>
            <a:custGeom>
              <a:avLst/>
              <a:gdLst/>
              <a:ahLst/>
              <a:cxnLst/>
              <a:rect l="l" t="t" r="r" b="b"/>
              <a:pathLst>
                <a:path w="167639" h="106679">
                  <a:moveTo>
                    <a:pt x="12700" y="0"/>
                  </a:moveTo>
                  <a:lnTo>
                    <a:pt x="0" y="106680"/>
                  </a:lnTo>
                  <a:lnTo>
                    <a:pt x="167640" y="71119"/>
                  </a:lnTo>
                  <a:lnTo>
                    <a:pt x="127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566159" y="5212079"/>
              <a:ext cx="694690" cy="77470"/>
            </a:xfrm>
            <a:custGeom>
              <a:avLst/>
              <a:gdLst/>
              <a:ahLst/>
              <a:cxnLst/>
              <a:rect l="l" t="t" r="r" b="b"/>
              <a:pathLst>
                <a:path w="694689" h="77470">
                  <a:moveTo>
                    <a:pt x="0" y="0"/>
                  </a:moveTo>
                  <a:lnTo>
                    <a:pt x="694689" y="7747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46</a:t>
            </a:fld>
            <a:endParaRPr sz="14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8700" y="364490"/>
            <a:ext cx="54838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Multiple</a:t>
            </a:r>
            <a:r>
              <a:rPr spc="-95" dirty="0"/>
              <a:t> </a:t>
            </a:r>
            <a:r>
              <a:rPr dirty="0"/>
              <a:t>Sections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0179" y="3605529"/>
            <a:ext cx="3268979" cy="145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35"/>
              </a:lnSpc>
              <a:spcBef>
                <a:spcPts val="100"/>
              </a:spcBef>
            </a:pPr>
            <a:r>
              <a:rPr sz="2400" spc="-30" dirty="0">
                <a:latin typeface="DejaVu Sans Mono"/>
                <a:cs typeface="DejaVu Sans Mono"/>
              </a:rPr>
              <a:t>SECTIONS</a:t>
            </a:r>
            <a:r>
              <a:rPr sz="2400" spc="-7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0" dirty="0">
                <a:latin typeface="DejaVu Sans Mono"/>
                <a:cs typeface="DejaVu Sans Mono"/>
              </a:rPr>
              <a:t>.text </a:t>
            </a:r>
            <a:r>
              <a:rPr sz="2400" dirty="0">
                <a:latin typeface="DejaVu Sans Mono"/>
                <a:cs typeface="DejaVu Sans Mono"/>
              </a:rPr>
              <a:t>:</a:t>
            </a:r>
            <a:r>
              <a:rPr sz="2400" spc="-155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1451610">
              <a:lnSpc>
                <a:spcPts val="2795"/>
              </a:lnSpc>
            </a:pPr>
            <a:r>
              <a:rPr sz="2400" dirty="0">
                <a:latin typeface="DejaVu Sans Mono"/>
                <a:cs typeface="DejaVu Sans Mono"/>
              </a:rPr>
              <a:t>*</a:t>
            </a:r>
            <a:r>
              <a:rPr sz="2400" spc="-120" dirty="0">
                <a:latin typeface="DejaVu Sans Mono"/>
                <a:cs typeface="DejaVu Sans Mono"/>
              </a:rPr>
              <a:t> </a:t>
            </a:r>
            <a:r>
              <a:rPr sz="2400" spc="-30" dirty="0">
                <a:latin typeface="DejaVu Sans Mono"/>
                <a:cs typeface="DejaVu Sans Mono"/>
              </a:rPr>
              <a:t>(.text);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835"/>
              </a:lnSpc>
            </a:pPr>
            <a:r>
              <a:rPr sz="2400" dirty="0">
                <a:latin typeface="DejaVu Sans Mono"/>
                <a:cs typeface="DejaVu Sans Mono"/>
              </a:rPr>
              <a:t>} &gt;</a:t>
            </a:r>
            <a:r>
              <a:rPr sz="2400" spc="-114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FLASH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9000" y="5379720"/>
            <a:ext cx="2906395" cy="1101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0"/>
              </a:lnSpc>
              <a:spcBef>
                <a:spcPts val="100"/>
              </a:spcBef>
            </a:pPr>
            <a:r>
              <a:rPr sz="2400" b="1" spc="-25" dirty="0">
                <a:solidFill>
                  <a:srgbClr val="DB2200"/>
                </a:solidFill>
                <a:latin typeface="DejaVu Sans Mono"/>
                <a:cs typeface="DejaVu Sans Mono"/>
              </a:rPr>
              <a:t>.rodata </a:t>
            </a:r>
            <a:r>
              <a:rPr sz="2400" b="1" dirty="0">
                <a:solidFill>
                  <a:srgbClr val="DB2200"/>
                </a:solidFill>
                <a:latin typeface="DejaVu Sans Mono"/>
                <a:cs typeface="DejaVu Sans Mono"/>
              </a:rPr>
              <a:t>:</a:t>
            </a:r>
            <a:r>
              <a:rPr sz="2400" b="1" spc="-145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400" b="1" dirty="0">
                <a:solidFill>
                  <a:srgbClr val="DB2200"/>
                </a:solidFill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2790">
              <a:lnSpc>
                <a:spcPts val="2795"/>
              </a:lnSpc>
            </a:pPr>
            <a:r>
              <a:rPr sz="2400" b="1" dirty="0">
                <a:solidFill>
                  <a:srgbClr val="DB2200"/>
                </a:solidFill>
                <a:latin typeface="DejaVu Sans Mono"/>
                <a:cs typeface="DejaVu Sans Mono"/>
              </a:rPr>
              <a:t>*</a:t>
            </a:r>
            <a:r>
              <a:rPr sz="2400" b="1" spc="-95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400" b="1" spc="-35" dirty="0">
                <a:solidFill>
                  <a:srgbClr val="DB2200"/>
                </a:solidFill>
                <a:latin typeface="DejaVu Sans Mono"/>
                <a:cs typeface="DejaVu Sans Mono"/>
              </a:rPr>
              <a:t>(.rodata);</a:t>
            </a:r>
            <a:endParaRPr sz="2400">
              <a:latin typeface="DejaVu Sans Mono"/>
              <a:cs typeface="DejaVu Sans Mono"/>
            </a:endParaRPr>
          </a:p>
          <a:p>
            <a:pPr marL="12700">
              <a:lnSpc>
                <a:spcPts val="2835"/>
              </a:lnSpc>
            </a:pPr>
            <a:r>
              <a:rPr sz="2400" b="1" dirty="0">
                <a:solidFill>
                  <a:srgbClr val="DB2200"/>
                </a:solidFill>
                <a:latin typeface="DejaVu Sans Mono"/>
                <a:cs typeface="DejaVu Sans Mono"/>
              </a:rPr>
              <a:t>} &gt;</a:t>
            </a:r>
            <a:r>
              <a:rPr sz="2400" b="1" spc="-110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400" b="1" spc="-35" dirty="0">
                <a:solidFill>
                  <a:srgbClr val="DB2200"/>
                </a:solidFill>
                <a:latin typeface="DejaVu Sans Mono"/>
                <a:cs typeface="DejaVu Sans Mono"/>
              </a:rPr>
              <a:t>FLASH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0179" y="6445250"/>
            <a:ext cx="2089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65929" y="4130040"/>
            <a:ext cx="1875789" cy="56388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2080"/>
              </a:lnSpc>
              <a:spcBef>
                <a:spcPts val="235"/>
              </a:spcBef>
            </a:pPr>
            <a:r>
              <a:rPr sz="1800" spc="-20" dirty="0">
                <a:latin typeface="DejaVu Sans"/>
                <a:cs typeface="DejaVu Sans"/>
              </a:rPr>
              <a:t>Dealing with  mutiple</a:t>
            </a:r>
            <a:r>
              <a:rPr sz="1800" spc="-114" dirty="0">
                <a:latin typeface="DejaVu Sans"/>
                <a:cs typeface="DejaVu Sans"/>
              </a:rPr>
              <a:t> </a:t>
            </a:r>
            <a:r>
              <a:rPr sz="1800" spc="-20" dirty="0">
                <a:latin typeface="DejaVu Sans"/>
                <a:cs typeface="DejaVu Sans"/>
              </a:rPr>
              <a:t>sections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114800" y="4846320"/>
            <a:ext cx="457200" cy="914400"/>
            <a:chOff x="4114800" y="4846320"/>
            <a:chExt cx="457200" cy="914400"/>
          </a:xfrm>
        </p:grpSpPr>
        <p:sp>
          <p:nvSpPr>
            <p:cNvPr id="8" name="object 8"/>
            <p:cNvSpPr/>
            <p:nvPr/>
          </p:nvSpPr>
          <p:spPr>
            <a:xfrm>
              <a:off x="4451350" y="4846320"/>
              <a:ext cx="120650" cy="168910"/>
            </a:xfrm>
            <a:custGeom>
              <a:avLst/>
              <a:gdLst/>
              <a:ahLst/>
              <a:cxnLst/>
              <a:rect l="l" t="t" r="r" b="b"/>
              <a:pathLst>
                <a:path w="120650" h="168910">
                  <a:moveTo>
                    <a:pt x="120650" y="0"/>
                  </a:moveTo>
                  <a:lnTo>
                    <a:pt x="0" y="120649"/>
                  </a:lnTo>
                  <a:lnTo>
                    <a:pt x="96520" y="168909"/>
                  </a:lnTo>
                  <a:lnTo>
                    <a:pt x="1206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114800" y="4961890"/>
              <a:ext cx="398780" cy="798830"/>
            </a:xfrm>
            <a:custGeom>
              <a:avLst/>
              <a:gdLst/>
              <a:ahLst/>
              <a:cxnLst/>
              <a:rect l="l" t="t" r="r" b="b"/>
              <a:pathLst>
                <a:path w="398779" h="798829">
                  <a:moveTo>
                    <a:pt x="0" y="798830"/>
                  </a:moveTo>
                  <a:lnTo>
                    <a:pt x="3987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7040880" y="3566159"/>
          <a:ext cx="2468880" cy="30175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8880"/>
              </a:tblGrid>
              <a:tr h="19202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20" dirty="0">
                          <a:latin typeface="DejaVu Sans"/>
                          <a:cs typeface="DejaVu Sans"/>
                        </a:rPr>
                        <a:t>.rodata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  <a:tr h="731519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71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.text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21717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47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0179" y="1830070"/>
            <a:ext cx="9743440" cy="1868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0"/>
              </a:lnSpc>
              <a:spcBef>
                <a:spcPts val="100"/>
              </a:spcBef>
            </a:pPr>
            <a:r>
              <a:rPr sz="2400" spc="-25" dirty="0">
                <a:latin typeface="DejaVu Sans Mono"/>
                <a:cs typeface="DejaVu Sans Mono"/>
              </a:rPr>
              <a:t>MEMORY</a:t>
            </a:r>
            <a:r>
              <a:rPr sz="2400" spc="-9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 marR="5080">
              <a:lnSpc>
                <a:spcPts val="2790"/>
              </a:lnSpc>
              <a:spcBef>
                <a:spcPts val="125"/>
              </a:spcBef>
            </a:pPr>
            <a:r>
              <a:rPr sz="2400" spc="-20" dirty="0">
                <a:latin typeface="DejaVu Sans Mono"/>
                <a:cs typeface="DejaVu Sans Mono"/>
              </a:rPr>
              <a:t>FLASH </a:t>
            </a:r>
            <a:r>
              <a:rPr sz="2400" spc="-25" dirty="0">
                <a:latin typeface="DejaVu Sans Mono"/>
                <a:cs typeface="DejaVu Sans Mono"/>
              </a:rPr>
              <a:t>(rx) </a:t>
            </a:r>
            <a:r>
              <a:rPr sz="2400" dirty="0">
                <a:latin typeface="DejaVu Sans Mono"/>
                <a:cs typeface="DejaVu Sans Mono"/>
              </a:rPr>
              <a:t>: </a:t>
            </a:r>
            <a:r>
              <a:rPr sz="2400" spc="-35" dirty="0">
                <a:latin typeface="DejaVu Sans Mono"/>
                <a:cs typeface="DejaVu Sans Mono"/>
              </a:rPr>
              <a:t>ORIGIN </a:t>
            </a:r>
            <a:r>
              <a:rPr sz="2400" dirty="0">
                <a:latin typeface="DejaVu Sans Mono"/>
                <a:cs typeface="DejaVu Sans Mono"/>
              </a:rPr>
              <a:t>= </a:t>
            </a:r>
            <a:r>
              <a:rPr sz="2400" spc="-30" dirty="0">
                <a:latin typeface="DejaVu Sans Mono"/>
                <a:cs typeface="DejaVu Sans Mono"/>
              </a:rPr>
              <a:t>0x00000000, LENGTH </a:t>
            </a:r>
            <a:r>
              <a:rPr sz="2400" dirty="0">
                <a:latin typeface="DejaVu Sans Mono"/>
                <a:cs typeface="DejaVu Sans Mono"/>
              </a:rPr>
              <a:t>=</a:t>
            </a:r>
            <a:r>
              <a:rPr sz="2400" spc="-335" dirty="0">
                <a:latin typeface="DejaVu Sans Mono"/>
                <a:cs typeface="DejaVu Sans Mono"/>
              </a:rPr>
              <a:t> </a:t>
            </a:r>
            <a:r>
              <a:rPr sz="2400" spc="-30" dirty="0">
                <a:latin typeface="DejaVu Sans Mono"/>
                <a:cs typeface="DejaVu Sans Mono"/>
              </a:rPr>
              <a:t>0x10000  </a:t>
            </a:r>
            <a:r>
              <a:rPr sz="2400" spc="-25" dirty="0">
                <a:latin typeface="DejaVu Sans Mono"/>
                <a:cs typeface="DejaVu Sans Mono"/>
              </a:rPr>
              <a:t>SRAM </a:t>
            </a:r>
            <a:r>
              <a:rPr sz="2400" spc="-20" dirty="0">
                <a:latin typeface="DejaVu Sans Mono"/>
                <a:cs typeface="DejaVu Sans Mono"/>
              </a:rPr>
              <a:t>(rwx) </a:t>
            </a:r>
            <a:r>
              <a:rPr sz="2400" dirty="0">
                <a:latin typeface="DejaVu Sans Mono"/>
                <a:cs typeface="DejaVu Sans Mono"/>
              </a:rPr>
              <a:t>: </a:t>
            </a:r>
            <a:r>
              <a:rPr sz="2400" spc="-35" dirty="0">
                <a:latin typeface="DejaVu Sans Mono"/>
                <a:cs typeface="DejaVu Sans Mono"/>
              </a:rPr>
              <a:t>ORIGIN </a:t>
            </a:r>
            <a:r>
              <a:rPr sz="2400" dirty="0">
                <a:latin typeface="DejaVu Sans Mono"/>
                <a:cs typeface="DejaVu Sans Mono"/>
              </a:rPr>
              <a:t>= </a:t>
            </a:r>
            <a:r>
              <a:rPr sz="2400" spc="-30" dirty="0">
                <a:latin typeface="DejaVu Sans Mono"/>
                <a:cs typeface="DejaVu Sans Mono"/>
              </a:rPr>
              <a:t>0x20000000, LENGTH </a:t>
            </a:r>
            <a:r>
              <a:rPr sz="2400" dirty="0">
                <a:latin typeface="DejaVu Sans Mono"/>
                <a:cs typeface="DejaVu Sans Mono"/>
              </a:rPr>
              <a:t>=</a:t>
            </a:r>
            <a:r>
              <a:rPr sz="2400" spc="-325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0x2000</a:t>
            </a:r>
            <a:endParaRPr sz="2400">
              <a:latin typeface="DejaVu Sans Mono"/>
              <a:cs typeface="DejaVu Sans Mono"/>
            </a:endParaRPr>
          </a:p>
          <a:p>
            <a:pPr marL="12700">
              <a:lnSpc>
                <a:spcPts val="2720"/>
              </a:lnSpc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  <a:p>
            <a:pPr marL="5895340">
              <a:lnSpc>
                <a:spcPct val="100000"/>
              </a:lnSpc>
              <a:spcBef>
                <a:spcPts val="1080"/>
              </a:spcBef>
            </a:pPr>
            <a:r>
              <a:rPr sz="1800" spc="-20" dirty="0">
                <a:latin typeface="DejaVu Sans"/>
                <a:cs typeface="DejaVu Sans"/>
              </a:rPr>
              <a:t>0xFFFF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27470" y="6324600"/>
            <a:ext cx="44830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0x</a:t>
            </a:r>
            <a:r>
              <a:rPr sz="1800" dirty="0">
                <a:latin typeface="DejaVu Sans"/>
                <a:cs typeface="DejaVu Sans"/>
              </a:rPr>
              <a:t>0</a:t>
            </a:r>
            <a:endParaRPr sz="18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83560" y="364490"/>
            <a:ext cx="39128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in</a:t>
            </a:r>
            <a:r>
              <a:rPr spc="-80" dirty="0"/>
              <a:t> </a:t>
            </a:r>
            <a:r>
              <a:rPr dirty="0"/>
              <a:t>RAM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48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736089"/>
            <a:ext cx="6530975" cy="198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4100"/>
              </a:lnSpc>
              <a:spcBef>
                <a:spcPts val="100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Add two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numbers from memory  Assembly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source</a:t>
            </a:r>
            <a:endParaRPr sz="3200">
              <a:latin typeface="DejaVu Sans"/>
              <a:cs typeface="DejaVu Sans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Linker</a:t>
            </a:r>
            <a:r>
              <a:rPr sz="3200" spc="-1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Script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3464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4760" y="364490"/>
            <a:ext cx="50317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RAM </a:t>
            </a:r>
            <a:r>
              <a:rPr spc="5" dirty="0"/>
              <a:t>is</a:t>
            </a:r>
            <a:r>
              <a:rPr spc="-105" dirty="0"/>
              <a:t> </a:t>
            </a:r>
            <a:r>
              <a:rPr dirty="0"/>
              <a:t>Volatile!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49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736089"/>
            <a:ext cx="8494395" cy="4064000"/>
          </a:xfrm>
          <a:prstGeom prst="rect">
            <a:avLst/>
          </a:prstGeom>
        </p:spPr>
        <p:txBody>
          <a:bodyPr vert="horz" wrap="square" lIns="0" tIns="1790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3200" spc="5" dirty="0">
                <a:solidFill>
                  <a:srgbClr val="4B4B4B"/>
                </a:solidFill>
                <a:latin typeface="DejaVu Sans"/>
                <a:cs typeface="DejaVu Sans"/>
              </a:rPr>
              <a:t>RAM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is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 volatile</a:t>
            </a:r>
            <a:endParaRPr sz="3200">
              <a:latin typeface="DejaVu Sans"/>
              <a:cs typeface="DejaVu Sans"/>
            </a:endParaRPr>
          </a:p>
          <a:p>
            <a:pPr marL="12700" marR="5080">
              <a:lnSpc>
                <a:spcPts val="3729"/>
              </a:lnSpc>
              <a:spcBef>
                <a:spcPts val="152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Data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cannot </a:t>
            </a:r>
            <a:r>
              <a:rPr sz="3200" spc="-10" dirty="0">
                <a:solidFill>
                  <a:srgbClr val="4B4B4B"/>
                </a:solidFill>
                <a:latin typeface="DejaVu Sans"/>
                <a:cs typeface="DejaVu Sans"/>
              </a:rPr>
              <a:t>be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made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available in </a:t>
            </a:r>
            <a:r>
              <a:rPr sz="3200" spc="5" dirty="0">
                <a:solidFill>
                  <a:srgbClr val="4B4B4B"/>
                </a:solidFill>
                <a:latin typeface="DejaVu Sans"/>
                <a:cs typeface="DejaVu Sans"/>
              </a:rPr>
              <a:t>RAM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at 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power-up</a:t>
            </a:r>
            <a:endParaRPr sz="3200">
              <a:latin typeface="DejaVu Sans"/>
              <a:cs typeface="DejaVu Sans"/>
            </a:endParaRPr>
          </a:p>
          <a:p>
            <a:pPr marL="12700" marR="570865">
              <a:lnSpc>
                <a:spcPts val="3740"/>
              </a:lnSpc>
              <a:spcBef>
                <a:spcPts val="1410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All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code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and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data should be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in Flash at 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power-up</a:t>
            </a:r>
            <a:endParaRPr sz="3200">
              <a:latin typeface="DejaVu Sans"/>
              <a:cs typeface="DejaVu Sans"/>
            </a:endParaRPr>
          </a:p>
          <a:p>
            <a:pPr marL="12700" marR="219075">
              <a:lnSpc>
                <a:spcPts val="3729"/>
              </a:lnSpc>
              <a:spcBef>
                <a:spcPts val="1420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Startup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code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–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copies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data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from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Flash to  </a:t>
            </a:r>
            <a:r>
              <a:rPr sz="3200" spc="5" dirty="0">
                <a:solidFill>
                  <a:srgbClr val="4B4B4B"/>
                </a:solidFill>
                <a:latin typeface="DejaVu Sans"/>
                <a:cs typeface="DejaVu Sans"/>
              </a:rPr>
              <a:t>RAM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82142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40" y="49491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0050" y="364490"/>
            <a:ext cx="67405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Scenario I -</a:t>
            </a:r>
            <a:r>
              <a:rPr spc="-60" dirty="0"/>
              <a:t> </a:t>
            </a:r>
            <a:r>
              <a:rPr dirty="0"/>
              <a:t>Overview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736089"/>
            <a:ext cx="6668770" cy="198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13460">
              <a:lnSpc>
                <a:spcPct val="134100"/>
              </a:lnSpc>
              <a:spcBef>
                <a:spcPts val="100"/>
              </a:spcBef>
            </a:pPr>
            <a:r>
              <a:rPr sz="3200" spc="-5" dirty="0">
                <a:latin typeface="DejaVu Sans"/>
                <a:cs typeface="DejaVu Sans"/>
              </a:rPr>
              <a:t>Cortex-M3 Processor  </a:t>
            </a:r>
            <a:r>
              <a:rPr sz="3200" dirty="0">
                <a:latin typeface="DejaVu Sans"/>
                <a:cs typeface="DejaVu Sans"/>
              </a:rPr>
              <a:t>Writing </a:t>
            </a:r>
            <a:r>
              <a:rPr sz="3200" spc="-5" dirty="0">
                <a:latin typeface="DejaVu Sans"/>
                <a:cs typeface="DejaVu Sans"/>
              </a:rPr>
              <a:t>Assembly</a:t>
            </a:r>
            <a:r>
              <a:rPr sz="3200" spc="-30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Programs</a:t>
            </a:r>
            <a:endParaRPr sz="3200">
              <a:latin typeface="DejaVu Sans"/>
              <a:cs typeface="DejaVu Sans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sz="3200" dirty="0">
                <a:latin typeface="DejaVu Sans"/>
                <a:cs typeface="DejaVu Sans"/>
              </a:rPr>
              <a:t>Emulating </a:t>
            </a:r>
            <a:r>
              <a:rPr sz="3200" spc="-5" dirty="0">
                <a:latin typeface="DejaVu Sans"/>
                <a:cs typeface="DejaVu Sans"/>
              </a:rPr>
              <a:t>Cortex-M3 </a:t>
            </a:r>
            <a:r>
              <a:rPr sz="3200" dirty="0">
                <a:latin typeface="DejaVu Sans"/>
                <a:cs typeface="DejaVu Sans"/>
              </a:rPr>
              <a:t>with</a:t>
            </a:r>
            <a:r>
              <a:rPr sz="3200" spc="-40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Qemu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3464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5380" y="364490"/>
            <a:ext cx="780986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RAM is Volatile!</a:t>
            </a:r>
            <a:r>
              <a:rPr spc="-60" dirty="0"/>
              <a:t> </a:t>
            </a:r>
            <a:r>
              <a:rPr spc="-5" dirty="0"/>
              <a:t>(Contd.)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50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7889" y="1902459"/>
            <a:ext cx="8748395" cy="453771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 marR="30480">
              <a:lnSpc>
                <a:spcPts val="3729"/>
              </a:lnSpc>
              <a:spcBef>
                <a:spcPts val="31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.data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section should be present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in Flash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at  power-up</a:t>
            </a:r>
            <a:endParaRPr sz="3200">
              <a:latin typeface="DejaVu Sans"/>
              <a:cs typeface="DejaVu Sans"/>
            </a:endParaRPr>
          </a:p>
          <a:p>
            <a:pPr marL="38100">
              <a:lnSpc>
                <a:spcPct val="100000"/>
              </a:lnSpc>
              <a:spcBef>
                <a:spcPts val="120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Section has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two</a:t>
            </a:r>
            <a:r>
              <a:rPr sz="3200" spc="-1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addresses</a:t>
            </a:r>
            <a:endParaRPr sz="32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33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load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address (aka</a:t>
            </a:r>
            <a:r>
              <a:rPr sz="2800" spc="-3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LMA)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19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run-time address (aka</a:t>
            </a:r>
            <a:r>
              <a:rPr sz="2800" spc="-2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10" dirty="0">
                <a:solidFill>
                  <a:srgbClr val="4B4B4B"/>
                </a:solidFill>
                <a:latin typeface="DejaVu Sans"/>
                <a:cs typeface="DejaVu Sans"/>
              </a:rPr>
              <a:t>VMA)</a:t>
            </a:r>
            <a:endParaRPr sz="2800">
              <a:latin typeface="DejaVu Sans"/>
              <a:cs typeface="DejaVu Sans"/>
            </a:endParaRPr>
          </a:p>
          <a:p>
            <a:pPr marL="38100" marR="1185545">
              <a:lnSpc>
                <a:spcPts val="3740"/>
              </a:lnSpc>
              <a:spcBef>
                <a:spcPts val="1215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So far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only run-time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address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– actual 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address assigned to</a:t>
            </a:r>
            <a:r>
              <a:rPr sz="3200" spc="1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labels</a:t>
            </a:r>
            <a:endParaRPr sz="3200">
              <a:latin typeface="DejaVu Sans"/>
              <a:cs typeface="DejaVu Sans"/>
            </a:endParaRPr>
          </a:p>
          <a:p>
            <a:pPr marL="38100">
              <a:lnSpc>
                <a:spcPct val="100000"/>
              </a:lnSpc>
              <a:spcBef>
                <a:spcPts val="120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Load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address defaults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to run-time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 address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493522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40" y="60629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040880" y="3017520"/>
          <a:ext cx="2468880" cy="35661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8880"/>
              </a:tblGrid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7F7F7F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461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.data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7F7F7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975360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.text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12573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41450" y="364490"/>
            <a:ext cx="71970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Linker Script</a:t>
            </a:r>
            <a:r>
              <a:rPr spc="-75" dirty="0"/>
              <a:t> </a:t>
            </a:r>
            <a:r>
              <a:rPr dirty="0"/>
              <a:t>Revisited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0179" y="1830070"/>
            <a:ext cx="9743440" cy="1101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0"/>
              </a:lnSpc>
              <a:spcBef>
                <a:spcPts val="100"/>
              </a:spcBef>
            </a:pPr>
            <a:r>
              <a:rPr sz="2400" spc="-25" dirty="0">
                <a:latin typeface="DejaVu Sans Mono"/>
                <a:cs typeface="DejaVu Sans Mono"/>
              </a:rPr>
              <a:t>MEMORY</a:t>
            </a:r>
            <a:r>
              <a:rPr sz="2400" spc="-9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 marR="5080">
              <a:lnSpc>
                <a:spcPts val="2790"/>
              </a:lnSpc>
              <a:spcBef>
                <a:spcPts val="125"/>
              </a:spcBef>
            </a:pPr>
            <a:r>
              <a:rPr sz="2400" spc="-20" dirty="0">
                <a:latin typeface="DejaVu Sans Mono"/>
                <a:cs typeface="DejaVu Sans Mono"/>
              </a:rPr>
              <a:t>FLASH </a:t>
            </a:r>
            <a:r>
              <a:rPr sz="2400" spc="-25" dirty="0">
                <a:latin typeface="DejaVu Sans Mono"/>
                <a:cs typeface="DejaVu Sans Mono"/>
              </a:rPr>
              <a:t>(rx) </a:t>
            </a:r>
            <a:r>
              <a:rPr sz="2400" dirty="0">
                <a:latin typeface="DejaVu Sans Mono"/>
                <a:cs typeface="DejaVu Sans Mono"/>
              </a:rPr>
              <a:t>: </a:t>
            </a:r>
            <a:r>
              <a:rPr sz="2400" spc="-35" dirty="0">
                <a:latin typeface="DejaVu Sans Mono"/>
                <a:cs typeface="DejaVu Sans Mono"/>
              </a:rPr>
              <a:t>ORIGIN </a:t>
            </a:r>
            <a:r>
              <a:rPr sz="2400" dirty="0">
                <a:latin typeface="DejaVu Sans Mono"/>
                <a:cs typeface="DejaVu Sans Mono"/>
              </a:rPr>
              <a:t>= </a:t>
            </a:r>
            <a:r>
              <a:rPr sz="2400" spc="-30" dirty="0">
                <a:latin typeface="DejaVu Sans Mono"/>
                <a:cs typeface="DejaVu Sans Mono"/>
              </a:rPr>
              <a:t>0x00000000, LENGTH </a:t>
            </a:r>
            <a:r>
              <a:rPr sz="2400" dirty="0">
                <a:latin typeface="DejaVu Sans Mono"/>
                <a:cs typeface="DejaVu Sans Mono"/>
              </a:rPr>
              <a:t>=</a:t>
            </a:r>
            <a:r>
              <a:rPr sz="2400" spc="-335" dirty="0">
                <a:latin typeface="DejaVu Sans Mono"/>
                <a:cs typeface="DejaVu Sans Mono"/>
              </a:rPr>
              <a:t> </a:t>
            </a:r>
            <a:r>
              <a:rPr sz="2400" spc="-30" dirty="0">
                <a:latin typeface="DejaVu Sans Mono"/>
                <a:cs typeface="DejaVu Sans Mono"/>
              </a:rPr>
              <a:t>0x10000  </a:t>
            </a:r>
            <a:r>
              <a:rPr sz="2400" spc="-25" dirty="0">
                <a:latin typeface="DejaVu Sans Mono"/>
                <a:cs typeface="DejaVu Sans Mono"/>
              </a:rPr>
              <a:t>SRAM </a:t>
            </a:r>
            <a:r>
              <a:rPr sz="2400" spc="-20" dirty="0">
                <a:latin typeface="DejaVu Sans Mono"/>
                <a:cs typeface="DejaVu Sans Mono"/>
              </a:rPr>
              <a:t>(rwx) </a:t>
            </a:r>
            <a:r>
              <a:rPr sz="2400" dirty="0">
                <a:latin typeface="DejaVu Sans Mono"/>
                <a:cs typeface="DejaVu Sans Mono"/>
              </a:rPr>
              <a:t>: </a:t>
            </a:r>
            <a:r>
              <a:rPr sz="2400" spc="-35" dirty="0">
                <a:latin typeface="DejaVu Sans Mono"/>
                <a:cs typeface="DejaVu Sans Mono"/>
              </a:rPr>
              <a:t>ORIGIN </a:t>
            </a:r>
            <a:r>
              <a:rPr sz="2400" dirty="0">
                <a:latin typeface="DejaVu Sans Mono"/>
                <a:cs typeface="DejaVu Sans Mono"/>
              </a:rPr>
              <a:t>= </a:t>
            </a:r>
            <a:r>
              <a:rPr sz="2400" spc="-30" dirty="0">
                <a:latin typeface="DejaVu Sans Mono"/>
                <a:cs typeface="DejaVu Sans Mono"/>
              </a:rPr>
              <a:t>0x20000000, LENGTH </a:t>
            </a:r>
            <a:r>
              <a:rPr sz="2400" dirty="0">
                <a:latin typeface="DejaVu Sans Mono"/>
                <a:cs typeface="DejaVu Sans Mono"/>
              </a:rPr>
              <a:t>=</a:t>
            </a:r>
            <a:r>
              <a:rPr sz="2400" spc="-325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0x2000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0179" y="2895600"/>
            <a:ext cx="2089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179" y="3605529"/>
            <a:ext cx="3268979" cy="145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35"/>
              </a:lnSpc>
              <a:spcBef>
                <a:spcPts val="100"/>
              </a:spcBef>
            </a:pPr>
            <a:r>
              <a:rPr sz="2400" spc="-30" dirty="0">
                <a:latin typeface="DejaVu Sans Mono"/>
                <a:cs typeface="DejaVu Sans Mono"/>
              </a:rPr>
              <a:t>SECTIONS</a:t>
            </a:r>
            <a:r>
              <a:rPr sz="2400" spc="-7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0" dirty="0">
                <a:latin typeface="DejaVu Sans Mono"/>
                <a:cs typeface="DejaVu Sans Mono"/>
              </a:rPr>
              <a:t>.text </a:t>
            </a:r>
            <a:r>
              <a:rPr sz="2400" dirty="0">
                <a:latin typeface="DejaVu Sans Mono"/>
                <a:cs typeface="DejaVu Sans Mono"/>
              </a:rPr>
              <a:t>:</a:t>
            </a:r>
            <a:r>
              <a:rPr sz="2400" spc="-155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1451610">
              <a:lnSpc>
                <a:spcPts val="2795"/>
              </a:lnSpc>
            </a:pPr>
            <a:r>
              <a:rPr sz="2400" dirty="0">
                <a:latin typeface="DejaVu Sans Mono"/>
                <a:cs typeface="DejaVu Sans Mono"/>
              </a:rPr>
              <a:t>*</a:t>
            </a:r>
            <a:r>
              <a:rPr sz="2400" spc="-120" dirty="0">
                <a:latin typeface="DejaVu Sans Mono"/>
                <a:cs typeface="DejaVu Sans Mono"/>
              </a:rPr>
              <a:t> </a:t>
            </a:r>
            <a:r>
              <a:rPr sz="2400" spc="-30" dirty="0">
                <a:latin typeface="DejaVu Sans Mono"/>
                <a:cs typeface="DejaVu Sans Mono"/>
              </a:rPr>
              <a:t>(.text);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835"/>
              </a:lnSpc>
            </a:pPr>
            <a:r>
              <a:rPr sz="2400" dirty="0">
                <a:latin typeface="DejaVu Sans Mono"/>
                <a:cs typeface="DejaVu Sans Mono"/>
              </a:rPr>
              <a:t>} &gt;</a:t>
            </a:r>
            <a:r>
              <a:rPr sz="2400" spc="-114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FLASH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9000" y="5379720"/>
            <a:ext cx="2550160" cy="1101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0"/>
              </a:lnSpc>
              <a:spcBef>
                <a:spcPts val="100"/>
              </a:spcBef>
            </a:pPr>
            <a:r>
              <a:rPr sz="2400" spc="-20" dirty="0">
                <a:latin typeface="DejaVu Sans Mono"/>
                <a:cs typeface="DejaVu Sans Mono"/>
              </a:rPr>
              <a:t>.data </a:t>
            </a:r>
            <a:r>
              <a:rPr sz="2400" dirty="0">
                <a:latin typeface="DejaVu Sans Mono"/>
                <a:cs typeface="DejaVu Sans Mono"/>
              </a:rPr>
              <a:t>:</a:t>
            </a:r>
            <a:r>
              <a:rPr sz="2400" spc="-155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2790">
              <a:lnSpc>
                <a:spcPts val="2795"/>
              </a:lnSpc>
            </a:pPr>
            <a:r>
              <a:rPr sz="2400" dirty="0">
                <a:latin typeface="DejaVu Sans Mono"/>
                <a:cs typeface="DejaVu Sans Mono"/>
              </a:rPr>
              <a:t>*</a:t>
            </a:r>
            <a:r>
              <a:rPr sz="2400" spc="-120" dirty="0">
                <a:latin typeface="DejaVu Sans Mono"/>
                <a:cs typeface="DejaVu Sans Mono"/>
              </a:rPr>
              <a:t> </a:t>
            </a:r>
            <a:r>
              <a:rPr sz="2400" spc="-30" dirty="0">
                <a:latin typeface="DejaVu Sans Mono"/>
                <a:cs typeface="DejaVu Sans Mono"/>
              </a:rPr>
              <a:t>(.data);</a:t>
            </a:r>
            <a:endParaRPr sz="2400">
              <a:latin typeface="DejaVu Sans Mono"/>
              <a:cs typeface="DejaVu Sans Mono"/>
            </a:endParaRPr>
          </a:p>
          <a:p>
            <a:pPr marL="12700">
              <a:lnSpc>
                <a:spcPts val="2835"/>
              </a:lnSpc>
            </a:pPr>
            <a:r>
              <a:rPr sz="2400" dirty="0">
                <a:latin typeface="DejaVu Sans Mono"/>
                <a:cs typeface="DejaVu Sans Mono"/>
              </a:rPr>
              <a:t>} &gt;</a:t>
            </a:r>
            <a:r>
              <a:rPr sz="2400" spc="-114" dirty="0">
                <a:latin typeface="DejaVu Sans Mono"/>
                <a:cs typeface="DejaVu Sans Mono"/>
              </a:rPr>
              <a:t> </a:t>
            </a:r>
            <a:r>
              <a:rPr sz="2400" spc="-20" dirty="0">
                <a:latin typeface="DejaVu Sans Mono"/>
                <a:cs typeface="DejaVu Sans Mono"/>
              </a:rPr>
              <a:t>SRAM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0179" y="6445250"/>
            <a:ext cx="2089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90209" y="6324600"/>
            <a:ext cx="1384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DejaVu Sans Mono"/>
                <a:cs typeface="DejaVu Sans Mono"/>
              </a:rPr>
              <a:t>0x00</a:t>
            </a:r>
            <a:r>
              <a:rPr sz="1800" spc="-25" dirty="0">
                <a:latin typeface="DejaVu Sans Mono"/>
                <a:cs typeface="DejaVu Sans Mono"/>
              </a:rPr>
              <a:t>0</a:t>
            </a:r>
            <a:r>
              <a:rPr sz="1800" spc="-15" dirty="0">
                <a:latin typeface="DejaVu Sans Mono"/>
                <a:cs typeface="DejaVu Sans Mono"/>
              </a:rPr>
              <a:t>0000</a:t>
            </a:r>
            <a:r>
              <a:rPr sz="1800" dirty="0">
                <a:latin typeface="DejaVu Sans Mono"/>
                <a:cs typeface="DejaVu Sans Mono"/>
              </a:rPr>
              <a:t>0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90209" y="5135879"/>
            <a:ext cx="1384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DejaVu Sans Mono"/>
                <a:cs typeface="DejaVu Sans Mono"/>
              </a:rPr>
              <a:t>0x00</a:t>
            </a:r>
            <a:r>
              <a:rPr sz="1800" spc="-25" dirty="0">
                <a:latin typeface="DejaVu Sans Mono"/>
                <a:cs typeface="DejaVu Sans Mono"/>
              </a:rPr>
              <a:t>0</a:t>
            </a:r>
            <a:r>
              <a:rPr sz="1800" spc="-15" dirty="0">
                <a:latin typeface="DejaVu Sans Mono"/>
                <a:cs typeface="DejaVu Sans Mono"/>
              </a:rPr>
              <a:t>0FFF</a:t>
            </a:r>
            <a:r>
              <a:rPr sz="1800" dirty="0">
                <a:latin typeface="DejaVu Sans Mono"/>
                <a:cs typeface="DejaVu Sans Mono"/>
              </a:rPr>
              <a:t>F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06670" y="5694679"/>
            <a:ext cx="616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F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spc="-20" dirty="0">
                <a:latin typeface="DejaVu Sans"/>
                <a:cs typeface="DejaVu Sans"/>
              </a:rPr>
              <a:t>s</a:t>
            </a:r>
            <a:r>
              <a:rPr sz="1800" dirty="0">
                <a:latin typeface="DejaVu Sans"/>
                <a:cs typeface="DejaVu Sans"/>
              </a:rPr>
              <a:t>h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117590" y="5476240"/>
            <a:ext cx="109220" cy="833119"/>
            <a:chOff x="6117590" y="5476240"/>
            <a:chExt cx="109220" cy="833119"/>
          </a:xfrm>
        </p:grpSpPr>
        <p:sp>
          <p:nvSpPr>
            <p:cNvPr id="13" name="object 13"/>
            <p:cNvSpPr/>
            <p:nvPr/>
          </p:nvSpPr>
          <p:spPr>
            <a:xfrm>
              <a:off x="6117590" y="5476240"/>
              <a:ext cx="109220" cy="833119"/>
            </a:xfrm>
            <a:custGeom>
              <a:avLst/>
              <a:gdLst/>
              <a:ahLst/>
              <a:cxnLst/>
              <a:rect l="l" t="t" r="r" b="b"/>
              <a:pathLst>
                <a:path w="109220" h="833120">
                  <a:moveTo>
                    <a:pt x="109220" y="670560"/>
                  </a:moveTo>
                  <a:lnTo>
                    <a:pt x="0" y="670560"/>
                  </a:lnTo>
                  <a:lnTo>
                    <a:pt x="54610" y="833120"/>
                  </a:lnTo>
                  <a:lnTo>
                    <a:pt x="109220" y="670560"/>
                  </a:lnTo>
                  <a:close/>
                </a:path>
                <a:path w="109220" h="833120">
                  <a:moveTo>
                    <a:pt x="109220" y="162560"/>
                  </a:moveTo>
                  <a:lnTo>
                    <a:pt x="54610" y="0"/>
                  </a:lnTo>
                  <a:lnTo>
                    <a:pt x="0" y="162560"/>
                  </a:lnTo>
                  <a:lnTo>
                    <a:pt x="109220" y="1625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172200" y="5605780"/>
              <a:ext cx="0" cy="574040"/>
            </a:xfrm>
            <a:custGeom>
              <a:avLst/>
              <a:gdLst/>
              <a:ahLst/>
              <a:cxnLst/>
              <a:rect l="l" t="t" r="r" b="b"/>
              <a:pathLst>
                <a:path h="574039">
                  <a:moveTo>
                    <a:pt x="0" y="0"/>
                  </a:moveTo>
                  <a:lnTo>
                    <a:pt x="0" y="57404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5398770" y="4221479"/>
            <a:ext cx="1384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DejaVu Sans Mono"/>
                <a:cs typeface="DejaVu Sans Mono"/>
              </a:rPr>
              <a:t>0x20</a:t>
            </a:r>
            <a:r>
              <a:rPr sz="1800" spc="-25" dirty="0">
                <a:latin typeface="DejaVu Sans Mono"/>
                <a:cs typeface="DejaVu Sans Mono"/>
              </a:rPr>
              <a:t>0</a:t>
            </a:r>
            <a:r>
              <a:rPr sz="1800" spc="-15" dirty="0">
                <a:latin typeface="DejaVu Sans Mono"/>
                <a:cs typeface="DejaVu Sans Mono"/>
              </a:rPr>
              <a:t>0000</a:t>
            </a:r>
            <a:r>
              <a:rPr sz="1800" dirty="0">
                <a:latin typeface="DejaVu Sans Mono"/>
                <a:cs typeface="DejaVu Sans Mono"/>
              </a:rPr>
              <a:t>0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98770" y="3032759"/>
            <a:ext cx="1384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DejaVu Sans Mono"/>
                <a:cs typeface="DejaVu Sans Mono"/>
              </a:rPr>
              <a:t>0x20</a:t>
            </a:r>
            <a:r>
              <a:rPr sz="1800" spc="-25" dirty="0">
                <a:latin typeface="DejaVu Sans Mono"/>
                <a:cs typeface="DejaVu Sans Mono"/>
              </a:rPr>
              <a:t>0</a:t>
            </a:r>
            <a:r>
              <a:rPr sz="1800" spc="-15" dirty="0">
                <a:latin typeface="DejaVu Sans Mono"/>
                <a:cs typeface="DejaVu Sans Mono"/>
              </a:rPr>
              <a:t>01FF</a:t>
            </a:r>
            <a:r>
              <a:rPr sz="1800" dirty="0">
                <a:latin typeface="DejaVu Sans Mono"/>
                <a:cs typeface="DejaVu Sans Mono"/>
              </a:rPr>
              <a:t>F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15229" y="3636009"/>
            <a:ext cx="6737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DejaVu Sans"/>
                <a:cs typeface="DejaVu Sans"/>
              </a:rPr>
              <a:t>S</a:t>
            </a:r>
            <a:r>
              <a:rPr sz="1800" spc="-35" dirty="0">
                <a:latin typeface="DejaVu Sans"/>
                <a:cs typeface="DejaVu Sans"/>
              </a:rPr>
              <a:t>R</a:t>
            </a: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dirty="0">
                <a:latin typeface="DejaVu Sans"/>
                <a:cs typeface="DejaVu Sans"/>
              </a:rPr>
              <a:t>M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5980429" y="3373120"/>
            <a:ext cx="109220" cy="833119"/>
            <a:chOff x="5980429" y="3373120"/>
            <a:chExt cx="109220" cy="833119"/>
          </a:xfrm>
        </p:grpSpPr>
        <p:sp>
          <p:nvSpPr>
            <p:cNvPr id="19" name="object 19"/>
            <p:cNvSpPr/>
            <p:nvPr/>
          </p:nvSpPr>
          <p:spPr>
            <a:xfrm>
              <a:off x="5980430" y="3373119"/>
              <a:ext cx="109220" cy="833119"/>
            </a:xfrm>
            <a:custGeom>
              <a:avLst/>
              <a:gdLst/>
              <a:ahLst/>
              <a:cxnLst/>
              <a:rect l="l" t="t" r="r" b="b"/>
              <a:pathLst>
                <a:path w="109220" h="833120">
                  <a:moveTo>
                    <a:pt x="109220" y="670560"/>
                  </a:moveTo>
                  <a:lnTo>
                    <a:pt x="0" y="670560"/>
                  </a:lnTo>
                  <a:lnTo>
                    <a:pt x="54610" y="833120"/>
                  </a:lnTo>
                  <a:lnTo>
                    <a:pt x="109220" y="670560"/>
                  </a:lnTo>
                  <a:close/>
                </a:path>
                <a:path w="109220" h="833120">
                  <a:moveTo>
                    <a:pt x="109220" y="162560"/>
                  </a:moveTo>
                  <a:lnTo>
                    <a:pt x="54610" y="0"/>
                  </a:lnTo>
                  <a:lnTo>
                    <a:pt x="0" y="162560"/>
                  </a:lnTo>
                  <a:lnTo>
                    <a:pt x="109220" y="1625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035039" y="3502660"/>
              <a:ext cx="0" cy="574040"/>
            </a:xfrm>
            <a:custGeom>
              <a:avLst/>
              <a:gdLst/>
              <a:ahLst/>
              <a:cxnLst/>
              <a:rect l="l" t="t" r="r" b="b"/>
              <a:pathLst>
                <a:path h="574039">
                  <a:moveTo>
                    <a:pt x="0" y="0"/>
                  </a:moveTo>
                  <a:lnTo>
                    <a:pt x="0" y="5740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51</a:t>
            </a:fld>
            <a:endParaRPr sz="14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040880" y="3017520"/>
          <a:ext cx="2468880" cy="35661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8880"/>
              </a:tblGrid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7F7F7F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461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.data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7F7F7F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461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.data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975360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.text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12573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41450" y="364490"/>
            <a:ext cx="71970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Linker Script</a:t>
            </a:r>
            <a:r>
              <a:rPr spc="-75" dirty="0"/>
              <a:t> </a:t>
            </a:r>
            <a:r>
              <a:rPr dirty="0"/>
              <a:t>Revisited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0179" y="1830070"/>
            <a:ext cx="9743440" cy="1101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0"/>
              </a:lnSpc>
              <a:spcBef>
                <a:spcPts val="100"/>
              </a:spcBef>
            </a:pPr>
            <a:r>
              <a:rPr sz="2400" spc="-25" dirty="0">
                <a:latin typeface="DejaVu Sans Mono"/>
                <a:cs typeface="DejaVu Sans Mono"/>
              </a:rPr>
              <a:t>MEMORY</a:t>
            </a:r>
            <a:r>
              <a:rPr sz="2400" spc="-9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 marR="5080">
              <a:lnSpc>
                <a:spcPts val="2790"/>
              </a:lnSpc>
              <a:spcBef>
                <a:spcPts val="125"/>
              </a:spcBef>
            </a:pPr>
            <a:r>
              <a:rPr sz="2400" spc="-20" dirty="0">
                <a:latin typeface="DejaVu Sans Mono"/>
                <a:cs typeface="DejaVu Sans Mono"/>
              </a:rPr>
              <a:t>FLASH </a:t>
            </a:r>
            <a:r>
              <a:rPr sz="2400" spc="-25" dirty="0">
                <a:latin typeface="DejaVu Sans Mono"/>
                <a:cs typeface="DejaVu Sans Mono"/>
              </a:rPr>
              <a:t>(rx) </a:t>
            </a:r>
            <a:r>
              <a:rPr sz="2400" dirty="0">
                <a:latin typeface="DejaVu Sans Mono"/>
                <a:cs typeface="DejaVu Sans Mono"/>
              </a:rPr>
              <a:t>: </a:t>
            </a:r>
            <a:r>
              <a:rPr sz="2400" spc="-35" dirty="0">
                <a:latin typeface="DejaVu Sans Mono"/>
                <a:cs typeface="DejaVu Sans Mono"/>
              </a:rPr>
              <a:t>ORIGIN </a:t>
            </a:r>
            <a:r>
              <a:rPr sz="2400" dirty="0">
                <a:latin typeface="DejaVu Sans Mono"/>
                <a:cs typeface="DejaVu Sans Mono"/>
              </a:rPr>
              <a:t>= </a:t>
            </a:r>
            <a:r>
              <a:rPr sz="2400" spc="-30" dirty="0">
                <a:latin typeface="DejaVu Sans Mono"/>
                <a:cs typeface="DejaVu Sans Mono"/>
              </a:rPr>
              <a:t>0x00000000, LENGTH </a:t>
            </a:r>
            <a:r>
              <a:rPr sz="2400" dirty="0">
                <a:latin typeface="DejaVu Sans Mono"/>
                <a:cs typeface="DejaVu Sans Mono"/>
              </a:rPr>
              <a:t>=</a:t>
            </a:r>
            <a:r>
              <a:rPr sz="2400" spc="-335" dirty="0">
                <a:latin typeface="DejaVu Sans Mono"/>
                <a:cs typeface="DejaVu Sans Mono"/>
              </a:rPr>
              <a:t> </a:t>
            </a:r>
            <a:r>
              <a:rPr sz="2400" spc="-30" dirty="0">
                <a:latin typeface="DejaVu Sans Mono"/>
                <a:cs typeface="DejaVu Sans Mono"/>
              </a:rPr>
              <a:t>0x10000  </a:t>
            </a:r>
            <a:r>
              <a:rPr sz="2400" spc="-25" dirty="0">
                <a:latin typeface="DejaVu Sans Mono"/>
                <a:cs typeface="DejaVu Sans Mono"/>
              </a:rPr>
              <a:t>SRAM </a:t>
            </a:r>
            <a:r>
              <a:rPr sz="2400" spc="-20" dirty="0">
                <a:latin typeface="DejaVu Sans Mono"/>
                <a:cs typeface="DejaVu Sans Mono"/>
              </a:rPr>
              <a:t>(rwx) </a:t>
            </a:r>
            <a:r>
              <a:rPr sz="2400" dirty="0">
                <a:latin typeface="DejaVu Sans Mono"/>
                <a:cs typeface="DejaVu Sans Mono"/>
              </a:rPr>
              <a:t>: </a:t>
            </a:r>
            <a:r>
              <a:rPr sz="2400" spc="-35" dirty="0">
                <a:latin typeface="DejaVu Sans Mono"/>
                <a:cs typeface="DejaVu Sans Mono"/>
              </a:rPr>
              <a:t>ORIGIN </a:t>
            </a:r>
            <a:r>
              <a:rPr sz="2400" dirty="0">
                <a:latin typeface="DejaVu Sans Mono"/>
                <a:cs typeface="DejaVu Sans Mono"/>
              </a:rPr>
              <a:t>= </a:t>
            </a:r>
            <a:r>
              <a:rPr sz="2400" spc="-30" dirty="0">
                <a:latin typeface="DejaVu Sans Mono"/>
                <a:cs typeface="DejaVu Sans Mono"/>
              </a:rPr>
              <a:t>0x20000000, LENGTH </a:t>
            </a:r>
            <a:r>
              <a:rPr sz="2400" dirty="0">
                <a:latin typeface="DejaVu Sans Mono"/>
                <a:cs typeface="DejaVu Sans Mono"/>
              </a:rPr>
              <a:t>=</a:t>
            </a:r>
            <a:r>
              <a:rPr sz="2400" spc="-325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0x2000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0179" y="2895600"/>
            <a:ext cx="2089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179" y="3605529"/>
            <a:ext cx="3268979" cy="2520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35"/>
              </a:lnSpc>
              <a:spcBef>
                <a:spcPts val="100"/>
              </a:spcBef>
            </a:pPr>
            <a:r>
              <a:rPr sz="2400" spc="-30" dirty="0">
                <a:latin typeface="DejaVu Sans Mono"/>
                <a:cs typeface="DejaVu Sans Mono"/>
              </a:rPr>
              <a:t>SECTIONS</a:t>
            </a:r>
            <a:r>
              <a:rPr sz="2400" spc="-70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795"/>
              </a:lnSpc>
            </a:pPr>
            <a:r>
              <a:rPr sz="2400" spc="-20" dirty="0">
                <a:latin typeface="DejaVu Sans Mono"/>
                <a:cs typeface="DejaVu Sans Mono"/>
              </a:rPr>
              <a:t>.text </a:t>
            </a:r>
            <a:r>
              <a:rPr sz="2400" dirty="0">
                <a:latin typeface="DejaVu Sans Mono"/>
                <a:cs typeface="DejaVu Sans Mono"/>
              </a:rPr>
              <a:t>:</a:t>
            </a:r>
            <a:r>
              <a:rPr sz="2400" spc="-155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1813560" indent="-362585">
              <a:lnSpc>
                <a:spcPts val="2795"/>
              </a:lnSpc>
              <a:buChar char="*"/>
              <a:tabLst>
                <a:tab pos="1814195" algn="l"/>
              </a:tabLst>
            </a:pPr>
            <a:r>
              <a:rPr sz="2400" spc="-5" dirty="0">
                <a:latin typeface="DejaVu Sans Mono"/>
                <a:cs typeface="DejaVu Sans Mono"/>
              </a:rPr>
              <a:t>(</a:t>
            </a:r>
            <a:r>
              <a:rPr sz="2400" spc="-85" dirty="0">
                <a:latin typeface="DejaVu Sans Mono"/>
                <a:cs typeface="DejaVu Sans Mono"/>
              </a:rPr>
              <a:t>.</a:t>
            </a:r>
            <a:r>
              <a:rPr sz="2400" spc="-5" dirty="0">
                <a:latin typeface="DejaVu Sans Mono"/>
                <a:cs typeface="DejaVu Sans Mono"/>
              </a:rPr>
              <a:t>t</a:t>
            </a:r>
            <a:r>
              <a:rPr sz="2400" spc="-60" dirty="0">
                <a:latin typeface="DejaVu Sans Mono"/>
                <a:cs typeface="DejaVu Sans Mono"/>
              </a:rPr>
              <a:t>e</a:t>
            </a:r>
            <a:r>
              <a:rPr sz="2400" spc="-5" dirty="0">
                <a:latin typeface="DejaVu Sans Mono"/>
                <a:cs typeface="DejaVu Sans Mono"/>
              </a:rPr>
              <a:t>x</a:t>
            </a:r>
            <a:r>
              <a:rPr sz="2400" spc="-60" dirty="0">
                <a:latin typeface="DejaVu Sans Mono"/>
                <a:cs typeface="DejaVu Sans Mono"/>
              </a:rPr>
              <a:t>t</a:t>
            </a:r>
            <a:r>
              <a:rPr sz="2400" spc="-5" dirty="0">
                <a:latin typeface="DejaVu Sans Mono"/>
                <a:cs typeface="DejaVu Sans Mono"/>
              </a:rPr>
              <a:t>);</a:t>
            </a:r>
            <a:endParaRPr sz="2400">
              <a:latin typeface="DejaVu Sans Mono"/>
              <a:cs typeface="DejaVu Sans Mono"/>
            </a:endParaRPr>
          </a:p>
          <a:p>
            <a:pPr marL="731520">
              <a:lnSpc>
                <a:spcPts val="2835"/>
              </a:lnSpc>
            </a:pPr>
            <a:r>
              <a:rPr sz="2400" dirty="0">
                <a:latin typeface="DejaVu Sans Mono"/>
                <a:cs typeface="DejaVu Sans Mono"/>
              </a:rPr>
              <a:t>} &gt;</a:t>
            </a:r>
            <a:r>
              <a:rPr sz="2400" spc="-170" dirty="0">
                <a:latin typeface="DejaVu Sans Mono"/>
                <a:cs typeface="DejaVu Sans Mono"/>
              </a:rPr>
              <a:t> </a:t>
            </a:r>
            <a:r>
              <a:rPr sz="2400" spc="-35" dirty="0">
                <a:latin typeface="DejaVu Sans Mono"/>
                <a:cs typeface="DejaVu Sans Mono"/>
              </a:rPr>
              <a:t>FLASH</a:t>
            </a:r>
            <a:endParaRPr sz="2400">
              <a:latin typeface="DejaVu Sans Mono"/>
              <a:cs typeface="DejaVu Sans Mon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300">
              <a:latin typeface="DejaVu Sans Mono"/>
              <a:cs typeface="DejaVu Sans Mono"/>
            </a:endParaRPr>
          </a:p>
          <a:p>
            <a:pPr marL="731520">
              <a:lnSpc>
                <a:spcPts val="2840"/>
              </a:lnSpc>
            </a:pPr>
            <a:r>
              <a:rPr sz="2400" spc="-20" dirty="0">
                <a:latin typeface="DejaVu Sans Mono"/>
                <a:cs typeface="DejaVu Sans Mono"/>
              </a:rPr>
              <a:t>.data </a:t>
            </a:r>
            <a:r>
              <a:rPr sz="2400" dirty="0">
                <a:latin typeface="DejaVu Sans Mono"/>
                <a:cs typeface="DejaVu Sans Mono"/>
              </a:rPr>
              <a:t>:</a:t>
            </a:r>
            <a:r>
              <a:rPr sz="2400" spc="-225" dirty="0">
                <a:latin typeface="DejaVu Sans Mono"/>
                <a:cs typeface="DejaVu Sans Mono"/>
              </a:rPr>
              <a:t> </a:t>
            </a:r>
            <a:r>
              <a:rPr sz="2400" dirty="0">
                <a:latin typeface="DejaVu Sans Mono"/>
                <a:cs typeface="DejaVu Sans Mono"/>
              </a:rPr>
              <a:t>{</a:t>
            </a:r>
            <a:endParaRPr sz="2400">
              <a:latin typeface="DejaVu Sans Mono"/>
              <a:cs typeface="DejaVu Sans Mono"/>
            </a:endParaRPr>
          </a:p>
          <a:p>
            <a:pPr marL="1813560" indent="-362585">
              <a:lnSpc>
                <a:spcPts val="2840"/>
              </a:lnSpc>
              <a:buChar char="*"/>
              <a:tabLst>
                <a:tab pos="1814195" algn="l"/>
              </a:tabLst>
            </a:pPr>
            <a:r>
              <a:rPr sz="2400" spc="-5" dirty="0">
                <a:latin typeface="DejaVu Sans Mono"/>
                <a:cs typeface="DejaVu Sans Mono"/>
              </a:rPr>
              <a:t>(</a:t>
            </a:r>
            <a:r>
              <a:rPr sz="2400" spc="-85" dirty="0">
                <a:latin typeface="DejaVu Sans Mono"/>
                <a:cs typeface="DejaVu Sans Mono"/>
              </a:rPr>
              <a:t>.</a:t>
            </a:r>
            <a:r>
              <a:rPr sz="2400" spc="-5" dirty="0">
                <a:latin typeface="DejaVu Sans Mono"/>
                <a:cs typeface="DejaVu Sans Mono"/>
              </a:rPr>
              <a:t>d</a:t>
            </a:r>
            <a:r>
              <a:rPr sz="2400" spc="-60" dirty="0">
                <a:latin typeface="DejaVu Sans Mono"/>
                <a:cs typeface="DejaVu Sans Mono"/>
              </a:rPr>
              <a:t>a</a:t>
            </a:r>
            <a:r>
              <a:rPr sz="2400" spc="-5" dirty="0">
                <a:latin typeface="DejaVu Sans Mono"/>
                <a:cs typeface="DejaVu Sans Mono"/>
              </a:rPr>
              <a:t>t</a:t>
            </a:r>
            <a:r>
              <a:rPr sz="2400" spc="-60" dirty="0">
                <a:latin typeface="DejaVu Sans Mono"/>
                <a:cs typeface="DejaVu Sans Mono"/>
              </a:rPr>
              <a:t>a</a:t>
            </a:r>
            <a:r>
              <a:rPr sz="2400" spc="-5" dirty="0">
                <a:latin typeface="DejaVu Sans Mono"/>
                <a:cs typeface="DejaVu Sans Mono"/>
              </a:rPr>
              <a:t>);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90209" y="5135879"/>
            <a:ext cx="1384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DejaVu Sans Mono"/>
                <a:cs typeface="DejaVu Sans Mono"/>
              </a:rPr>
              <a:t>0x00</a:t>
            </a:r>
            <a:r>
              <a:rPr sz="1800" spc="-25" dirty="0">
                <a:latin typeface="DejaVu Sans Mono"/>
                <a:cs typeface="DejaVu Sans Mono"/>
              </a:rPr>
              <a:t>0</a:t>
            </a:r>
            <a:r>
              <a:rPr sz="1800" spc="-15" dirty="0">
                <a:latin typeface="DejaVu Sans Mono"/>
                <a:cs typeface="DejaVu Sans Mono"/>
              </a:rPr>
              <a:t>0FFF</a:t>
            </a:r>
            <a:r>
              <a:rPr sz="1800" dirty="0">
                <a:latin typeface="DejaVu Sans Mono"/>
                <a:cs typeface="DejaVu Sans Mono"/>
              </a:rPr>
              <a:t>F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06670" y="5694679"/>
            <a:ext cx="616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DejaVu Sans"/>
                <a:cs typeface="DejaVu Sans"/>
              </a:rPr>
              <a:t>F</a:t>
            </a:r>
            <a:r>
              <a:rPr sz="1800" spc="-15" dirty="0">
                <a:latin typeface="DejaVu Sans"/>
                <a:cs typeface="DejaVu Sans"/>
              </a:rPr>
              <a:t>l</a:t>
            </a: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spc="-20" dirty="0">
                <a:latin typeface="DejaVu Sans"/>
                <a:cs typeface="DejaVu Sans"/>
              </a:rPr>
              <a:t>s</a:t>
            </a:r>
            <a:r>
              <a:rPr sz="1800" dirty="0">
                <a:latin typeface="DejaVu Sans"/>
                <a:cs typeface="DejaVu Sans"/>
              </a:rPr>
              <a:t>h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117590" y="5476240"/>
            <a:ext cx="109220" cy="833119"/>
            <a:chOff x="6117590" y="5476240"/>
            <a:chExt cx="109220" cy="833119"/>
          </a:xfrm>
        </p:grpSpPr>
        <p:sp>
          <p:nvSpPr>
            <p:cNvPr id="10" name="object 10"/>
            <p:cNvSpPr/>
            <p:nvPr/>
          </p:nvSpPr>
          <p:spPr>
            <a:xfrm>
              <a:off x="6117590" y="5476240"/>
              <a:ext cx="109220" cy="833119"/>
            </a:xfrm>
            <a:custGeom>
              <a:avLst/>
              <a:gdLst/>
              <a:ahLst/>
              <a:cxnLst/>
              <a:rect l="l" t="t" r="r" b="b"/>
              <a:pathLst>
                <a:path w="109220" h="833120">
                  <a:moveTo>
                    <a:pt x="109220" y="670560"/>
                  </a:moveTo>
                  <a:lnTo>
                    <a:pt x="0" y="670560"/>
                  </a:lnTo>
                  <a:lnTo>
                    <a:pt x="54610" y="833120"/>
                  </a:lnTo>
                  <a:lnTo>
                    <a:pt x="109220" y="670560"/>
                  </a:lnTo>
                  <a:close/>
                </a:path>
                <a:path w="109220" h="833120">
                  <a:moveTo>
                    <a:pt x="109220" y="162560"/>
                  </a:moveTo>
                  <a:lnTo>
                    <a:pt x="54610" y="0"/>
                  </a:lnTo>
                  <a:lnTo>
                    <a:pt x="0" y="162560"/>
                  </a:lnTo>
                  <a:lnTo>
                    <a:pt x="109220" y="1625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172200" y="5605780"/>
              <a:ext cx="0" cy="574040"/>
            </a:xfrm>
            <a:custGeom>
              <a:avLst/>
              <a:gdLst/>
              <a:ahLst/>
              <a:cxnLst/>
              <a:rect l="l" t="t" r="r" b="b"/>
              <a:pathLst>
                <a:path h="574039">
                  <a:moveTo>
                    <a:pt x="0" y="0"/>
                  </a:moveTo>
                  <a:lnTo>
                    <a:pt x="0" y="57404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398770" y="4221479"/>
            <a:ext cx="1384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DejaVu Sans Mono"/>
                <a:cs typeface="DejaVu Sans Mono"/>
              </a:rPr>
              <a:t>0x20</a:t>
            </a:r>
            <a:r>
              <a:rPr sz="1800" spc="-25" dirty="0">
                <a:latin typeface="DejaVu Sans Mono"/>
                <a:cs typeface="DejaVu Sans Mono"/>
              </a:rPr>
              <a:t>0</a:t>
            </a:r>
            <a:r>
              <a:rPr sz="1800" spc="-15" dirty="0">
                <a:latin typeface="DejaVu Sans Mono"/>
                <a:cs typeface="DejaVu Sans Mono"/>
              </a:rPr>
              <a:t>0000</a:t>
            </a:r>
            <a:r>
              <a:rPr sz="1800" dirty="0">
                <a:latin typeface="DejaVu Sans Mono"/>
                <a:cs typeface="DejaVu Sans Mono"/>
              </a:rPr>
              <a:t>0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98770" y="3032759"/>
            <a:ext cx="1384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DejaVu Sans Mono"/>
                <a:cs typeface="DejaVu Sans Mono"/>
              </a:rPr>
              <a:t>0x20</a:t>
            </a:r>
            <a:r>
              <a:rPr sz="1800" spc="-25" dirty="0">
                <a:latin typeface="DejaVu Sans Mono"/>
                <a:cs typeface="DejaVu Sans Mono"/>
              </a:rPr>
              <a:t>0</a:t>
            </a:r>
            <a:r>
              <a:rPr sz="1800" spc="-15" dirty="0">
                <a:latin typeface="DejaVu Sans Mono"/>
                <a:cs typeface="DejaVu Sans Mono"/>
              </a:rPr>
              <a:t>01FF</a:t>
            </a:r>
            <a:r>
              <a:rPr sz="1800" dirty="0">
                <a:latin typeface="DejaVu Sans Mono"/>
                <a:cs typeface="DejaVu Sans Mono"/>
              </a:rPr>
              <a:t>F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15229" y="3636009"/>
            <a:ext cx="6737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DejaVu Sans"/>
                <a:cs typeface="DejaVu Sans"/>
              </a:rPr>
              <a:t>S</a:t>
            </a:r>
            <a:r>
              <a:rPr sz="1800" spc="-35" dirty="0">
                <a:latin typeface="DejaVu Sans"/>
                <a:cs typeface="DejaVu Sans"/>
              </a:rPr>
              <a:t>R</a:t>
            </a:r>
            <a:r>
              <a:rPr sz="1800" spc="-25" dirty="0">
                <a:latin typeface="DejaVu Sans"/>
                <a:cs typeface="DejaVu Sans"/>
              </a:rPr>
              <a:t>A</a:t>
            </a:r>
            <a:r>
              <a:rPr sz="1800" dirty="0">
                <a:latin typeface="DejaVu Sans"/>
                <a:cs typeface="DejaVu Sans"/>
              </a:rPr>
              <a:t>M</a:t>
            </a:r>
            <a:endParaRPr sz="1800">
              <a:latin typeface="DejaVu Sans"/>
              <a:cs typeface="DejaVu San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980429" y="3373120"/>
            <a:ext cx="109220" cy="833119"/>
            <a:chOff x="5980429" y="3373120"/>
            <a:chExt cx="109220" cy="833119"/>
          </a:xfrm>
        </p:grpSpPr>
        <p:sp>
          <p:nvSpPr>
            <p:cNvPr id="16" name="object 16"/>
            <p:cNvSpPr/>
            <p:nvPr/>
          </p:nvSpPr>
          <p:spPr>
            <a:xfrm>
              <a:off x="5980430" y="3373119"/>
              <a:ext cx="109220" cy="833119"/>
            </a:xfrm>
            <a:custGeom>
              <a:avLst/>
              <a:gdLst/>
              <a:ahLst/>
              <a:cxnLst/>
              <a:rect l="l" t="t" r="r" b="b"/>
              <a:pathLst>
                <a:path w="109220" h="833120">
                  <a:moveTo>
                    <a:pt x="109220" y="670560"/>
                  </a:moveTo>
                  <a:lnTo>
                    <a:pt x="0" y="670560"/>
                  </a:lnTo>
                  <a:lnTo>
                    <a:pt x="54610" y="833120"/>
                  </a:lnTo>
                  <a:lnTo>
                    <a:pt x="109220" y="670560"/>
                  </a:lnTo>
                  <a:close/>
                </a:path>
                <a:path w="109220" h="833120">
                  <a:moveTo>
                    <a:pt x="109220" y="162560"/>
                  </a:moveTo>
                  <a:lnTo>
                    <a:pt x="54610" y="0"/>
                  </a:lnTo>
                  <a:lnTo>
                    <a:pt x="0" y="162560"/>
                  </a:lnTo>
                  <a:lnTo>
                    <a:pt x="109220" y="1625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035039" y="3502660"/>
              <a:ext cx="0" cy="574040"/>
            </a:xfrm>
            <a:custGeom>
              <a:avLst/>
              <a:gdLst/>
              <a:ahLst/>
              <a:cxnLst/>
              <a:rect l="l" t="t" r="r" b="b"/>
              <a:pathLst>
                <a:path h="574039">
                  <a:moveTo>
                    <a:pt x="0" y="0"/>
                  </a:moveTo>
                  <a:lnTo>
                    <a:pt x="0" y="5740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89000" y="6111527"/>
            <a:ext cx="20891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10"/>
              </a:lnSpc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55963" y="6111527"/>
            <a:ext cx="20891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10"/>
              </a:lnSpc>
            </a:pPr>
            <a:r>
              <a:rPr sz="2400" dirty="0">
                <a:latin typeface="DejaVu Sans Mono"/>
                <a:cs typeface="DejaVu Sans Mono"/>
              </a:rPr>
              <a:t>&gt;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12239" y="6111527"/>
            <a:ext cx="751840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10"/>
              </a:lnSpc>
            </a:pPr>
            <a:r>
              <a:rPr sz="2400" spc="-60" dirty="0">
                <a:latin typeface="DejaVu Sans Mono"/>
                <a:cs typeface="DejaVu Sans Mono"/>
              </a:rPr>
              <a:t>S</a:t>
            </a:r>
            <a:r>
              <a:rPr sz="2400" spc="-5" dirty="0">
                <a:latin typeface="DejaVu Sans Mono"/>
                <a:cs typeface="DejaVu Sans Mono"/>
              </a:rPr>
              <a:t>RAM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08250" y="6111527"/>
            <a:ext cx="56832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10"/>
              </a:lnSpc>
            </a:pPr>
            <a:r>
              <a:rPr sz="2400" b="1" spc="-5" dirty="0">
                <a:solidFill>
                  <a:srgbClr val="DB2200"/>
                </a:solidFill>
                <a:latin typeface="DejaVu Sans Mono"/>
                <a:cs typeface="DejaVu Sans Mono"/>
              </a:rPr>
              <a:t>A</a:t>
            </a:r>
            <a:r>
              <a:rPr sz="2400" b="1" spc="-60" dirty="0">
                <a:solidFill>
                  <a:srgbClr val="DB2200"/>
                </a:solidFill>
                <a:latin typeface="DejaVu Sans Mono"/>
                <a:cs typeface="DejaVu Sans Mono"/>
              </a:rPr>
              <a:t>T</a:t>
            </a:r>
            <a:r>
              <a:rPr sz="2400" b="1" dirty="0">
                <a:solidFill>
                  <a:srgbClr val="DB2200"/>
                </a:solidFill>
                <a:latin typeface="DejaVu Sans Mono"/>
                <a:cs typeface="DejaVu Sans Mono"/>
              </a:rPr>
              <a:t>&gt;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227070" y="6111527"/>
            <a:ext cx="93535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10"/>
              </a:lnSpc>
            </a:pPr>
            <a:r>
              <a:rPr sz="2400" b="1" spc="-20" dirty="0">
                <a:solidFill>
                  <a:srgbClr val="DB2200"/>
                </a:solidFill>
                <a:latin typeface="DejaVu Sans Mono"/>
                <a:cs typeface="DejaVu Sans Mono"/>
              </a:rPr>
              <a:t>FLASH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90209" y="6341008"/>
            <a:ext cx="1384935" cy="292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130"/>
              </a:lnSpc>
            </a:pPr>
            <a:r>
              <a:rPr sz="1800" spc="-15" dirty="0">
                <a:latin typeface="DejaVu Sans Mono"/>
                <a:cs typeface="DejaVu Sans Mono"/>
              </a:rPr>
              <a:t>0x00</a:t>
            </a:r>
            <a:r>
              <a:rPr sz="1800" spc="-25" dirty="0">
                <a:latin typeface="DejaVu Sans Mono"/>
                <a:cs typeface="DejaVu Sans Mono"/>
              </a:rPr>
              <a:t>0</a:t>
            </a:r>
            <a:r>
              <a:rPr sz="1800" spc="-15" dirty="0">
                <a:latin typeface="DejaVu Sans Mono"/>
                <a:cs typeface="DejaVu Sans Mono"/>
              </a:rPr>
              <a:t>0000</a:t>
            </a:r>
            <a:r>
              <a:rPr sz="1800" dirty="0">
                <a:latin typeface="DejaVu Sans Mono"/>
                <a:cs typeface="DejaVu Sans Mono"/>
              </a:rPr>
              <a:t>0</a:t>
            </a:r>
            <a:endParaRPr sz="1800">
              <a:latin typeface="DejaVu Sans Mono"/>
              <a:cs typeface="DejaVu Sans Mono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0179" y="6467127"/>
            <a:ext cx="20891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10"/>
              </a:lnSpc>
            </a:pPr>
            <a:r>
              <a:rPr sz="2400" dirty="0">
                <a:latin typeface="DejaVu Sans Mono"/>
                <a:cs typeface="DejaVu Sans Mono"/>
              </a:rPr>
              <a:t>}</a:t>
            </a:r>
            <a:endParaRPr sz="2400">
              <a:latin typeface="DejaVu Sans Mono"/>
              <a:cs typeface="DejaVu Sans Mon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52</a:t>
            </a:fld>
            <a:endParaRPr sz="14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040880" y="3017520"/>
          <a:ext cx="2468880" cy="35661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8880"/>
              </a:tblGrid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7F7F7F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461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.data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7F7F7F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461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.data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975360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800" spc="-15" dirty="0">
                          <a:latin typeface="DejaVu Sans"/>
                          <a:cs typeface="DejaVu Sans"/>
                        </a:rPr>
                        <a:t>.text</a:t>
                      </a:r>
                      <a:endParaRPr sz="1800">
                        <a:latin typeface="DejaVu Sans"/>
                        <a:cs typeface="DejaVu Sans"/>
                      </a:endParaRPr>
                    </a:p>
                  </a:txBody>
                  <a:tcPr marL="0" marR="0" marT="12573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41450" y="364490"/>
            <a:ext cx="71970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Linker Script</a:t>
            </a:r>
            <a:r>
              <a:rPr spc="-75" dirty="0"/>
              <a:t> </a:t>
            </a:r>
            <a:r>
              <a:rPr dirty="0"/>
              <a:t>Revisited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0179" y="1805940"/>
            <a:ext cx="2178685" cy="1216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365"/>
              </a:lnSpc>
              <a:spcBef>
                <a:spcPts val="100"/>
              </a:spcBef>
            </a:pPr>
            <a:r>
              <a:rPr sz="2000" spc="5" dirty="0">
                <a:latin typeface="DejaVu Sans Mono"/>
                <a:cs typeface="DejaVu Sans Mono"/>
              </a:rPr>
              <a:t>MEMORY</a:t>
            </a:r>
            <a:r>
              <a:rPr sz="2000" spc="-5" dirty="0">
                <a:latin typeface="DejaVu Sans Mono"/>
                <a:cs typeface="DejaVu Sans Mono"/>
              </a:rPr>
              <a:t> </a:t>
            </a:r>
            <a:r>
              <a:rPr sz="2000" dirty="0">
                <a:latin typeface="DejaVu Sans Mono"/>
                <a:cs typeface="DejaVu Sans Mono"/>
              </a:rPr>
              <a:t>{</a:t>
            </a:r>
            <a:endParaRPr sz="2000">
              <a:latin typeface="DejaVu Sans Mono"/>
              <a:cs typeface="DejaVu Sans Mono"/>
            </a:endParaRPr>
          </a:p>
          <a:p>
            <a:pPr marL="628650">
              <a:lnSpc>
                <a:spcPts val="2325"/>
              </a:lnSpc>
            </a:pPr>
            <a:r>
              <a:rPr sz="2000" dirty="0">
                <a:latin typeface="DejaVu Sans Mono"/>
                <a:cs typeface="DejaVu Sans Mono"/>
              </a:rPr>
              <a:t>FLASH</a:t>
            </a:r>
            <a:r>
              <a:rPr sz="2000" spc="-45" dirty="0">
                <a:latin typeface="DejaVu Sans Mono"/>
                <a:cs typeface="DejaVu Sans Mono"/>
              </a:rPr>
              <a:t> </a:t>
            </a:r>
            <a:r>
              <a:rPr sz="2000" dirty="0">
                <a:latin typeface="DejaVu Sans Mono"/>
                <a:cs typeface="DejaVu Sans Mono"/>
              </a:rPr>
              <a:t>(rx)</a:t>
            </a:r>
            <a:endParaRPr sz="2000">
              <a:latin typeface="DejaVu Sans Mono"/>
              <a:cs typeface="DejaVu Sans Mono"/>
            </a:endParaRPr>
          </a:p>
          <a:p>
            <a:pPr marL="628650">
              <a:lnSpc>
                <a:spcPts val="2325"/>
              </a:lnSpc>
            </a:pPr>
            <a:r>
              <a:rPr sz="2000" dirty="0">
                <a:latin typeface="DejaVu Sans Mono"/>
                <a:cs typeface="DejaVu Sans Mono"/>
              </a:rPr>
              <a:t>SRAM</a:t>
            </a:r>
            <a:r>
              <a:rPr sz="2000" spc="-45" dirty="0">
                <a:latin typeface="DejaVu Sans Mono"/>
                <a:cs typeface="DejaVu Sans Mono"/>
              </a:rPr>
              <a:t> </a:t>
            </a:r>
            <a:r>
              <a:rPr sz="2000" dirty="0">
                <a:latin typeface="DejaVu Sans Mono"/>
                <a:cs typeface="DejaVu Sans Mono"/>
              </a:rPr>
              <a:t>(rwx)</a:t>
            </a:r>
            <a:endParaRPr sz="2000">
              <a:latin typeface="DejaVu Sans Mono"/>
              <a:cs typeface="DejaVu Sans Mono"/>
            </a:endParaRPr>
          </a:p>
          <a:p>
            <a:pPr marL="12700">
              <a:lnSpc>
                <a:spcPts val="2365"/>
              </a:lnSpc>
            </a:pPr>
            <a:r>
              <a:rPr sz="2000" dirty="0">
                <a:latin typeface="DejaVu Sans Mono"/>
                <a:cs typeface="DejaVu Sans Mono"/>
              </a:rPr>
              <a:t>}</a:t>
            </a:r>
            <a:endParaRPr sz="2000">
              <a:latin typeface="DejaVu Sans Mono"/>
              <a:cs typeface="DejaVu Sans Mono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459989" y="2132781"/>
          <a:ext cx="6065519" cy="590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1620"/>
                <a:gridCol w="1077595"/>
                <a:gridCol w="307975"/>
                <a:gridCol w="1846580"/>
                <a:gridCol w="1077595"/>
                <a:gridCol w="307975"/>
                <a:gridCol w="1186179"/>
              </a:tblGrid>
              <a:tr h="295155">
                <a:tc>
                  <a:txBody>
                    <a:bodyPr/>
                    <a:lstStyle/>
                    <a:p>
                      <a:pPr marL="31750">
                        <a:lnSpc>
                          <a:spcPts val="2225"/>
                        </a:lnSpc>
                      </a:pPr>
                      <a:r>
                        <a:rPr sz="2000" dirty="0">
                          <a:latin typeface="DejaVu Sans Mono"/>
                          <a:cs typeface="DejaVu Sans Mono"/>
                        </a:rPr>
                        <a:t>: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225"/>
                        </a:lnSpc>
                      </a:pPr>
                      <a:r>
                        <a:rPr sz="2000" spc="5" dirty="0">
                          <a:latin typeface="DejaVu Sans Mono"/>
                          <a:cs typeface="DejaVu Sans Mono"/>
                        </a:rPr>
                        <a:t>ORIGIN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2225"/>
                        </a:lnSpc>
                      </a:pPr>
                      <a:r>
                        <a:rPr sz="20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25"/>
                        </a:lnSpc>
                      </a:pPr>
                      <a:r>
                        <a:rPr sz="2000" spc="5" dirty="0">
                          <a:latin typeface="DejaVu Sans Mono"/>
                          <a:cs typeface="DejaVu Sans Mono"/>
                        </a:rPr>
                        <a:t>0x00000000,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9850" algn="r">
                        <a:lnSpc>
                          <a:spcPts val="2225"/>
                        </a:lnSpc>
                      </a:pPr>
                      <a:r>
                        <a:rPr sz="2000" spc="15" dirty="0">
                          <a:latin typeface="DejaVu Sans Mono"/>
                          <a:cs typeface="DejaVu Sans Mono"/>
                        </a:rPr>
                        <a:t>L</a:t>
                      </a:r>
                      <a:r>
                        <a:rPr sz="2000" spc="5" dirty="0">
                          <a:latin typeface="DejaVu Sans Mono"/>
                          <a:cs typeface="DejaVu Sans Mono"/>
                        </a:rPr>
                        <a:t>ENGT</a:t>
                      </a:r>
                      <a:r>
                        <a:rPr sz="2000" dirty="0">
                          <a:latin typeface="DejaVu Sans Mono"/>
                          <a:cs typeface="DejaVu Sans Mono"/>
                        </a:rPr>
                        <a:t>H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9215" algn="r">
                        <a:lnSpc>
                          <a:spcPts val="2225"/>
                        </a:lnSpc>
                      </a:pPr>
                      <a:r>
                        <a:rPr sz="20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225"/>
                        </a:lnSpc>
                      </a:pPr>
                      <a:r>
                        <a:rPr sz="2000" spc="5" dirty="0">
                          <a:latin typeface="DejaVu Sans Mono"/>
                          <a:cs typeface="DejaVu Sans Mono"/>
                        </a:rPr>
                        <a:t>0x10000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295155">
                <a:tc>
                  <a:txBody>
                    <a:bodyPr/>
                    <a:lstStyle/>
                    <a:p>
                      <a:pPr marL="31750">
                        <a:lnSpc>
                          <a:spcPts val="2225"/>
                        </a:lnSpc>
                      </a:pPr>
                      <a:r>
                        <a:rPr sz="2000" dirty="0">
                          <a:latin typeface="DejaVu Sans Mono"/>
                          <a:cs typeface="DejaVu Sans Mono"/>
                        </a:rPr>
                        <a:t>: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225"/>
                        </a:lnSpc>
                      </a:pPr>
                      <a:r>
                        <a:rPr sz="2000" spc="5" dirty="0">
                          <a:latin typeface="DejaVu Sans Mono"/>
                          <a:cs typeface="DejaVu Sans Mono"/>
                        </a:rPr>
                        <a:t>ORIGIN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2225"/>
                        </a:lnSpc>
                      </a:pPr>
                      <a:r>
                        <a:rPr sz="20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25"/>
                        </a:lnSpc>
                      </a:pPr>
                      <a:r>
                        <a:rPr sz="2000" spc="5" dirty="0">
                          <a:latin typeface="DejaVu Sans Mono"/>
                          <a:cs typeface="DejaVu Sans Mono"/>
                        </a:rPr>
                        <a:t>0x20000000,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9850" algn="r">
                        <a:lnSpc>
                          <a:spcPts val="2225"/>
                        </a:lnSpc>
                      </a:pPr>
                      <a:r>
                        <a:rPr sz="2000" spc="15" dirty="0">
                          <a:latin typeface="DejaVu Sans Mono"/>
                          <a:cs typeface="DejaVu Sans Mono"/>
                        </a:rPr>
                        <a:t>L</a:t>
                      </a:r>
                      <a:r>
                        <a:rPr sz="2000" spc="5" dirty="0">
                          <a:latin typeface="DejaVu Sans Mono"/>
                          <a:cs typeface="DejaVu Sans Mono"/>
                        </a:rPr>
                        <a:t>ENGT</a:t>
                      </a:r>
                      <a:r>
                        <a:rPr sz="2000" dirty="0">
                          <a:latin typeface="DejaVu Sans Mono"/>
                          <a:cs typeface="DejaVu Sans Mono"/>
                        </a:rPr>
                        <a:t>H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9215" algn="r">
                        <a:lnSpc>
                          <a:spcPts val="2225"/>
                        </a:lnSpc>
                      </a:pPr>
                      <a:r>
                        <a:rPr sz="2000" dirty="0">
                          <a:latin typeface="DejaVu Sans Mono"/>
                          <a:cs typeface="DejaVu Sans Mono"/>
                        </a:rPr>
                        <a:t>=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2225"/>
                        </a:lnSpc>
                      </a:pPr>
                      <a:r>
                        <a:rPr sz="2000" spc="5" dirty="0">
                          <a:latin typeface="DejaVu Sans Mono"/>
                          <a:cs typeface="DejaVu Sans Mono"/>
                        </a:rPr>
                        <a:t>0x2000</a:t>
                      </a:r>
                      <a:endParaRPr sz="20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70179" y="3284220"/>
            <a:ext cx="2795905" cy="151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360"/>
              </a:lnSpc>
              <a:spcBef>
                <a:spcPts val="100"/>
              </a:spcBef>
            </a:pPr>
            <a:r>
              <a:rPr sz="2000" spc="5" dirty="0">
                <a:latin typeface="DejaVu Sans Mono"/>
                <a:cs typeface="DejaVu Sans Mono"/>
              </a:rPr>
              <a:t>SECTIONS </a:t>
            </a:r>
            <a:r>
              <a:rPr sz="2000" dirty="0">
                <a:latin typeface="DejaVu Sans Mono"/>
                <a:cs typeface="DejaVu Sans Mono"/>
              </a:rPr>
              <a:t>{</a:t>
            </a:r>
            <a:endParaRPr sz="2000">
              <a:latin typeface="DejaVu Sans Mono"/>
              <a:cs typeface="DejaVu Sans Mono"/>
            </a:endParaRPr>
          </a:p>
          <a:p>
            <a:pPr marL="628650">
              <a:lnSpc>
                <a:spcPts val="2325"/>
              </a:lnSpc>
            </a:pPr>
            <a:r>
              <a:rPr sz="2000" dirty="0">
                <a:latin typeface="DejaVu Sans Mono"/>
                <a:cs typeface="DejaVu Sans Mono"/>
              </a:rPr>
              <a:t>.text :</a:t>
            </a:r>
            <a:r>
              <a:rPr sz="2000" spc="5" dirty="0">
                <a:latin typeface="DejaVu Sans Mono"/>
                <a:cs typeface="DejaVu Sans Mono"/>
              </a:rPr>
              <a:t> </a:t>
            </a:r>
            <a:r>
              <a:rPr sz="2000" dirty="0">
                <a:latin typeface="DejaVu Sans Mono"/>
                <a:cs typeface="DejaVu Sans Mono"/>
              </a:rPr>
              <a:t>{</a:t>
            </a:r>
            <a:endParaRPr sz="2000">
              <a:latin typeface="DejaVu Sans Mono"/>
              <a:cs typeface="DejaVu Sans Mono"/>
            </a:endParaRPr>
          </a:p>
          <a:p>
            <a:pPr marL="1244600">
              <a:lnSpc>
                <a:spcPts val="2330"/>
              </a:lnSpc>
            </a:pPr>
            <a:r>
              <a:rPr sz="2000" dirty="0">
                <a:latin typeface="DejaVu Sans Mono"/>
                <a:cs typeface="DejaVu Sans Mono"/>
              </a:rPr>
              <a:t>*</a:t>
            </a:r>
            <a:r>
              <a:rPr sz="2000" spc="-75" dirty="0">
                <a:latin typeface="DejaVu Sans Mono"/>
                <a:cs typeface="DejaVu Sans Mono"/>
              </a:rPr>
              <a:t> </a:t>
            </a:r>
            <a:r>
              <a:rPr sz="2000" spc="5" dirty="0">
                <a:latin typeface="DejaVu Sans Mono"/>
                <a:cs typeface="DejaVu Sans Mono"/>
              </a:rPr>
              <a:t>(.text);</a:t>
            </a:r>
            <a:endParaRPr sz="2000">
              <a:latin typeface="DejaVu Sans Mono"/>
              <a:cs typeface="DejaVu Sans Mono"/>
            </a:endParaRPr>
          </a:p>
          <a:p>
            <a:pPr marL="1244600">
              <a:lnSpc>
                <a:spcPts val="2325"/>
              </a:lnSpc>
            </a:pPr>
            <a:r>
              <a:rPr sz="2000" b="1" dirty="0">
                <a:solidFill>
                  <a:srgbClr val="DB2200"/>
                </a:solidFill>
                <a:latin typeface="DejaVu Sans Mono"/>
                <a:cs typeface="DejaVu Sans Mono"/>
              </a:rPr>
              <a:t>etext =</a:t>
            </a:r>
            <a:r>
              <a:rPr sz="2000" b="1" spc="-45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000" b="1" spc="5" dirty="0">
                <a:solidFill>
                  <a:srgbClr val="DB2200"/>
                </a:solidFill>
                <a:latin typeface="DejaVu Sans Mono"/>
                <a:cs typeface="DejaVu Sans Mono"/>
              </a:rPr>
              <a:t>.;</a:t>
            </a:r>
            <a:endParaRPr sz="2000">
              <a:latin typeface="DejaVu Sans Mono"/>
              <a:cs typeface="DejaVu Sans Mono"/>
            </a:endParaRPr>
          </a:p>
          <a:p>
            <a:pPr marL="628650">
              <a:lnSpc>
                <a:spcPts val="2360"/>
              </a:lnSpc>
            </a:pPr>
            <a:r>
              <a:rPr sz="2000" dirty="0">
                <a:latin typeface="DejaVu Sans Mono"/>
                <a:cs typeface="DejaVu Sans Mono"/>
              </a:rPr>
              <a:t>} &gt;</a:t>
            </a:r>
            <a:r>
              <a:rPr sz="2000" spc="-10" dirty="0">
                <a:latin typeface="DejaVu Sans Mono"/>
                <a:cs typeface="DejaVu Sans Mono"/>
              </a:rPr>
              <a:t> </a:t>
            </a:r>
            <a:r>
              <a:rPr sz="2000" spc="5" dirty="0">
                <a:latin typeface="DejaVu Sans Mono"/>
                <a:cs typeface="DejaVu Sans Mono"/>
              </a:rPr>
              <a:t>FLASH</a:t>
            </a:r>
            <a:endParaRPr sz="2000"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6130" y="5057140"/>
            <a:ext cx="2794635" cy="1512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365"/>
              </a:lnSpc>
              <a:spcBef>
                <a:spcPts val="100"/>
              </a:spcBef>
            </a:pPr>
            <a:r>
              <a:rPr sz="2000" dirty="0">
                <a:latin typeface="DejaVu Sans Mono"/>
                <a:cs typeface="DejaVu Sans Mono"/>
              </a:rPr>
              <a:t>.data :</a:t>
            </a:r>
            <a:r>
              <a:rPr sz="2000" spc="15" dirty="0">
                <a:latin typeface="DejaVu Sans Mono"/>
                <a:cs typeface="DejaVu Sans Mono"/>
              </a:rPr>
              <a:t> </a:t>
            </a:r>
            <a:r>
              <a:rPr sz="2000" dirty="0">
                <a:latin typeface="DejaVu Sans Mono"/>
                <a:cs typeface="DejaVu Sans Mono"/>
              </a:rPr>
              <a:t>{</a:t>
            </a:r>
            <a:endParaRPr sz="2000">
              <a:latin typeface="DejaVu Sans Mono"/>
              <a:cs typeface="DejaVu Sans Mono"/>
            </a:endParaRPr>
          </a:p>
          <a:p>
            <a:pPr marL="628650">
              <a:lnSpc>
                <a:spcPts val="2325"/>
              </a:lnSpc>
            </a:pPr>
            <a:r>
              <a:rPr sz="2000" b="1" dirty="0">
                <a:solidFill>
                  <a:srgbClr val="DB2200"/>
                </a:solidFill>
                <a:latin typeface="DejaVu Sans Mono"/>
                <a:cs typeface="DejaVu Sans Mono"/>
              </a:rPr>
              <a:t>sdata =</a:t>
            </a:r>
            <a:r>
              <a:rPr sz="2000" b="1" spc="-45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000" b="1" spc="5" dirty="0">
                <a:solidFill>
                  <a:srgbClr val="DB2200"/>
                </a:solidFill>
                <a:latin typeface="DejaVu Sans Mono"/>
                <a:cs typeface="DejaVu Sans Mono"/>
              </a:rPr>
              <a:t>.;</a:t>
            </a:r>
            <a:endParaRPr sz="2000">
              <a:latin typeface="DejaVu Sans Mono"/>
              <a:cs typeface="DejaVu Sans Mono"/>
            </a:endParaRPr>
          </a:p>
          <a:p>
            <a:pPr marL="628650">
              <a:lnSpc>
                <a:spcPts val="2325"/>
              </a:lnSpc>
            </a:pPr>
            <a:r>
              <a:rPr sz="2000" dirty="0">
                <a:latin typeface="DejaVu Sans Mono"/>
                <a:cs typeface="DejaVu Sans Mono"/>
              </a:rPr>
              <a:t>*</a:t>
            </a:r>
            <a:r>
              <a:rPr sz="2000" spc="-75" dirty="0">
                <a:latin typeface="DejaVu Sans Mono"/>
                <a:cs typeface="DejaVu Sans Mono"/>
              </a:rPr>
              <a:t> </a:t>
            </a:r>
            <a:r>
              <a:rPr sz="2000" spc="5" dirty="0">
                <a:latin typeface="DejaVu Sans Mono"/>
                <a:cs typeface="DejaVu Sans Mono"/>
              </a:rPr>
              <a:t>(.data);</a:t>
            </a:r>
            <a:endParaRPr sz="2000">
              <a:latin typeface="DejaVu Sans Mono"/>
              <a:cs typeface="DejaVu Sans Mono"/>
            </a:endParaRPr>
          </a:p>
          <a:p>
            <a:pPr marL="628650">
              <a:lnSpc>
                <a:spcPts val="2330"/>
              </a:lnSpc>
            </a:pPr>
            <a:r>
              <a:rPr sz="2000" b="1" dirty="0">
                <a:solidFill>
                  <a:srgbClr val="DB2200"/>
                </a:solidFill>
                <a:latin typeface="DejaVu Sans Mono"/>
                <a:cs typeface="DejaVu Sans Mono"/>
              </a:rPr>
              <a:t>edata =</a:t>
            </a:r>
            <a:r>
              <a:rPr sz="2000" b="1" spc="-45" dirty="0">
                <a:solidFill>
                  <a:srgbClr val="DB2200"/>
                </a:solidFill>
                <a:latin typeface="DejaVu Sans Mono"/>
                <a:cs typeface="DejaVu Sans Mono"/>
              </a:rPr>
              <a:t> </a:t>
            </a:r>
            <a:r>
              <a:rPr sz="2000" b="1" spc="5" dirty="0">
                <a:solidFill>
                  <a:srgbClr val="DB2200"/>
                </a:solidFill>
                <a:latin typeface="DejaVu Sans Mono"/>
                <a:cs typeface="DejaVu Sans Mono"/>
              </a:rPr>
              <a:t>.;</a:t>
            </a:r>
            <a:endParaRPr sz="2000">
              <a:latin typeface="DejaVu Sans Mono"/>
              <a:cs typeface="DejaVu Sans Mono"/>
            </a:endParaRPr>
          </a:p>
          <a:p>
            <a:pPr marL="12700">
              <a:lnSpc>
                <a:spcPts val="2365"/>
              </a:lnSpc>
            </a:pPr>
            <a:r>
              <a:rPr sz="2000" dirty="0">
                <a:latin typeface="DejaVu Sans Mono"/>
                <a:cs typeface="DejaVu Sans Mono"/>
              </a:rPr>
              <a:t>} &gt; </a:t>
            </a:r>
            <a:r>
              <a:rPr sz="2000" spc="5" dirty="0">
                <a:latin typeface="DejaVu Sans Mono"/>
                <a:cs typeface="DejaVu Sans Mono"/>
              </a:rPr>
              <a:t>SRAM AT&gt;</a:t>
            </a:r>
            <a:r>
              <a:rPr sz="2000" spc="-50" dirty="0">
                <a:latin typeface="DejaVu Sans Mono"/>
                <a:cs typeface="DejaVu Sans Mono"/>
              </a:rPr>
              <a:t> </a:t>
            </a:r>
            <a:r>
              <a:rPr sz="2000" spc="5" dirty="0">
                <a:latin typeface="DejaVu Sans Mono"/>
                <a:cs typeface="DejaVu Sans Mono"/>
              </a:rPr>
              <a:t>FLASH</a:t>
            </a:r>
            <a:endParaRPr sz="2000">
              <a:latin typeface="DejaVu Sans Mono"/>
              <a:cs typeface="DejaVu Sans Mon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0179" y="6534150"/>
            <a:ext cx="1784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DejaVu Sans Mono"/>
                <a:cs typeface="DejaVu Sans Mono"/>
              </a:rPr>
              <a:t>}</a:t>
            </a:r>
            <a:endParaRPr sz="2000">
              <a:latin typeface="DejaVu Sans Mono"/>
              <a:cs typeface="DejaVu Sans Mono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309359" y="5980429"/>
            <a:ext cx="731520" cy="109220"/>
            <a:chOff x="6309359" y="5980429"/>
            <a:chExt cx="731520" cy="109220"/>
          </a:xfrm>
        </p:grpSpPr>
        <p:sp>
          <p:nvSpPr>
            <p:cNvPr id="10" name="object 10"/>
            <p:cNvSpPr/>
            <p:nvPr/>
          </p:nvSpPr>
          <p:spPr>
            <a:xfrm>
              <a:off x="6878319" y="5980429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59" h="109220">
                  <a:moveTo>
                    <a:pt x="0" y="0"/>
                  </a:moveTo>
                  <a:lnTo>
                    <a:pt x="0" y="109220"/>
                  </a:lnTo>
                  <a:lnTo>
                    <a:pt x="16255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09359" y="6035039"/>
              <a:ext cx="601980" cy="0"/>
            </a:xfrm>
            <a:custGeom>
              <a:avLst/>
              <a:gdLst/>
              <a:ahLst/>
              <a:cxnLst/>
              <a:rect l="l" t="t" r="r" b="b"/>
              <a:pathLst>
                <a:path w="601979">
                  <a:moveTo>
                    <a:pt x="0" y="0"/>
                  </a:moveTo>
                  <a:lnTo>
                    <a:pt x="60198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6309359" y="4243070"/>
            <a:ext cx="731520" cy="109220"/>
            <a:chOff x="6309359" y="4243070"/>
            <a:chExt cx="731520" cy="109220"/>
          </a:xfrm>
        </p:grpSpPr>
        <p:sp>
          <p:nvSpPr>
            <p:cNvPr id="13" name="object 13"/>
            <p:cNvSpPr/>
            <p:nvPr/>
          </p:nvSpPr>
          <p:spPr>
            <a:xfrm>
              <a:off x="6878319" y="4243070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59" h="109220">
                  <a:moveTo>
                    <a:pt x="0" y="0"/>
                  </a:moveTo>
                  <a:lnTo>
                    <a:pt x="0" y="109219"/>
                  </a:lnTo>
                  <a:lnTo>
                    <a:pt x="162559" y="54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309359" y="4297680"/>
              <a:ext cx="601980" cy="0"/>
            </a:xfrm>
            <a:custGeom>
              <a:avLst/>
              <a:gdLst/>
              <a:ahLst/>
              <a:cxnLst/>
              <a:rect l="l" t="t" r="r" b="b"/>
              <a:pathLst>
                <a:path w="601979">
                  <a:moveTo>
                    <a:pt x="0" y="0"/>
                  </a:moveTo>
                  <a:lnTo>
                    <a:pt x="60198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6309359" y="3877309"/>
            <a:ext cx="731520" cy="109220"/>
            <a:chOff x="6309359" y="3877309"/>
            <a:chExt cx="731520" cy="109220"/>
          </a:xfrm>
        </p:grpSpPr>
        <p:sp>
          <p:nvSpPr>
            <p:cNvPr id="16" name="object 16"/>
            <p:cNvSpPr/>
            <p:nvPr/>
          </p:nvSpPr>
          <p:spPr>
            <a:xfrm>
              <a:off x="6878319" y="3877309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59" h="109220">
                  <a:moveTo>
                    <a:pt x="0" y="0"/>
                  </a:moveTo>
                  <a:lnTo>
                    <a:pt x="0" y="109219"/>
                  </a:lnTo>
                  <a:lnTo>
                    <a:pt x="16255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309359" y="3931919"/>
              <a:ext cx="601980" cy="0"/>
            </a:xfrm>
            <a:custGeom>
              <a:avLst/>
              <a:gdLst/>
              <a:ahLst/>
              <a:cxnLst/>
              <a:rect l="l" t="t" r="r" b="b"/>
              <a:pathLst>
                <a:path w="601979">
                  <a:moveTo>
                    <a:pt x="0" y="0"/>
                  </a:moveTo>
                  <a:lnTo>
                    <a:pt x="60198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439409" y="5867400"/>
            <a:ext cx="610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10" dirty="0">
                <a:latin typeface="DejaVu Sans"/>
                <a:cs typeface="DejaVu Sans"/>
              </a:rPr>
              <a:t>t</a:t>
            </a:r>
            <a:r>
              <a:rPr sz="1800" spc="-30" dirty="0">
                <a:latin typeface="DejaVu Sans"/>
                <a:cs typeface="DejaVu Sans"/>
              </a:rPr>
              <a:t>ex</a:t>
            </a:r>
            <a:r>
              <a:rPr sz="1800" dirty="0">
                <a:latin typeface="DejaVu Sans"/>
                <a:cs typeface="DejaVu Sans"/>
              </a:rPr>
              <a:t>t</a:t>
            </a:r>
            <a:endParaRPr sz="1800">
              <a:latin typeface="DejaVu Sans"/>
              <a:cs typeface="DejaVu San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334500" y="7094281"/>
            <a:ext cx="2508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>
                <a:solidFill>
                  <a:srgbClr val="666666"/>
                </a:solidFill>
                <a:latin typeface="DejaVu Sans"/>
                <a:cs typeface="DejaVu Sans"/>
              </a:rPr>
              <a:t>5</a:t>
            </a:r>
            <a:r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3</a:t>
            </a:r>
            <a:endParaRPr sz="1400">
              <a:latin typeface="DejaVu Sans"/>
              <a:cs typeface="DejaVu San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80990" y="3683000"/>
            <a:ext cx="6699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sz="1800" spc="-30" dirty="0">
                <a:latin typeface="DejaVu Sans"/>
                <a:cs typeface="DejaVu Sans"/>
              </a:rPr>
              <a:t>e</a:t>
            </a:r>
            <a:r>
              <a:rPr sz="1800" spc="-25" dirty="0">
                <a:latin typeface="DejaVu Sans"/>
                <a:cs typeface="DejaVu Sans"/>
              </a:rPr>
              <a:t>da</a:t>
            </a:r>
            <a:r>
              <a:rPr sz="1800" spc="-20" dirty="0">
                <a:latin typeface="DejaVu Sans"/>
                <a:cs typeface="DejaVu Sans"/>
              </a:rPr>
              <a:t>t</a:t>
            </a:r>
            <a:r>
              <a:rPr sz="1800" dirty="0">
                <a:latin typeface="DejaVu Sans"/>
                <a:cs typeface="DejaVu Sans"/>
              </a:rPr>
              <a:t>a  </a:t>
            </a:r>
            <a:r>
              <a:rPr sz="1800" spc="-20" dirty="0">
                <a:latin typeface="DejaVu Sans"/>
                <a:cs typeface="DejaVu Sans"/>
              </a:rPr>
              <a:t>sdata</a:t>
            </a:r>
            <a:endParaRPr sz="18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83560" y="364490"/>
            <a:ext cx="39128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in</a:t>
            </a:r>
            <a:r>
              <a:rPr spc="-80" dirty="0"/>
              <a:t> </a:t>
            </a:r>
            <a:r>
              <a:rPr dirty="0"/>
              <a:t>RAM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54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902459"/>
            <a:ext cx="60953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Copy .data from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Flash to</a:t>
            </a:r>
            <a:r>
              <a:rPr sz="3200" spc="-1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5" dirty="0">
                <a:solidFill>
                  <a:srgbClr val="4B4B4B"/>
                </a:solidFill>
                <a:latin typeface="DejaVu Sans"/>
                <a:cs typeface="DejaVu Sans"/>
              </a:rPr>
              <a:t>RAM</a:t>
            </a:r>
            <a:endParaRPr sz="3200">
              <a:latin typeface="DejaVu Sans"/>
              <a:cs typeface="DejaVu Sans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51129" y="2496554"/>
          <a:ext cx="9798682" cy="32703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6990"/>
                <a:gridCol w="704215"/>
                <a:gridCol w="659765"/>
                <a:gridCol w="738504"/>
                <a:gridCol w="1148714"/>
                <a:gridCol w="987425"/>
                <a:gridCol w="822960"/>
                <a:gridCol w="751840"/>
                <a:gridCol w="1235709"/>
                <a:gridCol w="490220"/>
                <a:gridCol w="942340"/>
              </a:tblGrid>
              <a:tr h="649664">
                <a:tc gridSpan="2">
                  <a:txBody>
                    <a:bodyPr/>
                    <a:lstStyle/>
                    <a:p>
                      <a:pPr marL="31750" marR="3175">
                        <a:lnSpc>
                          <a:spcPts val="2440"/>
                        </a:lnSpc>
                      </a:pPr>
                      <a:r>
                        <a:rPr sz="2200" spc="-25" dirty="0">
                          <a:latin typeface="DejaVu Sans Mono"/>
                          <a:cs typeface="DejaVu Sans Mono"/>
                        </a:rPr>
                        <a:t>start: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  <a:p>
                      <a:pPr marL="1348105" marR="3175">
                        <a:lnSpc>
                          <a:spcPts val="2575"/>
                        </a:lnSpc>
                      </a:pPr>
                      <a:r>
                        <a:rPr sz="2200" spc="-15" dirty="0">
                          <a:latin typeface="DejaVu Sans Mono"/>
                          <a:cs typeface="DejaVu Sans Mono"/>
                        </a:rPr>
                        <a:t>ldr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2615"/>
                        </a:lnSpc>
                        <a:spcBef>
                          <a:spcPts val="5"/>
                        </a:spcBef>
                      </a:pPr>
                      <a:r>
                        <a:rPr sz="2200" spc="-25" dirty="0">
                          <a:latin typeface="DejaVu Sans Mono"/>
                          <a:cs typeface="DejaVu Sans Mono"/>
                        </a:rPr>
                        <a:t>r0,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508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2615"/>
                        </a:lnSpc>
                        <a:spcBef>
                          <a:spcPts val="5"/>
                        </a:spcBef>
                      </a:pPr>
                      <a:r>
                        <a:rPr sz="2200" spc="-30" dirty="0">
                          <a:latin typeface="DejaVu Sans Mono"/>
                          <a:cs typeface="DejaVu Sans Mono"/>
                        </a:rPr>
                        <a:t>=sdata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508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R="72390" algn="r">
                        <a:lnSpc>
                          <a:spcPts val="2615"/>
                        </a:lnSpc>
                        <a:spcBef>
                          <a:spcPts val="5"/>
                        </a:spcBef>
                      </a:pPr>
                      <a:r>
                        <a:rPr sz="2200" dirty="0">
                          <a:latin typeface="DejaVu Sans Mono"/>
                          <a:cs typeface="DejaVu Sans Mono"/>
                        </a:rPr>
                        <a:t>@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R="72390" algn="r">
                        <a:lnSpc>
                          <a:spcPts val="2615"/>
                        </a:lnSpc>
                        <a:spcBef>
                          <a:spcPts val="5"/>
                        </a:spcBef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Lo</a:t>
                      </a:r>
                      <a:r>
                        <a:rPr sz="2200" spc="-85" dirty="0">
                          <a:latin typeface="DejaVu Sans Mono"/>
                          <a:cs typeface="DejaVu Sans Mono"/>
                        </a:rPr>
                        <a:t>a</a:t>
                      </a:r>
                      <a:r>
                        <a:rPr sz="2200" dirty="0">
                          <a:latin typeface="DejaVu Sans Mono"/>
                          <a:cs typeface="DejaVu Sans Mono"/>
                        </a:rPr>
                        <a:t>d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80010" marR="3175">
                        <a:lnSpc>
                          <a:spcPts val="2615"/>
                        </a:lnSpc>
                        <a:spcBef>
                          <a:spcPts val="5"/>
                        </a:spcBef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the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2615"/>
                        </a:lnSpc>
                        <a:spcBef>
                          <a:spcPts val="5"/>
                        </a:spcBef>
                      </a:pPr>
                      <a:r>
                        <a:rPr sz="2200" spc="-35" dirty="0">
                          <a:latin typeface="DejaVu Sans Mono"/>
                          <a:cs typeface="DejaVu Sans Mono"/>
                        </a:rPr>
                        <a:t>address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ts val="2615"/>
                        </a:lnSpc>
                        <a:spcBef>
                          <a:spcPts val="5"/>
                        </a:spcBef>
                      </a:pPr>
                      <a:r>
                        <a:rPr sz="2200" spc="-45" dirty="0">
                          <a:latin typeface="DejaVu Sans Mono"/>
                          <a:cs typeface="DejaVu Sans Mono"/>
                        </a:rPr>
                        <a:t>of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ts val="2615"/>
                        </a:lnSpc>
                        <a:spcBef>
                          <a:spcPts val="5"/>
                        </a:spcBef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sd</a:t>
                      </a:r>
                      <a:r>
                        <a:rPr sz="2200" spc="-85" dirty="0">
                          <a:latin typeface="DejaVu Sans Mono"/>
                          <a:cs typeface="DejaVu Sans Mono"/>
                        </a:rPr>
                        <a:t>a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ta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5080" marB="0"/>
                </a:tc>
              </a:tr>
              <a:tr h="324484">
                <a:tc gridSpan="2">
                  <a:txBody>
                    <a:bodyPr/>
                    <a:lstStyle/>
                    <a:p>
                      <a:pPr marR="164465" algn="r">
                        <a:lnSpc>
                          <a:spcPts val="2455"/>
                        </a:lnSpc>
                      </a:pPr>
                      <a:r>
                        <a:rPr sz="2200" spc="-35" dirty="0">
                          <a:latin typeface="DejaVu Sans Mono"/>
                          <a:cs typeface="DejaVu Sans Mono"/>
                        </a:rPr>
                        <a:t>l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dr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455"/>
                        </a:lnSpc>
                      </a:pPr>
                      <a:r>
                        <a:rPr sz="2200" spc="-25" dirty="0">
                          <a:latin typeface="DejaVu Sans Mono"/>
                          <a:cs typeface="DejaVu Sans Mono"/>
                        </a:rPr>
                        <a:t>r1,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2455"/>
                        </a:lnSpc>
                      </a:pPr>
                      <a:r>
                        <a:rPr sz="2200" spc="-30" dirty="0">
                          <a:latin typeface="DejaVu Sans Mono"/>
                          <a:cs typeface="DejaVu Sans Mono"/>
                        </a:rPr>
                        <a:t>=edata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2390" algn="r">
                        <a:lnSpc>
                          <a:spcPts val="2455"/>
                        </a:lnSpc>
                      </a:pPr>
                      <a:r>
                        <a:rPr sz="2200" dirty="0">
                          <a:latin typeface="DejaVu Sans Mono"/>
                          <a:cs typeface="DejaVu Sans Mono"/>
                        </a:rPr>
                        <a:t>@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2390" algn="r">
                        <a:lnSpc>
                          <a:spcPts val="2455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Lo</a:t>
                      </a:r>
                      <a:r>
                        <a:rPr sz="2200" spc="-85" dirty="0">
                          <a:latin typeface="DejaVu Sans Mono"/>
                          <a:cs typeface="DejaVu Sans Mono"/>
                        </a:rPr>
                        <a:t>a</a:t>
                      </a:r>
                      <a:r>
                        <a:rPr sz="2200" dirty="0">
                          <a:latin typeface="DejaVu Sans Mono"/>
                          <a:cs typeface="DejaVu Sans Mono"/>
                        </a:rPr>
                        <a:t>d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010" marR="3175">
                        <a:lnSpc>
                          <a:spcPts val="2455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the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455"/>
                        </a:lnSpc>
                      </a:pPr>
                      <a:r>
                        <a:rPr sz="2200" spc="-35" dirty="0">
                          <a:latin typeface="DejaVu Sans Mono"/>
                          <a:cs typeface="DejaVu Sans Mono"/>
                        </a:rPr>
                        <a:t>address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2455"/>
                        </a:lnSpc>
                      </a:pPr>
                      <a:r>
                        <a:rPr sz="2200" spc="-45" dirty="0">
                          <a:latin typeface="DejaVu Sans Mono"/>
                          <a:cs typeface="DejaVu Sans Mono"/>
                        </a:rPr>
                        <a:t>of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455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ed</a:t>
                      </a:r>
                      <a:r>
                        <a:rPr sz="2200" spc="-85" dirty="0">
                          <a:latin typeface="DejaVu Sans Mono"/>
                          <a:cs typeface="DejaVu Sans Mono"/>
                        </a:rPr>
                        <a:t>a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ta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325179">
                <a:tc gridSpan="2">
                  <a:txBody>
                    <a:bodyPr/>
                    <a:lstStyle/>
                    <a:p>
                      <a:pPr marR="164465" algn="r">
                        <a:lnSpc>
                          <a:spcPts val="2460"/>
                        </a:lnSpc>
                      </a:pPr>
                      <a:r>
                        <a:rPr sz="2200" spc="-35" dirty="0">
                          <a:latin typeface="DejaVu Sans Mono"/>
                          <a:cs typeface="DejaVu Sans Mono"/>
                        </a:rPr>
                        <a:t>l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dr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460"/>
                        </a:lnSpc>
                      </a:pPr>
                      <a:r>
                        <a:rPr sz="2200" spc="-25" dirty="0">
                          <a:latin typeface="DejaVu Sans Mono"/>
                          <a:cs typeface="DejaVu Sans Mono"/>
                        </a:rPr>
                        <a:t>r2,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2460"/>
                        </a:lnSpc>
                      </a:pPr>
                      <a:r>
                        <a:rPr sz="2200" spc="-30" dirty="0">
                          <a:latin typeface="DejaVu Sans Mono"/>
                          <a:cs typeface="DejaVu Sans Mono"/>
                        </a:rPr>
                        <a:t>=etext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2390" algn="r">
                        <a:lnSpc>
                          <a:spcPts val="2460"/>
                        </a:lnSpc>
                      </a:pPr>
                      <a:r>
                        <a:rPr sz="2200" dirty="0">
                          <a:latin typeface="DejaVu Sans Mono"/>
                          <a:cs typeface="DejaVu Sans Mono"/>
                        </a:rPr>
                        <a:t>@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2390" algn="r">
                        <a:lnSpc>
                          <a:spcPts val="2460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Lo</a:t>
                      </a:r>
                      <a:r>
                        <a:rPr sz="2200" spc="-85" dirty="0">
                          <a:latin typeface="DejaVu Sans Mono"/>
                          <a:cs typeface="DejaVu Sans Mono"/>
                        </a:rPr>
                        <a:t>a</a:t>
                      </a:r>
                      <a:r>
                        <a:rPr sz="2200" dirty="0">
                          <a:latin typeface="DejaVu Sans Mono"/>
                          <a:cs typeface="DejaVu Sans Mono"/>
                        </a:rPr>
                        <a:t>d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010" marR="3175">
                        <a:lnSpc>
                          <a:spcPts val="2460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the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460"/>
                        </a:lnSpc>
                      </a:pPr>
                      <a:r>
                        <a:rPr sz="2200" spc="-35" dirty="0">
                          <a:latin typeface="DejaVu Sans Mono"/>
                          <a:cs typeface="DejaVu Sans Mono"/>
                        </a:rPr>
                        <a:t>address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2460"/>
                        </a:lnSpc>
                      </a:pPr>
                      <a:r>
                        <a:rPr sz="2200" spc="-45" dirty="0">
                          <a:latin typeface="DejaVu Sans Mono"/>
                          <a:cs typeface="DejaVu Sans Mono"/>
                        </a:rPr>
                        <a:t>of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460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et</a:t>
                      </a:r>
                      <a:r>
                        <a:rPr sz="2200" spc="-85" dirty="0">
                          <a:latin typeface="DejaVu Sans Mono"/>
                          <a:cs typeface="DejaVu Sans Mono"/>
                        </a:rPr>
                        <a:t>e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xt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</a:tr>
              <a:tr h="974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200" spc="-30" dirty="0">
                          <a:latin typeface="DejaVu Sans Mono"/>
                          <a:cs typeface="DejaVu Sans Mono"/>
                        </a:rPr>
                        <a:t>copy: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31750" indent="2540">
                        <a:lnSpc>
                          <a:spcPts val="2560"/>
                        </a:lnSpc>
                      </a:pPr>
                      <a:r>
                        <a:rPr sz="2200" spc="-60" dirty="0">
                          <a:latin typeface="DejaVu Sans Mono"/>
                          <a:cs typeface="DejaVu Sans Mono"/>
                        </a:rPr>
                        <a:t>l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drb  </a:t>
                      </a:r>
                      <a:r>
                        <a:rPr sz="2200" spc="-35" dirty="0">
                          <a:latin typeface="DejaVu Sans Mono"/>
                          <a:cs typeface="DejaVu Sans Mono"/>
                        </a:rPr>
                        <a:t>s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trb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162560">
                        <a:lnSpc>
                          <a:spcPts val="2600"/>
                        </a:lnSpc>
                      </a:pPr>
                      <a:r>
                        <a:rPr sz="2200" spc="-60" dirty="0">
                          <a:latin typeface="DejaVu Sans Mono"/>
                          <a:cs typeface="DejaVu Sans Mono"/>
                        </a:rPr>
                        <a:t>r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3,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  <a:p>
                      <a:pPr marL="162560">
                        <a:lnSpc>
                          <a:spcPts val="2580"/>
                        </a:lnSpc>
                      </a:pPr>
                      <a:r>
                        <a:rPr sz="2200" spc="-60" dirty="0">
                          <a:latin typeface="DejaVu Sans Mono"/>
                          <a:cs typeface="DejaVu Sans Mono"/>
                        </a:rPr>
                        <a:t>r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3,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381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157480">
                        <a:lnSpc>
                          <a:spcPts val="2600"/>
                        </a:lnSpc>
                      </a:pPr>
                      <a:r>
                        <a:rPr sz="2200" spc="-20" dirty="0">
                          <a:latin typeface="DejaVu Sans Mono"/>
                          <a:cs typeface="DejaVu Sans Mono"/>
                        </a:rPr>
                        <a:t>[r2]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  <a:p>
                      <a:pPr marL="157480">
                        <a:lnSpc>
                          <a:spcPts val="2580"/>
                        </a:lnSpc>
                      </a:pPr>
                      <a:r>
                        <a:rPr sz="2200" spc="-20" dirty="0">
                          <a:latin typeface="DejaVu Sans Mono"/>
                          <a:cs typeface="DejaVu Sans Mono"/>
                        </a:rPr>
                        <a:t>[r0]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381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738505" marR="72390" algn="r">
                        <a:lnSpc>
                          <a:spcPts val="2560"/>
                        </a:lnSpc>
                      </a:pPr>
                      <a:r>
                        <a:rPr sz="2200" dirty="0">
                          <a:latin typeface="DejaVu Sans Mono"/>
                          <a:cs typeface="DejaVu Sans Mono"/>
                        </a:rPr>
                        <a:t>@  @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127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80010" marR="24130">
                        <a:lnSpc>
                          <a:spcPts val="2560"/>
                        </a:lnSpc>
                      </a:pPr>
                      <a:r>
                        <a:rPr sz="2200" spc="-25" dirty="0">
                          <a:latin typeface="DejaVu Sans Mono"/>
                          <a:cs typeface="DejaVu Sans Mono"/>
                        </a:rPr>
                        <a:t>Load 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the </a:t>
                      </a:r>
                      <a:r>
                        <a:rPr sz="2200" spc="-35" dirty="0">
                          <a:latin typeface="DejaVu Sans Mono"/>
                          <a:cs typeface="DejaVu Sans Mono"/>
                        </a:rPr>
                        <a:t>value </a:t>
                      </a:r>
                      <a:r>
                        <a:rPr sz="2200" spc="-25" dirty="0">
                          <a:latin typeface="DejaVu Sans Mono"/>
                          <a:cs typeface="DejaVu Sans Mono"/>
                        </a:rPr>
                        <a:t>from</a:t>
                      </a:r>
                      <a:r>
                        <a:rPr sz="2200" spc="-245" dirty="0">
                          <a:latin typeface="DejaVu Sans Mono"/>
                          <a:cs typeface="DejaVu Sans Mono"/>
                        </a:rPr>
                        <a:t> </a:t>
                      </a:r>
                      <a:r>
                        <a:rPr sz="2200" spc="-25" dirty="0">
                          <a:latin typeface="DejaVu Sans Mono"/>
                          <a:cs typeface="DejaVu Sans Mono"/>
                        </a:rPr>
                        <a:t>Flash  </a:t>
                      </a:r>
                      <a:r>
                        <a:rPr sz="2200" spc="-20" dirty="0">
                          <a:latin typeface="DejaVu Sans Mono"/>
                          <a:cs typeface="DejaVu Sans Mono"/>
                        </a:rPr>
                        <a:t>Store </a:t>
                      </a:r>
                      <a:r>
                        <a:rPr sz="2200" spc="-30" dirty="0">
                          <a:latin typeface="DejaVu Sans Mono"/>
                          <a:cs typeface="DejaVu Sans Mono"/>
                        </a:rPr>
                        <a:t>the </a:t>
                      </a:r>
                      <a:r>
                        <a:rPr sz="2200" spc="-20" dirty="0">
                          <a:latin typeface="DejaVu Sans Mono"/>
                          <a:cs typeface="DejaVu Sans Mono"/>
                        </a:rPr>
                        <a:t>value 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in</a:t>
                      </a:r>
                      <a:r>
                        <a:rPr sz="2200" spc="-250" dirty="0">
                          <a:latin typeface="DejaVu Sans Mono"/>
                          <a:cs typeface="DejaVu Sans Mono"/>
                        </a:rPr>
                        <a:t> </a:t>
                      </a:r>
                      <a:r>
                        <a:rPr sz="2200" spc="-25" dirty="0">
                          <a:latin typeface="DejaVu Sans Mono"/>
                          <a:cs typeface="DejaVu Sans Mono"/>
                        </a:rPr>
                        <a:t>RAM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127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648910"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R="164465" algn="r">
                        <a:lnSpc>
                          <a:spcPts val="2620"/>
                        </a:lnSpc>
                      </a:pPr>
                      <a:r>
                        <a:rPr sz="2200" spc="-35" dirty="0">
                          <a:latin typeface="DejaVu Sans Mono"/>
                          <a:cs typeface="DejaVu Sans Mono"/>
                        </a:rPr>
                        <a:t>a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dd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381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ts val="2620"/>
                        </a:lnSpc>
                      </a:pPr>
                      <a:r>
                        <a:rPr sz="2200" spc="-60" dirty="0">
                          <a:latin typeface="DejaVu Sans Mono"/>
                          <a:cs typeface="DejaVu Sans Mono"/>
                        </a:rPr>
                        <a:t>r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2,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R="76200" algn="r">
                        <a:lnSpc>
                          <a:spcPts val="2620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r</a:t>
                      </a:r>
                      <a:r>
                        <a:rPr sz="2200" spc="-60" dirty="0">
                          <a:latin typeface="DejaVu Sans Mono"/>
                          <a:cs typeface="DejaVu Sans Mono"/>
                        </a:rPr>
                        <a:t>2</a:t>
                      </a:r>
                      <a:r>
                        <a:rPr sz="2200" dirty="0">
                          <a:latin typeface="DejaVu Sans Mono"/>
                          <a:cs typeface="DejaVu Sans Mono"/>
                        </a:rPr>
                        <a:t>,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83820">
                        <a:lnSpc>
                          <a:spcPts val="2620"/>
                        </a:lnSpc>
                      </a:pPr>
                      <a:r>
                        <a:rPr sz="2200" spc="-45" dirty="0">
                          <a:latin typeface="DejaVu Sans Mono"/>
                          <a:cs typeface="DejaVu Sans Mono"/>
                        </a:rPr>
                        <a:t>#1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R="72390" algn="r">
                        <a:lnSpc>
                          <a:spcPts val="2620"/>
                        </a:lnSpc>
                      </a:pPr>
                      <a:r>
                        <a:rPr sz="2200" dirty="0">
                          <a:latin typeface="DejaVu Sans Mono"/>
                          <a:cs typeface="DejaVu Sans Mono"/>
                        </a:rPr>
                        <a:t>@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3810" marB="0"/>
                </a:tc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80010">
                        <a:lnSpc>
                          <a:spcPts val="2620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In</a:t>
                      </a:r>
                      <a:r>
                        <a:rPr sz="2200" spc="-85" dirty="0">
                          <a:latin typeface="DejaVu Sans Mono"/>
                          <a:cs typeface="DejaVu Sans Mono"/>
                        </a:rPr>
                        <a:t>c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r</a:t>
                      </a:r>
                      <a:r>
                        <a:rPr sz="2200" spc="-60" dirty="0">
                          <a:latin typeface="DejaVu Sans Mono"/>
                          <a:cs typeface="DejaVu Sans Mono"/>
                        </a:rPr>
                        <a:t>e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me</a:t>
                      </a:r>
                      <a:r>
                        <a:rPr sz="2200" spc="-85" dirty="0">
                          <a:latin typeface="DejaVu Sans Mono"/>
                          <a:cs typeface="DejaVu Sans Mono"/>
                        </a:rPr>
                        <a:t>n</a:t>
                      </a:r>
                      <a:r>
                        <a:rPr sz="2200" dirty="0">
                          <a:latin typeface="DejaVu Sans Mono"/>
                          <a:cs typeface="DejaVu Sans Mono"/>
                        </a:rPr>
                        <a:t>t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381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160655">
                        <a:lnSpc>
                          <a:spcPts val="2620"/>
                        </a:lnSpc>
                      </a:pPr>
                      <a:r>
                        <a:rPr sz="2200" spc="-20" dirty="0">
                          <a:latin typeface="DejaVu Sans Mono"/>
                          <a:cs typeface="DejaVu Sans Mono"/>
                        </a:rPr>
                        <a:t>Flash</a:t>
                      </a:r>
                      <a:r>
                        <a:rPr sz="2200" spc="-90" dirty="0">
                          <a:latin typeface="DejaVu Sans Mono"/>
                          <a:cs typeface="DejaVu Sans Mono"/>
                        </a:rPr>
                        <a:t> </a:t>
                      </a:r>
                      <a:r>
                        <a:rPr sz="2200" spc="-25" dirty="0">
                          <a:latin typeface="DejaVu Sans Mono"/>
                          <a:cs typeface="DejaVu Sans Mono"/>
                        </a:rPr>
                        <a:t>pointer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381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25179">
                <a:tc gridSpan="2">
                  <a:txBody>
                    <a:bodyPr/>
                    <a:lstStyle/>
                    <a:p>
                      <a:pPr marR="164465" algn="r">
                        <a:lnSpc>
                          <a:spcPts val="2460"/>
                        </a:lnSpc>
                      </a:pPr>
                      <a:r>
                        <a:rPr sz="2200" spc="-35" dirty="0">
                          <a:latin typeface="DejaVu Sans Mono"/>
                          <a:cs typeface="DejaVu Sans Mono"/>
                        </a:rPr>
                        <a:t>a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dd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460"/>
                        </a:lnSpc>
                      </a:pPr>
                      <a:r>
                        <a:rPr sz="2200" spc="-60" dirty="0">
                          <a:latin typeface="DejaVu Sans Mono"/>
                          <a:cs typeface="DejaVu Sans Mono"/>
                        </a:rPr>
                        <a:t>r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0,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 algn="r">
                        <a:lnSpc>
                          <a:spcPts val="2460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r</a:t>
                      </a:r>
                      <a:r>
                        <a:rPr sz="2200" spc="-60" dirty="0">
                          <a:latin typeface="DejaVu Sans Mono"/>
                          <a:cs typeface="DejaVu Sans Mono"/>
                        </a:rPr>
                        <a:t>0</a:t>
                      </a:r>
                      <a:r>
                        <a:rPr sz="2200" dirty="0">
                          <a:latin typeface="DejaVu Sans Mono"/>
                          <a:cs typeface="DejaVu Sans Mono"/>
                        </a:rPr>
                        <a:t>,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ts val="2460"/>
                        </a:lnSpc>
                      </a:pPr>
                      <a:r>
                        <a:rPr sz="2200" spc="-45" dirty="0">
                          <a:latin typeface="DejaVu Sans Mono"/>
                          <a:cs typeface="DejaVu Sans Mono"/>
                        </a:rPr>
                        <a:t>#1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2390" algn="r">
                        <a:lnSpc>
                          <a:spcPts val="2460"/>
                        </a:lnSpc>
                      </a:pPr>
                      <a:r>
                        <a:rPr sz="2200" dirty="0">
                          <a:latin typeface="DejaVu Sans Mono"/>
                          <a:cs typeface="DejaVu Sans Mono"/>
                        </a:rPr>
                        <a:t>@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0010">
                        <a:lnSpc>
                          <a:spcPts val="2460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In</a:t>
                      </a:r>
                      <a:r>
                        <a:rPr sz="2200" spc="-85" dirty="0">
                          <a:latin typeface="DejaVu Sans Mono"/>
                          <a:cs typeface="DejaVu Sans Mono"/>
                        </a:rPr>
                        <a:t>c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r</a:t>
                      </a:r>
                      <a:r>
                        <a:rPr sz="2200" spc="-60" dirty="0">
                          <a:latin typeface="DejaVu Sans Mono"/>
                          <a:cs typeface="DejaVu Sans Mono"/>
                        </a:rPr>
                        <a:t>e</a:t>
                      </a: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me</a:t>
                      </a:r>
                      <a:r>
                        <a:rPr sz="2200" spc="-85" dirty="0">
                          <a:latin typeface="DejaVu Sans Mono"/>
                          <a:cs typeface="DejaVu Sans Mono"/>
                        </a:rPr>
                        <a:t>n</a:t>
                      </a:r>
                      <a:r>
                        <a:rPr sz="2200" dirty="0">
                          <a:latin typeface="DejaVu Sans Mono"/>
                          <a:cs typeface="DejaVu Sans Mono"/>
                        </a:rPr>
                        <a:t>t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60655">
                        <a:lnSpc>
                          <a:spcPts val="2460"/>
                        </a:lnSpc>
                      </a:pPr>
                      <a:r>
                        <a:rPr sz="2200" spc="-5" dirty="0">
                          <a:latin typeface="DejaVu Sans Mono"/>
                          <a:cs typeface="DejaVu Sans Mono"/>
                        </a:rPr>
                        <a:t>RAM</a:t>
                      </a:r>
                      <a:r>
                        <a:rPr sz="2200" spc="-100" dirty="0">
                          <a:latin typeface="DejaVu Sans Mono"/>
                          <a:cs typeface="DejaVu Sans Mono"/>
                        </a:rPr>
                        <a:t> </a:t>
                      </a:r>
                      <a:r>
                        <a:rPr sz="2200" spc="-35" dirty="0">
                          <a:latin typeface="DejaVu Sans Mono"/>
                          <a:cs typeface="DejaVu Sans Mono"/>
                        </a:rPr>
                        <a:t>pointer</a:t>
                      </a:r>
                      <a:endParaRPr sz="2200">
                        <a:latin typeface="DejaVu Sans Mono"/>
                        <a:cs typeface="DejaVu Sans Mono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487169" y="6035040"/>
            <a:ext cx="1842770" cy="68580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5080">
              <a:lnSpc>
                <a:spcPts val="2560"/>
              </a:lnSpc>
              <a:spcBef>
                <a:spcPts val="250"/>
              </a:spcBef>
              <a:tabLst>
                <a:tab pos="838200" algn="l"/>
              </a:tabLst>
            </a:pPr>
            <a:r>
              <a:rPr sz="2200" spc="-15" dirty="0">
                <a:latin typeface="DejaVu Sans Mono"/>
                <a:cs typeface="DejaVu Sans Mono"/>
              </a:rPr>
              <a:t>cmp	</a:t>
            </a:r>
            <a:r>
              <a:rPr sz="2200" spc="-25" dirty="0">
                <a:latin typeface="DejaVu Sans Mono"/>
                <a:cs typeface="DejaVu Sans Mono"/>
              </a:rPr>
              <a:t>r0,</a:t>
            </a:r>
            <a:r>
              <a:rPr sz="2200" spc="-175" dirty="0">
                <a:latin typeface="DejaVu Sans Mono"/>
                <a:cs typeface="DejaVu Sans Mono"/>
              </a:rPr>
              <a:t> </a:t>
            </a:r>
            <a:r>
              <a:rPr sz="2200" spc="-5" dirty="0">
                <a:latin typeface="DejaVu Sans Mono"/>
                <a:cs typeface="DejaVu Sans Mono"/>
              </a:rPr>
              <a:t>r1  </a:t>
            </a:r>
            <a:r>
              <a:rPr sz="2200" spc="-15" dirty="0">
                <a:latin typeface="DejaVu Sans Mono"/>
                <a:cs typeface="DejaVu Sans Mono"/>
              </a:rPr>
              <a:t>bne	</a:t>
            </a:r>
            <a:r>
              <a:rPr sz="2200" spc="-20" dirty="0">
                <a:latin typeface="DejaVu Sans Mono"/>
                <a:cs typeface="DejaVu Sans Mono"/>
              </a:rPr>
              <a:t>copy</a:t>
            </a:r>
            <a:endParaRPr sz="2200"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36870" y="6035040"/>
            <a:ext cx="4476750" cy="68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600"/>
              </a:lnSpc>
              <a:spcBef>
                <a:spcPts val="100"/>
              </a:spcBef>
            </a:pPr>
            <a:r>
              <a:rPr sz="2200" dirty="0">
                <a:latin typeface="DejaVu Sans Mono"/>
                <a:cs typeface="DejaVu Sans Mono"/>
              </a:rPr>
              <a:t>@ </a:t>
            </a:r>
            <a:r>
              <a:rPr sz="2200" spc="-20" dirty="0">
                <a:latin typeface="DejaVu Sans Mono"/>
                <a:cs typeface="DejaVu Sans Mono"/>
              </a:rPr>
              <a:t>Check </a:t>
            </a:r>
            <a:r>
              <a:rPr sz="2200" spc="-5" dirty="0">
                <a:latin typeface="DejaVu Sans Mono"/>
                <a:cs typeface="DejaVu Sans Mono"/>
              </a:rPr>
              <a:t>if </a:t>
            </a:r>
            <a:r>
              <a:rPr sz="2200" spc="-25" dirty="0">
                <a:latin typeface="DejaVu Sans Mono"/>
                <a:cs typeface="DejaVu Sans Mono"/>
              </a:rPr>
              <a:t>end </a:t>
            </a:r>
            <a:r>
              <a:rPr sz="2200" spc="-5" dirty="0">
                <a:latin typeface="DejaVu Sans Mono"/>
                <a:cs typeface="DejaVu Sans Mono"/>
              </a:rPr>
              <a:t>of</a:t>
            </a:r>
            <a:r>
              <a:rPr sz="2200" spc="-340" dirty="0">
                <a:latin typeface="DejaVu Sans Mono"/>
                <a:cs typeface="DejaVu Sans Mono"/>
              </a:rPr>
              <a:t> </a:t>
            </a:r>
            <a:r>
              <a:rPr sz="2200" spc="-25" dirty="0">
                <a:latin typeface="DejaVu Sans Mono"/>
                <a:cs typeface="DejaVu Sans Mono"/>
              </a:rPr>
              <a:t>data</a:t>
            </a:r>
            <a:endParaRPr sz="2200">
              <a:latin typeface="DejaVu Sans Mono"/>
              <a:cs typeface="DejaVu Sans Mono"/>
            </a:endParaRPr>
          </a:p>
          <a:p>
            <a:pPr marL="12700">
              <a:lnSpc>
                <a:spcPts val="2600"/>
              </a:lnSpc>
            </a:pPr>
            <a:r>
              <a:rPr sz="2200" dirty="0">
                <a:latin typeface="DejaVu Sans Mono"/>
                <a:cs typeface="DejaVu Sans Mono"/>
              </a:rPr>
              <a:t>@ </a:t>
            </a:r>
            <a:r>
              <a:rPr sz="2200" spc="-30" dirty="0">
                <a:latin typeface="DejaVu Sans Mono"/>
                <a:cs typeface="DejaVu Sans Mono"/>
              </a:rPr>
              <a:t>Branch </a:t>
            </a:r>
            <a:r>
              <a:rPr sz="2200" spc="-45" dirty="0">
                <a:latin typeface="DejaVu Sans Mono"/>
                <a:cs typeface="DejaVu Sans Mono"/>
              </a:rPr>
              <a:t>if </a:t>
            </a:r>
            <a:r>
              <a:rPr sz="2200" spc="-5" dirty="0">
                <a:latin typeface="DejaVu Sans Mono"/>
                <a:cs typeface="DejaVu Sans Mono"/>
              </a:rPr>
              <a:t>not </a:t>
            </a:r>
            <a:r>
              <a:rPr sz="2200" spc="-25" dirty="0">
                <a:latin typeface="DejaVu Sans Mono"/>
                <a:cs typeface="DejaVu Sans Mono"/>
              </a:rPr>
              <a:t>end </a:t>
            </a:r>
            <a:r>
              <a:rPr sz="2200" spc="-5" dirty="0">
                <a:latin typeface="DejaVu Sans Mono"/>
                <a:cs typeface="DejaVu Sans Mono"/>
              </a:rPr>
              <a:t>of</a:t>
            </a:r>
            <a:r>
              <a:rPr sz="2200" spc="-305" dirty="0">
                <a:latin typeface="DejaVu Sans Mono"/>
                <a:cs typeface="DejaVu Sans Mono"/>
              </a:rPr>
              <a:t> </a:t>
            </a:r>
            <a:r>
              <a:rPr sz="2200" spc="-25" dirty="0">
                <a:latin typeface="DejaVu Sans Mono"/>
                <a:cs typeface="DejaVu Sans Mono"/>
              </a:rPr>
              <a:t>data</a:t>
            </a:r>
            <a:endParaRPr sz="2200">
              <a:latin typeface="DejaVu Sans Mono"/>
              <a:cs typeface="DejaVu Sans Mono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96359" y="364490"/>
            <a:ext cx="22879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</a:t>
            </a:r>
            <a:r>
              <a:rPr spc="5" dirty="0"/>
              <a:t>e</a:t>
            </a:r>
            <a:r>
              <a:rPr dirty="0"/>
              <a:t>vi</a:t>
            </a:r>
            <a:r>
              <a:rPr spc="5" dirty="0"/>
              <a:t>e</a:t>
            </a:r>
            <a:r>
              <a:rPr dirty="0"/>
              <a:t>w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55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7889" y="1710871"/>
            <a:ext cx="8011159" cy="4908550"/>
          </a:xfrm>
          <a:prstGeom prst="rect">
            <a:avLst/>
          </a:prstGeom>
        </p:spPr>
        <p:txBody>
          <a:bodyPr vert="horz" wrap="square" lIns="0" tIns="2038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605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Linker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Script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can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control</a:t>
            </a:r>
            <a:endParaRPr sz="32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32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Section</a:t>
            </a:r>
            <a:r>
              <a:rPr sz="2800" spc="-1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Merging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3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Section</a:t>
            </a:r>
            <a:r>
              <a:rPr sz="2800" spc="-1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Placement</a:t>
            </a:r>
            <a:endParaRPr sz="2800">
              <a:latin typeface="DejaVu Sans"/>
              <a:cs typeface="DejaVu Sans"/>
            </a:endParaRPr>
          </a:p>
          <a:p>
            <a:pPr marL="38100" marR="997585">
              <a:lnSpc>
                <a:spcPts val="5150"/>
              </a:lnSpc>
              <a:spcBef>
                <a:spcPts val="90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.data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placed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in RAM, .text in Flash  </a:t>
            </a:r>
            <a:r>
              <a:rPr sz="3200" spc="5" dirty="0">
                <a:solidFill>
                  <a:srgbClr val="4B4B4B"/>
                </a:solidFill>
                <a:latin typeface="DejaVu Sans"/>
                <a:cs typeface="DejaVu Sans"/>
              </a:rPr>
              <a:t>RAM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is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 volatile</a:t>
            </a:r>
            <a:endParaRPr sz="3200">
              <a:latin typeface="DejaVu Sans"/>
              <a:cs typeface="DejaVu Sans"/>
            </a:endParaRPr>
          </a:p>
          <a:p>
            <a:pPr marL="38100">
              <a:lnSpc>
                <a:spcPct val="100000"/>
              </a:lnSpc>
              <a:spcBef>
                <a:spcPts val="919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at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load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time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.data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is in</a:t>
            </a:r>
            <a:r>
              <a:rPr sz="3200" spc="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Flash</a:t>
            </a:r>
            <a:endParaRPr sz="3200">
              <a:latin typeface="DejaVu Sans"/>
              <a:cs typeface="DejaVu Sans"/>
            </a:endParaRPr>
          </a:p>
          <a:p>
            <a:pPr marL="38100" marR="30480">
              <a:lnSpc>
                <a:spcPts val="3729"/>
              </a:lnSpc>
              <a:spcBef>
                <a:spcPts val="1530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at startup .data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is copied from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Flash to  </a:t>
            </a:r>
            <a:r>
              <a:rPr sz="3200" spc="5" dirty="0">
                <a:solidFill>
                  <a:srgbClr val="4B4B4B"/>
                </a:solidFill>
                <a:latin typeface="DejaVu Sans"/>
                <a:cs typeface="DejaVu Sans"/>
              </a:rPr>
              <a:t>RAM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38061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446150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40" y="511555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9440" y="576960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1769" y="364490"/>
            <a:ext cx="715708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Scenario III -</a:t>
            </a:r>
            <a:r>
              <a:rPr spc="-60" dirty="0"/>
              <a:t> </a:t>
            </a:r>
            <a:r>
              <a:rPr dirty="0"/>
              <a:t>Overview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56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736089"/>
            <a:ext cx="6028690" cy="264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4100"/>
              </a:lnSpc>
              <a:spcBef>
                <a:spcPts val="100"/>
              </a:spcBef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C Environment</a:t>
            </a:r>
            <a:r>
              <a:rPr sz="3200" spc="-5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Requirements 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C</a:t>
            </a:r>
            <a:r>
              <a:rPr sz="3200" spc="-1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Sections</a:t>
            </a:r>
            <a:endParaRPr sz="3200">
              <a:latin typeface="DejaVu Sans"/>
              <a:cs typeface="DejaVu Sans"/>
            </a:endParaRPr>
          </a:p>
          <a:p>
            <a:pPr marL="12700" marR="3020695">
              <a:lnSpc>
                <a:spcPct val="134100"/>
              </a:lnSpc>
            </a:pP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C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Source</a:t>
            </a:r>
            <a:r>
              <a:rPr sz="3200" spc="-8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Code 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Linker</a:t>
            </a:r>
            <a:r>
              <a:rPr sz="3200" spc="-2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Script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3464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40" y="400177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86100" y="364490"/>
            <a:ext cx="39090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Doing it in</a:t>
            </a:r>
            <a:r>
              <a:rPr spc="-85" dirty="0"/>
              <a:t> </a:t>
            </a:r>
            <a:r>
              <a:rPr dirty="0"/>
              <a:t>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4637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44820" y="1902459"/>
            <a:ext cx="4070350" cy="4769896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 marR="30480">
              <a:lnSpc>
                <a:spcPts val="3729"/>
              </a:lnSpc>
              <a:spcBef>
                <a:spcPts val="315"/>
              </a:spcBef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Environment </a:t>
            </a: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has to 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be setup</a:t>
            </a:r>
            <a:endParaRPr sz="2800" dirty="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400" spc="-5" dirty="0">
                <a:solidFill>
                  <a:srgbClr val="4B4B4B"/>
                </a:solidFill>
                <a:latin typeface="DejaVu Sans"/>
                <a:cs typeface="DejaVu Sans"/>
              </a:rPr>
              <a:t>Stack</a:t>
            </a:r>
            <a:r>
              <a:rPr sz="2400" spc="-1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400" spc="-5" dirty="0">
                <a:solidFill>
                  <a:srgbClr val="4B4B4B"/>
                </a:solidFill>
                <a:latin typeface="DejaVu Sans"/>
                <a:cs typeface="DejaVu Sans"/>
              </a:rPr>
              <a:t>pointer</a:t>
            </a:r>
            <a:endParaRPr sz="2400" dirty="0">
              <a:latin typeface="DejaVu Sans"/>
              <a:cs typeface="DejaVu Sans"/>
            </a:endParaRPr>
          </a:p>
          <a:p>
            <a:pPr marL="469900" marR="534670" indent="-287020">
              <a:lnSpc>
                <a:spcPts val="3250"/>
              </a:lnSpc>
              <a:spcBef>
                <a:spcPts val="122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400" spc="-5" dirty="0">
                <a:solidFill>
                  <a:srgbClr val="4B4B4B"/>
                </a:solidFill>
                <a:latin typeface="DejaVu Sans"/>
                <a:cs typeface="DejaVu Sans"/>
              </a:rPr>
              <a:t>Non-initalized  global variables,  initialized to</a:t>
            </a:r>
            <a:r>
              <a:rPr sz="2400" spc="-6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400" spc="-10" dirty="0">
                <a:solidFill>
                  <a:srgbClr val="4B4B4B"/>
                </a:solidFill>
                <a:latin typeface="DejaVu Sans"/>
                <a:cs typeface="DejaVu Sans"/>
              </a:rPr>
              <a:t>zero</a:t>
            </a:r>
            <a:endParaRPr sz="2400" dirty="0">
              <a:latin typeface="DejaVu Sans"/>
              <a:cs typeface="DejaVu Sans"/>
            </a:endParaRPr>
          </a:p>
          <a:p>
            <a:pPr marL="469900" marR="685165" indent="-287020">
              <a:lnSpc>
                <a:spcPts val="3250"/>
              </a:lnSpc>
              <a:spcBef>
                <a:spcPts val="114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400" spc="-5" dirty="0">
                <a:solidFill>
                  <a:srgbClr val="4B4B4B"/>
                </a:solidFill>
                <a:latin typeface="DejaVu Sans"/>
                <a:cs typeface="DejaVu Sans"/>
              </a:rPr>
              <a:t>Initialized</a:t>
            </a:r>
            <a:r>
              <a:rPr sz="2400" spc="-8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400" spc="-5" dirty="0">
                <a:solidFill>
                  <a:srgbClr val="4B4B4B"/>
                </a:solidFill>
                <a:latin typeface="DejaVu Sans"/>
                <a:cs typeface="DejaVu Sans"/>
              </a:rPr>
              <a:t>global  variables must  have their initial  value</a:t>
            </a:r>
            <a:endParaRPr sz="2800" dirty="0">
              <a:latin typeface="DejaVu Sans"/>
              <a:cs typeface="DejaVu San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55430" y="1905720"/>
            <a:ext cx="3723640" cy="4889500"/>
            <a:chOff x="855430" y="1905720"/>
            <a:chExt cx="3723640" cy="4889500"/>
          </a:xfrm>
        </p:grpSpPr>
        <p:sp>
          <p:nvSpPr>
            <p:cNvPr id="6" name="object 6"/>
            <p:cNvSpPr/>
            <p:nvPr/>
          </p:nvSpPr>
          <p:spPr>
            <a:xfrm>
              <a:off x="873759" y="1924050"/>
              <a:ext cx="3686810" cy="4852670"/>
            </a:xfrm>
            <a:custGeom>
              <a:avLst/>
              <a:gdLst/>
              <a:ahLst/>
              <a:cxnLst/>
              <a:rect l="l" t="t" r="r" b="b"/>
              <a:pathLst>
                <a:path w="3686810" h="4852670">
                  <a:moveTo>
                    <a:pt x="1842770" y="4852670"/>
                  </a:moveTo>
                  <a:lnTo>
                    <a:pt x="0" y="4852670"/>
                  </a:lnTo>
                  <a:lnTo>
                    <a:pt x="0" y="0"/>
                  </a:lnTo>
                  <a:lnTo>
                    <a:pt x="3686810" y="0"/>
                  </a:lnTo>
                  <a:lnTo>
                    <a:pt x="3686810" y="4852670"/>
                  </a:lnTo>
                  <a:lnTo>
                    <a:pt x="1842770" y="4852670"/>
                  </a:lnTo>
                  <a:close/>
                </a:path>
              </a:pathLst>
            </a:custGeom>
            <a:ln w="366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1539" y="1941830"/>
              <a:ext cx="3649979" cy="481584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57</a:t>
            </a:fld>
            <a:endParaRPr sz="14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82009" y="364490"/>
            <a:ext cx="33172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</a:t>
            </a:r>
            <a:r>
              <a:rPr spc="-100" dirty="0"/>
              <a:t> </a:t>
            </a:r>
            <a:r>
              <a:rPr dirty="0"/>
              <a:t>Sections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58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7889" y="1710871"/>
            <a:ext cx="7706995" cy="3383279"/>
          </a:xfrm>
          <a:prstGeom prst="rect">
            <a:avLst/>
          </a:prstGeom>
        </p:spPr>
        <p:txBody>
          <a:bodyPr vert="horz" wrap="square" lIns="0" tIns="2038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605"/>
              </a:spcBef>
            </a:pP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Sections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created </a:t>
            </a:r>
            <a:r>
              <a:rPr sz="3200" spc="-5" dirty="0">
                <a:solidFill>
                  <a:srgbClr val="4B4B4B"/>
                </a:solidFill>
                <a:latin typeface="DejaVu Sans"/>
                <a:cs typeface="DejaVu Sans"/>
              </a:rPr>
              <a:t>by </a:t>
            </a:r>
            <a:r>
              <a:rPr sz="3200" dirty="0">
                <a:solidFill>
                  <a:srgbClr val="4B4B4B"/>
                </a:solidFill>
                <a:latin typeface="DejaVu Sans"/>
                <a:cs typeface="DejaVu Sans"/>
              </a:rPr>
              <a:t>GCC</a:t>
            </a:r>
            <a:endParaRPr sz="32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32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.text </a:t>
            </a: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– for</a:t>
            </a:r>
            <a:r>
              <a:rPr sz="2800" spc="-2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functions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3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.data </a:t>
            </a: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–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for initialized global</a:t>
            </a:r>
            <a:r>
              <a:rPr sz="2800" spc="-2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data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19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.bss </a:t>
            </a: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–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for uninitialized global</a:t>
            </a:r>
            <a:r>
              <a:rPr sz="2800" spc="-15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data</a:t>
            </a:r>
            <a:endParaRPr sz="2800">
              <a:latin typeface="DejaVu Sans"/>
              <a:cs typeface="DejaVu Sans"/>
            </a:endParaRPr>
          </a:p>
          <a:p>
            <a:pPr marL="469900" marR="30480" indent="-287020">
              <a:lnSpc>
                <a:spcPts val="3250"/>
              </a:lnSpc>
              <a:spcBef>
                <a:spcPts val="1230"/>
              </a:spcBef>
              <a:buClr>
                <a:srgbClr val="000000"/>
              </a:buClr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.rodata </a:t>
            </a: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–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for strings and global variables  defined </a:t>
            </a:r>
            <a:r>
              <a:rPr sz="2800" dirty="0">
                <a:solidFill>
                  <a:srgbClr val="4B4B4B"/>
                </a:solidFill>
                <a:latin typeface="DejaVu Sans"/>
                <a:cs typeface="DejaVu Sans"/>
              </a:rPr>
              <a:t>as</a:t>
            </a:r>
            <a:r>
              <a:rPr sz="2800" spc="-20" dirty="0">
                <a:solidFill>
                  <a:srgbClr val="4B4B4B"/>
                </a:solidFill>
                <a:latin typeface="DejaVu Sans"/>
                <a:cs typeface="DejaVu Sans"/>
              </a:rPr>
              <a:t> </a:t>
            </a:r>
            <a:r>
              <a:rPr sz="2800" spc="-5" dirty="0">
                <a:solidFill>
                  <a:srgbClr val="4B4B4B"/>
                </a:solidFill>
                <a:latin typeface="DejaVu Sans"/>
                <a:cs typeface="DejaVu Sans"/>
              </a:rPr>
              <a:t>const</a:t>
            </a:r>
            <a:endParaRPr sz="2800">
              <a:latin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98900" y="364490"/>
            <a:ext cx="22834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Cr</a:t>
            </a:r>
            <a:r>
              <a:rPr spc="5" dirty="0"/>
              <a:t>e</a:t>
            </a:r>
            <a:r>
              <a:rPr dirty="0"/>
              <a:t>d</a:t>
            </a:r>
            <a:r>
              <a:rPr spc="10" dirty="0"/>
              <a:t>i</a:t>
            </a:r>
            <a:r>
              <a:rPr spc="-5" dirty="0"/>
              <a:t>t</a:t>
            </a:r>
            <a:r>
              <a:rPr dirty="0"/>
              <a:t>s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59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440" y="1997709"/>
            <a:ext cx="116839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OpenSymbol"/>
                <a:cs typeface="OpenSymbol"/>
              </a:rPr>
              <a:t>●</a:t>
            </a:r>
            <a:endParaRPr sz="90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741170"/>
            <a:ext cx="8721090" cy="3290570"/>
          </a:xfrm>
          <a:prstGeom prst="rect">
            <a:avLst/>
          </a:prstGeom>
        </p:spPr>
        <p:txBody>
          <a:bodyPr vert="horz" wrap="square" lIns="0" tIns="1841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2000" spc="-5" dirty="0">
                <a:latin typeface="DejaVu Sans"/>
                <a:cs typeface="DejaVu Sans"/>
              </a:rPr>
              <a:t>Cash </a:t>
            </a:r>
            <a:r>
              <a:rPr sz="2000" dirty="0">
                <a:latin typeface="DejaVu Sans"/>
                <a:cs typeface="DejaVu Sans"/>
              </a:rPr>
              <a:t>Register – </a:t>
            </a:r>
            <a:r>
              <a:rPr sz="2000" spc="-5" dirty="0">
                <a:latin typeface="DejaVu Sans"/>
                <a:cs typeface="DejaVu Sans"/>
              </a:rPr>
              <a:t>Nikola</a:t>
            </a:r>
            <a:r>
              <a:rPr sz="2000" dirty="0">
                <a:latin typeface="DejaVu Sans"/>
                <a:cs typeface="DejaVu Sans"/>
              </a:rPr>
              <a:t> Smolenski</a:t>
            </a:r>
            <a:endParaRPr sz="2000">
              <a:latin typeface="DejaVu Sans"/>
              <a:cs typeface="DejaVu Sans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sz="2000" dirty="0">
                <a:latin typeface="DejaVu Sans"/>
                <a:cs typeface="DejaVu Sans"/>
              </a:rPr>
              <a:t>Cerebral Corte</a:t>
            </a:r>
            <a:r>
              <a:rPr sz="2000" dirty="0">
                <a:latin typeface="DejaVu Sans"/>
                <a:cs typeface="DejaVu Sans"/>
                <a:hlinkClick r:id="rId2"/>
              </a:rPr>
              <a:t>x -</a:t>
            </a:r>
            <a:r>
              <a:rPr sz="2000" spc="-5" dirty="0">
                <a:latin typeface="DejaVu Sans"/>
                <a:cs typeface="DejaVu Sans"/>
                <a:hlinkClick r:id="rId2"/>
              </a:rPr>
              <a:t> www.toosmarttostart.samhsa.gov</a:t>
            </a:r>
            <a:endParaRPr sz="2000">
              <a:latin typeface="DejaVu Sans"/>
              <a:cs typeface="DejaVu Sans"/>
            </a:endParaRPr>
          </a:p>
          <a:p>
            <a:pPr marL="12700" marR="1991360">
              <a:lnSpc>
                <a:spcPts val="2330"/>
              </a:lnSpc>
              <a:spcBef>
                <a:spcPts val="1475"/>
              </a:spcBef>
            </a:pPr>
            <a:r>
              <a:rPr sz="2000" dirty="0">
                <a:latin typeface="DejaVu Sans"/>
                <a:cs typeface="DejaVu Sans"/>
              </a:rPr>
              <a:t>Reset </a:t>
            </a:r>
            <a:r>
              <a:rPr sz="2000" spc="-5" dirty="0">
                <a:latin typeface="DejaVu Sans"/>
                <a:cs typeface="DejaVu Sans"/>
              </a:rPr>
              <a:t>Button </a:t>
            </a:r>
            <a:r>
              <a:rPr sz="2000" dirty="0">
                <a:latin typeface="DejaVu Sans"/>
                <a:cs typeface="DejaVu Sans"/>
              </a:rPr>
              <a:t>– </a:t>
            </a:r>
            <a:r>
              <a:rPr sz="2000" spc="-5" dirty="0">
                <a:latin typeface="DejaVu Sans"/>
                <a:cs typeface="DejaVu Sans"/>
              </a:rPr>
              <a:t>flattop341 </a:t>
            </a:r>
            <a:r>
              <a:rPr sz="2000" spc="-5" dirty="0">
                <a:latin typeface="DejaVu Sans"/>
                <a:cs typeface="DejaVu Sans"/>
                <a:hlinkClick r:id="rId3"/>
              </a:rPr>
              <a:t> http://www.flickr.com/photos/flattop341/224175619/</a:t>
            </a:r>
            <a:endParaRPr sz="2000">
              <a:latin typeface="DejaVu Sans"/>
              <a:cs typeface="DejaVu Sans"/>
            </a:endParaRPr>
          </a:p>
          <a:p>
            <a:pPr marL="12700" marR="5080">
              <a:lnSpc>
                <a:spcPts val="2330"/>
              </a:lnSpc>
              <a:spcBef>
                <a:spcPts val="1410"/>
              </a:spcBef>
            </a:pPr>
            <a:r>
              <a:rPr sz="2000" dirty="0">
                <a:latin typeface="DejaVu Sans"/>
                <a:cs typeface="DejaVu Sans"/>
              </a:rPr>
              <a:t>Church </a:t>
            </a:r>
            <a:r>
              <a:rPr sz="2000" spc="-5" dirty="0">
                <a:latin typeface="DejaVu Sans"/>
                <a:cs typeface="DejaVu Sans"/>
              </a:rPr>
              <a:t>Relocation </a:t>
            </a:r>
            <a:r>
              <a:rPr sz="2000" dirty="0">
                <a:latin typeface="DejaVu Sans"/>
                <a:cs typeface="DejaVu Sans"/>
              </a:rPr>
              <a:t>– </a:t>
            </a:r>
            <a:r>
              <a:rPr sz="2000" spc="-5" dirty="0">
                <a:latin typeface="DejaVu Sans"/>
                <a:cs typeface="DejaVu Sans"/>
              </a:rPr>
              <a:t>Fletcher6  http://commons.wikimedia.org/wiki/File:Salem_Church_Relocation.JP</a:t>
            </a:r>
            <a:endParaRPr sz="2000">
              <a:latin typeface="DejaVu Sans"/>
              <a:cs typeface="DejaVu Sans"/>
            </a:endParaRPr>
          </a:p>
          <a:p>
            <a:pPr marL="12700" marR="1172845">
              <a:lnSpc>
                <a:spcPts val="2330"/>
              </a:lnSpc>
              <a:spcBef>
                <a:spcPts val="1410"/>
              </a:spcBef>
            </a:pPr>
            <a:r>
              <a:rPr sz="2000" dirty="0">
                <a:latin typeface="DejaVu Sans"/>
                <a:cs typeface="DejaVu Sans"/>
              </a:rPr>
              <a:t>Rope Image - Markus </a:t>
            </a:r>
            <a:r>
              <a:rPr sz="2000" spc="-5" dirty="0">
                <a:latin typeface="DejaVu Sans"/>
                <a:cs typeface="DejaVu Sans"/>
              </a:rPr>
              <a:t>BÃ¤rlocher  http://commons.wikimedia.org/wiki/File:Schotstek_links.jpg</a:t>
            </a:r>
            <a:endParaRPr sz="20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473959"/>
            <a:ext cx="116839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OpenSymbol"/>
                <a:cs typeface="OpenSymbol"/>
              </a:rPr>
              <a:t>●</a:t>
            </a:r>
            <a:endParaRPr sz="90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2948940"/>
            <a:ext cx="116839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OpenSymbol"/>
                <a:cs typeface="OpenSymbol"/>
              </a:rPr>
              <a:t>●</a:t>
            </a:r>
            <a:endParaRPr sz="900">
              <a:latin typeface="OpenSymbol"/>
              <a:cs typeface="Open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40" y="3719829"/>
            <a:ext cx="116839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OpenSymbol"/>
                <a:cs typeface="OpenSymbol"/>
              </a:rPr>
              <a:t>●</a:t>
            </a:r>
            <a:endParaRPr sz="900">
              <a:latin typeface="OpenSymbol"/>
              <a:cs typeface="Open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9440" y="4490720"/>
            <a:ext cx="116839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OpenSymbol"/>
                <a:cs typeface="OpenSymbol"/>
              </a:rPr>
              <a:t>●</a:t>
            </a:r>
            <a:endParaRPr sz="90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0809" y="364490"/>
            <a:ext cx="21990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ARMv7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7889" y="1902459"/>
            <a:ext cx="8394065" cy="489077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 marR="849630">
              <a:lnSpc>
                <a:spcPts val="3729"/>
              </a:lnSpc>
              <a:spcBef>
                <a:spcPts val="315"/>
              </a:spcBef>
            </a:pPr>
            <a:r>
              <a:rPr sz="3200" dirty="0">
                <a:latin typeface="DejaVu Sans"/>
                <a:cs typeface="DejaVu Sans"/>
              </a:rPr>
              <a:t>Latest </a:t>
            </a:r>
            <a:r>
              <a:rPr sz="3200" spc="-5" dirty="0">
                <a:latin typeface="DejaVu Sans"/>
                <a:cs typeface="DejaVu Sans"/>
              </a:rPr>
              <a:t>revision of </a:t>
            </a:r>
            <a:r>
              <a:rPr sz="3200" spc="5" dirty="0">
                <a:latin typeface="DejaVu Sans"/>
                <a:cs typeface="DejaVu Sans"/>
              </a:rPr>
              <a:t>ARM </a:t>
            </a:r>
            <a:r>
              <a:rPr sz="3200" dirty="0">
                <a:latin typeface="DejaVu Sans"/>
                <a:cs typeface="DejaVu Sans"/>
              </a:rPr>
              <a:t>architecture –  ARMv7</a:t>
            </a:r>
            <a:endParaRPr sz="3200">
              <a:latin typeface="DejaVu Sans"/>
              <a:cs typeface="DejaVu Sans"/>
            </a:endParaRPr>
          </a:p>
          <a:p>
            <a:pPr marL="38100" marR="3017520">
              <a:lnSpc>
                <a:spcPts val="3729"/>
              </a:lnSpc>
              <a:spcBef>
                <a:spcPts val="1420"/>
              </a:spcBef>
            </a:pPr>
            <a:r>
              <a:rPr sz="3200" dirty="0">
                <a:latin typeface="DejaVu Sans"/>
                <a:cs typeface="DejaVu Sans"/>
              </a:rPr>
              <a:t>Cortex </a:t>
            </a:r>
            <a:r>
              <a:rPr sz="3200" spc="-5" dirty="0">
                <a:latin typeface="DejaVu Sans"/>
                <a:cs typeface="DejaVu Sans"/>
              </a:rPr>
              <a:t>Processor </a:t>
            </a:r>
            <a:r>
              <a:rPr sz="3200" dirty="0">
                <a:latin typeface="DejaVu Sans"/>
                <a:cs typeface="DejaVu Sans"/>
              </a:rPr>
              <a:t>– ARMv7  </a:t>
            </a:r>
            <a:r>
              <a:rPr sz="3200" spc="-5" dirty="0">
                <a:latin typeface="DejaVu Sans"/>
                <a:cs typeface="DejaVu Sans"/>
              </a:rPr>
              <a:t>implementation</a:t>
            </a:r>
            <a:endParaRPr sz="3200">
              <a:latin typeface="DejaVu Sans"/>
              <a:cs typeface="DejaVu Sans"/>
            </a:endParaRPr>
          </a:p>
          <a:p>
            <a:pPr marL="38100">
              <a:lnSpc>
                <a:spcPct val="100000"/>
              </a:lnSpc>
              <a:spcBef>
                <a:spcPts val="1215"/>
              </a:spcBef>
            </a:pPr>
            <a:r>
              <a:rPr sz="3200" spc="-5" dirty="0">
                <a:latin typeface="DejaVu Sans"/>
                <a:cs typeface="DejaVu Sans"/>
              </a:rPr>
              <a:t>Profiles</a:t>
            </a:r>
            <a:endParaRPr sz="32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32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dirty="0">
                <a:latin typeface="DejaVu Sans"/>
                <a:cs typeface="DejaVu Sans"/>
              </a:rPr>
              <a:t>A Profile – </a:t>
            </a:r>
            <a:r>
              <a:rPr sz="2800" spc="-10" dirty="0">
                <a:latin typeface="DejaVu Sans"/>
                <a:cs typeface="DejaVu Sans"/>
              </a:rPr>
              <a:t>GPOS </a:t>
            </a:r>
            <a:r>
              <a:rPr sz="2800" dirty="0">
                <a:latin typeface="DejaVu Sans"/>
                <a:cs typeface="DejaVu Sans"/>
              </a:rPr>
              <a:t>and</a:t>
            </a:r>
            <a:r>
              <a:rPr sz="2800" spc="-40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applications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3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dirty="0">
                <a:latin typeface="DejaVu Sans"/>
                <a:cs typeface="DejaVu Sans"/>
              </a:rPr>
              <a:t>R </a:t>
            </a:r>
            <a:r>
              <a:rPr sz="2800" spc="-5" dirty="0">
                <a:latin typeface="DejaVu Sans"/>
                <a:cs typeface="DejaVu Sans"/>
              </a:rPr>
              <a:t>Profile </a:t>
            </a:r>
            <a:r>
              <a:rPr sz="2800" dirty="0">
                <a:latin typeface="DejaVu Sans"/>
                <a:cs typeface="DejaVu Sans"/>
              </a:rPr>
              <a:t>– </a:t>
            </a:r>
            <a:r>
              <a:rPr sz="2800" spc="-5" dirty="0">
                <a:latin typeface="DejaVu Sans"/>
                <a:cs typeface="DejaVu Sans"/>
              </a:rPr>
              <a:t>optimized </a:t>
            </a:r>
            <a:r>
              <a:rPr sz="2800" dirty="0">
                <a:latin typeface="DejaVu Sans"/>
                <a:cs typeface="DejaVu Sans"/>
              </a:rPr>
              <a:t>for </a:t>
            </a:r>
            <a:r>
              <a:rPr sz="2800" spc="-5" dirty="0">
                <a:latin typeface="DejaVu Sans"/>
                <a:cs typeface="DejaVu Sans"/>
              </a:rPr>
              <a:t>realtime</a:t>
            </a:r>
            <a:r>
              <a:rPr sz="2800" spc="-40" dirty="0">
                <a:latin typeface="DejaVu Sans"/>
                <a:cs typeface="DejaVu Sans"/>
              </a:rPr>
              <a:t> </a:t>
            </a:r>
            <a:r>
              <a:rPr sz="2800" spc="-10" dirty="0">
                <a:latin typeface="DejaVu Sans"/>
                <a:cs typeface="DejaVu Sans"/>
              </a:rPr>
              <a:t>systems</a:t>
            </a:r>
            <a:endParaRPr sz="2800">
              <a:latin typeface="DejaVu Sans"/>
              <a:cs typeface="DejaVu Sans"/>
            </a:endParaRPr>
          </a:p>
          <a:p>
            <a:pPr marL="469900" marR="30480" indent="-287020">
              <a:lnSpc>
                <a:spcPts val="3250"/>
              </a:lnSpc>
              <a:spcBef>
                <a:spcPts val="122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dirty="0">
                <a:latin typeface="DejaVu Sans"/>
                <a:cs typeface="DejaVu Sans"/>
              </a:rPr>
              <a:t>M </a:t>
            </a:r>
            <a:r>
              <a:rPr sz="2800" spc="-5" dirty="0">
                <a:latin typeface="DejaVu Sans"/>
                <a:cs typeface="DejaVu Sans"/>
              </a:rPr>
              <a:t>Profile </a:t>
            </a:r>
            <a:r>
              <a:rPr sz="2800" dirty="0">
                <a:latin typeface="DejaVu Sans"/>
                <a:cs typeface="DejaVu Sans"/>
              </a:rPr>
              <a:t>– </a:t>
            </a:r>
            <a:r>
              <a:rPr sz="2800" spc="-5" dirty="0">
                <a:latin typeface="DejaVu Sans"/>
                <a:cs typeface="DejaVu Sans"/>
              </a:rPr>
              <a:t>optimized </a:t>
            </a:r>
            <a:r>
              <a:rPr sz="2800" dirty="0">
                <a:latin typeface="DejaVu Sans"/>
                <a:cs typeface="DejaVu Sans"/>
              </a:rPr>
              <a:t>for </a:t>
            </a:r>
            <a:r>
              <a:rPr sz="2800" spc="-5" dirty="0">
                <a:latin typeface="DejaVu Sans"/>
                <a:cs typeface="DejaVu Sans"/>
              </a:rPr>
              <a:t>low cost </a:t>
            </a:r>
            <a:r>
              <a:rPr sz="2800" spc="-10" dirty="0">
                <a:latin typeface="DejaVu Sans"/>
                <a:cs typeface="DejaVu Sans"/>
              </a:rPr>
              <a:t>embedded  systems</a:t>
            </a:r>
            <a:endParaRPr sz="2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31673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429514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2370" y="364490"/>
            <a:ext cx="51752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Further</a:t>
            </a:r>
            <a:r>
              <a:rPr spc="-50" dirty="0"/>
              <a:t> </a:t>
            </a:r>
            <a:r>
              <a:rPr dirty="0"/>
              <a:t>Reading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309100" y="7094281"/>
            <a:ext cx="301625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400" dirty="0">
                <a:solidFill>
                  <a:srgbClr val="666666"/>
                </a:solidFill>
                <a:latin typeface="DejaVu Sans"/>
                <a:cs typeface="DejaVu Sans"/>
              </a:rPr>
              <a:t>60</a:t>
            </a:fld>
            <a:endParaRPr sz="14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1902459"/>
            <a:ext cx="8168005" cy="276987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3729"/>
              </a:lnSpc>
              <a:spcBef>
                <a:spcPts val="315"/>
              </a:spcBef>
            </a:pPr>
            <a:r>
              <a:rPr sz="3200" spc="-5" dirty="0">
                <a:latin typeface="DejaVu Sans"/>
                <a:cs typeface="DejaVu Sans"/>
              </a:rPr>
              <a:t>Embedded Programming using </a:t>
            </a:r>
            <a:r>
              <a:rPr sz="3200" dirty="0">
                <a:latin typeface="DejaVu Sans"/>
                <a:cs typeface="DejaVu Sans"/>
              </a:rPr>
              <a:t>the </a:t>
            </a:r>
            <a:r>
              <a:rPr sz="3200" spc="5" dirty="0">
                <a:latin typeface="DejaVu Sans"/>
                <a:cs typeface="DejaVu Sans"/>
              </a:rPr>
              <a:t>GNU  </a:t>
            </a:r>
            <a:r>
              <a:rPr sz="3200" dirty="0">
                <a:latin typeface="DejaVu Sans"/>
                <a:cs typeface="DejaVu Sans"/>
              </a:rPr>
              <a:t>Toolchain -  </a:t>
            </a:r>
            <a:r>
              <a:rPr sz="3200" spc="-5" dirty="0">
                <a:solidFill>
                  <a:srgbClr val="0000CC"/>
                </a:solidFill>
                <a:latin typeface="DejaVu Sans"/>
                <a:cs typeface="DejaVu Sans"/>
                <a:hlinkClick r:id="rId2"/>
              </a:rPr>
              <a:t>http://www.bravegnu.org/gnu-eprog/</a:t>
            </a:r>
            <a:endParaRPr sz="3200">
              <a:latin typeface="DejaVu Sans"/>
              <a:cs typeface="DejaVu Sans"/>
            </a:endParaRPr>
          </a:p>
          <a:p>
            <a:pPr marL="12700" marR="3355340">
              <a:lnSpc>
                <a:spcPts val="5160"/>
              </a:lnSpc>
              <a:spcBef>
                <a:spcPts val="275"/>
              </a:spcBef>
            </a:pPr>
            <a:r>
              <a:rPr sz="3200" spc="5" dirty="0">
                <a:latin typeface="DejaVu Sans"/>
                <a:cs typeface="DejaVu Sans"/>
              </a:rPr>
              <a:t>GNU </a:t>
            </a:r>
            <a:r>
              <a:rPr sz="3200" dirty="0">
                <a:latin typeface="DejaVu Sans"/>
                <a:cs typeface="DejaVu Sans"/>
              </a:rPr>
              <a:t>Linker </a:t>
            </a:r>
            <a:r>
              <a:rPr sz="3200" spc="-5" dirty="0">
                <a:latin typeface="DejaVu Sans"/>
                <a:cs typeface="DejaVu Sans"/>
              </a:rPr>
              <a:t>Manual  </a:t>
            </a:r>
            <a:r>
              <a:rPr sz="3200" spc="5" dirty="0">
                <a:latin typeface="DejaVu Sans"/>
                <a:cs typeface="DejaVu Sans"/>
              </a:rPr>
              <a:t>GNU </a:t>
            </a:r>
            <a:r>
              <a:rPr sz="3200" spc="-5" dirty="0">
                <a:latin typeface="DejaVu Sans"/>
                <a:cs typeface="DejaVu Sans"/>
              </a:rPr>
              <a:t>Assembler</a:t>
            </a:r>
            <a:r>
              <a:rPr sz="3200" spc="-45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Manual</a:t>
            </a:r>
            <a:endParaRPr sz="32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36410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429514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7539" y="364490"/>
            <a:ext cx="62661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Cortex-M3</a:t>
            </a:r>
            <a:r>
              <a:rPr spc="-55" dirty="0"/>
              <a:t> </a:t>
            </a:r>
            <a:r>
              <a:rPr dirty="0"/>
              <a:t>Features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7889" y="1736089"/>
            <a:ext cx="5003165" cy="410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34100"/>
              </a:lnSpc>
              <a:spcBef>
                <a:spcPts val="100"/>
              </a:spcBef>
            </a:pPr>
            <a:r>
              <a:rPr sz="3200" spc="-5" dirty="0">
                <a:latin typeface="DejaVu Sans"/>
                <a:cs typeface="DejaVu Sans"/>
              </a:rPr>
              <a:t>Thumb-2 </a:t>
            </a:r>
            <a:r>
              <a:rPr sz="3200" dirty="0">
                <a:latin typeface="DejaVu Sans"/>
                <a:cs typeface="DejaVu Sans"/>
              </a:rPr>
              <a:t>Instruction</a:t>
            </a:r>
            <a:r>
              <a:rPr sz="3200" spc="-55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Set  </a:t>
            </a:r>
            <a:r>
              <a:rPr sz="3200" dirty="0">
                <a:latin typeface="DejaVu Sans"/>
                <a:cs typeface="DejaVu Sans"/>
              </a:rPr>
              <a:t>Bit </a:t>
            </a:r>
            <a:r>
              <a:rPr sz="3200" spc="-5" dirty="0">
                <a:latin typeface="DejaVu Sans"/>
                <a:cs typeface="DejaVu Sans"/>
              </a:rPr>
              <a:t>Banding</a:t>
            </a:r>
            <a:endParaRPr sz="3200">
              <a:latin typeface="DejaVu Sans"/>
              <a:cs typeface="DejaVu Sans"/>
            </a:endParaRPr>
          </a:p>
          <a:p>
            <a:pPr marL="38100">
              <a:lnSpc>
                <a:spcPct val="100000"/>
              </a:lnSpc>
              <a:spcBef>
                <a:spcPts val="1310"/>
              </a:spcBef>
            </a:pPr>
            <a:r>
              <a:rPr sz="3200" dirty="0">
                <a:latin typeface="DejaVu Sans"/>
                <a:cs typeface="DejaVu Sans"/>
              </a:rPr>
              <a:t>Integrated</a:t>
            </a:r>
            <a:r>
              <a:rPr sz="3200" spc="-15" dirty="0">
                <a:latin typeface="DejaVu Sans"/>
                <a:cs typeface="DejaVu Sans"/>
              </a:rPr>
              <a:t> </a:t>
            </a:r>
            <a:r>
              <a:rPr sz="3200" spc="-5" dirty="0">
                <a:latin typeface="DejaVu Sans"/>
                <a:cs typeface="DejaVu Sans"/>
              </a:rPr>
              <a:t>Peripherals</a:t>
            </a:r>
            <a:endParaRPr sz="32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32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10" dirty="0">
                <a:latin typeface="DejaVu Sans"/>
                <a:cs typeface="DejaVu Sans"/>
              </a:rPr>
              <a:t>NVIC</a:t>
            </a:r>
            <a:endParaRPr sz="2800">
              <a:latin typeface="DejaVu Sans"/>
              <a:cs typeface="DejaVu Sans"/>
            </a:endParaRPr>
          </a:p>
          <a:p>
            <a:pPr marL="469900" marR="318770" indent="-287020">
              <a:lnSpc>
                <a:spcPts val="3250"/>
              </a:lnSpc>
              <a:spcBef>
                <a:spcPts val="123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Memory Protection</a:t>
            </a:r>
            <a:r>
              <a:rPr sz="2800" spc="-75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Unit  (MPU)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94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Debug</a:t>
            </a:r>
            <a:r>
              <a:rPr sz="2800" spc="-20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Peripherals</a:t>
            </a:r>
            <a:endParaRPr sz="2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3464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23659" y="2476500"/>
            <a:ext cx="2757169" cy="3282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8690" y="364490"/>
            <a:ext cx="31038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CM3</a:t>
            </a:r>
            <a:r>
              <a:rPr spc="-85" dirty="0"/>
              <a:t> </a:t>
            </a:r>
            <a:r>
              <a:rPr spc="-5" dirty="0"/>
              <a:t>SoCs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7889" y="1736089"/>
            <a:ext cx="7435215" cy="4253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algn="just">
              <a:lnSpc>
                <a:spcPct val="134100"/>
              </a:lnSpc>
              <a:spcBef>
                <a:spcPts val="100"/>
              </a:spcBef>
            </a:pPr>
            <a:r>
              <a:rPr sz="3200" spc="-5" dirty="0">
                <a:latin typeface="DejaVu Sans"/>
                <a:cs typeface="DejaVu Sans"/>
              </a:rPr>
              <a:t>SoC vendors </a:t>
            </a:r>
            <a:r>
              <a:rPr sz="3200" dirty="0">
                <a:latin typeface="DejaVu Sans"/>
                <a:cs typeface="DejaVu Sans"/>
              </a:rPr>
              <a:t>license </a:t>
            </a:r>
            <a:r>
              <a:rPr sz="3200" spc="-5" dirty="0">
                <a:latin typeface="DejaVu Sans"/>
                <a:cs typeface="DejaVu Sans"/>
              </a:rPr>
              <a:t>CM3 from </a:t>
            </a:r>
            <a:r>
              <a:rPr sz="3200" spc="5" dirty="0">
                <a:latin typeface="DejaVu Sans"/>
                <a:cs typeface="DejaVu Sans"/>
              </a:rPr>
              <a:t>ARM  </a:t>
            </a:r>
            <a:r>
              <a:rPr sz="3200" spc="-5" dirty="0">
                <a:latin typeface="DejaVu Sans"/>
                <a:cs typeface="DejaVu Sans"/>
              </a:rPr>
              <a:t>SoC vendors </a:t>
            </a:r>
            <a:r>
              <a:rPr sz="3200" dirty="0">
                <a:latin typeface="DejaVu Sans"/>
                <a:cs typeface="DejaVu Sans"/>
              </a:rPr>
              <a:t>use it as </a:t>
            </a:r>
            <a:r>
              <a:rPr sz="3200" spc="-5" dirty="0">
                <a:latin typeface="DejaVu Sans"/>
                <a:cs typeface="DejaVu Sans"/>
              </a:rPr>
              <a:t>building block  Licensees</a:t>
            </a:r>
            <a:endParaRPr sz="3200">
              <a:latin typeface="DejaVu Sans"/>
              <a:cs typeface="DejaVu Sans"/>
            </a:endParaRPr>
          </a:p>
          <a:p>
            <a:pPr marL="469900" indent="-287655" algn="just">
              <a:lnSpc>
                <a:spcPct val="100000"/>
              </a:lnSpc>
              <a:spcBef>
                <a:spcPts val="132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TI </a:t>
            </a:r>
            <a:r>
              <a:rPr sz="2800" dirty="0">
                <a:latin typeface="DejaVu Sans"/>
                <a:cs typeface="DejaVu Sans"/>
              </a:rPr>
              <a:t>– </a:t>
            </a:r>
            <a:r>
              <a:rPr sz="2800" spc="-5" dirty="0">
                <a:latin typeface="DejaVu Sans"/>
                <a:cs typeface="DejaVu Sans"/>
              </a:rPr>
              <a:t>Stellaris</a:t>
            </a:r>
            <a:r>
              <a:rPr sz="2800" spc="-25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processors</a:t>
            </a:r>
            <a:endParaRPr sz="2800">
              <a:latin typeface="DejaVu Sans"/>
              <a:cs typeface="DejaVu Sans"/>
            </a:endParaRPr>
          </a:p>
          <a:p>
            <a:pPr marL="469900" indent="-287655" algn="just">
              <a:lnSpc>
                <a:spcPct val="100000"/>
              </a:lnSpc>
              <a:spcBef>
                <a:spcPts val="103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10" dirty="0">
                <a:latin typeface="DejaVu Sans"/>
                <a:cs typeface="DejaVu Sans"/>
              </a:rPr>
              <a:t>Atmel </a:t>
            </a:r>
            <a:r>
              <a:rPr sz="2800" dirty="0">
                <a:latin typeface="DejaVu Sans"/>
                <a:cs typeface="DejaVu Sans"/>
              </a:rPr>
              <a:t>– </a:t>
            </a:r>
            <a:r>
              <a:rPr sz="2800" spc="-10" dirty="0">
                <a:latin typeface="DejaVu Sans"/>
                <a:cs typeface="DejaVu Sans"/>
              </a:rPr>
              <a:t>ATSAM3U</a:t>
            </a:r>
            <a:r>
              <a:rPr sz="2800" spc="-5" dirty="0">
                <a:latin typeface="DejaVu Sans"/>
                <a:cs typeface="DejaVu Sans"/>
              </a:rPr>
              <a:t> series</a:t>
            </a:r>
            <a:endParaRPr sz="2800">
              <a:latin typeface="DejaVu Sans"/>
              <a:cs typeface="DejaVu Sans"/>
            </a:endParaRPr>
          </a:p>
          <a:p>
            <a:pPr marL="469900" indent="-287655" algn="just">
              <a:lnSpc>
                <a:spcPct val="100000"/>
              </a:lnSpc>
              <a:spcBef>
                <a:spcPts val="1019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STMicroelectronics </a:t>
            </a:r>
            <a:r>
              <a:rPr sz="2800" dirty="0">
                <a:latin typeface="DejaVu Sans"/>
                <a:cs typeface="DejaVu Sans"/>
              </a:rPr>
              <a:t>–</a:t>
            </a:r>
            <a:r>
              <a:rPr sz="2800" spc="-15" dirty="0">
                <a:latin typeface="DejaVu Sans"/>
                <a:cs typeface="DejaVu Sans"/>
              </a:rPr>
              <a:t> </a:t>
            </a:r>
            <a:r>
              <a:rPr sz="2800" spc="-10" dirty="0">
                <a:latin typeface="DejaVu Sans"/>
                <a:cs typeface="DejaVu Sans"/>
              </a:rPr>
              <a:t>STM32</a:t>
            </a:r>
            <a:endParaRPr sz="2800">
              <a:latin typeface="DejaVu Sans"/>
              <a:cs typeface="DejaVu Sans"/>
            </a:endParaRPr>
          </a:p>
          <a:p>
            <a:pPr marL="469900" indent="-287655" algn="just">
              <a:lnSpc>
                <a:spcPct val="100000"/>
              </a:lnSpc>
              <a:spcBef>
                <a:spcPts val="103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NXP </a:t>
            </a:r>
            <a:r>
              <a:rPr sz="2800" dirty="0">
                <a:latin typeface="DejaVu Sans"/>
                <a:cs typeface="DejaVu Sans"/>
              </a:rPr>
              <a:t>-</a:t>
            </a:r>
            <a:r>
              <a:rPr sz="2800" spc="-15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LPC1700</a:t>
            </a:r>
            <a:endParaRPr sz="2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33464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893167" y="3801236"/>
            <a:ext cx="2009379" cy="4777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40219" y="4366259"/>
            <a:ext cx="972820" cy="4940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40219" y="5027929"/>
            <a:ext cx="581659" cy="37211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40219" y="5521959"/>
            <a:ext cx="1080770" cy="43052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92829" y="364490"/>
            <a:ext cx="28962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LM3S811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9440" y="2038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7889" y="1736089"/>
            <a:ext cx="4333240" cy="4809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1160145">
              <a:lnSpc>
                <a:spcPct val="134100"/>
              </a:lnSpc>
              <a:spcBef>
                <a:spcPts val="100"/>
              </a:spcBef>
            </a:pPr>
            <a:r>
              <a:rPr sz="3200" spc="-5" dirty="0">
                <a:latin typeface="DejaVu Sans"/>
                <a:cs typeface="DejaVu Sans"/>
              </a:rPr>
              <a:t>Cortex-M3</a:t>
            </a:r>
            <a:r>
              <a:rPr sz="3200" spc="-55" dirty="0">
                <a:latin typeface="DejaVu Sans"/>
                <a:cs typeface="DejaVu Sans"/>
              </a:rPr>
              <a:t> </a:t>
            </a:r>
            <a:r>
              <a:rPr sz="3200" dirty="0">
                <a:latin typeface="DejaVu Sans"/>
                <a:cs typeface="DejaVu Sans"/>
              </a:rPr>
              <a:t>core  </a:t>
            </a:r>
            <a:r>
              <a:rPr sz="3200" spc="-5" dirty="0">
                <a:latin typeface="DejaVu Sans"/>
                <a:cs typeface="DejaVu Sans"/>
              </a:rPr>
              <a:t>Memory</a:t>
            </a:r>
            <a:endParaRPr sz="32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32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64KB</a:t>
            </a:r>
            <a:r>
              <a:rPr sz="2800" spc="-15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Flash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3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8KB</a:t>
            </a:r>
            <a:r>
              <a:rPr sz="2800" spc="-15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RAM</a:t>
            </a:r>
            <a:endParaRPr sz="2800">
              <a:latin typeface="DejaVu Sans"/>
              <a:cs typeface="DejaVu Sans"/>
            </a:endParaRPr>
          </a:p>
          <a:p>
            <a:pPr marL="38100">
              <a:lnSpc>
                <a:spcPct val="100000"/>
              </a:lnSpc>
              <a:spcBef>
                <a:spcPts val="1010"/>
              </a:spcBef>
            </a:pPr>
            <a:r>
              <a:rPr sz="3200" spc="-5" dirty="0">
                <a:latin typeface="DejaVu Sans"/>
                <a:cs typeface="DejaVu Sans"/>
              </a:rPr>
              <a:t>Peripherals</a:t>
            </a:r>
            <a:endParaRPr sz="32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32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10 bit</a:t>
            </a:r>
            <a:r>
              <a:rPr sz="2800" spc="-25" dirty="0">
                <a:latin typeface="DejaVu Sans"/>
                <a:cs typeface="DejaVu Sans"/>
              </a:rPr>
              <a:t> </a:t>
            </a:r>
            <a:r>
              <a:rPr sz="2800" spc="-10" dirty="0">
                <a:latin typeface="DejaVu Sans"/>
                <a:cs typeface="DejaVu Sans"/>
              </a:rPr>
              <a:t>ADCs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30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I2C, SPI, UARTs,</a:t>
            </a:r>
            <a:r>
              <a:rPr sz="2800" spc="-70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PWM</a:t>
            </a:r>
            <a:endParaRPr sz="2800">
              <a:latin typeface="DejaVu Sans"/>
              <a:cs typeface="DejaVu Sans"/>
            </a:endParaRPr>
          </a:p>
          <a:p>
            <a:pPr marL="469900" indent="-287655">
              <a:lnSpc>
                <a:spcPct val="100000"/>
              </a:lnSpc>
              <a:spcBef>
                <a:spcPts val="1019"/>
              </a:spcBef>
              <a:buSzPct val="75000"/>
              <a:buFont typeface="OpenSymbol"/>
              <a:buChar char="–"/>
              <a:tabLst>
                <a:tab pos="469900" algn="l"/>
              </a:tabLst>
            </a:pPr>
            <a:r>
              <a:rPr sz="2800" spc="-5" dirty="0">
                <a:latin typeface="DejaVu Sans"/>
                <a:cs typeface="DejaVu Sans"/>
              </a:rPr>
              <a:t>32</a:t>
            </a:r>
            <a:r>
              <a:rPr sz="2800" spc="-20" dirty="0">
                <a:latin typeface="DejaVu Sans"/>
                <a:cs typeface="DejaVu Sans"/>
              </a:rPr>
              <a:t> </a:t>
            </a:r>
            <a:r>
              <a:rPr sz="2800" spc="-5" dirty="0">
                <a:latin typeface="DejaVu Sans"/>
                <a:cs typeface="DejaVu Sans"/>
              </a:rPr>
              <a:t>GPIOs</a:t>
            </a:r>
            <a:endParaRPr sz="2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440" y="26924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440" y="446150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latin typeface="OpenSymbol"/>
                <a:cs typeface="OpenSymbol"/>
              </a:rPr>
              <a:t>●</a:t>
            </a:r>
            <a:endParaRPr sz="1450">
              <a:latin typeface="OpenSymbol"/>
              <a:cs typeface="OpenSymbo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231890" y="2865120"/>
            <a:ext cx="2588260" cy="23545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1995</Words>
  <Application>Microsoft Office PowerPoint</Application>
  <PresentationFormat>自定义</PresentationFormat>
  <Paragraphs>784</Paragraphs>
  <Slides>60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60</vt:i4>
      </vt:variant>
    </vt:vector>
  </HeadingPairs>
  <TitlesOfParts>
    <vt:vector size="67" baseType="lpstr">
      <vt:lpstr>DejaVu Sans</vt:lpstr>
      <vt:lpstr>DejaVu Sans Mono</vt:lpstr>
      <vt:lpstr>OpenSymbol</vt:lpstr>
      <vt:lpstr>宋体</vt:lpstr>
      <vt:lpstr>Calibri</vt:lpstr>
      <vt:lpstr>Times New Roman</vt:lpstr>
      <vt:lpstr>Office Theme</vt:lpstr>
      <vt:lpstr>Embedded Programming with the GNU Toolchain</vt:lpstr>
      <vt:lpstr>What?</vt:lpstr>
      <vt:lpstr>Why?</vt:lpstr>
      <vt:lpstr>How?</vt:lpstr>
      <vt:lpstr>Scenario I - Overview</vt:lpstr>
      <vt:lpstr>ARMv7</vt:lpstr>
      <vt:lpstr>Cortex-M3 Features</vt:lpstr>
      <vt:lpstr>CM3 SoCs</vt:lpstr>
      <vt:lpstr>LM3S811</vt:lpstr>
      <vt:lpstr>Registers</vt:lpstr>
      <vt:lpstr>Registers (Contd.)</vt:lpstr>
      <vt:lpstr>Memory Map</vt:lpstr>
      <vt:lpstr>Reset</vt:lpstr>
      <vt:lpstr>Assembly</vt:lpstr>
      <vt:lpstr>Hello Embedded World</vt:lpstr>
      <vt:lpstr>Toolchain</vt:lpstr>
      <vt:lpstr>Toolchain (Contd.)</vt:lpstr>
      <vt:lpstr>Toolchain (Contd.)</vt:lpstr>
      <vt:lpstr>Toolchain (Contd.)</vt:lpstr>
      <vt:lpstr>Toolchain (Contd.)</vt:lpstr>
      <vt:lpstr>Toolchain (Contd.)</vt:lpstr>
      <vt:lpstr>Qemu</vt:lpstr>
      <vt:lpstr>Emulating in Qemu</vt:lpstr>
      <vt:lpstr>Review</vt:lpstr>
      <vt:lpstr>Scenario II - Overview</vt:lpstr>
      <vt:lpstr>Linker</vt:lpstr>
      <vt:lpstr>Linker (Contd.)</vt:lpstr>
      <vt:lpstr>Linker (Contd.)</vt:lpstr>
      <vt:lpstr>Symbol Resolution</vt:lpstr>
      <vt:lpstr>Linker</vt:lpstr>
      <vt:lpstr>Relocation</vt:lpstr>
      <vt:lpstr>Sections</vt:lpstr>
      <vt:lpstr>Sections (Contd.)</vt:lpstr>
      <vt:lpstr>Sections (Contd.)</vt:lpstr>
      <vt:lpstr>Linker</vt:lpstr>
      <vt:lpstr>Section Merging</vt:lpstr>
      <vt:lpstr>Linker</vt:lpstr>
      <vt:lpstr>Section Placement</vt:lpstr>
      <vt:lpstr>PowerPoint 演示文稿</vt:lpstr>
      <vt:lpstr>PowerPoint 演示文稿</vt:lpstr>
      <vt:lpstr>PowerPoint 演示文稿</vt:lpstr>
      <vt:lpstr>Linker Script</vt:lpstr>
      <vt:lpstr>Simple Linker Script</vt:lpstr>
      <vt:lpstr>Simple Linker Script</vt:lpstr>
      <vt:lpstr>Simple Linker Script</vt:lpstr>
      <vt:lpstr>Making it Generic</vt:lpstr>
      <vt:lpstr>Multiple Sections</vt:lpstr>
      <vt:lpstr>Data in RAM</vt:lpstr>
      <vt:lpstr>RAM is Volatile!</vt:lpstr>
      <vt:lpstr>RAM is Volatile! (Contd.)</vt:lpstr>
      <vt:lpstr>Linker Script Revisited</vt:lpstr>
      <vt:lpstr>Linker Script Revisited</vt:lpstr>
      <vt:lpstr>Linker Script Revisited</vt:lpstr>
      <vt:lpstr>Data in RAM</vt:lpstr>
      <vt:lpstr>Review</vt:lpstr>
      <vt:lpstr>Scenario III - Overview</vt:lpstr>
      <vt:lpstr>Doing it in C</vt:lpstr>
      <vt:lpstr>C Sections</vt:lpstr>
      <vt:lpstr>Credits</vt:lpstr>
      <vt:lpstr>Further Reading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Programming with the GNU Toolchain</dc:title>
  <dc:creator>Vijay Kumar</dc:creator>
  <cp:lastModifiedBy>Bo Chen</cp:lastModifiedBy>
  <cp:revision>2</cp:revision>
  <dcterms:created xsi:type="dcterms:W3CDTF">2020-12-22T06:04:08Z</dcterms:created>
  <dcterms:modified xsi:type="dcterms:W3CDTF">2020-12-22T06:22:06Z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2009-10-04T00:00:00Z</vt:filetime>
  </property>
  <property fmtid="{D5CDD505-2E9C-101B-9397-08002B2CF9AE}" pid="3" name="Creator">
    <vt:lpwstr>Impress</vt:lpwstr>
  </property>
  <property fmtid="{D5CDD505-2E9C-101B-9397-08002B2CF9AE}" pid="4" name="LastSaved">
    <vt:filetime>2020-12-22T00:00:00Z</vt:filetime>
  </property>
</Properties>
</file>