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33"/>
  </p:notesMasterIdLst>
  <p:handoutMasterIdLst>
    <p:handoutMasterId r:id="rId34"/>
  </p:handoutMasterIdLst>
  <p:sldIdLst>
    <p:sldId id="306" r:id="rId2"/>
    <p:sldId id="310" r:id="rId3"/>
    <p:sldId id="308" r:id="rId4"/>
    <p:sldId id="307" r:id="rId5"/>
    <p:sldId id="311" r:id="rId6"/>
    <p:sldId id="309" r:id="rId7"/>
    <p:sldId id="312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3" r:id="rId27"/>
    <p:sldId id="334" r:id="rId28"/>
    <p:sldId id="335" r:id="rId29"/>
    <p:sldId id="336" r:id="rId30"/>
    <p:sldId id="337" r:id="rId31"/>
    <p:sldId id="338" r:id="rId3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66FF33"/>
    <a:srgbClr val="FFFF00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48" y="6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7533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3700" y="692150"/>
            <a:ext cx="60706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 smtClean="0"/>
            </a:lvl1pPr>
          </a:lstStyle>
          <a:p>
            <a:pPr>
              <a:defRPr/>
            </a:pPr>
            <a:fld id="{9B58C03E-36B9-4516-9C7A-2B4BA8EF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145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A:\paint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828801"/>
            <a:ext cx="10972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685800"/>
            <a:ext cx="1029546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44800" y="3886200"/>
            <a:ext cx="85344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48267" y="6229350"/>
            <a:ext cx="2573867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99467" y="6229350"/>
            <a:ext cx="3793067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05333" y="6229350"/>
            <a:ext cx="2438400" cy="514350"/>
          </a:xfrm>
        </p:spPr>
        <p:txBody>
          <a:bodyPr/>
          <a:lstStyle>
            <a:lvl1pPr>
              <a:defRPr smtClean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1E934B00-40DA-4724-91E4-29528A4C0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9BE81-D13E-4D23-91E4-730047227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71467" y="228600"/>
            <a:ext cx="27432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1867" y="228600"/>
            <a:ext cx="8026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3C542-3332-45C1-A49C-7803D0503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Computers as Components 4e © 2017 Marilyn Wolf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F7E0E-594E-4A1E-B991-2CF35E64C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3BAA1-5538-47DF-AF8E-95FF7A22EA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3734" y="1885950"/>
            <a:ext cx="5350933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B9260-453E-42D5-972A-64990740E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13AE4-3D41-4FF7-BDEF-7496DF103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BF46D-DD09-4C09-BD97-CAB66E8EF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FB4-F26B-4590-AFF1-7B6F014F3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B59FC-E8B6-4FD9-B8BA-659B67A76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7B7B5-84B7-4CC6-923B-3D7911468B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1867" y="228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85950"/>
            <a:ext cx="10905067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5733" y="622935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2935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74667" y="622935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fld id="{10ADA459-8458-4D55-8E9A-EF67BCB3C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A:\paint.GIF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314451"/>
            <a:ext cx="10972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 userDrawn="1"/>
        </p:nvSpPr>
        <p:spPr>
          <a:xfrm>
            <a:off x="4470400" y="6248401"/>
            <a:ext cx="325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instruction set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ARM versions.</a:t>
            </a:r>
          </a:p>
          <a:p>
            <a:r>
              <a:rPr lang="en-US" smtClean="0"/>
              <a:t>ARM assembly language.</a:t>
            </a:r>
          </a:p>
          <a:p>
            <a:r>
              <a:rPr lang="en-US" smtClean="0"/>
              <a:t>ARM programming model.</a:t>
            </a:r>
          </a:p>
          <a:p>
            <a:r>
              <a:rPr lang="en-US" smtClean="0"/>
              <a:t>ARM memory organization.</a:t>
            </a:r>
          </a:p>
          <a:p>
            <a:r>
              <a:rPr lang="en-US" smtClean="0"/>
              <a:t>ARM data operations.</a:t>
            </a:r>
          </a:p>
          <a:p>
            <a:r>
              <a:rPr lang="en-US" smtClean="0"/>
              <a:t>ARM flow of control.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operation varieties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Logical shift:</a:t>
            </a:r>
          </a:p>
          <a:p>
            <a:pPr lvl="1"/>
            <a:r>
              <a:rPr lang="en-US" smtClean="0"/>
              <a:t>fills with zeroes.</a:t>
            </a:r>
          </a:p>
          <a:p>
            <a:r>
              <a:rPr lang="en-US" smtClean="0"/>
              <a:t>Arithmetic shift:</a:t>
            </a:r>
          </a:p>
          <a:p>
            <a:pPr lvl="1"/>
            <a:r>
              <a:rPr lang="en-US" smtClean="0"/>
              <a:t>fills with ones.</a:t>
            </a:r>
          </a:p>
          <a:p>
            <a:r>
              <a:rPr lang="en-US" smtClean="0"/>
              <a:t>RRX performs 33-bit rotate, including C bit from CPSR above sign bit.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comparison instructions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CMP : compare</a:t>
            </a:r>
          </a:p>
          <a:p>
            <a:r>
              <a:rPr lang="en-US" smtClean="0"/>
              <a:t>CMN : negated compare</a:t>
            </a:r>
          </a:p>
          <a:p>
            <a:r>
              <a:rPr lang="en-US" smtClean="0"/>
              <a:t>TST : bit-wise test</a:t>
            </a:r>
          </a:p>
          <a:p>
            <a:r>
              <a:rPr lang="en-US" smtClean="0"/>
              <a:t>TEQ : bit-wise negated test</a:t>
            </a:r>
          </a:p>
          <a:p>
            <a:r>
              <a:rPr lang="en-US" smtClean="0"/>
              <a:t>These instructions set only the NZCV bits of CPSR.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move instructions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MOV, MVN : move (negated)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urier" pitchFamily="49" charset="0"/>
              </a:rPr>
              <a:t>	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MOV r0, r1 ; sets r0 to r1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load/store instructions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LDR, LDRH, LDRB : load (half-word, byte)</a:t>
            </a:r>
          </a:p>
          <a:p>
            <a:r>
              <a:rPr lang="en-US" dirty="0" smtClean="0"/>
              <a:t>STR, STRH, STRB : store (half-word, byte)</a:t>
            </a:r>
          </a:p>
          <a:p>
            <a:r>
              <a:rPr lang="en-US" dirty="0" smtClean="0"/>
              <a:t>Addressing modes:</a:t>
            </a:r>
          </a:p>
          <a:p>
            <a:pPr lvl="1"/>
            <a:r>
              <a:rPr lang="en-US" dirty="0" smtClean="0"/>
              <a:t>register indirect :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LDR r0,[r1]</a:t>
            </a:r>
          </a:p>
          <a:p>
            <a:pPr lvl="1"/>
            <a:r>
              <a:rPr lang="en-US" dirty="0" smtClean="0"/>
              <a:t>with second register :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LDR r0,[r1,-r2]</a:t>
            </a:r>
          </a:p>
          <a:p>
            <a:pPr lvl="1"/>
            <a:r>
              <a:rPr lang="en-US" dirty="0" smtClean="0"/>
              <a:t>with constant :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LDR r0,[r1,#4]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ADR pseudo-op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Cannot refer to an address directly in an instruction.</a:t>
            </a:r>
          </a:p>
          <a:p>
            <a:r>
              <a:rPr lang="en-US" dirty="0" smtClean="0"/>
              <a:t>Generate value by performing arithmetic on PC.</a:t>
            </a:r>
          </a:p>
          <a:p>
            <a:r>
              <a:rPr lang="en-US" dirty="0" smtClean="0"/>
              <a:t>ADR pseudo-op generates instruction required to calculate address: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ADR r1,FOO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C assignments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C: 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x = (a + b) - c;</a:t>
            </a:r>
          </a:p>
          <a:p>
            <a:r>
              <a:rPr lang="en-US" dirty="0" smtClean="0"/>
              <a:t>Assembler: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r4,a		; get address for a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r0,[r4]		; get value of a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r4,b		; get address for b, reusing r4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r1,[r4]		; get value of b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ADD r3,r0,r1		; compute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a+b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r4,c		; get address for c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r2[r4]		; get value of c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 assignment, cont’d.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SUB r3,r3,r2	; complete computation of x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r4,x		; get address for x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STR r3[r4]	; store value of x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C assignment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C: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y = a*(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b+c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dirty="0" smtClean="0"/>
              <a:t>Assembler: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r4,b ; get address for b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r0,[r4] ; get value of b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r4,c ; get address for c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r1,[r4] ; get value of c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ADD r2,r0,r1 ; compute partial result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r4,a ; get address for a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r0,[r4] ; get value of a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 assignment, cont’d.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MUL r2,r2,r0 ; compute final value for y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r4,y ; get address for y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STR r2,[r4] ; store y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C assignment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C: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z = (a &lt;&lt; 2) |  (b &amp; 15);</a:t>
            </a:r>
          </a:p>
          <a:p>
            <a:r>
              <a:rPr lang="en-US" dirty="0" smtClean="0"/>
              <a:t>Assembler: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r4,a ; get address for a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r0,[r4] ; get value of a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MOV r0,r0,LSL 2 ; perform shift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r4,b ; get address for b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r1,[r4] ; get value of b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AND r1,r1,#15 ; perform AND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ORR r1,r0,r1 ; perform OR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versions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ARM architecture has been extended over several versions.</a:t>
            </a:r>
          </a:p>
          <a:p>
            <a:r>
              <a:rPr lang="en-US" smtClean="0"/>
              <a:t>We will concentrate on ARM7.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 assignment, cont’d.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r4,z ; get address for z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STR r1,[r4] ; store value for z</a:t>
            </a:r>
          </a:p>
          <a:p>
            <a:pPr>
              <a:buFont typeface="Monotype Sort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addressing modes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Base-plus-offset addressing: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LDR r0,[r1,#16]</a:t>
            </a:r>
          </a:p>
          <a:p>
            <a:pPr lvl="1"/>
            <a:r>
              <a:rPr lang="en-US" dirty="0" smtClean="0"/>
              <a:t>Loads from location r1+16</a:t>
            </a:r>
          </a:p>
          <a:p>
            <a:r>
              <a:rPr lang="en-US" dirty="0" smtClean="0"/>
              <a:t>Auto-indexing increments base register: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LDR r0,[r1,#16]!</a:t>
            </a:r>
          </a:p>
          <a:p>
            <a:r>
              <a:rPr lang="en-US" dirty="0" smtClean="0"/>
              <a:t>Post-indexing fetches, then does offset: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LDR r0,[r1],#16</a:t>
            </a:r>
          </a:p>
          <a:p>
            <a:pPr lvl="1"/>
            <a:r>
              <a:rPr lang="en-US" dirty="0" smtClean="0"/>
              <a:t>Loads r0 from r1, then adds 16 to r1.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flow of control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All operations can be performed conditionally, testing CPSR:</a:t>
            </a:r>
          </a:p>
          <a:p>
            <a:pPr lvl="1"/>
            <a:r>
              <a:rPr lang="en-US" dirty="0" smtClean="0"/>
              <a:t>EQ, NE, CS, CC, MI, PL, VS, VC, HI, LS, GE, LT, GT, LE</a:t>
            </a:r>
          </a:p>
          <a:p>
            <a:r>
              <a:rPr lang="en-US" dirty="0" smtClean="0"/>
              <a:t>Branch operation: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B #100</a:t>
            </a:r>
          </a:p>
          <a:p>
            <a:pPr lvl="1"/>
            <a:r>
              <a:rPr lang="en-US" dirty="0" smtClean="0"/>
              <a:t>Can be performed conditionally.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if statement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C: 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if (a &gt; b) { x = 5; y = c + d; } else x = c - d;</a:t>
            </a:r>
          </a:p>
          <a:p>
            <a:r>
              <a:rPr lang="en-US" dirty="0" smtClean="0"/>
              <a:t>Assembler: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; compute and test condition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r4,a ; get address for a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r0,[r4] ; get value of a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r4,b ; get address for b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r1,[r4] ; get value for b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CMP r0,r1 ; compare a &lt; b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BGE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fblock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; if a &gt;= b, branch to false block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If statement, cont’d.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; true block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MOV r0,#5 ; generate value for x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r4,x ; get address for x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STR r0,[r4] ; store x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r4,c ; get address for c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r0,[r4] ; get value of c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r4,d ; get address for d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r1,[r4] ; get value of d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ADD r0,r0,r1 ; compute y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r4,y ; get address for y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STR r0,[r4] ; store y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B after ; branch around false block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If statement, cont’d.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; false block</a:t>
            </a:r>
          </a:p>
          <a:p>
            <a:pPr>
              <a:buFont typeface="Monotype Sorts" pitchFamily="2" charset="2"/>
              <a:buNone/>
            </a:pPr>
            <a:r>
              <a:rPr lang="en-US" sz="2000" dirty="0" err="1">
                <a:latin typeface="Consolas" pitchFamily="49" charset="0"/>
                <a:cs typeface="Consolas" pitchFamily="49" charset="0"/>
              </a:rPr>
              <a:t>fblock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ADR r4,c ; get address for c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r0,[r4] ; get value of c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r4,d ; get address for d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r1,[r4] ; get value for d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SUB r0,r0,r1 ; compute a-b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r4,x ; get address for x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STR r0,[r4] ; store value of x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after ...</a:t>
            </a:r>
          </a:p>
          <a:p>
            <a:pPr>
              <a:buFont typeface="Monotype Sorts" pitchFamily="2" charset="2"/>
              <a:buNone/>
            </a:pPr>
            <a:endParaRPr lang="en-US" sz="2000" dirty="0"/>
          </a:p>
          <a:p>
            <a:pPr>
              <a:buFont typeface="Monotype Sort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switch statement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C: 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switch (test) { case 0: … break; case 1: … }</a:t>
            </a:r>
          </a:p>
          <a:p>
            <a:r>
              <a:rPr lang="en-US" dirty="0" smtClean="0"/>
              <a:t>Assembler: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r2,test ; get address for test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r0,[r2] ; load value for test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r1,switchtab ; load address for switch table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r1,[r1,r0,LSL #2] ; index switch table</a:t>
            </a:r>
          </a:p>
          <a:p>
            <a:pPr>
              <a:buFont typeface="Monotype Sorts" pitchFamily="2" charset="2"/>
              <a:buNone/>
            </a:pPr>
            <a:r>
              <a:rPr lang="en-US" sz="2000" dirty="0" err="1">
                <a:latin typeface="Consolas" pitchFamily="49" charset="0"/>
                <a:cs typeface="Consolas" pitchFamily="49" charset="0"/>
              </a:rPr>
              <a:t>switchtab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DCD case0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DCD case1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...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FIR filter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C: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for (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=0, f=0;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&lt;N;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++)</a:t>
            </a:r>
          </a:p>
          <a:p>
            <a:pPr lvl="1"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f = f + c[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]*x[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];</a:t>
            </a:r>
          </a:p>
          <a:p>
            <a:r>
              <a:rPr lang="en-US" dirty="0" smtClean="0"/>
              <a:t>Assembler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; loop initiation code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MOV r0,#0 ; use r0 for I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MOV r8,#0 ; use separate index for arrays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r2,N ; get address for N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r1,[r2] ; get value of N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MOV r2,#0 ; use r2 for f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FIR filter, cont’.d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r3,c ; load r3 with base of c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ADR r5,x ; load r5 with base of x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; loop body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loop LDR r4,[r3,r8] ; get c[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]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LDR r6,[r5,r8] ; get x[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]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MUL r4,r4,r6 ; compute c[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]*x[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]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ADD r2,r2,r4 ; add into running sum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ADD r8,r8,#4 ; add one word offset to array index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ADD r0,r0,#1 ; add 1 to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CMP r0,r1 ; exit?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BLT loop ; if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i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&lt; N, continue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subroutine linkage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Branch and link instruction: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BL foo</a:t>
            </a:r>
          </a:p>
          <a:p>
            <a:pPr lvl="1"/>
            <a:r>
              <a:rPr lang="en-US" dirty="0" smtClean="0"/>
              <a:t>Copies current PC to r14.</a:t>
            </a:r>
          </a:p>
          <a:p>
            <a:r>
              <a:rPr lang="en-US" dirty="0" smtClean="0"/>
              <a:t>To return from subroutine: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/>
              <a:t>MOV r15,r14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assembly language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Fairly standard assembly language:</a:t>
            </a:r>
          </a:p>
          <a:p>
            <a:pPr>
              <a:buFont typeface="Monotype Sorts" pitchFamily="2" charset="2"/>
              <a:buNone/>
            </a:pPr>
            <a:endParaRPr lang="en-US" dirty="0" smtClean="0">
              <a:latin typeface="Courier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			LDR r0,[r8] ; a comment</a:t>
            </a:r>
          </a:p>
          <a:p>
            <a:pPr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label	ADD r4,r0,r1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Nested subroutine calls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Nesting/recursion requires coding convention: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f1		LDR r0,[r13] ; load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arg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into r0 from stack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	; call f2()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	STR r13!,[r14] ; store f1’s return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adrs</a:t>
            </a:r>
            <a:endParaRPr lang="en-US" sz="2000" dirty="0">
              <a:latin typeface="Consolas" pitchFamily="49" charset="0"/>
              <a:cs typeface="Consolas" pitchFamily="49" charset="0"/>
            </a:endParaRP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	STR r13!,[r0] ; store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arg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to f2 on stack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	BL f2 ; branch and link to f2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	; return from f1()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	SUB r13,#4 ; pop f2’s </a:t>
            </a:r>
            <a:r>
              <a:rPr lang="en-US" sz="2000" dirty="0" err="1">
                <a:latin typeface="Consolas" pitchFamily="49" charset="0"/>
                <a:cs typeface="Consolas" pitchFamily="49" charset="0"/>
              </a:rPr>
              <a:t>arg</a:t>
            </a:r>
            <a:r>
              <a:rPr lang="en-US" sz="2000" dirty="0">
                <a:latin typeface="Consolas" pitchFamily="49" charset="0"/>
                <a:cs typeface="Consolas" pitchFamily="49" charset="0"/>
              </a:rPr>
              <a:t> off stack</a:t>
            </a:r>
          </a:p>
          <a:p>
            <a:pPr>
              <a:buFont typeface="Monotype Sorts" pitchFamily="2" charset="2"/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	LDR r13!,r15 ; restore register and return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Load/store architecture</a:t>
            </a:r>
          </a:p>
          <a:p>
            <a:r>
              <a:rPr lang="en-US" smtClean="0"/>
              <a:t>Most instructions are RISCy, operate in single cycle.</a:t>
            </a:r>
          </a:p>
          <a:p>
            <a:pPr lvl="1"/>
            <a:r>
              <a:rPr lang="en-US" smtClean="0"/>
              <a:t>Some multi-register operations take longer.</a:t>
            </a:r>
          </a:p>
          <a:p>
            <a:r>
              <a:rPr lang="en-US" smtClean="0"/>
              <a:t>All instructions can be executed conditionally.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programming model</a:t>
            </a: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3429000" y="2133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r0</a:t>
            </a:r>
          </a:p>
        </p:txBody>
      </p:sp>
      <p:sp>
        <p:nvSpPr>
          <p:cNvPr id="6150" name="Rectangle 5"/>
          <p:cNvSpPr>
            <a:spLocks noChangeArrowheads="1"/>
          </p:cNvSpPr>
          <p:nvPr/>
        </p:nvSpPr>
        <p:spPr bwMode="auto">
          <a:xfrm>
            <a:off x="3429000" y="2514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r1</a:t>
            </a:r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3429000" y="2895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r2</a:t>
            </a:r>
          </a:p>
        </p:txBody>
      </p:sp>
      <p:sp>
        <p:nvSpPr>
          <p:cNvPr id="6152" name="Rectangle 7"/>
          <p:cNvSpPr>
            <a:spLocks noChangeArrowheads="1"/>
          </p:cNvSpPr>
          <p:nvPr/>
        </p:nvSpPr>
        <p:spPr bwMode="auto">
          <a:xfrm>
            <a:off x="3429000" y="3276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r3</a:t>
            </a:r>
          </a:p>
        </p:txBody>
      </p:sp>
      <p:sp>
        <p:nvSpPr>
          <p:cNvPr id="6153" name="Rectangle 8"/>
          <p:cNvSpPr>
            <a:spLocks noChangeArrowheads="1"/>
          </p:cNvSpPr>
          <p:nvPr/>
        </p:nvSpPr>
        <p:spPr bwMode="auto">
          <a:xfrm>
            <a:off x="3429000" y="3657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r4</a:t>
            </a:r>
          </a:p>
        </p:txBody>
      </p:sp>
      <p:sp>
        <p:nvSpPr>
          <p:cNvPr id="6154" name="Rectangle 9"/>
          <p:cNvSpPr>
            <a:spLocks noChangeArrowheads="1"/>
          </p:cNvSpPr>
          <p:nvPr/>
        </p:nvSpPr>
        <p:spPr bwMode="auto">
          <a:xfrm>
            <a:off x="3429000" y="4038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r5</a:t>
            </a:r>
          </a:p>
        </p:txBody>
      </p:sp>
      <p:sp>
        <p:nvSpPr>
          <p:cNvPr id="6155" name="Rectangle 10"/>
          <p:cNvSpPr>
            <a:spLocks noChangeArrowheads="1"/>
          </p:cNvSpPr>
          <p:nvPr/>
        </p:nvSpPr>
        <p:spPr bwMode="auto">
          <a:xfrm>
            <a:off x="3429000" y="4419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r6</a:t>
            </a:r>
          </a:p>
        </p:txBody>
      </p:sp>
      <p:sp>
        <p:nvSpPr>
          <p:cNvPr id="6156" name="Rectangle 11"/>
          <p:cNvSpPr>
            <a:spLocks noChangeArrowheads="1"/>
          </p:cNvSpPr>
          <p:nvPr/>
        </p:nvSpPr>
        <p:spPr bwMode="auto">
          <a:xfrm>
            <a:off x="3429000" y="4800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r7</a:t>
            </a:r>
          </a:p>
        </p:txBody>
      </p:sp>
      <p:sp>
        <p:nvSpPr>
          <p:cNvPr id="6157" name="Rectangle 12"/>
          <p:cNvSpPr>
            <a:spLocks noChangeArrowheads="1"/>
          </p:cNvSpPr>
          <p:nvPr/>
        </p:nvSpPr>
        <p:spPr bwMode="auto">
          <a:xfrm>
            <a:off x="5715000" y="2133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r8</a:t>
            </a:r>
          </a:p>
        </p:txBody>
      </p:sp>
      <p:sp>
        <p:nvSpPr>
          <p:cNvPr id="6158" name="Rectangle 13"/>
          <p:cNvSpPr>
            <a:spLocks noChangeArrowheads="1"/>
          </p:cNvSpPr>
          <p:nvPr/>
        </p:nvSpPr>
        <p:spPr bwMode="auto">
          <a:xfrm>
            <a:off x="5715000" y="2514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r9</a:t>
            </a:r>
          </a:p>
        </p:txBody>
      </p:sp>
      <p:sp>
        <p:nvSpPr>
          <p:cNvPr id="6159" name="Rectangle 14"/>
          <p:cNvSpPr>
            <a:spLocks noChangeArrowheads="1"/>
          </p:cNvSpPr>
          <p:nvPr/>
        </p:nvSpPr>
        <p:spPr bwMode="auto">
          <a:xfrm>
            <a:off x="5715000" y="2895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r10</a:t>
            </a:r>
          </a:p>
        </p:txBody>
      </p:sp>
      <p:sp>
        <p:nvSpPr>
          <p:cNvPr id="6160" name="Rectangle 15"/>
          <p:cNvSpPr>
            <a:spLocks noChangeArrowheads="1"/>
          </p:cNvSpPr>
          <p:nvPr/>
        </p:nvSpPr>
        <p:spPr bwMode="auto">
          <a:xfrm>
            <a:off x="5715000" y="3276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r11</a:t>
            </a:r>
          </a:p>
        </p:txBody>
      </p:sp>
      <p:sp>
        <p:nvSpPr>
          <p:cNvPr id="6161" name="Rectangle 16"/>
          <p:cNvSpPr>
            <a:spLocks noChangeArrowheads="1"/>
          </p:cNvSpPr>
          <p:nvPr/>
        </p:nvSpPr>
        <p:spPr bwMode="auto">
          <a:xfrm>
            <a:off x="5715000" y="3657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r12</a:t>
            </a:r>
          </a:p>
        </p:txBody>
      </p:sp>
      <p:sp>
        <p:nvSpPr>
          <p:cNvPr id="6162" name="Rectangle 17"/>
          <p:cNvSpPr>
            <a:spLocks noChangeArrowheads="1"/>
          </p:cNvSpPr>
          <p:nvPr/>
        </p:nvSpPr>
        <p:spPr bwMode="auto">
          <a:xfrm>
            <a:off x="5715000" y="4038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r13</a:t>
            </a:r>
          </a:p>
        </p:txBody>
      </p:sp>
      <p:sp>
        <p:nvSpPr>
          <p:cNvPr id="6163" name="Rectangle 18"/>
          <p:cNvSpPr>
            <a:spLocks noChangeArrowheads="1"/>
          </p:cNvSpPr>
          <p:nvPr/>
        </p:nvSpPr>
        <p:spPr bwMode="auto">
          <a:xfrm>
            <a:off x="5715000" y="4419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r14</a:t>
            </a:r>
          </a:p>
        </p:txBody>
      </p:sp>
      <p:sp>
        <p:nvSpPr>
          <p:cNvPr id="6164" name="Rectangle 19"/>
          <p:cNvSpPr>
            <a:spLocks noChangeArrowheads="1"/>
          </p:cNvSpPr>
          <p:nvPr/>
        </p:nvSpPr>
        <p:spPr bwMode="auto">
          <a:xfrm>
            <a:off x="5715000" y="4800600"/>
            <a:ext cx="1219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r15 (PC)</a:t>
            </a:r>
          </a:p>
        </p:txBody>
      </p:sp>
      <p:sp>
        <p:nvSpPr>
          <p:cNvPr id="6165" name="Rectangle 20"/>
          <p:cNvSpPr>
            <a:spLocks noChangeArrowheads="1"/>
          </p:cNvSpPr>
          <p:nvPr/>
        </p:nvSpPr>
        <p:spPr bwMode="auto">
          <a:xfrm>
            <a:off x="7543800" y="3200400"/>
            <a:ext cx="2590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CPSR</a:t>
            </a:r>
          </a:p>
        </p:txBody>
      </p:sp>
      <p:sp>
        <p:nvSpPr>
          <p:cNvPr id="6166" name="Text Box 21"/>
          <p:cNvSpPr txBox="1">
            <a:spLocks noChangeArrowheads="1"/>
          </p:cNvSpPr>
          <p:nvPr/>
        </p:nvSpPr>
        <p:spPr bwMode="auto">
          <a:xfrm>
            <a:off x="7451725" y="2681289"/>
            <a:ext cx="438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/>
              <a:t>31</a:t>
            </a:r>
          </a:p>
        </p:txBody>
      </p:sp>
      <p:sp>
        <p:nvSpPr>
          <p:cNvPr id="6167" name="Text Box 22"/>
          <p:cNvSpPr txBox="1">
            <a:spLocks noChangeArrowheads="1"/>
          </p:cNvSpPr>
          <p:nvPr/>
        </p:nvSpPr>
        <p:spPr bwMode="auto">
          <a:xfrm>
            <a:off x="9753600" y="2667001"/>
            <a:ext cx="311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2000"/>
              <a:t>0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7315200" y="3810000"/>
            <a:ext cx="1676400" cy="914400"/>
            <a:chOff x="3648" y="2400"/>
            <a:chExt cx="1056" cy="576"/>
          </a:xfrm>
        </p:grpSpPr>
        <p:sp>
          <p:nvSpPr>
            <p:cNvPr id="6169" name="AutoShape 23"/>
            <p:cNvSpPr>
              <a:spLocks/>
            </p:cNvSpPr>
            <p:nvPr/>
          </p:nvSpPr>
          <p:spPr bwMode="auto">
            <a:xfrm rot="5400000">
              <a:off x="3984" y="2064"/>
              <a:ext cx="384" cy="1056"/>
            </a:xfrm>
            <a:prstGeom prst="leftBrace">
              <a:avLst>
                <a:gd name="adj1" fmla="val 22917"/>
                <a:gd name="adj2" fmla="val 50000"/>
              </a:avLst>
            </a:prstGeom>
            <a:noFill/>
            <a:ln w="28575">
              <a:solidFill>
                <a:srgbClr val="FF003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Text Box 24"/>
            <p:cNvSpPr txBox="1">
              <a:spLocks noChangeArrowheads="1"/>
            </p:cNvSpPr>
            <p:nvPr/>
          </p:nvSpPr>
          <p:spPr bwMode="auto">
            <a:xfrm>
              <a:off x="3792" y="2688"/>
              <a:ext cx="783" cy="28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99FF"/>
                  </a:solidFill>
                </a:rPr>
                <a:t>N Z C V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Endianness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5950"/>
            <a:ext cx="8178800" cy="1162050"/>
          </a:xfrm>
        </p:spPr>
        <p:txBody>
          <a:bodyPr/>
          <a:lstStyle/>
          <a:p>
            <a:r>
              <a:rPr lang="en-US" smtClean="0"/>
              <a:t>Relationship between bit and byte/word ordering defines endianness:</a:t>
            </a:r>
          </a:p>
        </p:txBody>
      </p: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2209800" y="3962400"/>
            <a:ext cx="9144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byte 3</a:t>
            </a:r>
          </a:p>
        </p:txBody>
      </p:sp>
      <p:sp>
        <p:nvSpPr>
          <p:cNvPr id="7175" name="Rectangle 5"/>
          <p:cNvSpPr>
            <a:spLocks noChangeArrowheads="1"/>
          </p:cNvSpPr>
          <p:nvPr/>
        </p:nvSpPr>
        <p:spPr bwMode="auto">
          <a:xfrm>
            <a:off x="3124200" y="3962400"/>
            <a:ext cx="9144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byte 2</a:t>
            </a:r>
          </a:p>
        </p:txBody>
      </p:sp>
      <p:sp>
        <p:nvSpPr>
          <p:cNvPr id="7176" name="Rectangle 6"/>
          <p:cNvSpPr>
            <a:spLocks noChangeArrowheads="1"/>
          </p:cNvSpPr>
          <p:nvPr/>
        </p:nvSpPr>
        <p:spPr bwMode="auto">
          <a:xfrm>
            <a:off x="4038600" y="3962400"/>
            <a:ext cx="9144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byte 1</a:t>
            </a:r>
          </a:p>
        </p:txBody>
      </p:sp>
      <p:sp>
        <p:nvSpPr>
          <p:cNvPr id="7177" name="Rectangle 7"/>
          <p:cNvSpPr>
            <a:spLocks noChangeArrowheads="1"/>
          </p:cNvSpPr>
          <p:nvPr/>
        </p:nvSpPr>
        <p:spPr bwMode="auto">
          <a:xfrm>
            <a:off x="4953000" y="3962400"/>
            <a:ext cx="9144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byte 0</a:t>
            </a:r>
          </a:p>
        </p:txBody>
      </p:sp>
      <p:sp>
        <p:nvSpPr>
          <p:cNvPr id="7178" name="Rectangle 8"/>
          <p:cNvSpPr>
            <a:spLocks noChangeArrowheads="1"/>
          </p:cNvSpPr>
          <p:nvPr/>
        </p:nvSpPr>
        <p:spPr bwMode="auto">
          <a:xfrm>
            <a:off x="6400800" y="3962400"/>
            <a:ext cx="9144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byte 0</a:t>
            </a:r>
          </a:p>
        </p:txBody>
      </p:sp>
      <p:sp>
        <p:nvSpPr>
          <p:cNvPr id="7179" name="Rectangle 9"/>
          <p:cNvSpPr>
            <a:spLocks noChangeArrowheads="1"/>
          </p:cNvSpPr>
          <p:nvPr/>
        </p:nvSpPr>
        <p:spPr bwMode="auto">
          <a:xfrm>
            <a:off x="7315200" y="3962400"/>
            <a:ext cx="9144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byte 1</a:t>
            </a:r>
          </a:p>
        </p:txBody>
      </p:sp>
      <p:sp>
        <p:nvSpPr>
          <p:cNvPr id="7180" name="Rectangle 10"/>
          <p:cNvSpPr>
            <a:spLocks noChangeArrowheads="1"/>
          </p:cNvSpPr>
          <p:nvPr/>
        </p:nvSpPr>
        <p:spPr bwMode="auto">
          <a:xfrm>
            <a:off x="8229600" y="3962400"/>
            <a:ext cx="9144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byte 2</a:t>
            </a:r>
          </a:p>
        </p:txBody>
      </p:sp>
      <p:sp>
        <p:nvSpPr>
          <p:cNvPr id="7181" name="Rectangle 11"/>
          <p:cNvSpPr>
            <a:spLocks noChangeArrowheads="1"/>
          </p:cNvSpPr>
          <p:nvPr/>
        </p:nvSpPr>
        <p:spPr bwMode="auto">
          <a:xfrm>
            <a:off x="9144000" y="3962400"/>
            <a:ext cx="914400" cy="4572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/>
              <a:t>byte 3</a:t>
            </a:r>
          </a:p>
        </p:txBody>
      </p:sp>
      <p:sp>
        <p:nvSpPr>
          <p:cNvPr id="7182" name="Text Box 12"/>
          <p:cNvSpPr txBox="1">
            <a:spLocks noChangeArrowheads="1"/>
          </p:cNvSpPr>
          <p:nvPr/>
        </p:nvSpPr>
        <p:spPr bwMode="auto">
          <a:xfrm>
            <a:off x="2117726" y="3394075"/>
            <a:ext cx="8858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33"/>
                </a:solidFill>
              </a:rPr>
              <a:t>bit 31</a:t>
            </a:r>
          </a:p>
        </p:txBody>
      </p:sp>
      <p:sp>
        <p:nvSpPr>
          <p:cNvPr id="7183" name="Text Box 13"/>
          <p:cNvSpPr txBox="1">
            <a:spLocks noChangeArrowheads="1"/>
          </p:cNvSpPr>
          <p:nvPr/>
        </p:nvSpPr>
        <p:spPr bwMode="auto">
          <a:xfrm>
            <a:off x="5210176" y="3429000"/>
            <a:ext cx="7334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33"/>
                </a:solidFill>
              </a:rPr>
              <a:t>bit 0</a:t>
            </a:r>
          </a:p>
        </p:txBody>
      </p:sp>
      <p:sp>
        <p:nvSpPr>
          <p:cNvPr id="7184" name="Text Box 14"/>
          <p:cNvSpPr txBox="1">
            <a:spLocks noChangeArrowheads="1"/>
          </p:cNvSpPr>
          <p:nvPr/>
        </p:nvSpPr>
        <p:spPr bwMode="auto">
          <a:xfrm>
            <a:off x="9324976" y="3429000"/>
            <a:ext cx="7334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33"/>
                </a:solidFill>
              </a:rPr>
              <a:t>bit 0</a:t>
            </a:r>
          </a:p>
        </p:txBody>
      </p:sp>
      <p:sp>
        <p:nvSpPr>
          <p:cNvPr id="7185" name="Text Box 15"/>
          <p:cNvSpPr txBox="1">
            <a:spLocks noChangeArrowheads="1"/>
          </p:cNvSpPr>
          <p:nvPr/>
        </p:nvSpPr>
        <p:spPr bwMode="auto">
          <a:xfrm>
            <a:off x="6400801" y="3429000"/>
            <a:ext cx="8858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33"/>
                </a:solidFill>
              </a:rPr>
              <a:t>bit 31</a:t>
            </a:r>
          </a:p>
        </p:txBody>
      </p:sp>
      <p:sp>
        <p:nvSpPr>
          <p:cNvPr id="7186" name="Text Box 16"/>
          <p:cNvSpPr txBox="1">
            <a:spLocks noChangeArrowheads="1"/>
          </p:cNvSpPr>
          <p:nvPr/>
        </p:nvSpPr>
        <p:spPr bwMode="auto">
          <a:xfrm>
            <a:off x="3200400" y="4572000"/>
            <a:ext cx="16525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little-endian</a:t>
            </a:r>
          </a:p>
        </p:txBody>
      </p:sp>
      <p:sp>
        <p:nvSpPr>
          <p:cNvPr id="7187" name="Text Box 17"/>
          <p:cNvSpPr txBox="1">
            <a:spLocks noChangeArrowheads="1"/>
          </p:cNvSpPr>
          <p:nvPr/>
        </p:nvSpPr>
        <p:spPr bwMode="auto">
          <a:xfrm>
            <a:off x="7391400" y="4572000"/>
            <a:ext cx="14859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big-endian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data types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Word is 32 bits long.</a:t>
            </a:r>
          </a:p>
          <a:p>
            <a:r>
              <a:rPr lang="en-US" smtClean="0"/>
              <a:t>Word can be divided into four 8-bit bytes.</a:t>
            </a:r>
          </a:p>
          <a:p>
            <a:r>
              <a:rPr lang="en-US" smtClean="0"/>
              <a:t>ARM addresses cam be 32 bits long.</a:t>
            </a:r>
          </a:p>
          <a:p>
            <a:r>
              <a:rPr lang="en-US" smtClean="0"/>
              <a:t>Address refers to byte.</a:t>
            </a:r>
          </a:p>
          <a:p>
            <a:pPr lvl="1"/>
            <a:r>
              <a:rPr lang="en-US" smtClean="0"/>
              <a:t>Address 4 starts at byte 4.</a:t>
            </a:r>
          </a:p>
          <a:p>
            <a:r>
              <a:rPr lang="en-US" smtClean="0"/>
              <a:t>Can be configured at power-up as either little- or bit-endian mode.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status bits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 arithmetic, logical, or shifting operation sets CPSR bits:</a:t>
            </a:r>
          </a:p>
          <a:p>
            <a:pPr lvl="1"/>
            <a:r>
              <a:rPr lang="en-US" dirty="0" smtClean="0"/>
              <a:t>N (negative), Z (zero), C (carry), V (overflow).</a:t>
            </a:r>
          </a:p>
          <a:p>
            <a:r>
              <a:rPr lang="en-US" dirty="0" smtClean="0"/>
              <a:t>Examples: </a:t>
            </a:r>
          </a:p>
          <a:p>
            <a:pPr lvl="1"/>
            <a:r>
              <a:rPr lang="en-US" dirty="0" smtClean="0"/>
              <a:t>-1 + 1 = 0: NZCV = 0110.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31</a:t>
            </a:r>
            <a:r>
              <a:rPr lang="en-US" dirty="0" smtClean="0"/>
              <a:t>-1+1 = -2</a:t>
            </a:r>
            <a:r>
              <a:rPr lang="en-US" baseline="30000" dirty="0" smtClean="0"/>
              <a:t>31</a:t>
            </a:r>
            <a:r>
              <a:rPr lang="en-US" dirty="0" smtClean="0"/>
              <a:t>: NZCV = 1001.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data instructions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Basic format: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ADD r0,r1,r2</a:t>
            </a:r>
          </a:p>
          <a:p>
            <a:pPr lvl="1"/>
            <a:r>
              <a:rPr lang="en-US" dirty="0" smtClean="0"/>
              <a:t>Computes r1+r2, stores in r0.</a:t>
            </a:r>
          </a:p>
          <a:p>
            <a:r>
              <a:rPr lang="en-US" dirty="0" smtClean="0"/>
              <a:t>Immediate operand:</a:t>
            </a:r>
          </a:p>
          <a:p>
            <a:pPr lvl="1">
              <a:buFont typeface="Monotype Sorts" pitchFamily="2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ADD r0,r1,#2</a:t>
            </a:r>
          </a:p>
          <a:p>
            <a:pPr lvl="1"/>
            <a:r>
              <a:rPr lang="en-US" dirty="0" smtClean="0"/>
              <a:t>Computes r1+2, stores in r0.</a:t>
            </a:r>
          </a:p>
          <a:p>
            <a:pPr lvl="1">
              <a:buFont typeface="Monotype Sorts" pitchFamily="2" charset="2"/>
              <a:buNone/>
            </a:pPr>
            <a:endParaRPr lang="en-US" dirty="0" smtClean="0">
              <a:latin typeface="Courier" pitchFamily="49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ARM data instructions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mtClean="0"/>
              <a:t>ADD, ADC : add (w. carry)</a:t>
            </a:r>
          </a:p>
          <a:p>
            <a:r>
              <a:rPr lang="en-US" smtClean="0"/>
              <a:t>SUB, SBC : subtract (w. carry)</a:t>
            </a:r>
          </a:p>
          <a:p>
            <a:r>
              <a:rPr lang="en-US" smtClean="0"/>
              <a:t>RSB, RSC : reverse subtract (w. carry)</a:t>
            </a:r>
          </a:p>
          <a:p>
            <a:r>
              <a:rPr lang="en-US" smtClean="0"/>
              <a:t>MUL, MLA : multiply (and accumulate)</a:t>
            </a:r>
          </a:p>
        </p:txBody>
      </p:sp>
      <p:sp>
        <p:nvSpPr>
          <p:cNvPr id="1127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mtClean="0"/>
              <a:t>AND, ORR, EOR</a:t>
            </a:r>
          </a:p>
          <a:p>
            <a:r>
              <a:rPr lang="en-US" smtClean="0"/>
              <a:t>BIC : bit clear</a:t>
            </a:r>
          </a:p>
          <a:p>
            <a:r>
              <a:rPr lang="en-US" smtClean="0"/>
              <a:t>LSL, LSR : logical shift left/right</a:t>
            </a:r>
          </a:p>
          <a:p>
            <a:r>
              <a:rPr lang="en-US" smtClean="0"/>
              <a:t>ASL, ASR : arithmetic shift left/right</a:t>
            </a:r>
          </a:p>
          <a:p>
            <a:r>
              <a:rPr lang="en-US" smtClean="0"/>
              <a:t>ROR : rotate right</a:t>
            </a:r>
          </a:p>
          <a:p>
            <a:r>
              <a:rPr lang="en-US" smtClean="0"/>
              <a:t>RRX : rotate right extended with 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1-1">
  <a:themeElements>
    <a:clrScheme name="ch1-1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h1-1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1-1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1-1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1-1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1-1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1-1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1-1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1-1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D:\Computers as Components\Overheads\ch1-1.ppt</Template>
  <TotalTime>462</TotalTime>
  <Words>827</Words>
  <Application>Microsoft Office PowerPoint</Application>
  <PresentationFormat>Widescreen</PresentationFormat>
  <Paragraphs>259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Arial Black</vt:lpstr>
      <vt:lpstr>Consolas</vt:lpstr>
      <vt:lpstr>Courier</vt:lpstr>
      <vt:lpstr>Monotype Sorts</vt:lpstr>
      <vt:lpstr>Tahoma</vt:lpstr>
      <vt:lpstr>Times New Roman</vt:lpstr>
      <vt:lpstr>ch1-1</vt:lpstr>
      <vt:lpstr>ARM instruction set</vt:lpstr>
      <vt:lpstr>ARM versions</vt:lpstr>
      <vt:lpstr>ARM assembly language</vt:lpstr>
      <vt:lpstr>ARM programming model</vt:lpstr>
      <vt:lpstr>Endianness</vt:lpstr>
      <vt:lpstr>ARM data types</vt:lpstr>
      <vt:lpstr>ARM status bits</vt:lpstr>
      <vt:lpstr>ARM data instructions</vt:lpstr>
      <vt:lpstr>ARM data instructions</vt:lpstr>
      <vt:lpstr>Data operation varieties</vt:lpstr>
      <vt:lpstr>ARM comparison instructions</vt:lpstr>
      <vt:lpstr>ARM move instructions</vt:lpstr>
      <vt:lpstr>ARM load/store instructions</vt:lpstr>
      <vt:lpstr>ARM ADR pseudo-op</vt:lpstr>
      <vt:lpstr>Example: C assignments</vt:lpstr>
      <vt:lpstr>C assignment, cont’d.</vt:lpstr>
      <vt:lpstr>Example: C assignment</vt:lpstr>
      <vt:lpstr>C assignment, cont’d.</vt:lpstr>
      <vt:lpstr>Example: C assignment</vt:lpstr>
      <vt:lpstr>C assignment, cont’d.</vt:lpstr>
      <vt:lpstr>Additional addressing modes</vt:lpstr>
      <vt:lpstr>ARM flow of control</vt:lpstr>
      <vt:lpstr>Example: if statement</vt:lpstr>
      <vt:lpstr>If statement, cont’d.</vt:lpstr>
      <vt:lpstr>If statement, cont’d.</vt:lpstr>
      <vt:lpstr>Example: switch statement</vt:lpstr>
      <vt:lpstr>Example: FIR filter</vt:lpstr>
      <vt:lpstr>FIR filter, cont’.d</vt:lpstr>
      <vt:lpstr>ARM subroutine linkage</vt:lpstr>
      <vt:lpstr>Nested subroutine calls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SHARC programming model</dc:title>
  <dc:creator>Wayne Wolf</dc:creator>
  <cp:lastModifiedBy>Marilyn Wolf</cp:lastModifiedBy>
  <cp:revision>87</cp:revision>
  <dcterms:created xsi:type="dcterms:W3CDTF">1995-06-17T23:31:02Z</dcterms:created>
  <dcterms:modified xsi:type="dcterms:W3CDTF">2017-09-08T20:31:04Z</dcterms:modified>
</cp:coreProperties>
</file>