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1" autoAdjust="0"/>
    <p:restoredTop sz="94660"/>
  </p:normalViewPr>
  <p:slideViewPr>
    <p:cSldViewPr snapToGrid="0">
      <p:cViewPr varScale="1">
        <p:scale>
          <a:sx n="81" d="100"/>
          <a:sy n="81" d="100"/>
        </p:scale>
        <p:origin x="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B199CF-4C7D-4CD0-93EF-F5A391B58DB2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B3E448-B8B0-4E9F-926B-AA5E4D6C8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231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3E448-B8B0-4E9F-926B-AA5E4D6C872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233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6D76E-9A1C-4A77-A87C-210581208688}" type="datetime1">
              <a:rPr lang="en-US" smtClean="0"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74B9D-FFE7-43FD-9398-3A852F500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725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F4DE-7833-44AE-B9DB-9C786853EA5C}" type="datetime1">
              <a:rPr lang="en-US" smtClean="0"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74B9D-FFE7-43FD-9398-3A852F500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054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E113D-F085-4714-AC62-1FB67939D142}" type="datetime1">
              <a:rPr lang="en-US" smtClean="0"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74B9D-FFE7-43FD-9398-3A852F500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1984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7" y="228600"/>
            <a:ext cx="10363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885950"/>
            <a:ext cx="10905067" cy="417195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A0A1F4-6E42-4675-97E1-DEF8A5EE86A0}" type="datetime1">
              <a:rPr lang="en-US" smtClean="0"/>
              <a:t>10/13/2015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F5201-F029-45C6-BB03-66896CF41F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80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5C981-3B27-4055-8C25-E00137A38692}" type="datetime1">
              <a:rPr lang="en-US" smtClean="0"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74B9D-FFE7-43FD-9398-3A852F500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704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E071D-6BB4-499D-B1D0-6736030B2E70}" type="datetime1">
              <a:rPr lang="en-US" smtClean="0"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74B9D-FFE7-43FD-9398-3A852F500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932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59849-04C0-43BC-8701-2A90C43D6C85}" type="datetime1">
              <a:rPr lang="en-US" smtClean="0"/>
              <a:t>10/13/2015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74B9D-FFE7-43FD-9398-3A852F500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08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E711C-1D7B-4BB6-9B99-B118C0202752}" type="datetime1">
              <a:rPr lang="en-US" smtClean="0"/>
              <a:t>10/13/2015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74B9D-FFE7-43FD-9398-3A852F500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047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A36D2-A02C-4B05-960D-7D662F0350DA}" type="datetime1">
              <a:rPr lang="en-US" smtClean="0"/>
              <a:t>10/13/2015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74B9D-FFE7-43FD-9398-3A852F500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025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1FE21-7F0F-425F-A77E-5B2FC87C7007}" type="datetime1">
              <a:rPr lang="en-US" smtClean="0"/>
              <a:t>10/13/2015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74B9D-FFE7-43FD-9398-3A852F500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259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0F9DC-3E7C-437A-A91A-12871D178453}" type="datetime1">
              <a:rPr lang="en-US" smtClean="0"/>
              <a:t>10/13/2015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74B9D-FFE7-43FD-9398-3A852F500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237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D7AF6-E460-4B17-93CE-1AD4AA178E66}" type="datetime1">
              <a:rPr lang="en-US" smtClean="0"/>
              <a:t>10/13/2015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74B9D-FFE7-43FD-9398-3A852F500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524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28B0CD-31A5-4120-A3F3-F3B71C9004F3}" type="datetime1">
              <a:rPr lang="en-US" smtClean="0"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74B9D-FFE7-43FD-9398-3A852F500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87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1.doc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System design techniques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Design methodologies.</a:t>
            </a:r>
          </a:p>
          <a:p>
            <a:r>
              <a:rPr lang="en-US" smtClean="0"/>
              <a:t>Requirements and specification.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604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Spiral model critique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Successive refinement of system.</a:t>
            </a:r>
          </a:p>
          <a:p>
            <a:pPr lvl="1"/>
            <a:r>
              <a:rPr lang="en-US" smtClean="0"/>
              <a:t>Start with mock-ups, move through simple systems to full-scale systems.</a:t>
            </a:r>
          </a:p>
          <a:p>
            <a:r>
              <a:rPr lang="en-US" smtClean="0"/>
              <a:t>Provides bottom-up feedback from previous stages.</a:t>
            </a:r>
          </a:p>
          <a:p>
            <a:r>
              <a:rPr lang="en-US" smtClean="0"/>
              <a:t>Working through stages may take too much time.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5070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Successive refinement model</a:t>
            </a:r>
          </a:p>
        </p:txBody>
      </p:sp>
      <p:sp>
        <p:nvSpPr>
          <p:cNvPr id="14341" name="Text Box 4"/>
          <p:cNvSpPr txBox="1">
            <a:spLocks noChangeArrowheads="1"/>
          </p:cNvSpPr>
          <p:nvPr/>
        </p:nvSpPr>
        <p:spPr bwMode="auto">
          <a:xfrm>
            <a:off x="2346326" y="2098675"/>
            <a:ext cx="83824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specify</a:t>
            </a:r>
          </a:p>
        </p:txBody>
      </p:sp>
      <p:sp>
        <p:nvSpPr>
          <p:cNvPr id="14342" name="Text Box 5"/>
          <p:cNvSpPr txBox="1">
            <a:spLocks noChangeArrowheads="1"/>
          </p:cNvSpPr>
          <p:nvPr/>
        </p:nvSpPr>
        <p:spPr bwMode="auto">
          <a:xfrm>
            <a:off x="2803525" y="2708275"/>
            <a:ext cx="100912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architect</a:t>
            </a:r>
          </a:p>
        </p:txBody>
      </p:sp>
      <p:sp>
        <p:nvSpPr>
          <p:cNvPr id="14343" name="Text Box 6"/>
          <p:cNvSpPr txBox="1">
            <a:spLocks noChangeArrowheads="1"/>
          </p:cNvSpPr>
          <p:nvPr/>
        </p:nvSpPr>
        <p:spPr bwMode="auto">
          <a:xfrm>
            <a:off x="3429001" y="3429000"/>
            <a:ext cx="79541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design</a:t>
            </a:r>
          </a:p>
        </p:txBody>
      </p:sp>
      <p:sp>
        <p:nvSpPr>
          <p:cNvPr id="14344" name="Text Box 7"/>
          <p:cNvSpPr txBox="1">
            <a:spLocks noChangeArrowheads="1"/>
          </p:cNvSpPr>
          <p:nvPr/>
        </p:nvSpPr>
        <p:spPr bwMode="auto">
          <a:xfrm>
            <a:off x="3962401" y="4038600"/>
            <a:ext cx="65594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build</a:t>
            </a:r>
          </a:p>
        </p:txBody>
      </p:sp>
      <p:sp>
        <p:nvSpPr>
          <p:cNvPr id="14345" name="Text Box 8"/>
          <p:cNvSpPr txBox="1">
            <a:spLocks noChangeArrowheads="1"/>
          </p:cNvSpPr>
          <p:nvPr/>
        </p:nvSpPr>
        <p:spPr bwMode="auto">
          <a:xfrm>
            <a:off x="4419600" y="4572000"/>
            <a:ext cx="5386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test</a:t>
            </a:r>
          </a:p>
        </p:txBody>
      </p:sp>
      <p:sp>
        <p:nvSpPr>
          <p:cNvPr id="14346" name="Line 9"/>
          <p:cNvSpPr>
            <a:spLocks noChangeShapeType="1"/>
          </p:cNvSpPr>
          <p:nvPr/>
        </p:nvSpPr>
        <p:spPr bwMode="auto">
          <a:xfrm>
            <a:off x="2971800" y="25146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Line 10"/>
          <p:cNvSpPr>
            <a:spLocks noChangeShapeType="1"/>
          </p:cNvSpPr>
          <p:nvPr/>
        </p:nvSpPr>
        <p:spPr bwMode="auto">
          <a:xfrm>
            <a:off x="3429000" y="312420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8" name="Line 11"/>
          <p:cNvSpPr>
            <a:spLocks noChangeShapeType="1"/>
          </p:cNvSpPr>
          <p:nvPr/>
        </p:nvSpPr>
        <p:spPr bwMode="auto">
          <a:xfrm>
            <a:off x="4038600" y="38862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9" name="Line 12"/>
          <p:cNvSpPr>
            <a:spLocks noChangeShapeType="1"/>
          </p:cNvSpPr>
          <p:nvPr/>
        </p:nvSpPr>
        <p:spPr bwMode="auto">
          <a:xfrm>
            <a:off x="4495800" y="44196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0" name="Rectangle 13"/>
          <p:cNvSpPr>
            <a:spLocks noChangeArrowheads="1"/>
          </p:cNvSpPr>
          <p:nvPr/>
        </p:nvSpPr>
        <p:spPr bwMode="auto">
          <a:xfrm>
            <a:off x="2057400" y="1905000"/>
            <a:ext cx="3352800" cy="3276600"/>
          </a:xfrm>
          <a:prstGeom prst="rect">
            <a:avLst/>
          </a:prstGeom>
          <a:noFill/>
          <a:ln w="38100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1" name="Text Box 14"/>
          <p:cNvSpPr txBox="1">
            <a:spLocks noChangeArrowheads="1"/>
          </p:cNvSpPr>
          <p:nvPr/>
        </p:nvSpPr>
        <p:spPr bwMode="auto">
          <a:xfrm>
            <a:off x="2895601" y="5410200"/>
            <a:ext cx="140762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66FF"/>
                </a:solidFill>
              </a:rPr>
              <a:t>initial system</a:t>
            </a:r>
          </a:p>
        </p:txBody>
      </p:sp>
      <p:sp>
        <p:nvSpPr>
          <p:cNvPr id="14352" name="Text Box 15"/>
          <p:cNvSpPr txBox="1">
            <a:spLocks noChangeArrowheads="1"/>
          </p:cNvSpPr>
          <p:nvPr/>
        </p:nvSpPr>
        <p:spPr bwMode="auto">
          <a:xfrm>
            <a:off x="6384926" y="2098675"/>
            <a:ext cx="83824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specify</a:t>
            </a:r>
          </a:p>
        </p:txBody>
      </p:sp>
      <p:sp>
        <p:nvSpPr>
          <p:cNvPr id="14353" name="Text Box 16"/>
          <p:cNvSpPr txBox="1">
            <a:spLocks noChangeArrowheads="1"/>
          </p:cNvSpPr>
          <p:nvPr/>
        </p:nvSpPr>
        <p:spPr bwMode="auto">
          <a:xfrm>
            <a:off x="6842125" y="2708275"/>
            <a:ext cx="100912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architect</a:t>
            </a:r>
          </a:p>
        </p:txBody>
      </p:sp>
      <p:sp>
        <p:nvSpPr>
          <p:cNvPr id="14354" name="Text Box 17"/>
          <p:cNvSpPr txBox="1">
            <a:spLocks noChangeArrowheads="1"/>
          </p:cNvSpPr>
          <p:nvPr/>
        </p:nvSpPr>
        <p:spPr bwMode="auto">
          <a:xfrm>
            <a:off x="7467601" y="3429000"/>
            <a:ext cx="79541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design</a:t>
            </a:r>
          </a:p>
        </p:txBody>
      </p:sp>
      <p:sp>
        <p:nvSpPr>
          <p:cNvPr id="14355" name="Text Box 18"/>
          <p:cNvSpPr txBox="1">
            <a:spLocks noChangeArrowheads="1"/>
          </p:cNvSpPr>
          <p:nvPr/>
        </p:nvSpPr>
        <p:spPr bwMode="auto">
          <a:xfrm>
            <a:off x="8001001" y="4038600"/>
            <a:ext cx="65594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build</a:t>
            </a:r>
          </a:p>
        </p:txBody>
      </p:sp>
      <p:sp>
        <p:nvSpPr>
          <p:cNvPr id="14356" name="Text Box 19"/>
          <p:cNvSpPr txBox="1">
            <a:spLocks noChangeArrowheads="1"/>
          </p:cNvSpPr>
          <p:nvPr/>
        </p:nvSpPr>
        <p:spPr bwMode="auto">
          <a:xfrm>
            <a:off x="8458200" y="4572000"/>
            <a:ext cx="5386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test</a:t>
            </a:r>
          </a:p>
        </p:txBody>
      </p:sp>
      <p:sp>
        <p:nvSpPr>
          <p:cNvPr id="14357" name="Line 20"/>
          <p:cNvSpPr>
            <a:spLocks noChangeShapeType="1"/>
          </p:cNvSpPr>
          <p:nvPr/>
        </p:nvSpPr>
        <p:spPr bwMode="auto">
          <a:xfrm>
            <a:off x="7010400" y="25146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Line 21"/>
          <p:cNvSpPr>
            <a:spLocks noChangeShapeType="1"/>
          </p:cNvSpPr>
          <p:nvPr/>
        </p:nvSpPr>
        <p:spPr bwMode="auto">
          <a:xfrm>
            <a:off x="7467600" y="312420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Line 22"/>
          <p:cNvSpPr>
            <a:spLocks noChangeShapeType="1"/>
          </p:cNvSpPr>
          <p:nvPr/>
        </p:nvSpPr>
        <p:spPr bwMode="auto">
          <a:xfrm>
            <a:off x="8077200" y="38862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Line 23"/>
          <p:cNvSpPr>
            <a:spLocks noChangeShapeType="1"/>
          </p:cNvSpPr>
          <p:nvPr/>
        </p:nvSpPr>
        <p:spPr bwMode="auto">
          <a:xfrm>
            <a:off x="8534400" y="44196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4"/>
          <p:cNvSpPr>
            <a:spLocks noChangeArrowheads="1"/>
          </p:cNvSpPr>
          <p:nvPr/>
        </p:nvSpPr>
        <p:spPr bwMode="auto">
          <a:xfrm>
            <a:off x="6096000" y="1905000"/>
            <a:ext cx="3352800" cy="3276600"/>
          </a:xfrm>
          <a:prstGeom prst="rect">
            <a:avLst/>
          </a:prstGeom>
          <a:noFill/>
          <a:ln w="38100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Text Box 25"/>
          <p:cNvSpPr txBox="1">
            <a:spLocks noChangeArrowheads="1"/>
          </p:cNvSpPr>
          <p:nvPr/>
        </p:nvSpPr>
        <p:spPr bwMode="auto">
          <a:xfrm>
            <a:off x="6934200" y="5410200"/>
            <a:ext cx="155965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66FF"/>
                </a:solidFill>
              </a:rPr>
              <a:t>refined system</a:t>
            </a:r>
          </a:p>
        </p:txBody>
      </p:sp>
      <p:sp>
        <p:nvSpPr>
          <p:cNvPr id="14363" name="Line 26"/>
          <p:cNvSpPr>
            <a:spLocks noChangeShapeType="1"/>
          </p:cNvSpPr>
          <p:nvPr/>
        </p:nvSpPr>
        <p:spPr bwMode="auto">
          <a:xfrm flipV="1">
            <a:off x="5029200" y="2514600"/>
            <a:ext cx="144780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Line 27"/>
          <p:cNvSpPr>
            <a:spLocks noChangeShapeType="1"/>
          </p:cNvSpPr>
          <p:nvPr/>
        </p:nvSpPr>
        <p:spPr bwMode="auto">
          <a:xfrm flipV="1">
            <a:off x="9067800" y="2209800"/>
            <a:ext cx="1066800" cy="274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923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Hardware/software design flow</a:t>
            </a:r>
          </a:p>
        </p:txBody>
      </p:sp>
      <p:sp>
        <p:nvSpPr>
          <p:cNvPr id="15365" name="Text Box 4"/>
          <p:cNvSpPr txBox="1">
            <a:spLocks noChangeArrowheads="1"/>
          </p:cNvSpPr>
          <p:nvPr/>
        </p:nvSpPr>
        <p:spPr bwMode="auto">
          <a:xfrm>
            <a:off x="5091551" y="1828801"/>
            <a:ext cx="18596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requirements and</a:t>
            </a:r>
          </a:p>
          <a:p>
            <a:pPr algn="ctr"/>
            <a:r>
              <a:rPr lang="en-US"/>
              <a:t>specification</a:t>
            </a:r>
          </a:p>
        </p:txBody>
      </p:sp>
      <p:sp>
        <p:nvSpPr>
          <p:cNvPr id="15366" name="Text Box 5"/>
          <p:cNvSpPr txBox="1">
            <a:spLocks noChangeArrowheads="1"/>
          </p:cNvSpPr>
          <p:nvPr/>
        </p:nvSpPr>
        <p:spPr bwMode="auto">
          <a:xfrm>
            <a:off x="5257800" y="2971800"/>
            <a:ext cx="13235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architecture</a:t>
            </a:r>
          </a:p>
        </p:txBody>
      </p:sp>
      <p:sp>
        <p:nvSpPr>
          <p:cNvPr id="15367" name="Text Box 6"/>
          <p:cNvSpPr txBox="1">
            <a:spLocks noChangeArrowheads="1"/>
          </p:cNvSpPr>
          <p:nvPr/>
        </p:nvSpPr>
        <p:spPr bwMode="auto">
          <a:xfrm>
            <a:off x="2438400" y="3962400"/>
            <a:ext cx="17452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hardware design</a:t>
            </a:r>
          </a:p>
        </p:txBody>
      </p:sp>
      <p:sp>
        <p:nvSpPr>
          <p:cNvPr id="15368" name="Text Box 7"/>
          <p:cNvSpPr txBox="1">
            <a:spLocks noChangeArrowheads="1"/>
          </p:cNvSpPr>
          <p:nvPr/>
        </p:nvSpPr>
        <p:spPr bwMode="auto">
          <a:xfrm>
            <a:off x="7620001" y="3886200"/>
            <a:ext cx="167308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software design</a:t>
            </a:r>
          </a:p>
        </p:txBody>
      </p:sp>
      <p:sp>
        <p:nvSpPr>
          <p:cNvPr id="15369" name="Text Box 8"/>
          <p:cNvSpPr txBox="1">
            <a:spLocks noChangeArrowheads="1"/>
          </p:cNvSpPr>
          <p:nvPr/>
        </p:nvSpPr>
        <p:spPr bwMode="auto">
          <a:xfrm>
            <a:off x="5334001" y="4724400"/>
            <a:ext cx="12135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integration</a:t>
            </a:r>
          </a:p>
        </p:txBody>
      </p:sp>
      <p:sp>
        <p:nvSpPr>
          <p:cNvPr id="15370" name="Text Box 9"/>
          <p:cNvSpPr txBox="1">
            <a:spLocks noChangeArrowheads="1"/>
          </p:cNvSpPr>
          <p:nvPr/>
        </p:nvSpPr>
        <p:spPr bwMode="auto">
          <a:xfrm>
            <a:off x="5562601" y="5562600"/>
            <a:ext cx="8224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testing</a:t>
            </a:r>
          </a:p>
        </p:txBody>
      </p:sp>
      <p:sp>
        <p:nvSpPr>
          <p:cNvPr id="15371" name="Line 10"/>
          <p:cNvSpPr>
            <a:spLocks noChangeShapeType="1"/>
          </p:cNvSpPr>
          <p:nvPr/>
        </p:nvSpPr>
        <p:spPr bwMode="auto">
          <a:xfrm>
            <a:off x="5943600" y="2667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2" name="Line 11"/>
          <p:cNvSpPr>
            <a:spLocks noChangeShapeType="1"/>
          </p:cNvSpPr>
          <p:nvPr/>
        </p:nvSpPr>
        <p:spPr bwMode="auto">
          <a:xfrm flipH="1">
            <a:off x="4495800" y="3429000"/>
            <a:ext cx="838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3" name="Line 12"/>
          <p:cNvSpPr>
            <a:spLocks noChangeShapeType="1"/>
          </p:cNvSpPr>
          <p:nvPr/>
        </p:nvSpPr>
        <p:spPr bwMode="auto">
          <a:xfrm>
            <a:off x="6781800" y="3429000"/>
            <a:ext cx="990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4" name="Line 13"/>
          <p:cNvSpPr>
            <a:spLocks noChangeShapeType="1"/>
          </p:cNvSpPr>
          <p:nvPr/>
        </p:nvSpPr>
        <p:spPr bwMode="auto">
          <a:xfrm>
            <a:off x="4495800" y="44958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5" name="Line 14"/>
          <p:cNvSpPr>
            <a:spLocks noChangeShapeType="1"/>
          </p:cNvSpPr>
          <p:nvPr/>
        </p:nvSpPr>
        <p:spPr bwMode="auto">
          <a:xfrm flipH="1">
            <a:off x="6781800" y="4343400"/>
            <a:ext cx="990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6" name="Line 15"/>
          <p:cNvSpPr>
            <a:spLocks noChangeShapeType="1"/>
          </p:cNvSpPr>
          <p:nvPr/>
        </p:nvSpPr>
        <p:spPr bwMode="auto">
          <a:xfrm>
            <a:off x="6019800" y="5181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2538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Co-design methodology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Must architect hardware and software together:</a:t>
            </a:r>
          </a:p>
          <a:p>
            <a:pPr lvl="1"/>
            <a:r>
              <a:rPr lang="en-US" smtClean="0"/>
              <a:t>provide sufficient resources;</a:t>
            </a:r>
          </a:p>
          <a:p>
            <a:pPr lvl="1"/>
            <a:r>
              <a:rPr lang="en-US" smtClean="0"/>
              <a:t>avoid software bottlenecks.</a:t>
            </a:r>
          </a:p>
          <a:p>
            <a:r>
              <a:rPr lang="en-US" smtClean="0"/>
              <a:t>Can build pieces somewhat independently, but integration is major step.</a:t>
            </a:r>
          </a:p>
          <a:p>
            <a:r>
              <a:rPr lang="en-US" smtClean="0"/>
              <a:t>Also requires bottom-up feedback.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4070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Hierarchical design flow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Embedded systems must be designed across multiple levels of abstraction:</a:t>
            </a:r>
          </a:p>
          <a:p>
            <a:pPr lvl="1"/>
            <a:r>
              <a:rPr lang="en-US" smtClean="0"/>
              <a:t>system architecture;</a:t>
            </a:r>
          </a:p>
          <a:p>
            <a:pPr lvl="1"/>
            <a:r>
              <a:rPr lang="en-US" smtClean="0"/>
              <a:t>hardware and software systems;</a:t>
            </a:r>
          </a:p>
          <a:p>
            <a:pPr lvl="1"/>
            <a:r>
              <a:rPr lang="en-US" smtClean="0"/>
              <a:t>hardware and software components.</a:t>
            </a:r>
          </a:p>
          <a:p>
            <a:r>
              <a:rPr lang="en-US" smtClean="0"/>
              <a:t>Often need design flows within design flows.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271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Hierarchical HW/SW flow</a:t>
            </a:r>
          </a:p>
        </p:txBody>
      </p:sp>
      <p:grpSp>
        <p:nvGrpSpPr>
          <p:cNvPr id="18437" name="Group 42"/>
          <p:cNvGrpSpPr>
            <a:grpSpLocks/>
          </p:cNvGrpSpPr>
          <p:nvPr/>
        </p:nvGrpSpPr>
        <p:grpSpPr bwMode="auto">
          <a:xfrm>
            <a:off x="2362200" y="1752600"/>
            <a:ext cx="2667000" cy="4179888"/>
            <a:chOff x="528" y="1104"/>
            <a:chExt cx="1680" cy="2633"/>
          </a:xfrm>
        </p:grpSpPr>
        <p:sp>
          <p:nvSpPr>
            <p:cNvPr id="18468" name="Text Box 4"/>
            <p:cNvSpPr txBox="1">
              <a:spLocks noChangeArrowheads="1"/>
            </p:cNvSpPr>
            <p:nvPr/>
          </p:nvSpPr>
          <p:spPr bwMode="auto">
            <a:xfrm>
              <a:off x="1104" y="1200"/>
              <a:ext cx="38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spec</a:t>
              </a:r>
            </a:p>
          </p:txBody>
        </p:sp>
        <p:sp>
          <p:nvSpPr>
            <p:cNvPr id="18469" name="Text Box 5"/>
            <p:cNvSpPr txBox="1">
              <a:spLocks noChangeArrowheads="1"/>
            </p:cNvSpPr>
            <p:nvPr/>
          </p:nvSpPr>
          <p:spPr bwMode="auto">
            <a:xfrm>
              <a:off x="864" y="1632"/>
              <a:ext cx="83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architecture</a:t>
              </a:r>
            </a:p>
          </p:txBody>
        </p:sp>
        <p:sp>
          <p:nvSpPr>
            <p:cNvPr id="18470" name="Text Box 6"/>
            <p:cNvSpPr txBox="1">
              <a:spLocks noChangeArrowheads="1"/>
            </p:cNvSpPr>
            <p:nvPr/>
          </p:nvSpPr>
          <p:spPr bwMode="auto">
            <a:xfrm>
              <a:off x="614" y="2234"/>
              <a:ext cx="33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HW</a:t>
              </a:r>
            </a:p>
          </p:txBody>
        </p:sp>
        <p:sp>
          <p:nvSpPr>
            <p:cNvPr id="18471" name="Text Box 7"/>
            <p:cNvSpPr txBox="1">
              <a:spLocks noChangeArrowheads="1"/>
            </p:cNvSpPr>
            <p:nvPr/>
          </p:nvSpPr>
          <p:spPr bwMode="auto">
            <a:xfrm>
              <a:off x="1574" y="2234"/>
              <a:ext cx="31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SW</a:t>
              </a:r>
            </a:p>
          </p:txBody>
        </p:sp>
        <p:sp>
          <p:nvSpPr>
            <p:cNvPr id="18472" name="Text Box 8"/>
            <p:cNvSpPr txBox="1">
              <a:spLocks noChangeArrowheads="1"/>
            </p:cNvSpPr>
            <p:nvPr/>
          </p:nvSpPr>
          <p:spPr bwMode="auto">
            <a:xfrm>
              <a:off x="960" y="2640"/>
              <a:ext cx="649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integrate</a:t>
              </a:r>
            </a:p>
          </p:txBody>
        </p:sp>
        <p:sp>
          <p:nvSpPr>
            <p:cNvPr id="18473" name="Text Box 9"/>
            <p:cNvSpPr txBox="1">
              <a:spLocks noChangeArrowheads="1"/>
            </p:cNvSpPr>
            <p:nvPr/>
          </p:nvSpPr>
          <p:spPr bwMode="auto">
            <a:xfrm>
              <a:off x="1142" y="3098"/>
              <a:ext cx="339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test</a:t>
              </a:r>
            </a:p>
          </p:txBody>
        </p:sp>
        <p:sp>
          <p:nvSpPr>
            <p:cNvPr id="18474" name="Line 10"/>
            <p:cNvSpPr>
              <a:spLocks noChangeShapeType="1"/>
            </p:cNvSpPr>
            <p:nvPr/>
          </p:nvSpPr>
          <p:spPr bwMode="auto">
            <a:xfrm>
              <a:off x="1344" y="148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75" name="Line 11"/>
            <p:cNvSpPr>
              <a:spLocks noChangeShapeType="1"/>
            </p:cNvSpPr>
            <p:nvPr/>
          </p:nvSpPr>
          <p:spPr bwMode="auto">
            <a:xfrm flipH="1">
              <a:off x="912" y="1920"/>
              <a:ext cx="24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76" name="Line 12"/>
            <p:cNvSpPr>
              <a:spLocks noChangeShapeType="1"/>
            </p:cNvSpPr>
            <p:nvPr/>
          </p:nvSpPr>
          <p:spPr bwMode="auto">
            <a:xfrm>
              <a:off x="912" y="2544"/>
              <a:ext cx="19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77" name="Line 13"/>
            <p:cNvSpPr>
              <a:spLocks noChangeShapeType="1"/>
            </p:cNvSpPr>
            <p:nvPr/>
          </p:nvSpPr>
          <p:spPr bwMode="auto">
            <a:xfrm>
              <a:off x="1584" y="1920"/>
              <a:ext cx="24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78" name="Line 14"/>
            <p:cNvSpPr>
              <a:spLocks noChangeShapeType="1"/>
            </p:cNvSpPr>
            <p:nvPr/>
          </p:nvSpPr>
          <p:spPr bwMode="auto">
            <a:xfrm flipH="1">
              <a:off x="1632" y="2496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79" name="Line 15"/>
            <p:cNvSpPr>
              <a:spLocks noChangeShapeType="1"/>
            </p:cNvSpPr>
            <p:nvPr/>
          </p:nvSpPr>
          <p:spPr bwMode="auto">
            <a:xfrm>
              <a:off x="1344" y="2928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80" name="Rectangle 16"/>
            <p:cNvSpPr>
              <a:spLocks noChangeArrowheads="1"/>
            </p:cNvSpPr>
            <p:nvPr/>
          </p:nvSpPr>
          <p:spPr bwMode="auto">
            <a:xfrm>
              <a:off x="528" y="1104"/>
              <a:ext cx="1680" cy="2304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solidFill>
                  <a:srgbClr val="0066FF"/>
                </a:solidFill>
              </a:endParaRPr>
            </a:p>
          </p:txBody>
        </p:sp>
        <p:sp>
          <p:nvSpPr>
            <p:cNvPr id="18481" name="Text Box 17"/>
            <p:cNvSpPr txBox="1">
              <a:spLocks noChangeArrowheads="1"/>
            </p:cNvSpPr>
            <p:nvPr/>
          </p:nvSpPr>
          <p:spPr bwMode="auto">
            <a:xfrm>
              <a:off x="1152" y="3504"/>
              <a:ext cx="525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66FF"/>
                  </a:solidFill>
                </a:rPr>
                <a:t>system</a:t>
              </a:r>
              <a:endParaRPr lang="en-US"/>
            </a:p>
          </p:txBody>
        </p:sp>
      </p:grpSp>
      <p:grpSp>
        <p:nvGrpSpPr>
          <p:cNvPr id="3" name="Group 45"/>
          <p:cNvGrpSpPr>
            <a:grpSpLocks/>
          </p:cNvGrpSpPr>
          <p:nvPr/>
        </p:nvGrpSpPr>
        <p:grpSpPr bwMode="auto">
          <a:xfrm>
            <a:off x="2971800" y="1828800"/>
            <a:ext cx="6019800" cy="4179888"/>
            <a:chOff x="912" y="1152"/>
            <a:chExt cx="3792" cy="2633"/>
          </a:xfrm>
        </p:grpSpPr>
        <p:grpSp>
          <p:nvGrpSpPr>
            <p:cNvPr id="18454" name="Group 40"/>
            <p:cNvGrpSpPr>
              <a:grpSpLocks/>
            </p:cNvGrpSpPr>
            <p:nvPr/>
          </p:nvGrpSpPr>
          <p:grpSpPr bwMode="auto">
            <a:xfrm>
              <a:off x="3024" y="1152"/>
              <a:ext cx="1680" cy="2633"/>
              <a:chOff x="2304" y="1152"/>
              <a:chExt cx="1680" cy="2633"/>
            </a:xfrm>
          </p:grpSpPr>
          <p:sp>
            <p:nvSpPr>
              <p:cNvPr id="18457" name="Rectangle 18"/>
              <p:cNvSpPr>
                <a:spLocks noChangeArrowheads="1"/>
              </p:cNvSpPr>
              <p:nvPr/>
            </p:nvSpPr>
            <p:spPr bwMode="auto">
              <a:xfrm>
                <a:off x="2304" y="1152"/>
                <a:ext cx="1680" cy="2304"/>
              </a:xfrm>
              <a:prstGeom prst="rect">
                <a:avLst/>
              </a:prstGeom>
              <a:noFill/>
              <a:ln w="38100">
                <a:solidFill>
                  <a:srgbClr val="FF0000"/>
                </a:solidFill>
                <a:prstDash val="dash"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>
                  <a:solidFill>
                    <a:srgbClr val="0066FF"/>
                  </a:solidFill>
                </a:endParaRPr>
              </a:p>
            </p:txBody>
          </p:sp>
          <p:sp>
            <p:nvSpPr>
              <p:cNvPr id="18458" name="Text Box 19"/>
              <p:cNvSpPr txBox="1">
                <a:spLocks noChangeArrowheads="1"/>
              </p:cNvSpPr>
              <p:nvPr/>
            </p:nvSpPr>
            <p:spPr bwMode="auto">
              <a:xfrm>
                <a:off x="2870" y="1274"/>
                <a:ext cx="384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/>
                  <a:t>spec</a:t>
                </a:r>
              </a:p>
            </p:txBody>
          </p:sp>
          <p:sp>
            <p:nvSpPr>
              <p:cNvPr id="18459" name="Text Box 20"/>
              <p:cNvSpPr txBox="1">
                <a:spLocks noChangeArrowheads="1"/>
              </p:cNvSpPr>
              <p:nvPr/>
            </p:nvSpPr>
            <p:spPr bwMode="auto">
              <a:xfrm>
                <a:off x="2448" y="1680"/>
                <a:ext cx="1087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/>
                  <a:t>HW architecture</a:t>
                </a:r>
              </a:p>
            </p:txBody>
          </p:sp>
          <p:sp>
            <p:nvSpPr>
              <p:cNvPr id="18460" name="Text Box 21"/>
              <p:cNvSpPr txBox="1">
                <a:spLocks noChangeArrowheads="1"/>
              </p:cNvSpPr>
              <p:nvPr/>
            </p:nvSpPr>
            <p:spPr bwMode="auto">
              <a:xfrm>
                <a:off x="2544" y="2160"/>
                <a:ext cx="1016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/>
                  <a:t>detailed design</a:t>
                </a:r>
              </a:p>
            </p:txBody>
          </p:sp>
          <p:sp>
            <p:nvSpPr>
              <p:cNvPr id="18461" name="Text Box 22"/>
              <p:cNvSpPr txBox="1">
                <a:spLocks noChangeArrowheads="1"/>
              </p:cNvSpPr>
              <p:nvPr/>
            </p:nvSpPr>
            <p:spPr bwMode="auto">
              <a:xfrm>
                <a:off x="2678" y="2666"/>
                <a:ext cx="764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/>
                  <a:t>integration</a:t>
                </a:r>
              </a:p>
            </p:txBody>
          </p:sp>
          <p:sp>
            <p:nvSpPr>
              <p:cNvPr id="18462" name="Text Box 23"/>
              <p:cNvSpPr txBox="1">
                <a:spLocks noChangeArrowheads="1"/>
              </p:cNvSpPr>
              <p:nvPr/>
            </p:nvSpPr>
            <p:spPr bwMode="auto">
              <a:xfrm>
                <a:off x="2976" y="3072"/>
                <a:ext cx="339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/>
                  <a:t>test</a:t>
                </a:r>
              </a:p>
            </p:txBody>
          </p:sp>
          <p:sp>
            <p:nvSpPr>
              <p:cNvPr id="18463" name="Line 24"/>
              <p:cNvSpPr>
                <a:spLocks noChangeShapeType="1"/>
              </p:cNvSpPr>
              <p:nvPr/>
            </p:nvSpPr>
            <p:spPr bwMode="auto">
              <a:xfrm>
                <a:off x="3120" y="1536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64" name="Line 25"/>
              <p:cNvSpPr>
                <a:spLocks noChangeShapeType="1"/>
              </p:cNvSpPr>
              <p:nvPr/>
            </p:nvSpPr>
            <p:spPr bwMode="auto">
              <a:xfrm>
                <a:off x="3120" y="1968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65" name="Line 26"/>
              <p:cNvSpPr>
                <a:spLocks noChangeShapeType="1"/>
              </p:cNvSpPr>
              <p:nvPr/>
            </p:nvSpPr>
            <p:spPr bwMode="auto">
              <a:xfrm>
                <a:off x="3120" y="244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66" name="Line 27"/>
              <p:cNvSpPr>
                <a:spLocks noChangeShapeType="1"/>
              </p:cNvSpPr>
              <p:nvPr/>
            </p:nvSpPr>
            <p:spPr bwMode="auto">
              <a:xfrm>
                <a:off x="3120" y="2928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67" name="Text Box 28"/>
              <p:cNvSpPr txBox="1">
                <a:spLocks noChangeArrowheads="1"/>
              </p:cNvSpPr>
              <p:nvPr/>
            </p:nvSpPr>
            <p:spPr bwMode="auto">
              <a:xfrm>
                <a:off x="2784" y="3552"/>
                <a:ext cx="681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rgbClr val="0066FF"/>
                    </a:solidFill>
                  </a:rPr>
                  <a:t>hardware</a:t>
                </a:r>
                <a:endParaRPr lang="en-US"/>
              </a:p>
            </p:txBody>
          </p:sp>
        </p:grpSp>
        <p:sp>
          <p:nvSpPr>
            <p:cNvPr id="18455" name="Line 43"/>
            <p:cNvSpPr>
              <a:spLocks noChangeShapeType="1"/>
            </p:cNvSpPr>
            <p:nvPr/>
          </p:nvSpPr>
          <p:spPr bwMode="auto">
            <a:xfrm flipV="1">
              <a:off x="1056" y="1152"/>
              <a:ext cx="1968" cy="1104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6" name="Line 44"/>
            <p:cNvSpPr>
              <a:spLocks noChangeShapeType="1"/>
            </p:cNvSpPr>
            <p:nvPr/>
          </p:nvSpPr>
          <p:spPr bwMode="auto">
            <a:xfrm>
              <a:off x="912" y="2496"/>
              <a:ext cx="2112" cy="96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48"/>
          <p:cNvGrpSpPr>
            <a:grpSpLocks/>
          </p:cNvGrpSpPr>
          <p:nvPr/>
        </p:nvGrpSpPr>
        <p:grpSpPr bwMode="auto">
          <a:xfrm>
            <a:off x="4191000" y="1828800"/>
            <a:ext cx="5181600" cy="4179888"/>
            <a:chOff x="1680" y="1152"/>
            <a:chExt cx="3264" cy="2633"/>
          </a:xfrm>
        </p:grpSpPr>
        <p:grpSp>
          <p:nvGrpSpPr>
            <p:cNvPr id="18440" name="Group 41"/>
            <p:cNvGrpSpPr>
              <a:grpSpLocks/>
            </p:cNvGrpSpPr>
            <p:nvPr/>
          </p:nvGrpSpPr>
          <p:grpSpPr bwMode="auto">
            <a:xfrm>
              <a:off x="3264" y="1152"/>
              <a:ext cx="1680" cy="2633"/>
              <a:chOff x="3936" y="1152"/>
              <a:chExt cx="1680" cy="2633"/>
            </a:xfrm>
          </p:grpSpPr>
          <p:sp>
            <p:nvSpPr>
              <p:cNvPr id="18443" name="Rectangle 29"/>
              <p:cNvSpPr>
                <a:spLocks noChangeArrowheads="1"/>
              </p:cNvSpPr>
              <p:nvPr/>
            </p:nvSpPr>
            <p:spPr bwMode="auto">
              <a:xfrm>
                <a:off x="3936" y="1152"/>
                <a:ext cx="1680" cy="2304"/>
              </a:xfrm>
              <a:prstGeom prst="rect">
                <a:avLst/>
              </a:prstGeom>
              <a:noFill/>
              <a:ln w="38100">
                <a:solidFill>
                  <a:srgbClr val="FF0000"/>
                </a:solidFill>
                <a:prstDash val="dash"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>
                  <a:solidFill>
                    <a:srgbClr val="0066FF"/>
                  </a:solidFill>
                </a:endParaRPr>
              </a:p>
            </p:txBody>
          </p:sp>
          <p:sp>
            <p:nvSpPr>
              <p:cNvPr id="18444" name="Text Box 30"/>
              <p:cNvSpPr txBox="1">
                <a:spLocks noChangeArrowheads="1"/>
              </p:cNvSpPr>
              <p:nvPr/>
            </p:nvSpPr>
            <p:spPr bwMode="auto">
              <a:xfrm>
                <a:off x="4502" y="1274"/>
                <a:ext cx="384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/>
                  <a:t>spec</a:t>
                </a:r>
              </a:p>
            </p:txBody>
          </p:sp>
          <p:sp>
            <p:nvSpPr>
              <p:cNvPr id="18445" name="Text Box 31"/>
              <p:cNvSpPr txBox="1">
                <a:spLocks noChangeArrowheads="1"/>
              </p:cNvSpPr>
              <p:nvPr/>
            </p:nvSpPr>
            <p:spPr bwMode="auto">
              <a:xfrm>
                <a:off x="4080" y="1680"/>
                <a:ext cx="1062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/>
                  <a:t>SW architecture</a:t>
                </a:r>
              </a:p>
            </p:txBody>
          </p:sp>
          <p:sp>
            <p:nvSpPr>
              <p:cNvPr id="18446" name="Text Box 32"/>
              <p:cNvSpPr txBox="1">
                <a:spLocks noChangeArrowheads="1"/>
              </p:cNvSpPr>
              <p:nvPr/>
            </p:nvSpPr>
            <p:spPr bwMode="auto">
              <a:xfrm>
                <a:off x="4176" y="2160"/>
                <a:ext cx="1016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/>
                  <a:t>detailed design</a:t>
                </a:r>
              </a:p>
            </p:txBody>
          </p:sp>
          <p:sp>
            <p:nvSpPr>
              <p:cNvPr id="18447" name="Text Box 33"/>
              <p:cNvSpPr txBox="1">
                <a:spLocks noChangeArrowheads="1"/>
              </p:cNvSpPr>
              <p:nvPr/>
            </p:nvSpPr>
            <p:spPr bwMode="auto">
              <a:xfrm>
                <a:off x="4310" y="2666"/>
                <a:ext cx="764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/>
                  <a:t>integration</a:t>
                </a:r>
              </a:p>
            </p:txBody>
          </p:sp>
          <p:sp>
            <p:nvSpPr>
              <p:cNvPr id="18448" name="Text Box 34"/>
              <p:cNvSpPr txBox="1">
                <a:spLocks noChangeArrowheads="1"/>
              </p:cNvSpPr>
              <p:nvPr/>
            </p:nvSpPr>
            <p:spPr bwMode="auto">
              <a:xfrm>
                <a:off x="4608" y="3072"/>
                <a:ext cx="339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/>
                  <a:t>test</a:t>
                </a:r>
              </a:p>
            </p:txBody>
          </p:sp>
          <p:sp>
            <p:nvSpPr>
              <p:cNvPr id="18449" name="Line 35"/>
              <p:cNvSpPr>
                <a:spLocks noChangeShapeType="1"/>
              </p:cNvSpPr>
              <p:nvPr/>
            </p:nvSpPr>
            <p:spPr bwMode="auto">
              <a:xfrm>
                <a:off x="4752" y="1536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0" name="Line 36"/>
              <p:cNvSpPr>
                <a:spLocks noChangeShapeType="1"/>
              </p:cNvSpPr>
              <p:nvPr/>
            </p:nvSpPr>
            <p:spPr bwMode="auto">
              <a:xfrm>
                <a:off x="4752" y="1968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1" name="Line 37"/>
              <p:cNvSpPr>
                <a:spLocks noChangeShapeType="1"/>
              </p:cNvSpPr>
              <p:nvPr/>
            </p:nvSpPr>
            <p:spPr bwMode="auto">
              <a:xfrm>
                <a:off x="4752" y="244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2" name="Line 38"/>
              <p:cNvSpPr>
                <a:spLocks noChangeShapeType="1"/>
              </p:cNvSpPr>
              <p:nvPr/>
            </p:nvSpPr>
            <p:spPr bwMode="auto">
              <a:xfrm>
                <a:off x="4752" y="2928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3" name="Text Box 39"/>
              <p:cNvSpPr txBox="1">
                <a:spLocks noChangeArrowheads="1"/>
              </p:cNvSpPr>
              <p:nvPr/>
            </p:nvSpPr>
            <p:spPr bwMode="auto">
              <a:xfrm>
                <a:off x="4416" y="3552"/>
                <a:ext cx="636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rgbClr val="0066FF"/>
                    </a:solidFill>
                  </a:rPr>
                  <a:t>software</a:t>
                </a:r>
                <a:endParaRPr lang="en-US"/>
              </a:p>
            </p:txBody>
          </p:sp>
        </p:grpSp>
        <p:sp>
          <p:nvSpPr>
            <p:cNvPr id="18441" name="Line 46"/>
            <p:cNvSpPr>
              <a:spLocks noChangeShapeType="1"/>
            </p:cNvSpPr>
            <p:nvPr/>
          </p:nvSpPr>
          <p:spPr bwMode="auto">
            <a:xfrm flipV="1">
              <a:off x="1680" y="1152"/>
              <a:ext cx="1584" cy="1104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2" name="Line 47"/>
            <p:cNvSpPr>
              <a:spLocks noChangeShapeType="1"/>
            </p:cNvSpPr>
            <p:nvPr/>
          </p:nvSpPr>
          <p:spPr bwMode="auto">
            <a:xfrm>
              <a:off x="1680" y="2496"/>
              <a:ext cx="1584" cy="96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147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Concurrent engineering</a:t>
            </a: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Large projects use many people from multiple disciplines.</a:t>
            </a:r>
          </a:p>
          <a:p>
            <a:r>
              <a:rPr lang="en-US" smtClean="0"/>
              <a:t>Work on several tasks at once to reduce design time.</a:t>
            </a:r>
          </a:p>
          <a:p>
            <a:r>
              <a:rPr lang="en-US" smtClean="0"/>
              <a:t>Feedback between tasks helps improve quality, reduce number of later design problems.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7716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Concurrent engineering techniques</a:t>
            </a:r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Cross-functional teams.</a:t>
            </a:r>
          </a:p>
          <a:p>
            <a:r>
              <a:rPr lang="en-US" smtClean="0"/>
              <a:t>Concurrent product realization.</a:t>
            </a:r>
          </a:p>
          <a:p>
            <a:r>
              <a:rPr lang="en-US" smtClean="0"/>
              <a:t>Incremental information sharing.</a:t>
            </a:r>
          </a:p>
          <a:p>
            <a:r>
              <a:rPr lang="en-US" smtClean="0"/>
              <a:t>Integrated product management.</a:t>
            </a:r>
          </a:p>
          <a:p>
            <a:r>
              <a:rPr lang="en-US" smtClean="0"/>
              <a:t>Supplier involvement.</a:t>
            </a:r>
          </a:p>
          <a:p>
            <a:r>
              <a:rPr lang="en-US" smtClean="0"/>
              <a:t>Customer focus.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4728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AT&amp;T PBX concurrent engineering</a:t>
            </a:r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Benchmark against competitors.</a:t>
            </a:r>
          </a:p>
          <a:p>
            <a:r>
              <a:rPr lang="en-US" smtClean="0"/>
              <a:t>Identify breakthrough improvements.</a:t>
            </a:r>
          </a:p>
          <a:p>
            <a:r>
              <a:rPr lang="en-US" smtClean="0"/>
              <a:t>Characterize current process.</a:t>
            </a:r>
          </a:p>
          <a:p>
            <a:r>
              <a:rPr lang="en-US" smtClean="0"/>
              <a:t>Create new process.</a:t>
            </a:r>
          </a:p>
          <a:p>
            <a:r>
              <a:rPr lang="en-US" smtClean="0"/>
              <a:t>Verify new process.</a:t>
            </a:r>
          </a:p>
          <a:p>
            <a:r>
              <a:rPr lang="en-US" smtClean="0"/>
              <a:t>Implement.</a:t>
            </a:r>
          </a:p>
          <a:p>
            <a:r>
              <a:rPr lang="en-US" smtClean="0"/>
              <a:t>Measure and improve.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893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Requirements analysis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0000"/>
                </a:solidFill>
              </a:rPr>
              <a:t>Requirements</a:t>
            </a:r>
            <a:r>
              <a:rPr lang="en-US" smtClean="0"/>
              <a:t>: informal description of what customer wants.</a:t>
            </a:r>
          </a:p>
          <a:p>
            <a:r>
              <a:rPr lang="en-US" smtClean="0">
                <a:solidFill>
                  <a:srgbClr val="FF0000"/>
                </a:solidFill>
              </a:rPr>
              <a:t>Specification</a:t>
            </a:r>
            <a:r>
              <a:rPr lang="en-US" smtClean="0"/>
              <a:t>: precise description of what design team should deliver.</a:t>
            </a:r>
          </a:p>
          <a:p>
            <a:r>
              <a:rPr lang="en-US" smtClean="0"/>
              <a:t>Requirements phase links customers with designers.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272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Design methodologies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Process for creating a system.</a:t>
            </a:r>
          </a:p>
          <a:p>
            <a:r>
              <a:rPr lang="en-US" smtClean="0"/>
              <a:t>Many systems are complex:</a:t>
            </a:r>
          </a:p>
          <a:p>
            <a:pPr lvl="1"/>
            <a:r>
              <a:rPr lang="en-US" smtClean="0"/>
              <a:t>large specifications;</a:t>
            </a:r>
          </a:p>
          <a:p>
            <a:pPr lvl="1"/>
            <a:r>
              <a:rPr lang="en-US" smtClean="0"/>
              <a:t>multiple designers;</a:t>
            </a:r>
          </a:p>
          <a:p>
            <a:pPr lvl="1"/>
            <a:r>
              <a:rPr lang="en-US" smtClean="0"/>
              <a:t>interface to manufacturing.</a:t>
            </a:r>
          </a:p>
          <a:p>
            <a:r>
              <a:rPr lang="en-US" smtClean="0"/>
              <a:t>Proper processes improve:</a:t>
            </a:r>
          </a:p>
          <a:p>
            <a:pPr lvl="1"/>
            <a:r>
              <a:rPr lang="en-US" smtClean="0"/>
              <a:t>quality;</a:t>
            </a:r>
          </a:p>
          <a:p>
            <a:pPr lvl="1"/>
            <a:r>
              <a:rPr lang="en-US" smtClean="0"/>
              <a:t>cost of design and manufacture.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57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Types of requirements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0000"/>
                </a:solidFill>
              </a:rPr>
              <a:t>Functional</a:t>
            </a:r>
            <a:r>
              <a:rPr lang="en-US" smtClean="0"/>
              <a:t>: input/output relationships.</a:t>
            </a:r>
          </a:p>
          <a:p>
            <a:r>
              <a:rPr lang="en-US" smtClean="0">
                <a:solidFill>
                  <a:srgbClr val="FF0000"/>
                </a:solidFill>
              </a:rPr>
              <a:t>Non-functional</a:t>
            </a:r>
            <a:r>
              <a:rPr lang="en-US" smtClean="0"/>
              <a:t>:</a:t>
            </a:r>
          </a:p>
          <a:p>
            <a:pPr lvl="1"/>
            <a:r>
              <a:rPr lang="en-US" smtClean="0"/>
              <a:t>timing;</a:t>
            </a:r>
          </a:p>
          <a:p>
            <a:pPr lvl="1"/>
            <a:r>
              <a:rPr lang="en-US" smtClean="0"/>
              <a:t>power consumption;</a:t>
            </a:r>
          </a:p>
          <a:p>
            <a:pPr lvl="1"/>
            <a:r>
              <a:rPr lang="en-US" smtClean="0"/>
              <a:t>manufacturing cost;</a:t>
            </a:r>
          </a:p>
          <a:p>
            <a:pPr lvl="1"/>
            <a:r>
              <a:rPr lang="en-US" smtClean="0"/>
              <a:t>physical size;</a:t>
            </a:r>
          </a:p>
          <a:p>
            <a:pPr lvl="1"/>
            <a:r>
              <a:rPr lang="en-US" smtClean="0"/>
              <a:t>time-to-market;</a:t>
            </a:r>
          </a:p>
          <a:p>
            <a:pPr lvl="1"/>
            <a:r>
              <a:rPr lang="en-US" smtClean="0"/>
              <a:t>reliability.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9754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Good requirements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Correct.</a:t>
            </a:r>
          </a:p>
          <a:p>
            <a:r>
              <a:rPr lang="en-US" smtClean="0"/>
              <a:t>Unambiguous.</a:t>
            </a:r>
          </a:p>
          <a:p>
            <a:r>
              <a:rPr lang="en-US" smtClean="0"/>
              <a:t>Complete.</a:t>
            </a:r>
          </a:p>
          <a:p>
            <a:r>
              <a:rPr lang="en-US" smtClean="0"/>
              <a:t>Verifiable: is each requirement satisfied in the final system?</a:t>
            </a:r>
          </a:p>
          <a:p>
            <a:r>
              <a:rPr lang="en-US" smtClean="0"/>
              <a:t>Consistent: requirements do not contradict each other.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3325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Good requirements, cont’d.</a:t>
            </a:r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Modifiable: can update requirements easily.</a:t>
            </a:r>
          </a:p>
          <a:p>
            <a:r>
              <a:rPr lang="en-US" smtClean="0"/>
              <a:t>Traceable:</a:t>
            </a:r>
          </a:p>
          <a:p>
            <a:pPr lvl="1"/>
            <a:r>
              <a:rPr lang="en-US" smtClean="0"/>
              <a:t>know why each requirement exists;</a:t>
            </a:r>
          </a:p>
          <a:p>
            <a:pPr lvl="1"/>
            <a:r>
              <a:rPr lang="en-US" smtClean="0"/>
              <a:t>go from source documents to requirements;</a:t>
            </a:r>
          </a:p>
          <a:p>
            <a:pPr lvl="1"/>
            <a:r>
              <a:rPr lang="en-US" smtClean="0"/>
              <a:t>go from requirement to implementation;</a:t>
            </a:r>
          </a:p>
          <a:p>
            <a:pPr lvl="1"/>
            <a:r>
              <a:rPr lang="en-US" smtClean="0"/>
              <a:t>back from implementation to requirement.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883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Setting requirements</a:t>
            </a: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Customer interviews.</a:t>
            </a:r>
          </a:p>
          <a:p>
            <a:r>
              <a:rPr lang="en-US" smtClean="0"/>
              <a:t>Comparison with competitors.</a:t>
            </a:r>
          </a:p>
          <a:p>
            <a:r>
              <a:rPr lang="en-US" smtClean="0"/>
              <a:t>Sales feedback.</a:t>
            </a:r>
          </a:p>
          <a:p>
            <a:r>
              <a:rPr lang="en-US" smtClean="0"/>
              <a:t>Mock-ups, prototypes.</a:t>
            </a:r>
          </a:p>
          <a:p>
            <a:r>
              <a:rPr lang="en-US" smtClean="0"/>
              <a:t>Next-bench syndrome (HP): design a product for someone like you.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5910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Computers as Components 4e © 2016 Marilyn Wolf</a:t>
            </a:r>
            <a:endParaRPr lang="en-US">
              <a:latin typeface="Arial" charset="0"/>
            </a:endParaRPr>
          </a:p>
        </p:txBody>
      </p:sp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Specifications</a:t>
            </a:r>
          </a:p>
        </p:txBody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Capture functional and non-functional properties:</a:t>
            </a:r>
          </a:p>
          <a:p>
            <a:pPr lvl="1"/>
            <a:r>
              <a:rPr lang="en-US" smtClean="0"/>
              <a:t>verify correctness of spec;</a:t>
            </a:r>
          </a:p>
          <a:p>
            <a:pPr lvl="1"/>
            <a:r>
              <a:rPr lang="en-US" smtClean="0"/>
              <a:t>compare spec to implementation.</a:t>
            </a:r>
          </a:p>
          <a:p>
            <a:r>
              <a:rPr lang="en-US" smtClean="0"/>
              <a:t>Many specification styles:</a:t>
            </a:r>
          </a:p>
          <a:p>
            <a:pPr lvl="1"/>
            <a:r>
              <a:rPr lang="en-US" smtClean="0"/>
              <a:t>control-oriented vs. data-oriented;</a:t>
            </a:r>
          </a:p>
          <a:p>
            <a:pPr lvl="1"/>
            <a:r>
              <a:rPr lang="en-US" smtClean="0"/>
              <a:t>textual vs. graphical.</a:t>
            </a:r>
          </a:p>
          <a:p>
            <a:r>
              <a:rPr lang="en-US" smtClean="0"/>
              <a:t>UML is one specification/design language.</a:t>
            </a:r>
          </a:p>
        </p:txBody>
      </p:sp>
    </p:spTree>
    <p:extLst>
      <p:ext uri="{BB962C8B-B14F-4D97-AF65-F5344CB8AC3E}">
        <p14:creationId xmlns:p14="http://schemas.microsoft.com/office/powerpoint/2010/main" val="11189143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SDL</a:t>
            </a:r>
          </a:p>
        </p:txBody>
      </p:sp>
      <p:sp>
        <p:nvSpPr>
          <p:cNvPr id="2867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mtClean="0"/>
              <a:t>Used in telecommunications protocol design.</a:t>
            </a:r>
          </a:p>
          <a:p>
            <a:r>
              <a:rPr lang="en-US" smtClean="0"/>
              <a:t>Event-oriented state machine model.</a:t>
            </a:r>
          </a:p>
        </p:txBody>
      </p:sp>
      <p:sp>
        <p:nvSpPr>
          <p:cNvPr id="28678" name="AutoShape 5"/>
          <p:cNvSpPr>
            <a:spLocks noChangeArrowheads="1"/>
          </p:cNvSpPr>
          <p:nvPr/>
        </p:nvSpPr>
        <p:spPr bwMode="auto">
          <a:xfrm>
            <a:off x="7391400" y="1828800"/>
            <a:ext cx="1676400" cy="8382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telephone</a:t>
            </a:r>
          </a:p>
          <a:p>
            <a:pPr algn="ctr"/>
            <a:r>
              <a:rPr lang="en-US"/>
              <a:t>on-hook</a:t>
            </a:r>
          </a:p>
        </p:txBody>
      </p:sp>
      <p:sp>
        <p:nvSpPr>
          <p:cNvPr id="28679" name="AutoShape 7"/>
          <p:cNvSpPr>
            <a:spLocks noChangeArrowheads="1"/>
          </p:cNvSpPr>
          <p:nvPr/>
        </p:nvSpPr>
        <p:spPr bwMode="auto">
          <a:xfrm>
            <a:off x="7543800" y="3962400"/>
            <a:ext cx="1371600" cy="6858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dial tone</a:t>
            </a:r>
          </a:p>
        </p:txBody>
      </p:sp>
      <p:grpSp>
        <p:nvGrpSpPr>
          <p:cNvPr id="28680" name="Group 12"/>
          <p:cNvGrpSpPr>
            <a:grpSpLocks/>
          </p:cNvGrpSpPr>
          <p:nvPr/>
        </p:nvGrpSpPr>
        <p:grpSpPr bwMode="auto">
          <a:xfrm>
            <a:off x="7315200" y="2895600"/>
            <a:ext cx="1905000" cy="838200"/>
            <a:chOff x="3648" y="1824"/>
            <a:chExt cx="1200" cy="528"/>
          </a:xfrm>
        </p:grpSpPr>
        <p:sp>
          <p:nvSpPr>
            <p:cNvPr id="28691" name="Rectangle 9"/>
            <p:cNvSpPr>
              <a:spLocks noChangeArrowheads="1"/>
            </p:cNvSpPr>
            <p:nvPr/>
          </p:nvSpPr>
          <p:spPr bwMode="auto">
            <a:xfrm>
              <a:off x="3648" y="1824"/>
              <a:ext cx="960" cy="5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caller goes</a:t>
              </a:r>
            </a:p>
            <a:p>
              <a:pPr algn="ctr"/>
              <a:r>
                <a:rPr lang="en-US"/>
                <a:t>off-hook</a:t>
              </a:r>
            </a:p>
          </p:txBody>
        </p:sp>
        <p:sp>
          <p:nvSpPr>
            <p:cNvPr id="28692" name="AutoShape 10"/>
            <p:cNvSpPr>
              <a:spLocks noChangeArrowheads="1"/>
            </p:cNvSpPr>
            <p:nvPr/>
          </p:nvSpPr>
          <p:spPr bwMode="auto">
            <a:xfrm flipV="1">
              <a:off x="4608" y="1824"/>
              <a:ext cx="240" cy="288"/>
            </a:xfrm>
            <a:prstGeom prst="rtTriangle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3" name="AutoShape 11"/>
            <p:cNvSpPr>
              <a:spLocks noChangeArrowheads="1"/>
            </p:cNvSpPr>
            <p:nvPr/>
          </p:nvSpPr>
          <p:spPr bwMode="auto">
            <a:xfrm>
              <a:off x="4608" y="2112"/>
              <a:ext cx="240" cy="240"/>
            </a:xfrm>
            <a:prstGeom prst="rtTriangle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8681" name="Group 15"/>
          <p:cNvGrpSpPr>
            <a:grpSpLocks/>
          </p:cNvGrpSpPr>
          <p:nvPr/>
        </p:nvGrpSpPr>
        <p:grpSpPr bwMode="auto">
          <a:xfrm>
            <a:off x="7467600" y="4876800"/>
            <a:ext cx="1905000" cy="762000"/>
            <a:chOff x="3648" y="3216"/>
            <a:chExt cx="1200" cy="480"/>
          </a:xfrm>
        </p:grpSpPr>
        <p:sp>
          <p:nvSpPr>
            <p:cNvPr id="28689" name="Rectangle 13"/>
            <p:cNvSpPr>
              <a:spLocks noChangeArrowheads="1"/>
            </p:cNvSpPr>
            <p:nvPr/>
          </p:nvSpPr>
          <p:spPr bwMode="auto">
            <a:xfrm>
              <a:off x="3648" y="3216"/>
              <a:ext cx="912" cy="48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dirty="0"/>
                <a:t>caller </a:t>
              </a:r>
              <a:r>
                <a:rPr lang="en-US" dirty="0">
                  <a:solidFill>
                    <a:schemeClr val="tx1"/>
                  </a:solidFill>
                </a:rPr>
                <a:t>gets</a:t>
              </a:r>
            </a:p>
            <a:p>
              <a:pPr algn="ctr"/>
              <a:r>
                <a:rPr lang="en-US" dirty="0"/>
                <a:t>dial tone</a:t>
              </a:r>
            </a:p>
          </p:txBody>
        </p:sp>
        <p:sp>
          <p:nvSpPr>
            <p:cNvPr id="28690" name="AutoShape 14"/>
            <p:cNvSpPr>
              <a:spLocks noChangeArrowheads="1"/>
            </p:cNvSpPr>
            <p:nvPr/>
          </p:nvSpPr>
          <p:spPr bwMode="auto">
            <a:xfrm rot="5400000">
              <a:off x="4464" y="3312"/>
              <a:ext cx="480" cy="288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8682" name="Line 16"/>
          <p:cNvSpPr>
            <a:spLocks noChangeShapeType="1"/>
          </p:cNvSpPr>
          <p:nvPr/>
        </p:nvSpPr>
        <p:spPr bwMode="auto">
          <a:xfrm>
            <a:off x="8229600" y="2667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3" name="Line 17"/>
          <p:cNvSpPr>
            <a:spLocks noChangeShapeType="1"/>
          </p:cNvSpPr>
          <p:nvPr/>
        </p:nvSpPr>
        <p:spPr bwMode="auto">
          <a:xfrm>
            <a:off x="8229600" y="3733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Line 18"/>
          <p:cNvSpPr>
            <a:spLocks noChangeShapeType="1"/>
          </p:cNvSpPr>
          <p:nvPr/>
        </p:nvSpPr>
        <p:spPr bwMode="auto">
          <a:xfrm>
            <a:off x="8229600" y="4648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8685" name="AutoShape 20"/>
          <p:cNvCxnSpPr>
            <a:cxnSpLocks noChangeShapeType="1"/>
            <a:stCxn id="28689" idx="2"/>
          </p:cNvCxnSpPr>
          <p:nvPr/>
        </p:nvCxnSpPr>
        <p:spPr bwMode="auto">
          <a:xfrm rot="5400000">
            <a:off x="7600950" y="5276850"/>
            <a:ext cx="228600" cy="9525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28686" name="AutoShape 22"/>
          <p:cNvCxnSpPr>
            <a:cxnSpLocks noChangeShapeType="1"/>
            <a:stCxn id="28689" idx="2"/>
          </p:cNvCxnSpPr>
          <p:nvPr/>
        </p:nvCxnSpPr>
        <p:spPr bwMode="auto">
          <a:xfrm rot="16200000" flipH="1">
            <a:off x="8553450" y="5276850"/>
            <a:ext cx="228600" cy="9525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28687" name="Line 23"/>
          <p:cNvSpPr>
            <a:spLocks noChangeShapeType="1"/>
          </p:cNvSpPr>
          <p:nvPr/>
        </p:nvSpPr>
        <p:spPr bwMode="auto">
          <a:xfrm>
            <a:off x="7239000" y="5867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8" name="Line 24"/>
          <p:cNvSpPr>
            <a:spLocks noChangeShapeType="1"/>
          </p:cNvSpPr>
          <p:nvPr/>
        </p:nvSpPr>
        <p:spPr bwMode="auto">
          <a:xfrm>
            <a:off x="9144000" y="5867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7454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Statecharts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Ancestor of UML state diagrams.</a:t>
            </a:r>
          </a:p>
          <a:p>
            <a:r>
              <a:rPr lang="en-US" smtClean="0"/>
              <a:t>Provided composite states:</a:t>
            </a:r>
          </a:p>
          <a:p>
            <a:pPr lvl="1"/>
            <a:r>
              <a:rPr lang="en-US" smtClean="0"/>
              <a:t>OR states;</a:t>
            </a:r>
          </a:p>
          <a:p>
            <a:pPr lvl="1"/>
            <a:r>
              <a:rPr lang="en-US" smtClean="0"/>
              <a:t>AND states.</a:t>
            </a:r>
          </a:p>
          <a:p>
            <a:r>
              <a:rPr lang="en-US" smtClean="0"/>
              <a:t>Composite states reduce the size of the state transition graph.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8816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AutoShape 41"/>
          <p:cNvSpPr>
            <a:spLocks noChangeArrowheads="1"/>
          </p:cNvSpPr>
          <p:nvPr/>
        </p:nvSpPr>
        <p:spPr bwMode="auto">
          <a:xfrm>
            <a:off x="6934200" y="1752600"/>
            <a:ext cx="1905000" cy="40386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Statechart OR state</a:t>
            </a:r>
          </a:p>
        </p:txBody>
      </p:sp>
      <p:sp>
        <p:nvSpPr>
          <p:cNvPr id="30726" name="AutoShape 5"/>
          <p:cNvSpPr>
            <a:spLocks noChangeArrowheads="1"/>
          </p:cNvSpPr>
          <p:nvPr/>
        </p:nvSpPr>
        <p:spPr bwMode="auto">
          <a:xfrm>
            <a:off x="3124200" y="2121932"/>
            <a:ext cx="838200" cy="5334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S1</a:t>
            </a:r>
          </a:p>
        </p:txBody>
      </p:sp>
      <p:sp>
        <p:nvSpPr>
          <p:cNvPr id="30727" name="AutoShape 6"/>
          <p:cNvSpPr>
            <a:spLocks noChangeArrowheads="1"/>
          </p:cNvSpPr>
          <p:nvPr/>
        </p:nvSpPr>
        <p:spPr bwMode="auto">
          <a:xfrm>
            <a:off x="3124200" y="3493532"/>
            <a:ext cx="838200" cy="5334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S2</a:t>
            </a:r>
          </a:p>
        </p:txBody>
      </p:sp>
      <p:sp>
        <p:nvSpPr>
          <p:cNvPr id="30728" name="AutoShape 7"/>
          <p:cNvSpPr>
            <a:spLocks noChangeArrowheads="1"/>
          </p:cNvSpPr>
          <p:nvPr/>
        </p:nvSpPr>
        <p:spPr bwMode="auto">
          <a:xfrm>
            <a:off x="3124200" y="4941332"/>
            <a:ext cx="838200" cy="5334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S3</a:t>
            </a:r>
          </a:p>
        </p:txBody>
      </p:sp>
      <p:sp>
        <p:nvSpPr>
          <p:cNvPr id="30729" name="AutoShape 8"/>
          <p:cNvSpPr>
            <a:spLocks noChangeArrowheads="1"/>
          </p:cNvSpPr>
          <p:nvPr/>
        </p:nvSpPr>
        <p:spPr bwMode="auto">
          <a:xfrm>
            <a:off x="4648200" y="3493532"/>
            <a:ext cx="838200" cy="5334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S4</a:t>
            </a:r>
          </a:p>
        </p:txBody>
      </p:sp>
      <p:sp>
        <p:nvSpPr>
          <p:cNvPr id="30730" name="Line 9"/>
          <p:cNvSpPr>
            <a:spLocks noChangeShapeType="1"/>
          </p:cNvSpPr>
          <p:nvPr/>
        </p:nvSpPr>
        <p:spPr bwMode="auto">
          <a:xfrm>
            <a:off x="3962400" y="2286000"/>
            <a:ext cx="9906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1" name="Line 10"/>
          <p:cNvSpPr>
            <a:spLocks noChangeShapeType="1"/>
          </p:cNvSpPr>
          <p:nvPr/>
        </p:nvSpPr>
        <p:spPr bwMode="auto">
          <a:xfrm>
            <a:off x="3962400" y="3733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2" name="Line 11"/>
          <p:cNvSpPr>
            <a:spLocks noChangeShapeType="1"/>
          </p:cNvSpPr>
          <p:nvPr/>
        </p:nvSpPr>
        <p:spPr bwMode="auto">
          <a:xfrm flipV="1">
            <a:off x="3962400" y="4038600"/>
            <a:ext cx="9144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3" name="Line 12"/>
          <p:cNvSpPr>
            <a:spLocks noChangeShapeType="1"/>
          </p:cNvSpPr>
          <p:nvPr/>
        </p:nvSpPr>
        <p:spPr bwMode="auto">
          <a:xfrm>
            <a:off x="3581400" y="1676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4" name="Line 13"/>
          <p:cNvSpPr>
            <a:spLocks noChangeShapeType="1"/>
          </p:cNvSpPr>
          <p:nvPr/>
        </p:nvSpPr>
        <p:spPr bwMode="auto">
          <a:xfrm>
            <a:off x="2895600" y="32004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5" name="Line 14"/>
          <p:cNvSpPr>
            <a:spLocks noChangeShapeType="1"/>
          </p:cNvSpPr>
          <p:nvPr/>
        </p:nvSpPr>
        <p:spPr bwMode="auto">
          <a:xfrm>
            <a:off x="3657600" y="5486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0736" name="AutoShape 15"/>
          <p:cNvCxnSpPr>
            <a:cxnSpLocks noChangeShapeType="1"/>
            <a:stCxn id="30726" idx="1"/>
            <a:endCxn id="30728" idx="1"/>
          </p:cNvCxnSpPr>
          <p:nvPr/>
        </p:nvCxnSpPr>
        <p:spPr bwMode="auto">
          <a:xfrm rot="10800000" flipV="1">
            <a:off x="3124200" y="2388632"/>
            <a:ext cx="12700" cy="2819400"/>
          </a:xfrm>
          <a:prstGeom prst="bentConnector3">
            <a:avLst>
              <a:gd name="adj1" fmla="val 180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0737" name="Text Box 16"/>
          <p:cNvSpPr txBox="1">
            <a:spLocks noChangeArrowheads="1"/>
          </p:cNvSpPr>
          <p:nvPr/>
        </p:nvSpPr>
        <p:spPr bwMode="auto">
          <a:xfrm>
            <a:off x="2955925" y="1641475"/>
            <a:ext cx="3545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i1</a:t>
            </a:r>
          </a:p>
        </p:txBody>
      </p:sp>
      <p:sp>
        <p:nvSpPr>
          <p:cNvPr id="30738" name="Text Box 17"/>
          <p:cNvSpPr txBox="1">
            <a:spLocks noChangeArrowheads="1"/>
          </p:cNvSpPr>
          <p:nvPr/>
        </p:nvSpPr>
        <p:spPr bwMode="auto">
          <a:xfrm>
            <a:off x="3108325" y="3013075"/>
            <a:ext cx="3545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i1</a:t>
            </a:r>
          </a:p>
        </p:txBody>
      </p:sp>
      <p:sp>
        <p:nvSpPr>
          <p:cNvPr id="30739" name="Text Box 18"/>
          <p:cNvSpPr txBox="1">
            <a:spLocks noChangeArrowheads="1"/>
          </p:cNvSpPr>
          <p:nvPr/>
        </p:nvSpPr>
        <p:spPr bwMode="auto">
          <a:xfrm>
            <a:off x="4479925" y="2479675"/>
            <a:ext cx="3545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i2</a:t>
            </a:r>
          </a:p>
        </p:txBody>
      </p:sp>
      <p:sp>
        <p:nvSpPr>
          <p:cNvPr id="30740" name="Text Box 19"/>
          <p:cNvSpPr txBox="1">
            <a:spLocks noChangeArrowheads="1"/>
          </p:cNvSpPr>
          <p:nvPr/>
        </p:nvSpPr>
        <p:spPr bwMode="auto">
          <a:xfrm>
            <a:off x="4022725" y="3317875"/>
            <a:ext cx="3545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i2</a:t>
            </a:r>
          </a:p>
        </p:txBody>
      </p:sp>
      <p:sp>
        <p:nvSpPr>
          <p:cNvPr id="30741" name="Text Box 20"/>
          <p:cNvSpPr txBox="1">
            <a:spLocks noChangeArrowheads="1"/>
          </p:cNvSpPr>
          <p:nvPr/>
        </p:nvSpPr>
        <p:spPr bwMode="auto">
          <a:xfrm>
            <a:off x="3870325" y="4308475"/>
            <a:ext cx="3545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i2</a:t>
            </a:r>
          </a:p>
        </p:txBody>
      </p:sp>
      <p:sp>
        <p:nvSpPr>
          <p:cNvPr id="30742" name="Text Box 21"/>
          <p:cNvSpPr txBox="1">
            <a:spLocks noChangeArrowheads="1"/>
          </p:cNvSpPr>
          <p:nvPr/>
        </p:nvSpPr>
        <p:spPr bwMode="auto">
          <a:xfrm>
            <a:off x="3108325" y="5832475"/>
            <a:ext cx="115935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traditional</a:t>
            </a:r>
          </a:p>
        </p:txBody>
      </p:sp>
      <p:sp>
        <p:nvSpPr>
          <p:cNvPr id="30743" name="Line 22"/>
          <p:cNvSpPr>
            <a:spLocks noChangeShapeType="1"/>
          </p:cNvSpPr>
          <p:nvPr/>
        </p:nvSpPr>
        <p:spPr bwMode="auto">
          <a:xfrm>
            <a:off x="3581400" y="40386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44" name="AutoShape 23"/>
          <p:cNvSpPr>
            <a:spLocks noChangeArrowheads="1"/>
          </p:cNvSpPr>
          <p:nvPr/>
        </p:nvSpPr>
        <p:spPr bwMode="auto">
          <a:xfrm>
            <a:off x="7543800" y="2209800"/>
            <a:ext cx="838200" cy="5334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S1</a:t>
            </a:r>
          </a:p>
        </p:txBody>
      </p:sp>
      <p:sp>
        <p:nvSpPr>
          <p:cNvPr id="30745" name="AutoShape 24"/>
          <p:cNvSpPr>
            <a:spLocks noChangeArrowheads="1"/>
          </p:cNvSpPr>
          <p:nvPr/>
        </p:nvSpPr>
        <p:spPr bwMode="auto">
          <a:xfrm>
            <a:off x="7543800" y="3581400"/>
            <a:ext cx="838200" cy="5334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S2</a:t>
            </a:r>
          </a:p>
        </p:txBody>
      </p:sp>
      <p:sp>
        <p:nvSpPr>
          <p:cNvPr id="30746" name="AutoShape 25"/>
          <p:cNvSpPr>
            <a:spLocks noChangeArrowheads="1"/>
          </p:cNvSpPr>
          <p:nvPr/>
        </p:nvSpPr>
        <p:spPr bwMode="auto">
          <a:xfrm>
            <a:off x="7543800" y="5029200"/>
            <a:ext cx="838200" cy="5334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S3</a:t>
            </a:r>
          </a:p>
        </p:txBody>
      </p:sp>
      <p:sp>
        <p:nvSpPr>
          <p:cNvPr id="30747" name="AutoShape 26"/>
          <p:cNvSpPr>
            <a:spLocks noChangeArrowheads="1"/>
          </p:cNvSpPr>
          <p:nvPr/>
        </p:nvSpPr>
        <p:spPr bwMode="auto">
          <a:xfrm>
            <a:off x="9296400" y="3581400"/>
            <a:ext cx="838200" cy="5334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S4</a:t>
            </a:r>
          </a:p>
        </p:txBody>
      </p:sp>
      <p:sp>
        <p:nvSpPr>
          <p:cNvPr id="30748" name="Line 28"/>
          <p:cNvSpPr>
            <a:spLocks noChangeShapeType="1"/>
          </p:cNvSpPr>
          <p:nvPr/>
        </p:nvSpPr>
        <p:spPr bwMode="auto">
          <a:xfrm>
            <a:off x="8839200" y="3810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49" name="Line 30"/>
          <p:cNvSpPr>
            <a:spLocks noChangeShapeType="1"/>
          </p:cNvSpPr>
          <p:nvPr/>
        </p:nvSpPr>
        <p:spPr bwMode="auto">
          <a:xfrm>
            <a:off x="8001000" y="1600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0" name="Line 31"/>
          <p:cNvSpPr>
            <a:spLocks noChangeShapeType="1"/>
          </p:cNvSpPr>
          <p:nvPr/>
        </p:nvSpPr>
        <p:spPr bwMode="auto">
          <a:xfrm>
            <a:off x="6781800" y="2667000"/>
            <a:ext cx="838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1" name="Line 32"/>
          <p:cNvSpPr>
            <a:spLocks noChangeShapeType="1"/>
          </p:cNvSpPr>
          <p:nvPr/>
        </p:nvSpPr>
        <p:spPr bwMode="auto">
          <a:xfrm>
            <a:off x="8077200" y="5562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0752" name="AutoShape 33"/>
          <p:cNvCxnSpPr>
            <a:cxnSpLocks noChangeShapeType="1"/>
            <a:stCxn id="30744" idx="1"/>
            <a:endCxn id="30746" idx="1"/>
          </p:cNvCxnSpPr>
          <p:nvPr/>
        </p:nvCxnSpPr>
        <p:spPr bwMode="auto">
          <a:xfrm rot="10800000" flipH="1" flipV="1">
            <a:off x="7543800" y="2476500"/>
            <a:ext cx="1588" cy="2819400"/>
          </a:xfrm>
          <a:prstGeom prst="bentConnector3">
            <a:avLst>
              <a:gd name="adj1" fmla="val -2370000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0753" name="Text Box 34"/>
          <p:cNvSpPr txBox="1">
            <a:spLocks noChangeArrowheads="1"/>
          </p:cNvSpPr>
          <p:nvPr/>
        </p:nvSpPr>
        <p:spPr bwMode="auto">
          <a:xfrm>
            <a:off x="7375525" y="1717675"/>
            <a:ext cx="3545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i1</a:t>
            </a:r>
          </a:p>
        </p:txBody>
      </p:sp>
      <p:sp>
        <p:nvSpPr>
          <p:cNvPr id="30754" name="Text Box 35"/>
          <p:cNvSpPr txBox="1">
            <a:spLocks noChangeArrowheads="1"/>
          </p:cNvSpPr>
          <p:nvPr/>
        </p:nvSpPr>
        <p:spPr bwMode="auto">
          <a:xfrm>
            <a:off x="7527925" y="3089275"/>
            <a:ext cx="3545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i1</a:t>
            </a:r>
          </a:p>
        </p:txBody>
      </p:sp>
      <p:sp>
        <p:nvSpPr>
          <p:cNvPr id="30755" name="Text Box 37"/>
          <p:cNvSpPr txBox="1">
            <a:spLocks noChangeArrowheads="1"/>
          </p:cNvSpPr>
          <p:nvPr/>
        </p:nvSpPr>
        <p:spPr bwMode="auto">
          <a:xfrm>
            <a:off x="8915400" y="3124200"/>
            <a:ext cx="3545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i2</a:t>
            </a:r>
          </a:p>
        </p:txBody>
      </p:sp>
      <p:sp>
        <p:nvSpPr>
          <p:cNvPr id="30756" name="Text Box 39"/>
          <p:cNvSpPr txBox="1">
            <a:spLocks noChangeArrowheads="1"/>
          </p:cNvSpPr>
          <p:nvPr/>
        </p:nvSpPr>
        <p:spPr bwMode="auto">
          <a:xfrm>
            <a:off x="7527925" y="5908675"/>
            <a:ext cx="97456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OR state</a:t>
            </a:r>
          </a:p>
        </p:txBody>
      </p:sp>
      <p:sp>
        <p:nvSpPr>
          <p:cNvPr id="30757" name="Line 40"/>
          <p:cNvSpPr>
            <a:spLocks noChangeShapeType="1"/>
          </p:cNvSpPr>
          <p:nvPr/>
        </p:nvSpPr>
        <p:spPr bwMode="auto">
          <a:xfrm>
            <a:off x="8001000" y="41148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8" name="Rectangle 42"/>
          <p:cNvSpPr>
            <a:spLocks noChangeArrowheads="1"/>
          </p:cNvSpPr>
          <p:nvPr/>
        </p:nvSpPr>
        <p:spPr bwMode="auto">
          <a:xfrm>
            <a:off x="7239000" y="1371600"/>
            <a:ext cx="6858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s123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92166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AutoShape 55"/>
          <p:cNvSpPr>
            <a:spLocks noChangeArrowheads="1"/>
          </p:cNvSpPr>
          <p:nvPr/>
        </p:nvSpPr>
        <p:spPr bwMode="auto">
          <a:xfrm>
            <a:off x="6477000" y="1905000"/>
            <a:ext cx="3200400" cy="2819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Statechart AND state</a:t>
            </a:r>
          </a:p>
        </p:txBody>
      </p:sp>
      <p:sp>
        <p:nvSpPr>
          <p:cNvPr id="31750" name="AutoShape 5"/>
          <p:cNvSpPr>
            <a:spLocks noChangeArrowheads="1"/>
          </p:cNvSpPr>
          <p:nvPr/>
        </p:nvSpPr>
        <p:spPr bwMode="auto">
          <a:xfrm>
            <a:off x="2454275" y="2244725"/>
            <a:ext cx="838200" cy="6096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S1-3</a:t>
            </a:r>
          </a:p>
        </p:txBody>
      </p:sp>
      <p:sp>
        <p:nvSpPr>
          <p:cNvPr id="31751" name="AutoShape 6"/>
          <p:cNvSpPr>
            <a:spLocks noChangeArrowheads="1"/>
          </p:cNvSpPr>
          <p:nvPr/>
        </p:nvSpPr>
        <p:spPr bwMode="auto">
          <a:xfrm>
            <a:off x="4206875" y="2244725"/>
            <a:ext cx="838200" cy="6096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S1-4</a:t>
            </a:r>
          </a:p>
        </p:txBody>
      </p:sp>
      <p:sp>
        <p:nvSpPr>
          <p:cNvPr id="31752" name="AutoShape 7"/>
          <p:cNvSpPr>
            <a:spLocks noChangeArrowheads="1"/>
          </p:cNvSpPr>
          <p:nvPr/>
        </p:nvSpPr>
        <p:spPr bwMode="auto">
          <a:xfrm>
            <a:off x="2454275" y="3921125"/>
            <a:ext cx="838200" cy="6096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S2-3</a:t>
            </a:r>
          </a:p>
        </p:txBody>
      </p:sp>
      <p:sp>
        <p:nvSpPr>
          <p:cNvPr id="31753" name="AutoShape 8"/>
          <p:cNvSpPr>
            <a:spLocks noChangeArrowheads="1"/>
          </p:cNvSpPr>
          <p:nvPr/>
        </p:nvSpPr>
        <p:spPr bwMode="auto">
          <a:xfrm>
            <a:off x="4206875" y="3921125"/>
            <a:ext cx="838200" cy="6096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S2-4</a:t>
            </a:r>
          </a:p>
        </p:txBody>
      </p:sp>
      <p:sp>
        <p:nvSpPr>
          <p:cNvPr id="31754" name="AutoShape 9"/>
          <p:cNvSpPr>
            <a:spLocks noChangeArrowheads="1"/>
          </p:cNvSpPr>
          <p:nvPr/>
        </p:nvSpPr>
        <p:spPr bwMode="auto">
          <a:xfrm>
            <a:off x="4740275" y="4911725"/>
            <a:ext cx="838200" cy="6096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S5</a:t>
            </a:r>
          </a:p>
        </p:txBody>
      </p:sp>
      <p:sp>
        <p:nvSpPr>
          <p:cNvPr id="31755" name="Line 10"/>
          <p:cNvSpPr>
            <a:spLocks noChangeShapeType="1"/>
          </p:cNvSpPr>
          <p:nvPr/>
        </p:nvSpPr>
        <p:spPr bwMode="auto">
          <a:xfrm flipH="1">
            <a:off x="3140075" y="1863725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6" name="Line 11"/>
          <p:cNvSpPr>
            <a:spLocks noChangeShapeType="1"/>
          </p:cNvSpPr>
          <p:nvPr/>
        </p:nvSpPr>
        <p:spPr bwMode="auto">
          <a:xfrm>
            <a:off x="3292475" y="2397125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7" name="Line 12"/>
          <p:cNvSpPr>
            <a:spLocks noChangeShapeType="1"/>
          </p:cNvSpPr>
          <p:nvPr/>
        </p:nvSpPr>
        <p:spPr bwMode="auto">
          <a:xfrm flipH="1">
            <a:off x="3292475" y="2701925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8" name="Line 13"/>
          <p:cNvSpPr>
            <a:spLocks noChangeShapeType="1"/>
          </p:cNvSpPr>
          <p:nvPr/>
        </p:nvSpPr>
        <p:spPr bwMode="auto">
          <a:xfrm>
            <a:off x="3292475" y="4073525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9" name="Line 14"/>
          <p:cNvSpPr>
            <a:spLocks noChangeShapeType="1"/>
          </p:cNvSpPr>
          <p:nvPr/>
        </p:nvSpPr>
        <p:spPr bwMode="auto">
          <a:xfrm flipH="1">
            <a:off x="3292475" y="4378325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60" name="Line 15"/>
          <p:cNvSpPr>
            <a:spLocks noChangeShapeType="1"/>
          </p:cNvSpPr>
          <p:nvPr/>
        </p:nvSpPr>
        <p:spPr bwMode="auto">
          <a:xfrm>
            <a:off x="4816475" y="4530725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61" name="Text Box 16"/>
          <p:cNvSpPr txBox="1">
            <a:spLocks noChangeArrowheads="1"/>
          </p:cNvSpPr>
          <p:nvPr/>
        </p:nvSpPr>
        <p:spPr bwMode="auto">
          <a:xfrm>
            <a:off x="3048000" y="5486400"/>
            <a:ext cx="115935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traditional</a:t>
            </a:r>
            <a:endParaRPr lang="en-US"/>
          </a:p>
        </p:txBody>
      </p:sp>
      <p:sp>
        <p:nvSpPr>
          <p:cNvPr id="31762" name="Line 17"/>
          <p:cNvSpPr>
            <a:spLocks noChangeShapeType="1"/>
          </p:cNvSpPr>
          <p:nvPr/>
        </p:nvSpPr>
        <p:spPr bwMode="auto">
          <a:xfrm>
            <a:off x="2682875" y="2854325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63" name="Line 18"/>
          <p:cNvSpPr>
            <a:spLocks noChangeShapeType="1"/>
          </p:cNvSpPr>
          <p:nvPr/>
        </p:nvSpPr>
        <p:spPr bwMode="auto">
          <a:xfrm flipV="1">
            <a:off x="3063875" y="2854325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64" name="Line 19"/>
          <p:cNvSpPr>
            <a:spLocks noChangeShapeType="1"/>
          </p:cNvSpPr>
          <p:nvPr/>
        </p:nvSpPr>
        <p:spPr bwMode="auto">
          <a:xfrm>
            <a:off x="4511675" y="2854325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65" name="Line 20"/>
          <p:cNvSpPr>
            <a:spLocks noChangeShapeType="1"/>
          </p:cNvSpPr>
          <p:nvPr/>
        </p:nvSpPr>
        <p:spPr bwMode="auto">
          <a:xfrm flipV="1">
            <a:off x="4892675" y="2854325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66" name="Text Box 21"/>
          <p:cNvSpPr txBox="1">
            <a:spLocks noChangeArrowheads="1"/>
          </p:cNvSpPr>
          <p:nvPr/>
        </p:nvSpPr>
        <p:spPr bwMode="auto">
          <a:xfrm>
            <a:off x="3505200" y="1981200"/>
            <a:ext cx="2824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31767" name="Text Box 22"/>
          <p:cNvSpPr txBox="1">
            <a:spLocks noChangeArrowheads="1"/>
          </p:cNvSpPr>
          <p:nvPr/>
        </p:nvSpPr>
        <p:spPr bwMode="auto">
          <a:xfrm>
            <a:off x="3521075" y="2701925"/>
            <a:ext cx="30649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</a:t>
            </a:r>
          </a:p>
        </p:txBody>
      </p:sp>
      <p:sp>
        <p:nvSpPr>
          <p:cNvPr id="31768" name="Text Box 23"/>
          <p:cNvSpPr txBox="1">
            <a:spLocks noChangeArrowheads="1"/>
          </p:cNvSpPr>
          <p:nvPr/>
        </p:nvSpPr>
        <p:spPr bwMode="auto">
          <a:xfrm>
            <a:off x="4191000" y="3200400"/>
            <a:ext cx="30649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b</a:t>
            </a:r>
          </a:p>
        </p:txBody>
      </p:sp>
      <p:sp>
        <p:nvSpPr>
          <p:cNvPr id="31769" name="Text Box 24"/>
          <p:cNvSpPr txBox="1">
            <a:spLocks noChangeArrowheads="1"/>
          </p:cNvSpPr>
          <p:nvPr/>
        </p:nvSpPr>
        <p:spPr bwMode="auto">
          <a:xfrm>
            <a:off x="4968875" y="3235325"/>
            <a:ext cx="2952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31770" name="Text Box 25"/>
          <p:cNvSpPr txBox="1">
            <a:spLocks noChangeArrowheads="1"/>
          </p:cNvSpPr>
          <p:nvPr/>
        </p:nvSpPr>
        <p:spPr bwMode="auto">
          <a:xfrm>
            <a:off x="5105400" y="4419600"/>
            <a:ext cx="2648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r</a:t>
            </a:r>
          </a:p>
        </p:txBody>
      </p:sp>
      <p:sp>
        <p:nvSpPr>
          <p:cNvPr id="31771" name="Text Box 26"/>
          <p:cNvSpPr txBox="1">
            <a:spLocks noChangeArrowheads="1"/>
          </p:cNvSpPr>
          <p:nvPr/>
        </p:nvSpPr>
        <p:spPr bwMode="auto">
          <a:xfrm>
            <a:off x="3597275" y="3540125"/>
            <a:ext cx="2824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31772" name="Text Box 27"/>
          <p:cNvSpPr txBox="1">
            <a:spLocks noChangeArrowheads="1"/>
          </p:cNvSpPr>
          <p:nvPr/>
        </p:nvSpPr>
        <p:spPr bwMode="auto">
          <a:xfrm>
            <a:off x="3597275" y="4378325"/>
            <a:ext cx="30649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</a:t>
            </a:r>
          </a:p>
        </p:txBody>
      </p:sp>
      <p:sp>
        <p:nvSpPr>
          <p:cNvPr id="31773" name="Text Box 28"/>
          <p:cNvSpPr txBox="1">
            <a:spLocks noChangeArrowheads="1"/>
          </p:cNvSpPr>
          <p:nvPr/>
        </p:nvSpPr>
        <p:spPr bwMode="auto">
          <a:xfrm>
            <a:off x="2301875" y="3235325"/>
            <a:ext cx="30649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b</a:t>
            </a:r>
          </a:p>
        </p:txBody>
      </p:sp>
      <p:sp>
        <p:nvSpPr>
          <p:cNvPr id="31774" name="Text Box 29"/>
          <p:cNvSpPr txBox="1">
            <a:spLocks noChangeArrowheads="1"/>
          </p:cNvSpPr>
          <p:nvPr/>
        </p:nvSpPr>
        <p:spPr bwMode="auto">
          <a:xfrm>
            <a:off x="3124200" y="3200400"/>
            <a:ext cx="2952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31775" name="AutoShape 30"/>
          <p:cNvSpPr>
            <a:spLocks noChangeArrowheads="1"/>
          </p:cNvSpPr>
          <p:nvPr/>
        </p:nvSpPr>
        <p:spPr bwMode="auto">
          <a:xfrm>
            <a:off x="6781800" y="2209800"/>
            <a:ext cx="838200" cy="6096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S1</a:t>
            </a:r>
          </a:p>
        </p:txBody>
      </p:sp>
      <p:sp>
        <p:nvSpPr>
          <p:cNvPr id="31776" name="AutoShape 31"/>
          <p:cNvSpPr>
            <a:spLocks noChangeArrowheads="1"/>
          </p:cNvSpPr>
          <p:nvPr/>
        </p:nvSpPr>
        <p:spPr bwMode="auto">
          <a:xfrm>
            <a:off x="8534400" y="2209800"/>
            <a:ext cx="838200" cy="6096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S3</a:t>
            </a:r>
          </a:p>
        </p:txBody>
      </p:sp>
      <p:sp>
        <p:nvSpPr>
          <p:cNvPr id="31777" name="AutoShape 32"/>
          <p:cNvSpPr>
            <a:spLocks noChangeArrowheads="1"/>
          </p:cNvSpPr>
          <p:nvPr/>
        </p:nvSpPr>
        <p:spPr bwMode="auto">
          <a:xfrm>
            <a:off x="6781800" y="3886200"/>
            <a:ext cx="838200" cy="6096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S2</a:t>
            </a:r>
          </a:p>
        </p:txBody>
      </p:sp>
      <p:sp>
        <p:nvSpPr>
          <p:cNvPr id="31778" name="AutoShape 33"/>
          <p:cNvSpPr>
            <a:spLocks noChangeArrowheads="1"/>
          </p:cNvSpPr>
          <p:nvPr/>
        </p:nvSpPr>
        <p:spPr bwMode="auto">
          <a:xfrm>
            <a:off x="8534400" y="3886200"/>
            <a:ext cx="838200" cy="6096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S4</a:t>
            </a:r>
          </a:p>
        </p:txBody>
      </p:sp>
      <p:sp>
        <p:nvSpPr>
          <p:cNvPr id="31779" name="AutoShape 34"/>
          <p:cNvSpPr>
            <a:spLocks noChangeArrowheads="1"/>
          </p:cNvSpPr>
          <p:nvPr/>
        </p:nvSpPr>
        <p:spPr bwMode="auto">
          <a:xfrm>
            <a:off x="9067800" y="5181600"/>
            <a:ext cx="838200" cy="6096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S5</a:t>
            </a:r>
          </a:p>
        </p:txBody>
      </p:sp>
      <p:sp>
        <p:nvSpPr>
          <p:cNvPr id="31780" name="Line 35"/>
          <p:cNvSpPr>
            <a:spLocks noChangeShapeType="1"/>
          </p:cNvSpPr>
          <p:nvPr/>
        </p:nvSpPr>
        <p:spPr bwMode="auto">
          <a:xfrm flipH="1">
            <a:off x="7467600" y="1600200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81" name="Line 40"/>
          <p:cNvSpPr>
            <a:spLocks noChangeShapeType="1"/>
          </p:cNvSpPr>
          <p:nvPr/>
        </p:nvSpPr>
        <p:spPr bwMode="auto">
          <a:xfrm>
            <a:off x="9144000" y="44958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82" name="Text Box 41"/>
          <p:cNvSpPr txBox="1">
            <a:spLocks noChangeArrowheads="1"/>
          </p:cNvSpPr>
          <p:nvPr/>
        </p:nvSpPr>
        <p:spPr bwMode="auto">
          <a:xfrm>
            <a:off x="7375525" y="5451475"/>
            <a:ext cx="11220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AND state</a:t>
            </a:r>
            <a:endParaRPr lang="en-US"/>
          </a:p>
        </p:txBody>
      </p:sp>
      <p:sp>
        <p:nvSpPr>
          <p:cNvPr id="31783" name="Line 42"/>
          <p:cNvSpPr>
            <a:spLocks noChangeShapeType="1"/>
          </p:cNvSpPr>
          <p:nvPr/>
        </p:nvSpPr>
        <p:spPr bwMode="auto">
          <a:xfrm>
            <a:off x="7010400" y="28194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84" name="Line 43"/>
          <p:cNvSpPr>
            <a:spLocks noChangeShapeType="1"/>
          </p:cNvSpPr>
          <p:nvPr/>
        </p:nvSpPr>
        <p:spPr bwMode="auto">
          <a:xfrm flipV="1">
            <a:off x="7391400" y="28194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85" name="Line 44"/>
          <p:cNvSpPr>
            <a:spLocks noChangeShapeType="1"/>
          </p:cNvSpPr>
          <p:nvPr/>
        </p:nvSpPr>
        <p:spPr bwMode="auto">
          <a:xfrm>
            <a:off x="8839200" y="28194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86" name="Line 45"/>
          <p:cNvSpPr>
            <a:spLocks noChangeShapeType="1"/>
          </p:cNvSpPr>
          <p:nvPr/>
        </p:nvSpPr>
        <p:spPr bwMode="auto">
          <a:xfrm flipV="1">
            <a:off x="9220200" y="28194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87" name="Text Box 48"/>
          <p:cNvSpPr txBox="1">
            <a:spLocks noChangeArrowheads="1"/>
          </p:cNvSpPr>
          <p:nvPr/>
        </p:nvSpPr>
        <p:spPr bwMode="auto">
          <a:xfrm>
            <a:off x="8518525" y="3165475"/>
            <a:ext cx="2824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31788" name="Text Box 49"/>
          <p:cNvSpPr txBox="1">
            <a:spLocks noChangeArrowheads="1"/>
          </p:cNvSpPr>
          <p:nvPr/>
        </p:nvSpPr>
        <p:spPr bwMode="auto">
          <a:xfrm>
            <a:off x="9296400" y="3200400"/>
            <a:ext cx="30649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</a:t>
            </a:r>
          </a:p>
        </p:txBody>
      </p:sp>
      <p:sp>
        <p:nvSpPr>
          <p:cNvPr id="31789" name="Text Box 50"/>
          <p:cNvSpPr txBox="1">
            <a:spLocks noChangeArrowheads="1"/>
          </p:cNvSpPr>
          <p:nvPr/>
        </p:nvSpPr>
        <p:spPr bwMode="auto">
          <a:xfrm>
            <a:off x="8991600" y="4724400"/>
            <a:ext cx="2648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r</a:t>
            </a:r>
          </a:p>
        </p:txBody>
      </p:sp>
      <p:sp>
        <p:nvSpPr>
          <p:cNvPr id="31790" name="Text Box 53"/>
          <p:cNvSpPr txBox="1">
            <a:spLocks noChangeArrowheads="1"/>
          </p:cNvSpPr>
          <p:nvPr/>
        </p:nvSpPr>
        <p:spPr bwMode="auto">
          <a:xfrm>
            <a:off x="6629400" y="3200400"/>
            <a:ext cx="30649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b</a:t>
            </a:r>
          </a:p>
        </p:txBody>
      </p:sp>
      <p:sp>
        <p:nvSpPr>
          <p:cNvPr id="31791" name="Text Box 54"/>
          <p:cNvSpPr txBox="1">
            <a:spLocks noChangeArrowheads="1"/>
          </p:cNvSpPr>
          <p:nvPr/>
        </p:nvSpPr>
        <p:spPr bwMode="auto">
          <a:xfrm>
            <a:off x="7451725" y="3165475"/>
            <a:ext cx="2952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31792" name="Line 56"/>
          <p:cNvSpPr>
            <a:spLocks noChangeShapeType="1"/>
          </p:cNvSpPr>
          <p:nvPr/>
        </p:nvSpPr>
        <p:spPr bwMode="auto">
          <a:xfrm>
            <a:off x="8077200" y="1905000"/>
            <a:ext cx="0" cy="2819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93" name="Rectangle 57"/>
          <p:cNvSpPr>
            <a:spLocks noChangeArrowheads="1"/>
          </p:cNvSpPr>
          <p:nvPr/>
        </p:nvSpPr>
        <p:spPr bwMode="auto">
          <a:xfrm>
            <a:off x="6934200" y="1524000"/>
            <a:ext cx="6096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sab</a:t>
            </a:r>
          </a:p>
        </p:txBody>
      </p:sp>
      <p:sp>
        <p:nvSpPr>
          <p:cNvPr id="31794" name="Line 58"/>
          <p:cNvSpPr>
            <a:spLocks noChangeShapeType="1"/>
          </p:cNvSpPr>
          <p:nvPr/>
        </p:nvSpPr>
        <p:spPr bwMode="auto">
          <a:xfrm>
            <a:off x="8077200" y="16002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95" name="Line 59"/>
          <p:cNvSpPr>
            <a:spLocks noChangeShapeType="1"/>
          </p:cNvSpPr>
          <p:nvPr/>
        </p:nvSpPr>
        <p:spPr bwMode="auto">
          <a:xfrm>
            <a:off x="7620000" y="4267200"/>
            <a:ext cx="1752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96" name="Line 60"/>
          <p:cNvSpPr>
            <a:spLocks noChangeShapeType="1"/>
          </p:cNvSpPr>
          <p:nvPr/>
        </p:nvSpPr>
        <p:spPr bwMode="auto">
          <a:xfrm>
            <a:off x="5029200" y="2514600"/>
            <a:ext cx="22860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97" name="Text Box 62"/>
          <p:cNvSpPr txBox="1">
            <a:spLocks noChangeArrowheads="1"/>
          </p:cNvSpPr>
          <p:nvPr/>
        </p:nvSpPr>
        <p:spPr bwMode="auto">
          <a:xfrm>
            <a:off x="3048000" y="4724400"/>
            <a:ext cx="2648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r</a:t>
            </a:r>
          </a:p>
        </p:txBody>
      </p:sp>
      <p:sp>
        <p:nvSpPr>
          <p:cNvPr id="31798" name="Line 63"/>
          <p:cNvSpPr>
            <a:spLocks noChangeShapeType="1"/>
          </p:cNvSpPr>
          <p:nvPr/>
        </p:nvSpPr>
        <p:spPr bwMode="auto">
          <a:xfrm>
            <a:off x="2895600" y="4572000"/>
            <a:ext cx="1828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6506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AND-OR tables</a:t>
            </a:r>
          </a:p>
        </p:txBody>
      </p:sp>
      <p:sp>
        <p:nvSpPr>
          <p:cNvPr id="327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Alternate way of specifying complex conditions:</a:t>
            </a:r>
          </a:p>
          <a:p>
            <a:pPr>
              <a:buFont typeface="Monotype Sorts" pitchFamily="2" charset="2"/>
              <a:buNone/>
            </a:pPr>
            <a:r>
              <a:rPr lang="en-US" smtClean="0"/>
              <a:t>		cond1 or (cond2 and !cond3)</a:t>
            </a:r>
          </a:p>
          <a:p>
            <a:pPr>
              <a:buFont typeface="Monotype Sorts" pitchFamily="2" charset="2"/>
              <a:buNone/>
            </a:pPr>
            <a:endParaRPr lang="en-US" smtClean="0"/>
          </a:p>
          <a:p>
            <a:pPr>
              <a:buFont typeface="Monotype Sorts" pitchFamily="2" charset="2"/>
              <a:buNone/>
            </a:pPr>
            <a:r>
              <a:rPr lang="en-US" smtClean="0"/>
              <a:t>		cond1		T	-</a:t>
            </a:r>
          </a:p>
          <a:p>
            <a:pPr>
              <a:buFont typeface="Monotype Sorts" pitchFamily="2" charset="2"/>
              <a:buNone/>
            </a:pPr>
            <a:r>
              <a:rPr lang="en-US" smtClean="0"/>
              <a:t>		cond2		-	T</a:t>
            </a:r>
          </a:p>
          <a:p>
            <a:pPr>
              <a:buFont typeface="Monotype Sorts" pitchFamily="2" charset="2"/>
              <a:buNone/>
            </a:pPr>
            <a:r>
              <a:rPr lang="en-US" smtClean="0"/>
              <a:t>		cond3		-	F</a:t>
            </a:r>
          </a:p>
        </p:txBody>
      </p:sp>
      <p:sp>
        <p:nvSpPr>
          <p:cNvPr id="32774" name="Line 5"/>
          <p:cNvSpPr>
            <a:spLocks noChangeShapeType="1"/>
          </p:cNvSpPr>
          <p:nvPr/>
        </p:nvSpPr>
        <p:spPr bwMode="auto">
          <a:xfrm flipV="1">
            <a:off x="4724400" y="3962400"/>
            <a:ext cx="0" cy="1905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5" name="Line 6"/>
          <p:cNvSpPr>
            <a:spLocks noChangeShapeType="1"/>
          </p:cNvSpPr>
          <p:nvPr/>
        </p:nvSpPr>
        <p:spPr bwMode="auto">
          <a:xfrm>
            <a:off x="2895600" y="4114800"/>
            <a:ext cx="4343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6" name="Text Box 7"/>
          <p:cNvSpPr txBox="1">
            <a:spLocks noChangeArrowheads="1"/>
          </p:cNvSpPr>
          <p:nvPr/>
        </p:nvSpPr>
        <p:spPr bwMode="auto">
          <a:xfrm>
            <a:off x="1812925" y="4841875"/>
            <a:ext cx="60946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AND</a:t>
            </a:r>
            <a:endParaRPr lang="en-US"/>
          </a:p>
        </p:txBody>
      </p:sp>
      <p:sp>
        <p:nvSpPr>
          <p:cNvPr id="32777" name="Text Box 8"/>
          <p:cNvSpPr txBox="1">
            <a:spLocks noChangeArrowheads="1"/>
          </p:cNvSpPr>
          <p:nvPr/>
        </p:nvSpPr>
        <p:spPr bwMode="auto">
          <a:xfrm>
            <a:off x="5470525" y="3546475"/>
            <a:ext cx="4619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OR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594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Product metrics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Time-to-market:</a:t>
            </a:r>
          </a:p>
          <a:p>
            <a:pPr lvl="1"/>
            <a:r>
              <a:rPr lang="en-US" smtClean="0"/>
              <a:t>beat competitors to market;</a:t>
            </a:r>
          </a:p>
          <a:p>
            <a:pPr lvl="1"/>
            <a:r>
              <a:rPr lang="en-US" smtClean="0"/>
              <a:t>meet marketing window (back-to-school).</a:t>
            </a:r>
          </a:p>
          <a:p>
            <a:r>
              <a:rPr lang="en-US" smtClean="0"/>
              <a:t>Design cost.</a:t>
            </a:r>
          </a:p>
          <a:p>
            <a:r>
              <a:rPr lang="en-US" smtClean="0"/>
              <a:t>Manufacturing cost.</a:t>
            </a:r>
          </a:p>
          <a:p>
            <a:r>
              <a:rPr lang="en-US" smtClean="0"/>
              <a:t>Quality.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640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TCAS II specification</a:t>
            </a:r>
          </a:p>
        </p:txBody>
      </p:sp>
      <p:sp>
        <p:nvSpPr>
          <p:cNvPr id="337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TCAS II: aircraft collision avoidance system.</a:t>
            </a:r>
          </a:p>
          <a:p>
            <a:r>
              <a:rPr lang="en-US" smtClean="0"/>
              <a:t>Monitors aircraft and air traffic info.</a:t>
            </a:r>
          </a:p>
          <a:p>
            <a:r>
              <a:rPr lang="en-US" smtClean="0"/>
              <a:t>Provides audio warnings and directives to avoid collisions.</a:t>
            </a:r>
          </a:p>
          <a:p>
            <a:r>
              <a:rPr lang="en-US" smtClean="0"/>
              <a:t>Leveson et al used RMSL language to capture the TCAS specification.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7120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RMSL</a:t>
            </a:r>
          </a:p>
        </p:txBody>
      </p:sp>
      <p:sp>
        <p:nvSpPr>
          <p:cNvPr id="3482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1885950"/>
            <a:ext cx="4013200" cy="628650"/>
          </a:xfrm>
        </p:spPr>
        <p:txBody>
          <a:bodyPr/>
          <a:lstStyle/>
          <a:p>
            <a:r>
              <a:rPr lang="en-US" smtClean="0"/>
              <a:t>State description:</a:t>
            </a:r>
          </a:p>
        </p:txBody>
      </p:sp>
      <p:sp>
        <p:nvSpPr>
          <p:cNvPr id="3482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146800" y="1885950"/>
            <a:ext cx="4013200" cy="1314450"/>
          </a:xfrm>
        </p:spPr>
        <p:txBody>
          <a:bodyPr/>
          <a:lstStyle/>
          <a:p>
            <a:r>
              <a:rPr lang="en-US" smtClean="0"/>
              <a:t>Transition bus for transitions between many states:</a:t>
            </a:r>
          </a:p>
        </p:txBody>
      </p:sp>
      <p:sp>
        <p:nvSpPr>
          <p:cNvPr id="34823" name="AutoShape 5"/>
          <p:cNvSpPr>
            <a:spLocks noChangeArrowheads="1"/>
          </p:cNvSpPr>
          <p:nvPr/>
        </p:nvSpPr>
        <p:spPr bwMode="auto">
          <a:xfrm>
            <a:off x="2209800" y="3124200"/>
            <a:ext cx="3657600" cy="2819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4" name="Rectangle 6"/>
          <p:cNvSpPr>
            <a:spLocks noChangeArrowheads="1"/>
          </p:cNvSpPr>
          <p:nvPr/>
        </p:nvSpPr>
        <p:spPr bwMode="auto">
          <a:xfrm>
            <a:off x="2667000" y="2667000"/>
            <a:ext cx="9144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state1</a:t>
            </a:r>
          </a:p>
        </p:txBody>
      </p:sp>
      <p:sp>
        <p:nvSpPr>
          <p:cNvPr id="34825" name="Line 7"/>
          <p:cNvSpPr>
            <a:spLocks noChangeShapeType="1"/>
          </p:cNvSpPr>
          <p:nvPr/>
        </p:nvSpPr>
        <p:spPr bwMode="auto">
          <a:xfrm>
            <a:off x="2209800" y="3962400"/>
            <a:ext cx="365760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6" name="Line 8"/>
          <p:cNvSpPr>
            <a:spLocks noChangeShapeType="1"/>
          </p:cNvSpPr>
          <p:nvPr/>
        </p:nvSpPr>
        <p:spPr bwMode="auto">
          <a:xfrm>
            <a:off x="2209800" y="5334000"/>
            <a:ext cx="365760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7" name="Text Box 9"/>
          <p:cNvSpPr txBox="1">
            <a:spLocks noChangeArrowheads="1"/>
          </p:cNvSpPr>
          <p:nvPr/>
        </p:nvSpPr>
        <p:spPr bwMode="auto">
          <a:xfrm>
            <a:off x="2514601" y="3276600"/>
            <a:ext cx="76976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inputs</a:t>
            </a:r>
          </a:p>
        </p:txBody>
      </p:sp>
      <p:sp>
        <p:nvSpPr>
          <p:cNvPr id="34828" name="Text Box 10"/>
          <p:cNvSpPr txBox="1">
            <a:spLocks noChangeArrowheads="1"/>
          </p:cNvSpPr>
          <p:nvPr/>
        </p:nvSpPr>
        <p:spPr bwMode="auto">
          <a:xfrm>
            <a:off x="2971800" y="4419600"/>
            <a:ext cx="174939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state description</a:t>
            </a:r>
          </a:p>
        </p:txBody>
      </p:sp>
      <p:sp>
        <p:nvSpPr>
          <p:cNvPr id="34829" name="Text Box 11"/>
          <p:cNvSpPr txBox="1">
            <a:spLocks noChangeArrowheads="1"/>
          </p:cNvSpPr>
          <p:nvPr/>
        </p:nvSpPr>
        <p:spPr bwMode="auto">
          <a:xfrm>
            <a:off x="2590801" y="5410200"/>
            <a:ext cx="91563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outputs</a:t>
            </a:r>
          </a:p>
        </p:txBody>
      </p:sp>
      <p:sp>
        <p:nvSpPr>
          <p:cNvPr id="34830" name="AutoShape 13"/>
          <p:cNvSpPr>
            <a:spLocks noChangeArrowheads="1"/>
          </p:cNvSpPr>
          <p:nvPr/>
        </p:nvSpPr>
        <p:spPr bwMode="auto">
          <a:xfrm>
            <a:off x="7620000" y="3810000"/>
            <a:ext cx="762000" cy="4572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sp>
        <p:nvSpPr>
          <p:cNvPr id="34831" name="Line 15"/>
          <p:cNvSpPr>
            <a:spLocks noChangeShapeType="1"/>
          </p:cNvSpPr>
          <p:nvPr/>
        </p:nvSpPr>
        <p:spPr bwMode="auto">
          <a:xfrm>
            <a:off x="8382000" y="3962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2" name="Line 16"/>
          <p:cNvSpPr>
            <a:spLocks noChangeShapeType="1"/>
          </p:cNvSpPr>
          <p:nvPr/>
        </p:nvSpPr>
        <p:spPr bwMode="auto">
          <a:xfrm flipH="1">
            <a:off x="8382000" y="4114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3" name="AutoShape 17"/>
          <p:cNvSpPr>
            <a:spLocks noChangeArrowheads="1"/>
          </p:cNvSpPr>
          <p:nvPr/>
        </p:nvSpPr>
        <p:spPr bwMode="auto">
          <a:xfrm>
            <a:off x="7620000" y="4419600"/>
            <a:ext cx="762000" cy="4572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34834" name="Line 18"/>
          <p:cNvSpPr>
            <a:spLocks noChangeShapeType="1"/>
          </p:cNvSpPr>
          <p:nvPr/>
        </p:nvSpPr>
        <p:spPr bwMode="auto">
          <a:xfrm>
            <a:off x="8382000" y="4572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5" name="Line 19"/>
          <p:cNvSpPr>
            <a:spLocks noChangeShapeType="1"/>
          </p:cNvSpPr>
          <p:nvPr/>
        </p:nvSpPr>
        <p:spPr bwMode="auto">
          <a:xfrm flipH="1">
            <a:off x="8382000" y="4724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6" name="AutoShape 20"/>
          <p:cNvSpPr>
            <a:spLocks noChangeArrowheads="1"/>
          </p:cNvSpPr>
          <p:nvPr/>
        </p:nvSpPr>
        <p:spPr bwMode="auto">
          <a:xfrm>
            <a:off x="7620000" y="5029200"/>
            <a:ext cx="762000" cy="4572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/>
              <a:t>c</a:t>
            </a:r>
          </a:p>
        </p:txBody>
      </p:sp>
      <p:sp>
        <p:nvSpPr>
          <p:cNvPr id="34837" name="Line 21"/>
          <p:cNvSpPr>
            <a:spLocks noChangeShapeType="1"/>
          </p:cNvSpPr>
          <p:nvPr/>
        </p:nvSpPr>
        <p:spPr bwMode="auto">
          <a:xfrm>
            <a:off x="8382000" y="5181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8" name="Line 22"/>
          <p:cNvSpPr>
            <a:spLocks noChangeShapeType="1"/>
          </p:cNvSpPr>
          <p:nvPr/>
        </p:nvSpPr>
        <p:spPr bwMode="auto">
          <a:xfrm flipH="1">
            <a:off x="8382000" y="5334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9" name="AutoShape 23"/>
          <p:cNvSpPr>
            <a:spLocks noChangeArrowheads="1"/>
          </p:cNvSpPr>
          <p:nvPr/>
        </p:nvSpPr>
        <p:spPr bwMode="auto">
          <a:xfrm>
            <a:off x="7620000" y="5638800"/>
            <a:ext cx="762000" cy="4572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/>
              <a:t>d</a:t>
            </a:r>
          </a:p>
        </p:txBody>
      </p:sp>
      <p:sp>
        <p:nvSpPr>
          <p:cNvPr id="34840" name="Line 24"/>
          <p:cNvSpPr>
            <a:spLocks noChangeShapeType="1"/>
          </p:cNvSpPr>
          <p:nvPr/>
        </p:nvSpPr>
        <p:spPr bwMode="auto">
          <a:xfrm>
            <a:off x="8382000" y="5791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1" name="Line 25"/>
          <p:cNvSpPr>
            <a:spLocks noChangeShapeType="1"/>
          </p:cNvSpPr>
          <p:nvPr/>
        </p:nvSpPr>
        <p:spPr bwMode="auto">
          <a:xfrm flipH="1">
            <a:off x="8382000" y="5943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2" name="Line 26"/>
          <p:cNvSpPr>
            <a:spLocks noChangeShapeType="1"/>
          </p:cNvSpPr>
          <p:nvPr/>
        </p:nvSpPr>
        <p:spPr bwMode="auto">
          <a:xfrm flipV="1">
            <a:off x="8839200" y="3810000"/>
            <a:ext cx="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36169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TCAS top-level description</a:t>
            </a:r>
          </a:p>
        </p:txBody>
      </p:sp>
      <p:sp>
        <p:nvSpPr>
          <p:cNvPr id="35845" name="AutoShape 4"/>
          <p:cNvSpPr>
            <a:spLocks noChangeArrowheads="1"/>
          </p:cNvSpPr>
          <p:nvPr/>
        </p:nvSpPr>
        <p:spPr bwMode="auto">
          <a:xfrm>
            <a:off x="2362200" y="1905000"/>
            <a:ext cx="7315200" cy="40386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6" name="Rectangle 5"/>
          <p:cNvSpPr>
            <a:spLocks noChangeArrowheads="1"/>
          </p:cNvSpPr>
          <p:nvPr/>
        </p:nvSpPr>
        <p:spPr bwMode="auto">
          <a:xfrm>
            <a:off x="3124200" y="1447800"/>
            <a:ext cx="9906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CAS</a:t>
            </a:r>
          </a:p>
        </p:txBody>
      </p:sp>
      <p:sp>
        <p:nvSpPr>
          <p:cNvPr id="35847" name="AutoShape 6"/>
          <p:cNvSpPr>
            <a:spLocks noChangeArrowheads="1"/>
          </p:cNvSpPr>
          <p:nvPr/>
        </p:nvSpPr>
        <p:spPr bwMode="auto">
          <a:xfrm>
            <a:off x="7467600" y="2209800"/>
            <a:ext cx="1447800" cy="3810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power-off</a:t>
            </a:r>
          </a:p>
        </p:txBody>
      </p:sp>
      <p:sp>
        <p:nvSpPr>
          <p:cNvPr id="35848" name="AutoShape 7"/>
          <p:cNvSpPr>
            <a:spLocks noChangeArrowheads="1"/>
          </p:cNvSpPr>
          <p:nvPr/>
        </p:nvSpPr>
        <p:spPr bwMode="auto">
          <a:xfrm>
            <a:off x="3124200" y="2743200"/>
            <a:ext cx="6096000" cy="29718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35849" name="Line 8"/>
          <p:cNvSpPr>
            <a:spLocks noChangeShapeType="1"/>
          </p:cNvSpPr>
          <p:nvPr/>
        </p:nvSpPr>
        <p:spPr bwMode="auto">
          <a:xfrm>
            <a:off x="3124200" y="3505200"/>
            <a:ext cx="609600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50" name="Rectangle 9"/>
          <p:cNvSpPr>
            <a:spLocks noChangeArrowheads="1"/>
          </p:cNvSpPr>
          <p:nvPr/>
        </p:nvSpPr>
        <p:spPr bwMode="auto">
          <a:xfrm>
            <a:off x="3657600" y="2362200"/>
            <a:ext cx="1600200" cy="381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power-on</a:t>
            </a:r>
          </a:p>
        </p:txBody>
      </p:sp>
      <p:sp>
        <p:nvSpPr>
          <p:cNvPr id="35851" name="Text Box 10"/>
          <p:cNvSpPr txBox="1">
            <a:spLocks noChangeArrowheads="1"/>
          </p:cNvSpPr>
          <p:nvPr/>
        </p:nvSpPr>
        <p:spPr bwMode="auto">
          <a:xfrm>
            <a:off x="3505200" y="2743200"/>
            <a:ext cx="5809924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Inputs:</a:t>
            </a:r>
          </a:p>
          <a:p>
            <a:r>
              <a:rPr lang="en-US" sz="2000" dirty="0"/>
              <a:t>TCAS-operational-status {</a:t>
            </a:r>
            <a:r>
              <a:rPr lang="en-US" sz="2000" dirty="0" err="1"/>
              <a:t>operational,not</a:t>
            </a:r>
            <a:r>
              <a:rPr lang="en-US" sz="2000" dirty="0"/>
              <a:t>-operational}</a:t>
            </a:r>
            <a:endParaRPr lang="en-US" dirty="0"/>
          </a:p>
        </p:txBody>
      </p:sp>
      <p:sp>
        <p:nvSpPr>
          <p:cNvPr id="35852" name="AutoShape 11"/>
          <p:cNvSpPr>
            <a:spLocks noChangeArrowheads="1"/>
          </p:cNvSpPr>
          <p:nvPr/>
        </p:nvSpPr>
        <p:spPr bwMode="auto">
          <a:xfrm>
            <a:off x="3886200" y="3886200"/>
            <a:ext cx="3581400" cy="16002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35853" name="Rectangle 12"/>
          <p:cNvSpPr>
            <a:spLocks noChangeArrowheads="1"/>
          </p:cNvSpPr>
          <p:nvPr/>
        </p:nvSpPr>
        <p:spPr bwMode="auto">
          <a:xfrm>
            <a:off x="4267200" y="3581400"/>
            <a:ext cx="2286000" cy="304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/>
              <a:t>fully-operational</a:t>
            </a:r>
          </a:p>
        </p:txBody>
      </p:sp>
      <p:sp>
        <p:nvSpPr>
          <p:cNvPr id="35854" name="AutoShape 13"/>
          <p:cNvSpPr>
            <a:spLocks noChangeArrowheads="1"/>
          </p:cNvSpPr>
          <p:nvPr/>
        </p:nvSpPr>
        <p:spPr bwMode="auto">
          <a:xfrm>
            <a:off x="7772400" y="3810000"/>
            <a:ext cx="838200" cy="4572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/>
              <a:t>C</a:t>
            </a:r>
          </a:p>
        </p:txBody>
      </p:sp>
      <p:sp>
        <p:nvSpPr>
          <p:cNvPr id="35855" name="AutoShape 14"/>
          <p:cNvSpPr>
            <a:spLocks noChangeArrowheads="1"/>
          </p:cNvSpPr>
          <p:nvPr/>
        </p:nvSpPr>
        <p:spPr bwMode="auto">
          <a:xfrm>
            <a:off x="7772400" y="4572000"/>
            <a:ext cx="1066800" cy="4572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/>
              <a:t>standby</a:t>
            </a:r>
          </a:p>
        </p:txBody>
      </p:sp>
      <p:sp>
        <p:nvSpPr>
          <p:cNvPr id="35856" name="Line 15"/>
          <p:cNvSpPr>
            <a:spLocks noChangeShapeType="1"/>
          </p:cNvSpPr>
          <p:nvPr/>
        </p:nvSpPr>
        <p:spPr bwMode="auto">
          <a:xfrm>
            <a:off x="3886200" y="4343400"/>
            <a:ext cx="358140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57" name="Line 16"/>
          <p:cNvSpPr>
            <a:spLocks noChangeShapeType="1"/>
          </p:cNvSpPr>
          <p:nvPr/>
        </p:nvSpPr>
        <p:spPr bwMode="auto">
          <a:xfrm>
            <a:off x="3886200" y="5029200"/>
            <a:ext cx="358140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58" name="Text Box 17"/>
          <p:cNvSpPr txBox="1">
            <a:spLocks noChangeArrowheads="1"/>
          </p:cNvSpPr>
          <p:nvPr/>
        </p:nvSpPr>
        <p:spPr bwMode="auto">
          <a:xfrm>
            <a:off x="4038600" y="3886200"/>
            <a:ext cx="146354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own-aircraft</a:t>
            </a:r>
          </a:p>
        </p:txBody>
      </p:sp>
      <p:sp>
        <p:nvSpPr>
          <p:cNvPr id="35859" name="Text Box 18"/>
          <p:cNvSpPr txBox="1">
            <a:spLocks noChangeArrowheads="1"/>
          </p:cNvSpPr>
          <p:nvPr/>
        </p:nvSpPr>
        <p:spPr bwMode="auto">
          <a:xfrm>
            <a:off x="4038600" y="4495800"/>
            <a:ext cx="244720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other-aircraft i:[1..30]</a:t>
            </a:r>
          </a:p>
        </p:txBody>
      </p:sp>
      <p:sp>
        <p:nvSpPr>
          <p:cNvPr id="35860" name="Text Box 19"/>
          <p:cNvSpPr txBox="1">
            <a:spLocks noChangeArrowheads="1"/>
          </p:cNvSpPr>
          <p:nvPr/>
        </p:nvSpPr>
        <p:spPr bwMode="auto">
          <a:xfrm>
            <a:off x="4038600" y="5029200"/>
            <a:ext cx="344709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mode-s-ground-station i:[1..15]</a:t>
            </a:r>
          </a:p>
        </p:txBody>
      </p:sp>
      <p:sp>
        <p:nvSpPr>
          <p:cNvPr id="35861" name="Line 20"/>
          <p:cNvSpPr>
            <a:spLocks noChangeShapeType="1"/>
          </p:cNvSpPr>
          <p:nvPr/>
        </p:nvSpPr>
        <p:spPr bwMode="auto">
          <a:xfrm flipV="1">
            <a:off x="6934200" y="2362200"/>
            <a:ext cx="533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62" name="Line 21"/>
          <p:cNvSpPr>
            <a:spLocks noChangeShapeType="1"/>
          </p:cNvSpPr>
          <p:nvPr/>
        </p:nvSpPr>
        <p:spPr bwMode="auto">
          <a:xfrm flipH="1">
            <a:off x="8077200" y="259080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63" name="Line 22"/>
          <p:cNvSpPr>
            <a:spLocks noChangeShapeType="1"/>
          </p:cNvSpPr>
          <p:nvPr/>
        </p:nvSpPr>
        <p:spPr bwMode="auto">
          <a:xfrm flipH="1">
            <a:off x="8534400" y="3657600"/>
            <a:ext cx="457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64" name="Line 23"/>
          <p:cNvSpPr>
            <a:spLocks noChangeShapeType="1"/>
          </p:cNvSpPr>
          <p:nvPr/>
        </p:nvSpPr>
        <p:spPr bwMode="auto">
          <a:xfrm flipH="1">
            <a:off x="7467600" y="3962400"/>
            <a:ext cx="304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65" name="Line 24"/>
          <p:cNvSpPr>
            <a:spLocks noChangeShapeType="1"/>
          </p:cNvSpPr>
          <p:nvPr/>
        </p:nvSpPr>
        <p:spPr bwMode="auto">
          <a:xfrm>
            <a:off x="8382000" y="42672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66" name="Line 25"/>
          <p:cNvSpPr>
            <a:spLocks noChangeShapeType="1"/>
          </p:cNvSpPr>
          <p:nvPr/>
        </p:nvSpPr>
        <p:spPr bwMode="auto">
          <a:xfrm flipH="1">
            <a:off x="7467600" y="47244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67" name="Line 26"/>
          <p:cNvSpPr>
            <a:spLocks noChangeShapeType="1"/>
          </p:cNvSpPr>
          <p:nvPr/>
        </p:nvSpPr>
        <p:spPr bwMode="auto">
          <a:xfrm>
            <a:off x="7467600" y="49530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951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Own-Aircraft AND state</a:t>
            </a:r>
          </a:p>
        </p:txBody>
      </p:sp>
      <p:sp>
        <p:nvSpPr>
          <p:cNvPr id="36869" name="AutoShape 4"/>
          <p:cNvSpPr>
            <a:spLocks noChangeArrowheads="1"/>
          </p:cNvSpPr>
          <p:nvPr/>
        </p:nvSpPr>
        <p:spPr bwMode="auto">
          <a:xfrm>
            <a:off x="2362200" y="1905000"/>
            <a:ext cx="7848600" cy="42672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6870" name="Rectangle 5"/>
          <p:cNvSpPr>
            <a:spLocks noChangeArrowheads="1"/>
          </p:cNvSpPr>
          <p:nvPr/>
        </p:nvSpPr>
        <p:spPr bwMode="auto">
          <a:xfrm>
            <a:off x="3124200" y="1447800"/>
            <a:ext cx="990600" cy="457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CAS</a:t>
            </a:r>
          </a:p>
        </p:txBody>
      </p:sp>
      <p:sp>
        <p:nvSpPr>
          <p:cNvPr id="36871" name="Line 6"/>
          <p:cNvSpPr>
            <a:spLocks noChangeShapeType="1"/>
          </p:cNvSpPr>
          <p:nvPr/>
        </p:nvSpPr>
        <p:spPr bwMode="auto">
          <a:xfrm>
            <a:off x="2362200" y="2971800"/>
            <a:ext cx="784860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2" name="Line 7"/>
          <p:cNvSpPr>
            <a:spLocks noChangeShapeType="1"/>
          </p:cNvSpPr>
          <p:nvPr/>
        </p:nvSpPr>
        <p:spPr bwMode="auto">
          <a:xfrm>
            <a:off x="2362200" y="5105400"/>
            <a:ext cx="784860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3" name="Text Box 8"/>
          <p:cNvSpPr txBox="1">
            <a:spLocks noChangeArrowheads="1"/>
          </p:cNvSpPr>
          <p:nvPr/>
        </p:nvSpPr>
        <p:spPr bwMode="auto">
          <a:xfrm>
            <a:off x="2743200" y="1905000"/>
            <a:ext cx="555684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Inputs:</a:t>
            </a:r>
          </a:p>
          <a:p>
            <a:r>
              <a:rPr lang="en-US"/>
              <a:t>own-alt-radio: integer standby-discrete-input: {true,false}</a:t>
            </a:r>
          </a:p>
          <a:p>
            <a:r>
              <a:rPr lang="en-US"/>
              <a:t>own-alt-barometric:integer, etc.</a:t>
            </a:r>
          </a:p>
        </p:txBody>
      </p:sp>
      <p:sp>
        <p:nvSpPr>
          <p:cNvPr id="36874" name="Text Box 10"/>
          <p:cNvSpPr txBox="1">
            <a:spLocks noChangeArrowheads="1"/>
          </p:cNvSpPr>
          <p:nvPr/>
        </p:nvSpPr>
        <p:spPr bwMode="auto">
          <a:xfrm>
            <a:off x="2590801" y="3048000"/>
            <a:ext cx="137871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Effective-SL</a:t>
            </a:r>
          </a:p>
        </p:txBody>
      </p:sp>
      <p:sp>
        <p:nvSpPr>
          <p:cNvPr id="36875" name="Text Box 11"/>
          <p:cNvSpPr txBox="1">
            <a:spLocks noChangeArrowheads="1"/>
          </p:cNvSpPr>
          <p:nvPr/>
        </p:nvSpPr>
        <p:spPr bwMode="auto">
          <a:xfrm>
            <a:off x="4267200" y="3048001"/>
            <a:ext cx="14938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Alt-SL</a:t>
            </a:r>
          </a:p>
        </p:txBody>
      </p:sp>
      <p:sp>
        <p:nvSpPr>
          <p:cNvPr id="36876" name="Text Box 12"/>
          <p:cNvSpPr txBox="1">
            <a:spLocks noChangeArrowheads="1"/>
          </p:cNvSpPr>
          <p:nvPr/>
        </p:nvSpPr>
        <p:spPr bwMode="auto">
          <a:xfrm>
            <a:off x="5257800" y="3048001"/>
            <a:ext cx="1098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Alt-layer</a:t>
            </a:r>
          </a:p>
        </p:txBody>
      </p:sp>
      <p:sp>
        <p:nvSpPr>
          <p:cNvPr id="36877" name="Text Box 13"/>
          <p:cNvSpPr txBox="1">
            <a:spLocks noChangeArrowheads="1"/>
          </p:cNvSpPr>
          <p:nvPr/>
        </p:nvSpPr>
        <p:spPr bwMode="auto">
          <a:xfrm>
            <a:off x="6477000" y="2971801"/>
            <a:ext cx="1435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Climb-inibit</a:t>
            </a:r>
          </a:p>
        </p:txBody>
      </p:sp>
      <p:sp>
        <p:nvSpPr>
          <p:cNvPr id="36878" name="Text Box 14"/>
          <p:cNvSpPr txBox="1">
            <a:spLocks noChangeArrowheads="1"/>
          </p:cNvSpPr>
          <p:nvPr/>
        </p:nvSpPr>
        <p:spPr bwMode="auto">
          <a:xfrm>
            <a:off x="8077200" y="2971801"/>
            <a:ext cx="1676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Descend-inibit</a:t>
            </a:r>
          </a:p>
        </p:txBody>
      </p:sp>
      <p:sp>
        <p:nvSpPr>
          <p:cNvPr id="36879" name="Text Box 15"/>
          <p:cNvSpPr txBox="1">
            <a:spLocks noChangeArrowheads="1"/>
          </p:cNvSpPr>
          <p:nvPr/>
        </p:nvSpPr>
        <p:spPr bwMode="auto">
          <a:xfrm>
            <a:off x="6629400" y="3581401"/>
            <a:ext cx="2306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Increase-climb-inibit</a:t>
            </a:r>
          </a:p>
        </p:txBody>
      </p:sp>
      <p:sp>
        <p:nvSpPr>
          <p:cNvPr id="36880" name="Text Box 16"/>
          <p:cNvSpPr txBox="1">
            <a:spLocks noChangeArrowheads="1"/>
          </p:cNvSpPr>
          <p:nvPr/>
        </p:nvSpPr>
        <p:spPr bwMode="auto">
          <a:xfrm>
            <a:off x="6629401" y="4038600"/>
            <a:ext cx="264348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Increase-Descend-inibit</a:t>
            </a:r>
          </a:p>
        </p:txBody>
      </p:sp>
      <p:sp>
        <p:nvSpPr>
          <p:cNvPr id="36881" name="Text Box 17"/>
          <p:cNvSpPr txBox="1">
            <a:spLocks noChangeArrowheads="1"/>
          </p:cNvSpPr>
          <p:nvPr/>
        </p:nvSpPr>
        <p:spPr bwMode="auto">
          <a:xfrm>
            <a:off x="6629401" y="4495801"/>
            <a:ext cx="18319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Advisory-Status</a:t>
            </a:r>
          </a:p>
        </p:txBody>
      </p:sp>
      <p:sp>
        <p:nvSpPr>
          <p:cNvPr id="36882" name="Line 18"/>
          <p:cNvSpPr>
            <a:spLocks noChangeShapeType="1"/>
          </p:cNvSpPr>
          <p:nvPr/>
        </p:nvSpPr>
        <p:spPr bwMode="auto">
          <a:xfrm>
            <a:off x="4114800" y="2971800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83" name="Line 19"/>
          <p:cNvSpPr>
            <a:spLocks noChangeShapeType="1"/>
          </p:cNvSpPr>
          <p:nvPr/>
        </p:nvSpPr>
        <p:spPr bwMode="auto">
          <a:xfrm>
            <a:off x="5181600" y="2971800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84" name="Line 20"/>
          <p:cNvSpPr>
            <a:spLocks noChangeShapeType="1"/>
          </p:cNvSpPr>
          <p:nvPr/>
        </p:nvSpPr>
        <p:spPr bwMode="auto">
          <a:xfrm>
            <a:off x="6400800" y="2971800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85" name="Line 21"/>
          <p:cNvSpPr>
            <a:spLocks noChangeShapeType="1"/>
          </p:cNvSpPr>
          <p:nvPr/>
        </p:nvSpPr>
        <p:spPr bwMode="auto">
          <a:xfrm>
            <a:off x="6400800" y="3505200"/>
            <a:ext cx="3810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86" name="Line 22"/>
          <p:cNvSpPr>
            <a:spLocks noChangeShapeType="1"/>
          </p:cNvSpPr>
          <p:nvPr/>
        </p:nvSpPr>
        <p:spPr bwMode="auto">
          <a:xfrm flipV="1">
            <a:off x="8001000" y="2971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87" name="Line 23"/>
          <p:cNvSpPr>
            <a:spLocks noChangeShapeType="1"/>
          </p:cNvSpPr>
          <p:nvPr/>
        </p:nvSpPr>
        <p:spPr bwMode="auto">
          <a:xfrm>
            <a:off x="6400800" y="3962400"/>
            <a:ext cx="3810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88" name="Line 24"/>
          <p:cNvSpPr>
            <a:spLocks noChangeShapeType="1"/>
          </p:cNvSpPr>
          <p:nvPr/>
        </p:nvSpPr>
        <p:spPr bwMode="auto">
          <a:xfrm>
            <a:off x="6400800" y="4495800"/>
            <a:ext cx="3810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89" name="Text Box 25"/>
          <p:cNvSpPr txBox="1">
            <a:spLocks noChangeArrowheads="1"/>
          </p:cNvSpPr>
          <p:nvPr/>
        </p:nvSpPr>
        <p:spPr bwMode="auto">
          <a:xfrm>
            <a:off x="5562600" y="3886200"/>
            <a:ext cx="35779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...</a:t>
            </a:r>
          </a:p>
        </p:txBody>
      </p:sp>
      <p:sp>
        <p:nvSpPr>
          <p:cNvPr id="36890" name="Text Box 26"/>
          <p:cNvSpPr txBox="1">
            <a:spLocks noChangeArrowheads="1"/>
          </p:cNvSpPr>
          <p:nvPr/>
        </p:nvSpPr>
        <p:spPr bwMode="auto">
          <a:xfrm>
            <a:off x="6934200" y="3048000"/>
            <a:ext cx="35779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...</a:t>
            </a:r>
          </a:p>
        </p:txBody>
      </p:sp>
      <p:sp>
        <p:nvSpPr>
          <p:cNvPr id="36891" name="Text Box 27"/>
          <p:cNvSpPr txBox="1">
            <a:spLocks noChangeArrowheads="1"/>
          </p:cNvSpPr>
          <p:nvPr/>
        </p:nvSpPr>
        <p:spPr bwMode="auto">
          <a:xfrm>
            <a:off x="8763000" y="3048000"/>
            <a:ext cx="35779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...</a:t>
            </a:r>
          </a:p>
        </p:txBody>
      </p:sp>
      <p:sp>
        <p:nvSpPr>
          <p:cNvPr id="36892" name="Text Box 28"/>
          <p:cNvSpPr txBox="1">
            <a:spLocks noChangeArrowheads="1"/>
          </p:cNvSpPr>
          <p:nvPr/>
        </p:nvSpPr>
        <p:spPr bwMode="auto">
          <a:xfrm>
            <a:off x="9144000" y="3429000"/>
            <a:ext cx="35779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...</a:t>
            </a:r>
          </a:p>
        </p:txBody>
      </p:sp>
      <p:sp>
        <p:nvSpPr>
          <p:cNvPr id="36893" name="Text Box 29"/>
          <p:cNvSpPr txBox="1">
            <a:spLocks noChangeArrowheads="1"/>
          </p:cNvSpPr>
          <p:nvPr/>
        </p:nvSpPr>
        <p:spPr bwMode="auto">
          <a:xfrm>
            <a:off x="9296400" y="3886200"/>
            <a:ext cx="35779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...</a:t>
            </a:r>
          </a:p>
        </p:txBody>
      </p:sp>
      <p:sp>
        <p:nvSpPr>
          <p:cNvPr id="36894" name="Text Box 30"/>
          <p:cNvSpPr txBox="1">
            <a:spLocks noChangeArrowheads="1"/>
          </p:cNvSpPr>
          <p:nvPr/>
        </p:nvSpPr>
        <p:spPr bwMode="auto">
          <a:xfrm>
            <a:off x="8991600" y="4495800"/>
            <a:ext cx="35779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...</a:t>
            </a:r>
          </a:p>
        </p:txBody>
      </p:sp>
      <p:sp>
        <p:nvSpPr>
          <p:cNvPr id="36895" name="Text Box 31"/>
          <p:cNvSpPr txBox="1">
            <a:spLocks noChangeArrowheads="1"/>
          </p:cNvSpPr>
          <p:nvPr/>
        </p:nvSpPr>
        <p:spPr bwMode="auto">
          <a:xfrm>
            <a:off x="2971800" y="4114800"/>
            <a:ext cx="35779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...</a:t>
            </a:r>
          </a:p>
        </p:txBody>
      </p:sp>
      <p:sp>
        <p:nvSpPr>
          <p:cNvPr id="36896" name="AutoShape 32"/>
          <p:cNvSpPr>
            <a:spLocks noChangeArrowheads="1"/>
          </p:cNvSpPr>
          <p:nvPr/>
        </p:nvSpPr>
        <p:spPr bwMode="auto">
          <a:xfrm>
            <a:off x="2971800" y="3505200"/>
            <a:ext cx="304800" cy="2286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6897" name="Line 33"/>
          <p:cNvSpPr>
            <a:spLocks noChangeShapeType="1"/>
          </p:cNvSpPr>
          <p:nvPr/>
        </p:nvSpPr>
        <p:spPr bwMode="auto">
          <a:xfrm>
            <a:off x="3276600" y="35814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98" name="Line 34"/>
          <p:cNvSpPr>
            <a:spLocks noChangeShapeType="1"/>
          </p:cNvSpPr>
          <p:nvPr/>
        </p:nvSpPr>
        <p:spPr bwMode="auto">
          <a:xfrm flipH="1" flipV="1">
            <a:off x="3276600" y="3657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99" name="AutoShape 35"/>
          <p:cNvSpPr>
            <a:spLocks noChangeArrowheads="1"/>
          </p:cNvSpPr>
          <p:nvPr/>
        </p:nvSpPr>
        <p:spPr bwMode="auto">
          <a:xfrm>
            <a:off x="2971800" y="3886200"/>
            <a:ext cx="304800" cy="2286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2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36900" name="Line 36"/>
          <p:cNvSpPr>
            <a:spLocks noChangeShapeType="1"/>
          </p:cNvSpPr>
          <p:nvPr/>
        </p:nvSpPr>
        <p:spPr bwMode="auto">
          <a:xfrm>
            <a:off x="3276600" y="39624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901" name="Line 37"/>
          <p:cNvSpPr>
            <a:spLocks noChangeShapeType="1"/>
          </p:cNvSpPr>
          <p:nvPr/>
        </p:nvSpPr>
        <p:spPr bwMode="auto">
          <a:xfrm flipH="1" flipV="1">
            <a:off x="3276600" y="4038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902" name="AutoShape 38"/>
          <p:cNvSpPr>
            <a:spLocks noChangeArrowheads="1"/>
          </p:cNvSpPr>
          <p:nvPr/>
        </p:nvSpPr>
        <p:spPr bwMode="auto">
          <a:xfrm>
            <a:off x="2971800" y="4648200"/>
            <a:ext cx="304800" cy="2286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7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36903" name="Line 39"/>
          <p:cNvSpPr>
            <a:spLocks noChangeShapeType="1"/>
          </p:cNvSpPr>
          <p:nvPr/>
        </p:nvSpPr>
        <p:spPr bwMode="auto">
          <a:xfrm>
            <a:off x="3276600" y="47244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904" name="Line 40"/>
          <p:cNvSpPr>
            <a:spLocks noChangeShapeType="1"/>
          </p:cNvSpPr>
          <p:nvPr/>
        </p:nvSpPr>
        <p:spPr bwMode="auto">
          <a:xfrm flipH="1" flipV="1">
            <a:off x="3276600" y="4800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905" name="Line 41"/>
          <p:cNvSpPr>
            <a:spLocks noChangeShapeType="1"/>
          </p:cNvSpPr>
          <p:nvPr/>
        </p:nvSpPr>
        <p:spPr bwMode="auto">
          <a:xfrm>
            <a:off x="3581400" y="3505200"/>
            <a:ext cx="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906" name="Line 42"/>
          <p:cNvSpPr>
            <a:spLocks noChangeShapeType="1"/>
          </p:cNvSpPr>
          <p:nvPr/>
        </p:nvSpPr>
        <p:spPr bwMode="auto">
          <a:xfrm>
            <a:off x="2514600" y="4114800"/>
            <a:ext cx="381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907" name="Text Box 43"/>
          <p:cNvSpPr txBox="1">
            <a:spLocks noChangeArrowheads="1"/>
          </p:cNvSpPr>
          <p:nvPr/>
        </p:nvSpPr>
        <p:spPr bwMode="auto">
          <a:xfrm>
            <a:off x="4419600" y="4114800"/>
            <a:ext cx="35779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...</a:t>
            </a:r>
          </a:p>
        </p:txBody>
      </p:sp>
      <p:sp>
        <p:nvSpPr>
          <p:cNvPr id="36908" name="AutoShape 44"/>
          <p:cNvSpPr>
            <a:spLocks noChangeArrowheads="1"/>
          </p:cNvSpPr>
          <p:nvPr/>
        </p:nvSpPr>
        <p:spPr bwMode="auto">
          <a:xfrm>
            <a:off x="4419600" y="3505200"/>
            <a:ext cx="304800" cy="2286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1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36909" name="Line 45"/>
          <p:cNvSpPr>
            <a:spLocks noChangeShapeType="1"/>
          </p:cNvSpPr>
          <p:nvPr/>
        </p:nvSpPr>
        <p:spPr bwMode="auto">
          <a:xfrm>
            <a:off x="4724400" y="35814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910" name="Line 46"/>
          <p:cNvSpPr>
            <a:spLocks noChangeShapeType="1"/>
          </p:cNvSpPr>
          <p:nvPr/>
        </p:nvSpPr>
        <p:spPr bwMode="auto">
          <a:xfrm flipH="1" flipV="1">
            <a:off x="4724400" y="3657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911" name="AutoShape 47"/>
          <p:cNvSpPr>
            <a:spLocks noChangeArrowheads="1"/>
          </p:cNvSpPr>
          <p:nvPr/>
        </p:nvSpPr>
        <p:spPr bwMode="auto">
          <a:xfrm>
            <a:off x="4419600" y="3886200"/>
            <a:ext cx="304800" cy="2286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2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36912" name="Line 48"/>
          <p:cNvSpPr>
            <a:spLocks noChangeShapeType="1"/>
          </p:cNvSpPr>
          <p:nvPr/>
        </p:nvSpPr>
        <p:spPr bwMode="auto">
          <a:xfrm>
            <a:off x="4724400" y="39624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913" name="Line 49"/>
          <p:cNvSpPr>
            <a:spLocks noChangeShapeType="1"/>
          </p:cNvSpPr>
          <p:nvPr/>
        </p:nvSpPr>
        <p:spPr bwMode="auto">
          <a:xfrm flipH="1" flipV="1">
            <a:off x="4724400" y="4038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914" name="AutoShape 50"/>
          <p:cNvSpPr>
            <a:spLocks noChangeArrowheads="1"/>
          </p:cNvSpPr>
          <p:nvPr/>
        </p:nvSpPr>
        <p:spPr bwMode="auto">
          <a:xfrm>
            <a:off x="4419600" y="4648200"/>
            <a:ext cx="304800" cy="2286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7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36915" name="Line 51"/>
          <p:cNvSpPr>
            <a:spLocks noChangeShapeType="1"/>
          </p:cNvSpPr>
          <p:nvPr/>
        </p:nvSpPr>
        <p:spPr bwMode="auto">
          <a:xfrm>
            <a:off x="4724400" y="47244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916" name="Line 52"/>
          <p:cNvSpPr>
            <a:spLocks noChangeShapeType="1"/>
          </p:cNvSpPr>
          <p:nvPr/>
        </p:nvSpPr>
        <p:spPr bwMode="auto">
          <a:xfrm flipH="1" flipV="1">
            <a:off x="4724400" y="4800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917" name="Line 53"/>
          <p:cNvSpPr>
            <a:spLocks noChangeShapeType="1"/>
          </p:cNvSpPr>
          <p:nvPr/>
        </p:nvSpPr>
        <p:spPr bwMode="auto">
          <a:xfrm>
            <a:off x="5029200" y="3505200"/>
            <a:ext cx="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918" name="Line 54"/>
          <p:cNvSpPr>
            <a:spLocks noChangeShapeType="1"/>
          </p:cNvSpPr>
          <p:nvPr/>
        </p:nvSpPr>
        <p:spPr bwMode="auto">
          <a:xfrm>
            <a:off x="3962400" y="4114800"/>
            <a:ext cx="381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919" name="Text Box 55"/>
          <p:cNvSpPr txBox="1">
            <a:spLocks noChangeArrowheads="1"/>
          </p:cNvSpPr>
          <p:nvPr/>
        </p:nvSpPr>
        <p:spPr bwMode="auto">
          <a:xfrm>
            <a:off x="2743200" y="5105400"/>
            <a:ext cx="606364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Outputs:</a:t>
            </a:r>
          </a:p>
          <a:p>
            <a:r>
              <a:rPr lang="en-US"/>
              <a:t>sound-aural-alarm: {true,false} aural-alarm-inhibit: {true, false}</a:t>
            </a:r>
          </a:p>
          <a:p>
            <a:r>
              <a:rPr lang="en-US"/>
              <a:t>combined-control-out: enumerated, etc.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14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CRC cards</a:t>
            </a:r>
          </a:p>
        </p:txBody>
      </p:sp>
      <p:sp>
        <p:nvSpPr>
          <p:cNvPr id="378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Well-known method for analyzing a system and developing an architecture.</a:t>
            </a:r>
          </a:p>
          <a:p>
            <a:r>
              <a:rPr lang="en-US" smtClean="0"/>
              <a:t>CRC:</a:t>
            </a:r>
          </a:p>
          <a:p>
            <a:pPr lvl="1"/>
            <a:r>
              <a:rPr lang="en-US" smtClean="0">
                <a:solidFill>
                  <a:srgbClr val="FF0000"/>
                </a:solidFill>
              </a:rPr>
              <a:t>classes</a:t>
            </a:r>
            <a:r>
              <a:rPr lang="en-US" smtClean="0"/>
              <a:t>;</a:t>
            </a:r>
          </a:p>
          <a:p>
            <a:pPr lvl="1"/>
            <a:r>
              <a:rPr lang="en-US" smtClean="0">
                <a:solidFill>
                  <a:srgbClr val="FF0000"/>
                </a:solidFill>
              </a:rPr>
              <a:t>responsibilities</a:t>
            </a:r>
            <a:r>
              <a:rPr lang="en-US" smtClean="0"/>
              <a:t> of each class;</a:t>
            </a:r>
          </a:p>
          <a:p>
            <a:pPr lvl="1"/>
            <a:r>
              <a:rPr lang="en-US" smtClean="0">
                <a:solidFill>
                  <a:srgbClr val="FF0000"/>
                </a:solidFill>
              </a:rPr>
              <a:t>collaborators</a:t>
            </a:r>
            <a:r>
              <a:rPr lang="en-US" smtClean="0"/>
              <a:t> are other classes that work with a class.</a:t>
            </a:r>
          </a:p>
          <a:p>
            <a:r>
              <a:rPr lang="en-US" smtClean="0"/>
              <a:t>Team-oriented methodology.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81663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9"/>
          <p:cNvSpPr>
            <a:spLocks noChangeArrowheads="1"/>
          </p:cNvSpPr>
          <p:nvPr/>
        </p:nvSpPr>
        <p:spPr bwMode="auto">
          <a:xfrm>
            <a:off x="6264275" y="2244725"/>
            <a:ext cx="4038600" cy="2438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389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CRC card format</a:t>
            </a:r>
          </a:p>
        </p:txBody>
      </p:sp>
      <p:sp>
        <p:nvSpPr>
          <p:cNvPr id="38918" name="Rectangle 4"/>
          <p:cNvSpPr>
            <a:spLocks noChangeArrowheads="1"/>
          </p:cNvSpPr>
          <p:nvPr/>
        </p:nvSpPr>
        <p:spPr bwMode="auto">
          <a:xfrm>
            <a:off x="1997075" y="2244725"/>
            <a:ext cx="4038600" cy="2438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38919" name="Text Box 6"/>
          <p:cNvSpPr txBox="1">
            <a:spLocks noChangeArrowheads="1"/>
          </p:cNvSpPr>
          <p:nvPr/>
        </p:nvSpPr>
        <p:spPr bwMode="auto">
          <a:xfrm>
            <a:off x="2149475" y="2320926"/>
            <a:ext cx="3462338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Class name:</a:t>
            </a:r>
          </a:p>
          <a:p>
            <a:r>
              <a:rPr lang="en-US" sz="2000"/>
              <a:t>Superclasses:</a:t>
            </a:r>
          </a:p>
          <a:p>
            <a:r>
              <a:rPr lang="en-US" sz="2000"/>
              <a:t>Subclasses:</a:t>
            </a:r>
          </a:p>
          <a:p>
            <a:r>
              <a:rPr lang="en-US" sz="2000"/>
              <a:t>Responsibilities:	Collaborators:</a:t>
            </a:r>
            <a:endParaRPr lang="en-US"/>
          </a:p>
        </p:txBody>
      </p:sp>
      <p:sp>
        <p:nvSpPr>
          <p:cNvPr id="38920" name="Text Box 8"/>
          <p:cNvSpPr txBox="1">
            <a:spLocks noChangeArrowheads="1"/>
          </p:cNvSpPr>
          <p:nvPr/>
        </p:nvSpPr>
        <p:spPr bwMode="auto">
          <a:xfrm>
            <a:off x="6416675" y="2397126"/>
            <a:ext cx="189388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Class name:</a:t>
            </a:r>
          </a:p>
          <a:p>
            <a:r>
              <a:rPr lang="en-US" sz="2000"/>
              <a:t>Class’s function:</a:t>
            </a:r>
          </a:p>
          <a:p>
            <a:r>
              <a:rPr lang="en-US" sz="2000"/>
              <a:t>Attributes:</a:t>
            </a:r>
            <a:endParaRPr lang="en-US"/>
          </a:p>
        </p:txBody>
      </p:sp>
      <p:sp>
        <p:nvSpPr>
          <p:cNvPr id="38921" name="Text Box 10"/>
          <p:cNvSpPr txBox="1">
            <a:spLocks noChangeArrowheads="1"/>
          </p:cNvSpPr>
          <p:nvPr/>
        </p:nvSpPr>
        <p:spPr bwMode="auto">
          <a:xfrm>
            <a:off x="3581400" y="4953000"/>
            <a:ext cx="65011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front</a:t>
            </a:r>
          </a:p>
        </p:txBody>
      </p:sp>
      <p:sp>
        <p:nvSpPr>
          <p:cNvPr id="38922" name="Text Box 11"/>
          <p:cNvSpPr txBox="1">
            <a:spLocks noChangeArrowheads="1"/>
          </p:cNvSpPr>
          <p:nvPr/>
        </p:nvSpPr>
        <p:spPr bwMode="auto">
          <a:xfrm>
            <a:off x="7848600" y="4953000"/>
            <a:ext cx="6190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back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89454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CRC methodology</a:t>
            </a:r>
          </a:p>
        </p:txBody>
      </p:sp>
      <p:sp>
        <p:nvSpPr>
          <p:cNvPr id="399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Develop an initial list of classes.</a:t>
            </a:r>
          </a:p>
          <a:p>
            <a:pPr lvl="1"/>
            <a:r>
              <a:rPr lang="en-US" smtClean="0"/>
              <a:t>Simple description is OK.</a:t>
            </a:r>
          </a:p>
          <a:p>
            <a:pPr lvl="1"/>
            <a:r>
              <a:rPr lang="en-US" smtClean="0"/>
              <a:t>Team members should discuss their choices.</a:t>
            </a:r>
          </a:p>
          <a:p>
            <a:r>
              <a:rPr lang="en-US" smtClean="0"/>
              <a:t>Write initial responsibilities/collaborators.</a:t>
            </a:r>
          </a:p>
          <a:p>
            <a:pPr lvl="1"/>
            <a:r>
              <a:rPr lang="en-US" smtClean="0"/>
              <a:t>Helps to define the classes.</a:t>
            </a:r>
          </a:p>
          <a:p>
            <a:r>
              <a:rPr lang="en-US" smtClean="0"/>
              <a:t>Create some usage scenarios.</a:t>
            </a:r>
          </a:p>
          <a:p>
            <a:pPr lvl="1"/>
            <a:r>
              <a:rPr lang="en-US" smtClean="0"/>
              <a:t>Major uses of system and classes. 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200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CRC methodology, cont’d.</a:t>
            </a:r>
          </a:p>
        </p:txBody>
      </p:sp>
      <p:sp>
        <p:nvSpPr>
          <p:cNvPr id="409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Walk through scenarios.</a:t>
            </a:r>
          </a:p>
          <a:p>
            <a:pPr lvl="1"/>
            <a:r>
              <a:rPr lang="en-US" smtClean="0"/>
              <a:t>See what works and doesn’t work.</a:t>
            </a:r>
          </a:p>
          <a:p>
            <a:r>
              <a:rPr lang="en-US" smtClean="0"/>
              <a:t>Refine the classes, responsibilities, and collaborators.</a:t>
            </a:r>
          </a:p>
          <a:p>
            <a:r>
              <a:rPr lang="en-US" smtClean="0"/>
              <a:t>Add class relatoinships:</a:t>
            </a:r>
          </a:p>
          <a:p>
            <a:pPr lvl="1"/>
            <a:r>
              <a:rPr lang="en-US" smtClean="0"/>
              <a:t>superclass, subclass.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69556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CRC cards for elevator</a:t>
            </a:r>
          </a:p>
        </p:txBody>
      </p:sp>
      <p:sp>
        <p:nvSpPr>
          <p:cNvPr id="4198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Real-world classes:</a:t>
            </a:r>
          </a:p>
          <a:p>
            <a:pPr lvl="1"/>
            <a:r>
              <a:rPr lang="en-US" smtClean="0"/>
              <a:t>elevator car, passenger, floor control, car control, car sensor.</a:t>
            </a:r>
          </a:p>
          <a:p>
            <a:r>
              <a:rPr lang="en-US" smtClean="0"/>
              <a:t>Architectural classes: car state, floor control reader, car control reader, car control sender, scheduler.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37359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Elevator responsibilities and collaborators</a:t>
            </a:r>
          </a:p>
        </p:txBody>
      </p:sp>
      <p:graphicFrame>
        <p:nvGraphicFramePr>
          <p:cNvPr id="1026" name="Object 3"/>
          <p:cNvGraphicFramePr>
            <a:graphicFrameLocks noGrp="1" noChangeAspect="1"/>
          </p:cNvGraphicFramePr>
          <p:nvPr>
            <p:ph type="tbl" idx="1"/>
          </p:nvPr>
        </p:nvGraphicFramePr>
        <p:xfrm>
          <a:off x="1985963" y="1917701"/>
          <a:ext cx="8153400" cy="413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Document" r:id="rId3" imgW="8164800" imgH="4137120" progId="Word.Document.8">
                  <p:embed/>
                </p:oleObj>
              </mc:Choice>
              <mc:Fallback>
                <p:oleObj name="Document" r:id="rId3" imgW="8164800" imgH="413712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5963" y="1917701"/>
                        <a:ext cx="8153400" cy="413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680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Spacecraft design errors</a:t>
            </a:r>
            <a:endParaRPr lang="en-US" dirty="0" smtClean="0"/>
          </a:p>
        </p:txBody>
      </p:sp>
      <p:sp>
        <p:nvSpPr>
          <p:cNvPr id="7173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Mars Climate Observer l</a:t>
            </a:r>
            <a:r>
              <a:rPr lang="en-US" dirty="0" smtClean="0"/>
              <a:t>ost </a:t>
            </a:r>
            <a:r>
              <a:rPr lang="en-US" dirty="0" smtClean="0"/>
              <a:t>on Mars in September 1999.</a:t>
            </a:r>
          </a:p>
          <a:p>
            <a:r>
              <a:rPr lang="en-US" dirty="0" smtClean="0"/>
              <a:t>Requirements problem:</a:t>
            </a:r>
          </a:p>
          <a:p>
            <a:pPr lvl="1"/>
            <a:r>
              <a:rPr lang="en-US" dirty="0" smtClean="0"/>
              <a:t>Requirements did not specify units. </a:t>
            </a:r>
          </a:p>
          <a:p>
            <a:pPr lvl="1"/>
            <a:r>
              <a:rPr lang="en-US" dirty="0" smtClean="0"/>
              <a:t>Lockheed Martin used English; JPL wanted metric.</a:t>
            </a:r>
          </a:p>
          <a:p>
            <a:r>
              <a:rPr lang="en-US" dirty="0" smtClean="0"/>
              <a:t>Not caught by manual inspections.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New Horizons experienced 81-minute </a:t>
            </a:r>
            <a:r>
              <a:rPr lang="en-US" dirty="0" err="1" smtClean="0"/>
              <a:t>comm</a:t>
            </a:r>
            <a:r>
              <a:rPr lang="en-US" dirty="0" smtClean="0"/>
              <a:t> blackout while approaching Jupiter in 2015.</a:t>
            </a:r>
          </a:p>
          <a:p>
            <a:r>
              <a:rPr lang="en-US" dirty="0" smtClean="0"/>
              <a:t>LightSail malfunctioned in orbit due to a file overflow bug.</a:t>
            </a:r>
          </a:p>
          <a:p>
            <a:pPr lvl="1"/>
            <a:r>
              <a:rPr lang="en-US" dirty="0" smtClean="0"/>
              <a:t>Bug occurred only after about 40 hours of operation, ground tests did not run long enough.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813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Design flow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0000"/>
                </a:solidFill>
              </a:rPr>
              <a:t>Design flow</a:t>
            </a:r>
            <a:r>
              <a:rPr lang="en-US" smtClean="0"/>
              <a:t>: sequence of steps in a design methodology.</a:t>
            </a:r>
          </a:p>
          <a:p>
            <a:r>
              <a:rPr lang="en-US" smtClean="0"/>
              <a:t>May be partially or fully automated.</a:t>
            </a:r>
          </a:p>
          <a:p>
            <a:pPr lvl="1"/>
            <a:r>
              <a:rPr lang="en-US" smtClean="0"/>
              <a:t>Use tools to transform, verify design.</a:t>
            </a:r>
          </a:p>
          <a:p>
            <a:r>
              <a:rPr lang="en-US" smtClean="0"/>
              <a:t>Design flow is one component of methodology. Methodology also includes management organization, etc.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277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Waterfall model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2938" y="1920636"/>
            <a:ext cx="8178800" cy="628650"/>
          </a:xfrm>
        </p:spPr>
        <p:txBody>
          <a:bodyPr/>
          <a:lstStyle/>
          <a:p>
            <a:r>
              <a:rPr lang="en-US" smtClean="0"/>
              <a:t>Early model for software development:</a:t>
            </a:r>
          </a:p>
        </p:txBody>
      </p:sp>
      <p:sp>
        <p:nvSpPr>
          <p:cNvPr id="9222" name="Text Box 4"/>
          <p:cNvSpPr txBox="1">
            <a:spLocks noChangeArrowheads="1"/>
          </p:cNvSpPr>
          <p:nvPr/>
        </p:nvSpPr>
        <p:spPr bwMode="auto">
          <a:xfrm>
            <a:off x="2215056" y="2709862"/>
            <a:ext cx="147264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requirements</a:t>
            </a:r>
            <a:endParaRPr lang="en-US"/>
          </a:p>
        </p:txBody>
      </p:sp>
      <p:sp>
        <p:nvSpPr>
          <p:cNvPr id="9223" name="Text Box 5"/>
          <p:cNvSpPr txBox="1">
            <a:spLocks noChangeArrowheads="1"/>
          </p:cNvSpPr>
          <p:nvPr/>
        </p:nvSpPr>
        <p:spPr bwMode="auto">
          <a:xfrm>
            <a:off x="3434255" y="3395662"/>
            <a:ext cx="133979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architecture</a:t>
            </a:r>
            <a:endParaRPr lang="en-US"/>
          </a:p>
        </p:txBody>
      </p:sp>
      <p:sp>
        <p:nvSpPr>
          <p:cNvPr id="9224" name="Text Box 6"/>
          <p:cNvSpPr txBox="1">
            <a:spLocks noChangeArrowheads="1"/>
          </p:cNvSpPr>
          <p:nvPr/>
        </p:nvSpPr>
        <p:spPr bwMode="auto">
          <a:xfrm>
            <a:off x="4724805" y="4149842"/>
            <a:ext cx="81509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coding</a:t>
            </a:r>
            <a:endParaRPr lang="en-US" dirty="0"/>
          </a:p>
        </p:txBody>
      </p:sp>
      <p:sp>
        <p:nvSpPr>
          <p:cNvPr id="9225" name="Text Box 7"/>
          <p:cNvSpPr txBox="1">
            <a:spLocks noChangeArrowheads="1"/>
          </p:cNvSpPr>
          <p:nvPr/>
        </p:nvSpPr>
        <p:spPr bwMode="auto">
          <a:xfrm>
            <a:off x="6051333" y="4869707"/>
            <a:ext cx="83490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testing</a:t>
            </a:r>
            <a:endParaRPr lang="en-US" dirty="0"/>
          </a:p>
        </p:txBody>
      </p:sp>
      <p:sp>
        <p:nvSpPr>
          <p:cNvPr id="9226" name="Text Box 8"/>
          <p:cNvSpPr txBox="1">
            <a:spLocks noChangeArrowheads="1"/>
          </p:cNvSpPr>
          <p:nvPr/>
        </p:nvSpPr>
        <p:spPr bwMode="auto">
          <a:xfrm>
            <a:off x="7070834" y="5620039"/>
            <a:ext cx="14284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maintenance</a:t>
            </a:r>
            <a:endParaRPr lang="en-US" dirty="0"/>
          </a:p>
        </p:txBody>
      </p:sp>
      <p:sp>
        <p:nvSpPr>
          <p:cNvPr id="9227" name="Line 9"/>
          <p:cNvSpPr>
            <a:spLocks noChangeShapeType="1"/>
          </p:cNvSpPr>
          <p:nvPr/>
        </p:nvSpPr>
        <p:spPr bwMode="auto">
          <a:xfrm>
            <a:off x="3510455" y="3079194"/>
            <a:ext cx="762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Line 10"/>
          <p:cNvSpPr>
            <a:spLocks noChangeShapeType="1"/>
          </p:cNvSpPr>
          <p:nvPr/>
        </p:nvSpPr>
        <p:spPr bwMode="auto">
          <a:xfrm flipH="1" flipV="1">
            <a:off x="2596055" y="3107941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18" name="Line 9"/>
          <p:cNvSpPr>
            <a:spLocks noChangeShapeType="1"/>
          </p:cNvSpPr>
          <p:nvPr/>
        </p:nvSpPr>
        <p:spPr bwMode="auto">
          <a:xfrm>
            <a:off x="4724805" y="3770093"/>
            <a:ext cx="762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 flipV="1">
            <a:off x="3810405" y="379884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Line 9"/>
          <p:cNvSpPr>
            <a:spLocks noChangeShapeType="1"/>
          </p:cNvSpPr>
          <p:nvPr/>
        </p:nvSpPr>
        <p:spPr bwMode="auto">
          <a:xfrm>
            <a:off x="5956738" y="4488707"/>
            <a:ext cx="762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Line 10"/>
          <p:cNvSpPr>
            <a:spLocks noChangeShapeType="1"/>
          </p:cNvSpPr>
          <p:nvPr/>
        </p:nvSpPr>
        <p:spPr bwMode="auto">
          <a:xfrm flipH="1" flipV="1">
            <a:off x="5042338" y="4517454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9"/>
          <p:cNvSpPr>
            <a:spLocks noChangeShapeType="1"/>
          </p:cNvSpPr>
          <p:nvPr/>
        </p:nvSpPr>
        <p:spPr bwMode="auto">
          <a:xfrm>
            <a:off x="7214038" y="5210292"/>
            <a:ext cx="762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10"/>
          <p:cNvSpPr>
            <a:spLocks noChangeShapeType="1"/>
          </p:cNvSpPr>
          <p:nvPr/>
        </p:nvSpPr>
        <p:spPr bwMode="auto">
          <a:xfrm flipH="1" flipV="1">
            <a:off x="6299638" y="5239039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2717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Waterfall model steps</a:t>
            </a:r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Requirements: determine basic characteristics.</a:t>
            </a:r>
          </a:p>
          <a:p>
            <a:r>
              <a:rPr lang="en-US" smtClean="0"/>
              <a:t>Architecture: decompose into basic modules.</a:t>
            </a:r>
          </a:p>
          <a:p>
            <a:r>
              <a:rPr lang="en-US" smtClean="0"/>
              <a:t>Coding: implement and integrate.</a:t>
            </a:r>
          </a:p>
          <a:p>
            <a:r>
              <a:rPr lang="en-US" smtClean="0"/>
              <a:t>Testing: exercise and uncover bugs.</a:t>
            </a:r>
          </a:p>
          <a:p>
            <a:r>
              <a:rPr lang="en-US" smtClean="0"/>
              <a:t>Maintenance: deploy, fix bugs, upgrade.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827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Waterfall model critique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Only local feedback---may need iterations between coding and requirements, for example.</a:t>
            </a:r>
          </a:p>
          <a:p>
            <a:r>
              <a:rPr lang="en-US" smtClean="0"/>
              <a:t>Doesn’t integrate top-down and bottom-up design.</a:t>
            </a:r>
          </a:p>
          <a:p>
            <a:r>
              <a:rPr lang="en-US" smtClean="0"/>
              <a:t>Assumes hardware is given.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0549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Spiral model</a:t>
            </a:r>
          </a:p>
        </p:txBody>
      </p:sp>
      <p:sp>
        <p:nvSpPr>
          <p:cNvPr id="12293" name="Line 4"/>
          <p:cNvSpPr>
            <a:spLocks noChangeShapeType="1"/>
          </p:cNvSpPr>
          <p:nvPr/>
        </p:nvSpPr>
        <p:spPr bwMode="auto">
          <a:xfrm flipV="1">
            <a:off x="6019800" y="4953000"/>
            <a:ext cx="1066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Line 5"/>
          <p:cNvSpPr>
            <a:spLocks noChangeShapeType="1"/>
          </p:cNvSpPr>
          <p:nvPr/>
        </p:nvSpPr>
        <p:spPr bwMode="auto">
          <a:xfrm flipH="1">
            <a:off x="4953000" y="52578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Line 6"/>
          <p:cNvSpPr>
            <a:spLocks noChangeShapeType="1"/>
          </p:cNvSpPr>
          <p:nvPr/>
        </p:nvSpPr>
        <p:spPr bwMode="auto">
          <a:xfrm>
            <a:off x="6019800" y="5257800"/>
            <a:ext cx="990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6" name="Text Box 7"/>
          <p:cNvSpPr txBox="1">
            <a:spLocks noChangeArrowheads="1"/>
          </p:cNvSpPr>
          <p:nvPr/>
        </p:nvSpPr>
        <p:spPr bwMode="auto">
          <a:xfrm>
            <a:off x="7070725" y="4967288"/>
            <a:ext cx="159575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66FF"/>
                </a:solidFill>
              </a:rPr>
              <a:t>requirements</a:t>
            </a:r>
            <a:endParaRPr lang="en-US"/>
          </a:p>
        </p:txBody>
      </p:sp>
      <p:sp>
        <p:nvSpPr>
          <p:cNvPr id="12297" name="Text Box 8"/>
          <p:cNvSpPr txBox="1">
            <a:spLocks noChangeArrowheads="1"/>
          </p:cNvSpPr>
          <p:nvPr/>
        </p:nvSpPr>
        <p:spPr bwMode="auto">
          <a:xfrm>
            <a:off x="3962401" y="5105400"/>
            <a:ext cx="86273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66FF"/>
                </a:solidFill>
              </a:rPr>
              <a:t>design</a:t>
            </a:r>
            <a:endParaRPr lang="en-US"/>
          </a:p>
        </p:txBody>
      </p:sp>
      <p:sp>
        <p:nvSpPr>
          <p:cNvPr id="12298" name="Text Box 9"/>
          <p:cNvSpPr txBox="1">
            <a:spLocks noChangeArrowheads="1"/>
          </p:cNvSpPr>
          <p:nvPr/>
        </p:nvSpPr>
        <p:spPr bwMode="auto">
          <a:xfrm>
            <a:off x="7010400" y="5410200"/>
            <a:ext cx="58137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66FF"/>
                </a:solidFill>
              </a:rPr>
              <a:t>test</a:t>
            </a:r>
            <a:endParaRPr lang="en-US"/>
          </a:p>
        </p:txBody>
      </p:sp>
      <p:sp>
        <p:nvSpPr>
          <p:cNvPr id="12299" name="Text Box 10"/>
          <p:cNvSpPr txBox="1">
            <a:spLocks noChangeArrowheads="1"/>
          </p:cNvSpPr>
          <p:nvPr/>
        </p:nvSpPr>
        <p:spPr bwMode="auto">
          <a:xfrm>
            <a:off x="7162800" y="1752600"/>
            <a:ext cx="17817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system feasibility</a:t>
            </a:r>
          </a:p>
        </p:txBody>
      </p:sp>
      <p:sp>
        <p:nvSpPr>
          <p:cNvPr id="12300" name="Text Box 11"/>
          <p:cNvSpPr txBox="1">
            <a:spLocks noChangeArrowheads="1"/>
          </p:cNvSpPr>
          <p:nvPr/>
        </p:nvSpPr>
        <p:spPr bwMode="auto">
          <a:xfrm>
            <a:off x="7162801" y="2438400"/>
            <a:ext cx="136364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specification</a:t>
            </a:r>
          </a:p>
        </p:txBody>
      </p:sp>
      <p:sp>
        <p:nvSpPr>
          <p:cNvPr id="12301" name="Text Box 12"/>
          <p:cNvSpPr txBox="1">
            <a:spLocks noChangeArrowheads="1"/>
          </p:cNvSpPr>
          <p:nvPr/>
        </p:nvSpPr>
        <p:spPr bwMode="auto">
          <a:xfrm>
            <a:off x="7162801" y="3124200"/>
            <a:ext cx="111966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prototype</a:t>
            </a:r>
          </a:p>
        </p:txBody>
      </p:sp>
      <p:sp>
        <p:nvSpPr>
          <p:cNvPr id="12302" name="Text Box 13"/>
          <p:cNvSpPr txBox="1">
            <a:spLocks noChangeArrowheads="1"/>
          </p:cNvSpPr>
          <p:nvPr/>
        </p:nvSpPr>
        <p:spPr bwMode="auto">
          <a:xfrm>
            <a:off x="7162801" y="3810000"/>
            <a:ext cx="140762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initial system</a:t>
            </a:r>
          </a:p>
        </p:txBody>
      </p:sp>
      <p:sp>
        <p:nvSpPr>
          <p:cNvPr id="12303" name="Text Box 14"/>
          <p:cNvSpPr txBox="1">
            <a:spLocks noChangeArrowheads="1"/>
          </p:cNvSpPr>
          <p:nvPr/>
        </p:nvSpPr>
        <p:spPr bwMode="auto">
          <a:xfrm>
            <a:off x="7162801" y="4419600"/>
            <a:ext cx="181318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enhanced system</a:t>
            </a:r>
          </a:p>
        </p:txBody>
      </p:sp>
      <p:sp>
        <p:nvSpPr>
          <p:cNvPr id="44047" name="Freeform 15"/>
          <p:cNvSpPr>
            <a:spLocks/>
          </p:cNvSpPr>
          <p:nvPr/>
        </p:nvSpPr>
        <p:spPr bwMode="auto">
          <a:xfrm>
            <a:off x="5549900" y="1828800"/>
            <a:ext cx="1003300" cy="330200"/>
          </a:xfrm>
          <a:custGeom>
            <a:avLst/>
            <a:gdLst>
              <a:gd name="T0" fmla="*/ 632 w 632"/>
              <a:gd name="T1" fmla="*/ 96 h 208"/>
              <a:gd name="T2" fmla="*/ 392 w 632"/>
              <a:gd name="T3" fmla="*/ 0 h 208"/>
              <a:gd name="T4" fmla="*/ 8 w 632"/>
              <a:gd name="T5" fmla="*/ 96 h 208"/>
              <a:gd name="T6" fmla="*/ 344 w 632"/>
              <a:gd name="T7" fmla="*/ 192 h 208"/>
              <a:gd name="T8" fmla="*/ 584 w 632"/>
              <a:gd name="T9" fmla="*/ 192 h 20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32"/>
              <a:gd name="T16" fmla="*/ 0 h 208"/>
              <a:gd name="T17" fmla="*/ 632 w 632"/>
              <a:gd name="T18" fmla="*/ 208 h 20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32" h="208">
                <a:moveTo>
                  <a:pt x="632" y="96"/>
                </a:moveTo>
                <a:cubicBezTo>
                  <a:pt x="564" y="48"/>
                  <a:pt x="496" y="0"/>
                  <a:pt x="392" y="0"/>
                </a:cubicBezTo>
                <a:cubicBezTo>
                  <a:pt x="288" y="0"/>
                  <a:pt x="16" y="64"/>
                  <a:pt x="8" y="96"/>
                </a:cubicBezTo>
                <a:cubicBezTo>
                  <a:pt x="0" y="128"/>
                  <a:pt x="248" y="176"/>
                  <a:pt x="344" y="192"/>
                </a:cubicBezTo>
                <a:cubicBezTo>
                  <a:pt x="440" y="208"/>
                  <a:pt x="512" y="200"/>
                  <a:pt x="584" y="192"/>
                </a:cubicBezTo>
              </a:path>
            </a:pathLst>
          </a:cu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8" name="Freeform 16"/>
          <p:cNvSpPr>
            <a:spLocks/>
          </p:cNvSpPr>
          <p:nvPr/>
        </p:nvSpPr>
        <p:spPr bwMode="auto">
          <a:xfrm>
            <a:off x="5295900" y="2133600"/>
            <a:ext cx="1270000" cy="685800"/>
          </a:xfrm>
          <a:custGeom>
            <a:avLst/>
            <a:gdLst>
              <a:gd name="T0" fmla="*/ 744 w 800"/>
              <a:gd name="T1" fmla="*/ 0 h 432"/>
              <a:gd name="T2" fmla="*/ 744 w 800"/>
              <a:gd name="T3" fmla="*/ 240 h 432"/>
              <a:gd name="T4" fmla="*/ 408 w 800"/>
              <a:gd name="T5" fmla="*/ 192 h 432"/>
              <a:gd name="T6" fmla="*/ 24 w 800"/>
              <a:gd name="T7" fmla="*/ 288 h 432"/>
              <a:gd name="T8" fmla="*/ 552 w 800"/>
              <a:gd name="T9" fmla="*/ 432 h 432"/>
              <a:gd name="T10" fmla="*/ 792 w 800"/>
              <a:gd name="T11" fmla="*/ 288 h 43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800"/>
              <a:gd name="T19" fmla="*/ 0 h 432"/>
              <a:gd name="T20" fmla="*/ 800 w 800"/>
              <a:gd name="T21" fmla="*/ 432 h 43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800" h="432">
                <a:moveTo>
                  <a:pt x="744" y="0"/>
                </a:moveTo>
                <a:cubicBezTo>
                  <a:pt x="772" y="104"/>
                  <a:pt x="800" y="208"/>
                  <a:pt x="744" y="240"/>
                </a:cubicBezTo>
                <a:cubicBezTo>
                  <a:pt x="688" y="272"/>
                  <a:pt x="528" y="184"/>
                  <a:pt x="408" y="192"/>
                </a:cubicBezTo>
                <a:cubicBezTo>
                  <a:pt x="288" y="200"/>
                  <a:pt x="0" y="248"/>
                  <a:pt x="24" y="288"/>
                </a:cubicBezTo>
                <a:cubicBezTo>
                  <a:pt x="48" y="328"/>
                  <a:pt x="424" y="432"/>
                  <a:pt x="552" y="432"/>
                </a:cubicBezTo>
                <a:cubicBezTo>
                  <a:pt x="680" y="432"/>
                  <a:pt x="752" y="312"/>
                  <a:pt x="792" y="288"/>
                </a:cubicBezTo>
              </a:path>
            </a:pathLst>
          </a:cu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9" name="Freeform 17"/>
          <p:cNvSpPr>
            <a:spLocks/>
          </p:cNvSpPr>
          <p:nvPr/>
        </p:nvSpPr>
        <p:spPr bwMode="auto">
          <a:xfrm>
            <a:off x="5181600" y="2667000"/>
            <a:ext cx="1600200" cy="939800"/>
          </a:xfrm>
          <a:custGeom>
            <a:avLst/>
            <a:gdLst>
              <a:gd name="T0" fmla="*/ 864 w 1008"/>
              <a:gd name="T1" fmla="*/ 0 h 592"/>
              <a:gd name="T2" fmla="*/ 960 w 1008"/>
              <a:gd name="T3" fmla="*/ 288 h 592"/>
              <a:gd name="T4" fmla="*/ 576 w 1008"/>
              <a:gd name="T5" fmla="*/ 192 h 592"/>
              <a:gd name="T6" fmla="*/ 0 w 1008"/>
              <a:gd name="T7" fmla="*/ 336 h 592"/>
              <a:gd name="T8" fmla="*/ 576 w 1008"/>
              <a:gd name="T9" fmla="*/ 576 h 592"/>
              <a:gd name="T10" fmla="*/ 960 w 1008"/>
              <a:gd name="T11" fmla="*/ 432 h 59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008"/>
              <a:gd name="T19" fmla="*/ 0 h 592"/>
              <a:gd name="T20" fmla="*/ 1008 w 1008"/>
              <a:gd name="T21" fmla="*/ 592 h 59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008" h="592">
                <a:moveTo>
                  <a:pt x="864" y="0"/>
                </a:moveTo>
                <a:cubicBezTo>
                  <a:pt x="936" y="128"/>
                  <a:pt x="1008" y="256"/>
                  <a:pt x="960" y="288"/>
                </a:cubicBezTo>
                <a:cubicBezTo>
                  <a:pt x="912" y="320"/>
                  <a:pt x="736" y="184"/>
                  <a:pt x="576" y="192"/>
                </a:cubicBezTo>
                <a:cubicBezTo>
                  <a:pt x="416" y="200"/>
                  <a:pt x="0" y="272"/>
                  <a:pt x="0" y="336"/>
                </a:cubicBezTo>
                <a:cubicBezTo>
                  <a:pt x="0" y="400"/>
                  <a:pt x="416" y="560"/>
                  <a:pt x="576" y="576"/>
                </a:cubicBezTo>
                <a:cubicBezTo>
                  <a:pt x="736" y="592"/>
                  <a:pt x="848" y="512"/>
                  <a:pt x="960" y="432"/>
                </a:cubicBezTo>
              </a:path>
            </a:pathLst>
          </a:cu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51" name="Freeform 19"/>
          <p:cNvSpPr>
            <a:spLocks/>
          </p:cNvSpPr>
          <p:nvPr/>
        </p:nvSpPr>
        <p:spPr bwMode="auto">
          <a:xfrm>
            <a:off x="4953000" y="3352800"/>
            <a:ext cx="1930400" cy="1003300"/>
          </a:xfrm>
          <a:custGeom>
            <a:avLst/>
            <a:gdLst>
              <a:gd name="T0" fmla="*/ 1056 w 1216"/>
              <a:gd name="T1" fmla="*/ 48 h 632"/>
              <a:gd name="T2" fmla="*/ 1104 w 1216"/>
              <a:gd name="T3" fmla="*/ 48 h 632"/>
              <a:gd name="T4" fmla="*/ 1152 w 1216"/>
              <a:gd name="T5" fmla="*/ 336 h 632"/>
              <a:gd name="T6" fmla="*/ 720 w 1216"/>
              <a:gd name="T7" fmla="*/ 240 h 632"/>
              <a:gd name="T8" fmla="*/ 0 w 1216"/>
              <a:gd name="T9" fmla="*/ 432 h 632"/>
              <a:gd name="T10" fmla="*/ 720 w 1216"/>
              <a:gd name="T11" fmla="*/ 624 h 632"/>
              <a:gd name="T12" fmla="*/ 1152 w 1216"/>
              <a:gd name="T13" fmla="*/ 480 h 63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216"/>
              <a:gd name="T22" fmla="*/ 0 h 632"/>
              <a:gd name="T23" fmla="*/ 1216 w 1216"/>
              <a:gd name="T24" fmla="*/ 632 h 63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216" h="632">
                <a:moveTo>
                  <a:pt x="1056" y="48"/>
                </a:moveTo>
                <a:cubicBezTo>
                  <a:pt x="1072" y="24"/>
                  <a:pt x="1088" y="0"/>
                  <a:pt x="1104" y="48"/>
                </a:cubicBezTo>
                <a:cubicBezTo>
                  <a:pt x="1120" y="96"/>
                  <a:pt x="1216" y="304"/>
                  <a:pt x="1152" y="336"/>
                </a:cubicBezTo>
                <a:cubicBezTo>
                  <a:pt x="1088" y="368"/>
                  <a:pt x="912" y="224"/>
                  <a:pt x="720" y="240"/>
                </a:cubicBezTo>
                <a:cubicBezTo>
                  <a:pt x="528" y="256"/>
                  <a:pt x="0" y="368"/>
                  <a:pt x="0" y="432"/>
                </a:cubicBezTo>
                <a:cubicBezTo>
                  <a:pt x="0" y="496"/>
                  <a:pt x="528" y="616"/>
                  <a:pt x="720" y="624"/>
                </a:cubicBezTo>
                <a:cubicBezTo>
                  <a:pt x="912" y="632"/>
                  <a:pt x="1032" y="556"/>
                  <a:pt x="1152" y="480"/>
                </a:cubicBezTo>
              </a:path>
            </a:pathLst>
          </a:cu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52" name="Freeform 20"/>
          <p:cNvSpPr>
            <a:spLocks/>
          </p:cNvSpPr>
          <p:nvPr/>
        </p:nvSpPr>
        <p:spPr bwMode="auto">
          <a:xfrm>
            <a:off x="4953000" y="4191000"/>
            <a:ext cx="2095500" cy="863600"/>
          </a:xfrm>
          <a:custGeom>
            <a:avLst/>
            <a:gdLst>
              <a:gd name="T0" fmla="*/ 1152 w 1320"/>
              <a:gd name="T1" fmla="*/ 0 h 544"/>
              <a:gd name="T2" fmla="*/ 1248 w 1320"/>
              <a:gd name="T3" fmla="*/ 240 h 544"/>
              <a:gd name="T4" fmla="*/ 720 w 1320"/>
              <a:gd name="T5" fmla="*/ 192 h 544"/>
              <a:gd name="T6" fmla="*/ 0 w 1320"/>
              <a:gd name="T7" fmla="*/ 384 h 544"/>
              <a:gd name="T8" fmla="*/ 720 w 1320"/>
              <a:gd name="T9" fmla="*/ 528 h 544"/>
              <a:gd name="T10" fmla="*/ 1248 w 1320"/>
              <a:gd name="T11" fmla="*/ 288 h 54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320"/>
              <a:gd name="T19" fmla="*/ 0 h 544"/>
              <a:gd name="T20" fmla="*/ 1320 w 1320"/>
              <a:gd name="T21" fmla="*/ 544 h 54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320" h="544">
                <a:moveTo>
                  <a:pt x="1152" y="0"/>
                </a:moveTo>
                <a:cubicBezTo>
                  <a:pt x="1236" y="104"/>
                  <a:pt x="1320" y="208"/>
                  <a:pt x="1248" y="240"/>
                </a:cubicBezTo>
                <a:cubicBezTo>
                  <a:pt x="1176" y="272"/>
                  <a:pt x="928" y="168"/>
                  <a:pt x="720" y="192"/>
                </a:cubicBezTo>
                <a:cubicBezTo>
                  <a:pt x="512" y="216"/>
                  <a:pt x="0" y="328"/>
                  <a:pt x="0" y="384"/>
                </a:cubicBezTo>
                <a:cubicBezTo>
                  <a:pt x="0" y="440"/>
                  <a:pt x="512" y="544"/>
                  <a:pt x="720" y="528"/>
                </a:cubicBezTo>
                <a:cubicBezTo>
                  <a:pt x="928" y="512"/>
                  <a:pt x="1088" y="400"/>
                  <a:pt x="1248" y="288"/>
                </a:cubicBezTo>
              </a:path>
            </a:pathLst>
          </a:cu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905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4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4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4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4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4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7" grpId="0" animBg="1"/>
      <p:bldP spid="44048" grpId="0" animBg="1"/>
      <p:bldP spid="44049" grpId="0" animBg="1"/>
      <p:bldP spid="44051" grpId="0" animBg="1"/>
      <p:bldP spid="4405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1480</Words>
  <Application>Microsoft Office PowerPoint</Application>
  <PresentationFormat>Widescreen</PresentationFormat>
  <Paragraphs>384</Paragraphs>
  <Slides>39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5" baseType="lpstr">
      <vt:lpstr>Arial</vt:lpstr>
      <vt:lpstr>Calibri</vt:lpstr>
      <vt:lpstr>Calibri Light</vt:lpstr>
      <vt:lpstr>Monotype Sorts</vt:lpstr>
      <vt:lpstr>Office Theme</vt:lpstr>
      <vt:lpstr>Document</vt:lpstr>
      <vt:lpstr>System design techniques</vt:lpstr>
      <vt:lpstr>Design methodologies</vt:lpstr>
      <vt:lpstr>Product metrics</vt:lpstr>
      <vt:lpstr>Spacecraft design errors</vt:lpstr>
      <vt:lpstr>Design flow</vt:lpstr>
      <vt:lpstr>Waterfall model</vt:lpstr>
      <vt:lpstr>Waterfall model steps</vt:lpstr>
      <vt:lpstr>Waterfall model critique</vt:lpstr>
      <vt:lpstr>Spiral model</vt:lpstr>
      <vt:lpstr>Spiral model critique</vt:lpstr>
      <vt:lpstr>Successive refinement model</vt:lpstr>
      <vt:lpstr>Hardware/software design flow</vt:lpstr>
      <vt:lpstr>Co-design methodology</vt:lpstr>
      <vt:lpstr>Hierarchical design flow</vt:lpstr>
      <vt:lpstr>Hierarchical HW/SW flow</vt:lpstr>
      <vt:lpstr>Concurrent engineering</vt:lpstr>
      <vt:lpstr>Concurrent engineering techniques</vt:lpstr>
      <vt:lpstr>AT&amp;T PBX concurrent engineering</vt:lpstr>
      <vt:lpstr>Requirements analysis</vt:lpstr>
      <vt:lpstr>Types of requirements</vt:lpstr>
      <vt:lpstr>Good requirements</vt:lpstr>
      <vt:lpstr>Good requirements, cont’d.</vt:lpstr>
      <vt:lpstr>Setting requirements</vt:lpstr>
      <vt:lpstr>Specifications</vt:lpstr>
      <vt:lpstr>SDL</vt:lpstr>
      <vt:lpstr>Statecharts</vt:lpstr>
      <vt:lpstr>Statechart OR state</vt:lpstr>
      <vt:lpstr>Statechart AND state</vt:lpstr>
      <vt:lpstr>AND-OR tables</vt:lpstr>
      <vt:lpstr>TCAS II specification</vt:lpstr>
      <vt:lpstr>RMSL</vt:lpstr>
      <vt:lpstr>TCAS top-level description</vt:lpstr>
      <vt:lpstr>Own-Aircraft AND state</vt:lpstr>
      <vt:lpstr>CRC cards</vt:lpstr>
      <vt:lpstr>CRC card format</vt:lpstr>
      <vt:lpstr>CRC methodology</vt:lpstr>
      <vt:lpstr>CRC methodology, cont’d.</vt:lpstr>
      <vt:lpstr>CRC cards for elevator</vt:lpstr>
      <vt:lpstr>Elevator responsibilities and collaborators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 design techniques</dc:title>
  <dc:creator>Marilyn</dc:creator>
  <cp:lastModifiedBy>Marilyn</cp:lastModifiedBy>
  <cp:revision>4</cp:revision>
  <dcterms:created xsi:type="dcterms:W3CDTF">2015-10-12T01:28:04Z</dcterms:created>
  <dcterms:modified xsi:type="dcterms:W3CDTF">2015-10-14T00:10:40Z</dcterms:modified>
</cp:coreProperties>
</file>