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3" r:id="rId26"/>
    <p:sldId id="284" r:id="rId27"/>
    <p:sldId id="285" r:id="rId28"/>
    <p:sldId id="286" r:id="rId29"/>
    <p:sldId id="287" r:id="rId30"/>
    <p:sldId id="288" r:id="rId31"/>
    <p:sldId id="289" r:id="rId32"/>
    <p:sldId id="290" r:id="rId3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0" autoAdjust="0"/>
    <p:restoredTop sz="94660"/>
  </p:normalViewPr>
  <p:slideViewPr>
    <p:cSldViewPr snapToGrid="0">
      <p:cViewPr varScale="1">
        <p:scale>
          <a:sx n="77" d="100"/>
          <a:sy n="77" d="100"/>
        </p:scale>
        <p:origin x="72" y="1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DAD9F9-BAA6-4A86-9331-9B5354A6B9A7}" type="datetimeFigureOut">
              <a:rPr lang="en-US" smtClean="0"/>
              <a:t>10/11/2015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E69DAE-F286-4EF2-9A36-6A8E6B6A5D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423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E69DAE-F286-4EF2-9A36-6A8E6B6A5D18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3466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C115E-C907-4598-81AA-460142363104}" type="datetime1">
              <a:rPr lang="en-US" smtClean="0"/>
              <a:t>10/11/2015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EE67C-F286-4841-BD7E-E7F56442D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835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9E9C7-FA3D-4243-B3E7-F8860FACA15B}" type="datetime1">
              <a:rPr lang="en-US" smtClean="0"/>
              <a:t>10/11/2015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EE67C-F286-4841-BD7E-E7F56442D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618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989F7-7DE8-46AE-B9DD-9246F8C7952C}" type="datetime1">
              <a:rPr lang="en-US" smtClean="0"/>
              <a:t>10/11/2015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EE67C-F286-4841-BD7E-E7F56442D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60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0EE1E-9E66-4C68-A15C-3A530E35F777}" type="datetime1">
              <a:rPr lang="en-US" smtClean="0"/>
              <a:t>10/11/2015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EE67C-F286-4841-BD7E-E7F56442D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757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8DE85-FF25-4B70-AF9D-862CD05A4E64}" type="datetime1">
              <a:rPr lang="en-US" smtClean="0"/>
              <a:t>10/11/2015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EE67C-F286-4841-BD7E-E7F56442D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286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90F23-9A31-476A-87DA-64E856355F3D}" type="datetime1">
              <a:rPr lang="en-US" smtClean="0"/>
              <a:t>10/11/2015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EE67C-F286-4841-BD7E-E7F56442D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8929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44A2E-20AB-48BF-B56B-7FDA82594078}" type="datetime1">
              <a:rPr lang="en-US" smtClean="0"/>
              <a:t>10/11/2015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EE67C-F286-4841-BD7E-E7F56442D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0332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64042-A2B5-4348-A0D0-3E7C4C11617D}" type="datetime1">
              <a:rPr lang="en-US" smtClean="0"/>
              <a:t>10/11/2015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EE67C-F286-4841-BD7E-E7F56442D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702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044DF-7587-4F51-B8AF-CEC702372DB9}" type="datetime1">
              <a:rPr lang="en-US" smtClean="0"/>
              <a:t>10/11/2015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EE67C-F286-4841-BD7E-E7F56442D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5520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97D82-8995-4EA4-A2B3-F311C855D37C}" type="datetime1">
              <a:rPr lang="en-US" smtClean="0"/>
              <a:t>10/11/2015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EE67C-F286-4841-BD7E-E7F56442D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3294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2CD3F-9C9D-421B-ACC0-75DD90F407DB}" type="datetime1">
              <a:rPr lang="en-US" smtClean="0"/>
              <a:t>10/11/2015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EE67C-F286-4841-BD7E-E7F56442D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408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C43B0D-239B-4E63-9FE1-650DD04C08D9}" type="datetime1">
              <a:rPr lang="en-US" smtClean="0"/>
              <a:t>10/11/2015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EEE67C-F286-4841-BD7E-E7F56442D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491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Program design and analysis</a:t>
            </a:r>
          </a:p>
        </p:txBody>
      </p:sp>
      <p:sp>
        <p:nvSpPr>
          <p:cNvPr id="307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Compilation flow.</a:t>
            </a:r>
          </a:p>
          <a:p>
            <a:r>
              <a:rPr lang="en-US" smtClean="0"/>
              <a:t>Basic statement translation.</a:t>
            </a:r>
          </a:p>
          <a:p>
            <a:r>
              <a:rPr lang="en-US" smtClean="0"/>
              <a:t>Basic optimizations.</a:t>
            </a:r>
          </a:p>
          <a:p>
            <a:r>
              <a:rPr lang="en-US" smtClean="0"/>
              <a:t>Interpreters and just-in-time compilers.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900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Compiled code for control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 smtClean="0"/>
              <a:t>ldr</a:t>
            </a:r>
            <a:r>
              <a:rPr lang="en-US" dirty="0" smtClean="0"/>
              <a:t> r2, [</a:t>
            </a:r>
            <a:r>
              <a:rPr lang="en-US" dirty="0" err="1" smtClean="0"/>
              <a:t>fp</a:t>
            </a:r>
            <a:r>
              <a:rPr lang="en-US" dirty="0" smtClean="0"/>
              <a:t>, #-16] </a:t>
            </a:r>
          </a:p>
          <a:p>
            <a:pPr>
              <a:buNone/>
            </a:pPr>
            <a:r>
              <a:rPr lang="en-US" dirty="0" err="1" smtClean="0"/>
              <a:t>ldr</a:t>
            </a:r>
            <a:r>
              <a:rPr lang="en-US" dirty="0" smtClean="0"/>
              <a:t> r3, [</a:t>
            </a:r>
            <a:r>
              <a:rPr lang="en-US" dirty="0" err="1" smtClean="0"/>
              <a:t>fp</a:t>
            </a:r>
            <a:r>
              <a:rPr lang="en-US" dirty="0" smtClean="0"/>
              <a:t>, #-20] </a:t>
            </a:r>
          </a:p>
          <a:p>
            <a:pPr>
              <a:buNone/>
            </a:pPr>
            <a:r>
              <a:rPr lang="en-US" dirty="0" smtClean="0"/>
              <a:t>add r3, r2, r3 </a:t>
            </a:r>
          </a:p>
          <a:p>
            <a:pPr>
              <a:buNone/>
            </a:pPr>
            <a:r>
              <a:rPr lang="en-US" dirty="0" err="1" smtClean="0"/>
              <a:t>cmp</a:t>
            </a:r>
            <a:r>
              <a:rPr lang="en-US" dirty="0" smtClean="0"/>
              <a:t> r3, #0 ; test the branch condition </a:t>
            </a:r>
          </a:p>
          <a:p>
            <a:pPr>
              <a:buNone/>
            </a:pPr>
            <a:r>
              <a:rPr lang="en-US" dirty="0" err="1" smtClean="0"/>
              <a:t>ble</a:t>
            </a:r>
            <a:r>
              <a:rPr lang="en-US" dirty="0" smtClean="0"/>
              <a:t> .L3 ; branch to false block if &lt;=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en-US" dirty="0" err="1" smtClean="0"/>
              <a:t>mov</a:t>
            </a:r>
            <a:r>
              <a:rPr lang="en-US" dirty="0" smtClean="0"/>
              <a:t> r3, #5 ; true block </a:t>
            </a:r>
          </a:p>
          <a:p>
            <a:pPr>
              <a:buNone/>
            </a:pPr>
            <a:r>
              <a:rPr lang="en-US" dirty="0" err="1" smtClean="0"/>
              <a:t>str</a:t>
            </a:r>
            <a:r>
              <a:rPr lang="en-US" dirty="0" smtClean="0"/>
              <a:t> r3, [</a:t>
            </a:r>
            <a:r>
              <a:rPr lang="en-US" dirty="0" err="1" smtClean="0"/>
              <a:t>fp</a:t>
            </a:r>
            <a:r>
              <a:rPr lang="en-US" dirty="0" smtClean="0"/>
              <a:t>, #-32] </a:t>
            </a:r>
          </a:p>
          <a:p>
            <a:pPr>
              <a:buNone/>
            </a:pPr>
            <a:r>
              <a:rPr lang="en-US" dirty="0" smtClean="0"/>
              <a:t>b .L4 ; go to end of if statement </a:t>
            </a:r>
          </a:p>
          <a:p>
            <a:pPr>
              <a:buNone/>
            </a:pPr>
            <a:r>
              <a:rPr lang="en-US" dirty="0" smtClean="0"/>
              <a:t>.L3: ; false block </a:t>
            </a:r>
          </a:p>
          <a:p>
            <a:pPr>
              <a:buNone/>
            </a:pPr>
            <a:r>
              <a:rPr lang="en-US" dirty="0" err="1" smtClean="0"/>
              <a:t>mov</a:t>
            </a:r>
            <a:r>
              <a:rPr lang="en-US" dirty="0" smtClean="0"/>
              <a:t> r3, #7 </a:t>
            </a:r>
          </a:p>
          <a:p>
            <a:pPr>
              <a:buNone/>
            </a:pPr>
            <a:r>
              <a:rPr lang="en-US" dirty="0" err="1" smtClean="0"/>
              <a:t>str</a:t>
            </a:r>
            <a:r>
              <a:rPr lang="en-US" dirty="0" smtClean="0"/>
              <a:t> r3, [</a:t>
            </a:r>
            <a:r>
              <a:rPr lang="en-US" dirty="0" err="1" smtClean="0"/>
              <a:t>fp</a:t>
            </a:r>
            <a:r>
              <a:rPr lang="en-US" dirty="0" smtClean="0"/>
              <a:t>, #-32] </a:t>
            </a:r>
          </a:p>
          <a:p>
            <a:pPr>
              <a:buNone/>
            </a:pPr>
            <a:r>
              <a:rPr lang="en-US" dirty="0" smtClean="0"/>
              <a:t>.L4: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8367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Procedure linkage</a:t>
            </a:r>
          </a:p>
        </p:txBody>
      </p:sp>
      <p:sp>
        <p:nvSpPr>
          <p:cNvPr id="1126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Need code to:</a:t>
            </a:r>
          </a:p>
          <a:p>
            <a:pPr lvl="1"/>
            <a:r>
              <a:rPr lang="en-US" dirty="0" smtClean="0"/>
              <a:t>call and return;</a:t>
            </a:r>
          </a:p>
          <a:p>
            <a:pPr lvl="1"/>
            <a:r>
              <a:rPr lang="en-US" dirty="0" smtClean="0"/>
              <a:t>pass parameters and results.</a:t>
            </a:r>
          </a:p>
          <a:p>
            <a:r>
              <a:rPr lang="en-US" dirty="0" smtClean="0"/>
              <a:t>Parameters and returns are passed on stack.</a:t>
            </a:r>
          </a:p>
          <a:p>
            <a:pPr lvl="1"/>
            <a:r>
              <a:rPr lang="en-US" dirty="0" smtClean="0"/>
              <a:t>Procedures with few parameters may use registers.</a:t>
            </a:r>
          </a:p>
          <a:p>
            <a:r>
              <a:rPr lang="en-US" dirty="0" smtClean="0"/>
              <a:t>Local variables are stored in the stack.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9360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Procedure stacks</a:t>
            </a:r>
          </a:p>
        </p:txBody>
      </p:sp>
      <p:sp>
        <p:nvSpPr>
          <p:cNvPr id="12293" name="Rectangle 4"/>
          <p:cNvSpPr>
            <a:spLocks noChangeArrowheads="1"/>
          </p:cNvSpPr>
          <p:nvPr/>
        </p:nvSpPr>
        <p:spPr bwMode="auto">
          <a:xfrm>
            <a:off x="5029200" y="1981200"/>
            <a:ext cx="1295400" cy="1600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proc1</a:t>
            </a:r>
          </a:p>
        </p:txBody>
      </p:sp>
      <p:sp>
        <p:nvSpPr>
          <p:cNvPr id="12294" name="Line 5"/>
          <p:cNvSpPr>
            <a:spLocks noChangeShapeType="1"/>
          </p:cNvSpPr>
          <p:nvPr/>
        </p:nvSpPr>
        <p:spPr bwMode="auto">
          <a:xfrm>
            <a:off x="2971800" y="17526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5" name="Text Box 6"/>
          <p:cNvSpPr txBox="1">
            <a:spLocks noChangeArrowheads="1"/>
          </p:cNvSpPr>
          <p:nvPr/>
        </p:nvSpPr>
        <p:spPr bwMode="auto">
          <a:xfrm>
            <a:off x="1981200" y="1981200"/>
            <a:ext cx="85536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growth</a:t>
            </a:r>
          </a:p>
        </p:txBody>
      </p:sp>
      <p:sp>
        <p:nvSpPr>
          <p:cNvPr id="12296" name="Text Box 7"/>
          <p:cNvSpPr txBox="1">
            <a:spLocks noChangeArrowheads="1"/>
          </p:cNvSpPr>
          <p:nvPr/>
        </p:nvSpPr>
        <p:spPr bwMode="auto">
          <a:xfrm>
            <a:off x="8001000" y="2438400"/>
            <a:ext cx="1963486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proc1(int a) {</a:t>
            </a:r>
          </a:p>
          <a:p>
            <a:r>
              <a:rPr lang="en-US"/>
              <a:t>	proc2(5);</a:t>
            </a:r>
          </a:p>
          <a:p>
            <a:r>
              <a:rPr lang="en-US"/>
              <a:t>}</a:t>
            </a:r>
          </a:p>
        </p:txBody>
      </p:sp>
      <p:sp>
        <p:nvSpPr>
          <p:cNvPr id="12297" name="Rectangle 8"/>
          <p:cNvSpPr>
            <a:spLocks noChangeArrowheads="1"/>
          </p:cNvSpPr>
          <p:nvPr/>
        </p:nvSpPr>
        <p:spPr bwMode="auto">
          <a:xfrm>
            <a:off x="5029200" y="3581400"/>
            <a:ext cx="1295400" cy="1600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proc2</a:t>
            </a:r>
          </a:p>
        </p:txBody>
      </p:sp>
      <p:sp>
        <p:nvSpPr>
          <p:cNvPr id="12298" name="Line 9"/>
          <p:cNvSpPr>
            <a:spLocks noChangeShapeType="1"/>
          </p:cNvSpPr>
          <p:nvPr/>
        </p:nvSpPr>
        <p:spPr bwMode="auto">
          <a:xfrm>
            <a:off x="4191000" y="51054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9" name="Text Box 10"/>
          <p:cNvSpPr txBox="1">
            <a:spLocks noChangeArrowheads="1"/>
          </p:cNvSpPr>
          <p:nvPr/>
        </p:nvSpPr>
        <p:spPr bwMode="auto">
          <a:xfrm>
            <a:off x="2193926" y="4841876"/>
            <a:ext cx="139775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SP</a:t>
            </a:r>
            <a:endParaRPr lang="en-US"/>
          </a:p>
          <a:p>
            <a:r>
              <a:rPr lang="en-US"/>
              <a:t>stack pointer</a:t>
            </a:r>
          </a:p>
        </p:txBody>
      </p:sp>
      <p:sp>
        <p:nvSpPr>
          <p:cNvPr id="12300" name="Line 11"/>
          <p:cNvSpPr>
            <a:spLocks noChangeShapeType="1"/>
          </p:cNvSpPr>
          <p:nvPr/>
        </p:nvSpPr>
        <p:spPr bwMode="auto">
          <a:xfrm>
            <a:off x="4267200" y="35052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301" name="Text Box 12"/>
          <p:cNvSpPr txBox="1">
            <a:spLocks noChangeArrowheads="1"/>
          </p:cNvSpPr>
          <p:nvPr/>
        </p:nvSpPr>
        <p:spPr bwMode="auto">
          <a:xfrm>
            <a:off x="2270126" y="3241676"/>
            <a:ext cx="148014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FP</a:t>
            </a:r>
            <a:endParaRPr lang="en-US"/>
          </a:p>
          <a:p>
            <a:r>
              <a:rPr lang="en-US"/>
              <a:t>frame pointer</a:t>
            </a:r>
          </a:p>
        </p:txBody>
      </p:sp>
      <p:grpSp>
        <p:nvGrpSpPr>
          <p:cNvPr id="2" name="Group 16"/>
          <p:cNvGrpSpPr>
            <a:grpSpLocks/>
          </p:cNvGrpSpPr>
          <p:nvPr/>
        </p:nvGrpSpPr>
        <p:grpSpPr bwMode="auto">
          <a:xfrm>
            <a:off x="5029201" y="4572000"/>
            <a:ext cx="4495801" cy="609600"/>
            <a:chOff x="2208" y="2880"/>
            <a:chExt cx="2832" cy="384"/>
          </a:xfrm>
        </p:grpSpPr>
        <p:sp>
          <p:nvSpPr>
            <p:cNvPr id="12303" name="Rectangle 13"/>
            <p:cNvSpPr>
              <a:spLocks noChangeArrowheads="1"/>
            </p:cNvSpPr>
            <p:nvPr/>
          </p:nvSpPr>
          <p:spPr bwMode="auto">
            <a:xfrm>
              <a:off x="2208" y="2880"/>
              <a:ext cx="816" cy="240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5</a:t>
              </a:r>
            </a:p>
          </p:txBody>
        </p:sp>
        <p:sp>
          <p:nvSpPr>
            <p:cNvPr id="12304" name="AutoShape 14"/>
            <p:cNvSpPr>
              <a:spLocks/>
            </p:cNvSpPr>
            <p:nvPr/>
          </p:nvSpPr>
          <p:spPr bwMode="auto">
            <a:xfrm>
              <a:off x="3072" y="2880"/>
              <a:ext cx="144" cy="384"/>
            </a:xfrm>
            <a:prstGeom prst="rightBrace">
              <a:avLst>
                <a:gd name="adj1" fmla="val 22222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5" name="Text Box 15"/>
            <p:cNvSpPr txBox="1">
              <a:spLocks noChangeArrowheads="1"/>
            </p:cNvSpPr>
            <p:nvPr/>
          </p:nvSpPr>
          <p:spPr bwMode="auto">
            <a:xfrm>
              <a:off x="3254" y="2906"/>
              <a:ext cx="1786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0099FF"/>
                  </a:solidFill>
                </a:rPr>
                <a:t>accessed relative to SP or FP</a:t>
              </a:r>
            </a:p>
          </p:txBody>
        </p: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739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ARM procedure linkage</a:t>
            </a:r>
          </a:p>
        </p:txBody>
      </p:sp>
      <p:sp>
        <p:nvSpPr>
          <p:cNvPr id="1331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APCS (ARM Procedure Call Standard):</a:t>
            </a:r>
          </a:p>
          <a:p>
            <a:pPr lvl="1"/>
            <a:r>
              <a:rPr lang="en-US" smtClean="0"/>
              <a:t>r0-r3 pass parameters into procedure. Extra parameters are put on stack frame.</a:t>
            </a:r>
          </a:p>
          <a:p>
            <a:pPr lvl="1"/>
            <a:r>
              <a:rPr lang="en-US" smtClean="0"/>
              <a:t>r0 holds return value.</a:t>
            </a:r>
          </a:p>
          <a:p>
            <a:pPr lvl="1"/>
            <a:r>
              <a:rPr lang="en-US" smtClean="0"/>
              <a:t>r4-r7 hold register values.</a:t>
            </a:r>
          </a:p>
          <a:p>
            <a:pPr lvl="1"/>
            <a:r>
              <a:rPr lang="en-US" smtClean="0"/>
              <a:t>r11 is frame pointer, r13 is stack pointer.</a:t>
            </a:r>
          </a:p>
          <a:p>
            <a:pPr lvl="1"/>
            <a:r>
              <a:rPr lang="en-US" smtClean="0"/>
              <a:t>r10 holds limiting address on stack size to check for stack overflows.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4652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Compiled procedure call 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t-BR" sz="2400" dirty="0"/>
              <a:t>ldr r3, [fp, #-32] ; get e </a:t>
            </a:r>
          </a:p>
          <a:p>
            <a:pPr>
              <a:buNone/>
            </a:pPr>
            <a:r>
              <a:rPr lang="en-US" sz="2400" dirty="0" err="1"/>
              <a:t>str</a:t>
            </a:r>
            <a:r>
              <a:rPr lang="en-US" sz="2400" dirty="0"/>
              <a:t> r3, [sp, #0] ; put into p1()’s stack frame </a:t>
            </a:r>
          </a:p>
          <a:p>
            <a:pPr>
              <a:buNone/>
            </a:pPr>
            <a:r>
              <a:rPr lang="en-US" sz="2400" dirty="0" err="1"/>
              <a:t>ldr</a:t>
            </a:r>
            <a:r>
              <a:rPr lang="en-US" sz="2400" dirty="0"/>
              <a:t> r0, [</a:t>
            </a:r>
            <a:r>
              <a:rPr lang="en-US" sz="2400" dirty="0" err="1"/>
              <a:t>fp</a:t>
            </a:r>
            <a:r>
              <a:rPr lang="en-US" sz="2400" dirty="0"/>
              <a:t>, #-16] ; put a into r0 </a:t>
            </a:r>
          </a:p>
          <a:p>
            <a:pPr>
              <a:buNone/>
            </a:pPr>
            <a:r>
              <a:rPr lang="en-US" sz="2400" dirty="0" err="1"/>
              <a:t>ldr</a:t>
            </a:r>
            <a:r>
              <a:rPr lang="en-US" sz="2400" dirty="0"/>
              <a:t> r1, [</a:t>
            </a:r>
            <a:r>
              <a:rPr lang="en-US" sz="2400" dirty="0" err="1"/>
              <a:t>fp</a:t>
            </a:r>
            <a:r>
              <a:rPr lang="en-US" sz="2400" dirty="0"/>
              <a:t>, #-20] ; put b into r1 </a:t>
            </a:r>
          </a:p>
          <a:p>
            <a:pPr>
              <a:buNone/>
            </a:pPr>
            <a:r>
              <a:rPr lang="en-US" sz="2400" dirty="0" err="1"/>
              <a:t>ldr</a:t>
            </a:r>
            <a:r>
              <a:rPr lang="en-US" sz="2400" dirty="0"/>
              <a:t> r2, [</a:t>
            </a:r>
            <a:r>
              <a:rPr lang="en-US" sz="2400" dirty="0" err="1"/>
              <a:t>fp</a:t>
            </a:r>
            <a:r>
              <a:rPr lang="en-US" sz="2400" dirty="0"/>
              <a:t>, #-24] ; put c into r2 </a:t>
            </a:r>
          </a:p>
          <a:p>
            <a:pPr>
              <a:buNone/>
            </a:pPr>
            <a:r>
              <a:rPr lang="en-US" sz="2400" dirty="0" err="1"/>
              <a:t>ldr</a:t>
            </a:r>
            <a:r>
              <a:rPr lang="en-US" sz="2400" dirty="0"/>
              <a:t> r3, [</a:t>
            </a:r>
            <a:r>
              <a:rPr lang="en-US" sz="2400" dirty="0" err="1"/>
              <a:t>fp</a:t>
            </a:r>
            <a:r>
              <a:rPr lang="en-US" sz="2400" dirty="0"/>
              <a:t>, #-28] ; put d into r3 </a:t>
            </a:r>
          </a:p>
          <a:p>
            <a:pPr>
              <a:buNone/>
            </a:pPr>
            <a:r>
              <a:rPr lang="en-US" sz="2400" dirty="0" err="1"/>
              <a:t>bl</a:t>
            </a:r>
            <a:r>
              <a:rPr lang="en-US" sz="2400" dirty="0"/>
              <a:t> p1 ; call p1() </a:t>
            </a:r>
          </a:p>
          <a:p>
            <a:pPr>
              <a:buNone/>
            </a:pPr>
            <a:r>
              <a:rPr lang="en-US" sz="2400" dirty="0" err="1"/>
              <a:t>mov</a:t>
            </a:r>
            <a:r>
              <a:rPr lang="en-US" sz="2400" dirty="0"/>
              <a:t> r3, r0 ; move return value into r3 </a:t>
            </a:r>
          </a:p>
          <a:p>
            <a:pPr>
              <a:buNone/>
            </a:pPr>
            <a:r>
              <a:rPr lang="en-US" sz="2400" dirty="0" err="1"/>
              <a:t>str</a:t>
            </a:r>
            <a:r>
              <a:rPr lang="en-US" sz="2400" dirty="0"/>
              <a:t> r3, [</a:t>
            </a:r>
            <a:r>
              <a:rPr lang="en-US" sz="2400" dirty="0" err="1"/>
              <a:t>fp</a:t>
            </a:r>
            <a:r>
              <a:rPr lang="en-US" sz="2400" dirty="0"/>
              <a:t>, #-36] ; store into y in stack frame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9997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Data structures</a:t>
            </a:r>
          </a:p>
        </p:txBody>
      </p:sp>
      <p:sp>
        <p:nvSpPr>
          <p:cNvPr id="1434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Different types of data structures use different data layouts.</a:t>
            </a:r>
          </a:p>
          <a:p>
            <a:r>
              <a:rPr lang="en-US" smtClean="0"/>
              <a:t>Some offsets into data structure can be computed at compile time, others must be computed at run time.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8699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One-dimensional arrays</a:t>
            </a:r>
          </a:p>
        </p:txBody>
      </p:sp>
      <p:sp>
        <p:nvSpPr>
          <p:cNvPr id="1536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885950"/>
            <a:ext cx="8178800" cy="704850"/>
          </a:xfrm>
        </p:spPr>
        <p:txBody>
          <a:bodyPr/>
          <a:lstStyle/>
          <a:p>
            <a:r>
              <a:rPr lang="en-US" smtClean="0"/>
              <a:t>C array name points to 0th element:</a:t>
            </a:r>
          </a:p>
        </p:txBody>
      </p:sp>
      <p:sp>
        <p:nvSpPr>
          <p:cNvPr id="15366" name="Rectangle 4"/>
          <p:cNvSpPr>
            <a:spLocks noChangeArrowheads="1"/>
          </p:cNvSpPr>
          <p:nvPr/>
        </p:nvSpPr>
        <p:spPr bwMode="auto">
          <a:xfrm>
            <a:off x="4800600" y="2971800"/>
            <a:ext cx="2057400" cy="5334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a[0]</a:t>
            </a:r>
          </a:p>
        </p:txBody>
      </p:sp>
      <p:sp>
        <p:nvSpPr>
          <p:cNvPr id="15367" name="Rectangle 5"/>
          <p:cNvSpPr>
            <a:spLocks noChangeArrowheads="1"/>
          </p:cNvSpPr>
          <p:nvPr/>
        </p:nvSpPr>
        <p:spPr bwMode="auto">
          <a:xfrm>
            <a:off x="4800600" y="3505200"/>
            <a:ext cx="2057400" cy="5334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a[1]</a:t>
            </a:r>
          </a:p>
        </p:txBody>
      </p:sp>
      <p:sp>
        <p:nvSpPr>
          <p:cNvPr id="15368" name="Rectangle 6"/>
          <p:cNvSpPr>
            <a:spLocks noChangeArrowheads="1"/>
          </p:cNvSpPr>
          <p:nvPr/>
        </p:nvSpPr>
        <p:spPr bwMode="auto">
          <a:xfrm>
            <a:off x="4800600" y="4038600"/>
            <a:ext cx="2057400" cy="5334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a[2]</a:t>
            </a:r>
          </a:p>
        </p:txBody>
      </p:sp>
      <p:sp>
        <p:nvSpPr>
          <p:cNvPr id="15369" name="Line 7"/>
          <p:cNvSpPr>
            <a:spLocks noChangeShapeType="1"/>
          </p:cNvSpPr>
          <p:nvPr/>
        </p:nvSpPr>
        <p:spPr bwMode="auto">
          <a:xfrm>
            <a:off x="3657600" y="32004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70" name="Text Box 8"/>
          <p:cNvSpPr txBox="1">
            <a:spLocks noChangeArrowheads="1"/>
          </p:cNvSpPr>
          <p:nvPr/>
        </p:nvSpPr>
        <p:spPr bwMode="auto">
          <a:xfrm>
            <a:off x="3032125" y="3013075"/>
            <a:ext cx="29527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a</a:t>
            </a:r>
          </a:p>
        </p:txBody>
      </p:sp>
      <p:sp>
        <p:nvSpPr>
          <p:cNvPr id="17417" name="Text Box 9"/>
          <p:cNvSpPr txBox="1">
            <a:spLocks noChangeArrowheads="1"/>
          </p:cNvSpPr>
          <p:nvPr/>
        </p:nvSpPr>
        <p:spPr bwMode="auto">
          <a:xfrm>
            <a:off x="6994526" y="3470275"/>
            <a:ext cx="105830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= *(a + 1)</a:t>
            </a:r>
          </a:p>
        </p:txBody>
      </p:sp>
      <p:sp>
        <p:nvSpPr>
          <p:cNvPr id="15372" name="Rectangle 10"/>
          <p:cNvSpPr>
            <a:spLocks noChangeArrowheads="1"/>
          </p:cNvSpPr>
          <p:nvPr/>
        </p:nvSpPr>
        <p:spPr bwMode="auto">
          <a:xfrm>
            <a:off x="4800600" y="2590800"/>
            <a:ext cx="2057400" cy="3429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245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7" grpId="0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Two-dimensional arrays</a:t>
            </a:r>
          </a:p>
        </p:txBody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885950"/>
            <a:ext cx="8178800" cy="781050"/>
          </a:xfrm>
        </p:spPr>
        <p:txBody>
          <a:bodyPr/>
          <a:lstStyle/>
          <a:p>
            <a:r>
              <a:rPr lang="en-US" dirty="0" smtClean="0"/>
              <a:t>Row-major layout:</a:t>
            </a:r>
          </a:p>
        </p:txBody>
      </p:sp>
      <p:sp>
        <p:nvSpPr>
          <p:cNvPr id="16390" name="Rectangle 4"/>
          <p:cNvSpPr>
            <a:spLocks noChangeArrowheads="1"/>
          </p:cNvSpPr>
          <p:nvPr/>
        </p:nvSpPr>
        <p:spPr bwMode="auto">
          <a:xfrm>
            <a:off x="4800600" y="2743200"/>
            <a:ext cx="2057400" cy="5334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a[0][0]</a:t>
            </a:r>
          </a:p>
        </p:txBody>
      </p:sp>
      <p:sp>
        <p:nvSpPr>
          <p:cNvPr id="16391" name="Rectangle 5"/>
          <p:cNvSpPr>
            <a:spLocks noChangeArrowheads="1"/>
          </p:cNvSpPr>
          <p:nvPr/>
        </p:nvSpPr>
        <p:spPr bwMode="auto">
          <a:xfrm>
            <a:off x="4800600" y="3276600"/>
            <a:ext cx="2057400" cy="5334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a[0</a:t>
            </a:r>
            <a:r>
              <a:rPr lang="en-US" dirty="0" smtClean="0">
                <a:solidFill>
                  <a:schemeClr val="tx1"/>
                </a:solidFill>
              </a:rPr>
              <a:t>][1</a:t>
            </a:r>
            <a:r>
              <a:rPr lang="en-US" dirty="0">
                <a:solidFill>
                  <a:schemeClr val="tx1"/>
                </a:solidFill>
              </a:rPr>
              <a:t>]</a:t>
            </a:r>
          </a:p>
        </p:txBody>
      </p:sp>
      <p:sp>
        <p:nvSpPr>
          <p:cNvPr id="16392" name="Rectangle 6"/>
          <p:cNvSpPr>
            <a:spLocks noChangeArrowheads="1"/>
          </p:cNvSpPr>
          <p:nvPr/>
        </p:nvSpPr>
        <p:spPr bwMode="auto">
          <a:xfrm>
            <a:off x="4800600" y="4495800"/>
            <a:ext cx="2057400" cy="5334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a[1</a:t>
            </a:r>
            <a:r>
              <a:rPr lang="en-US" dirty="0" smtClean="0">
                <a:solidFill>
                  <a:schemeClr val="tx1"/>
                </a:solidFill>
              </a:rPr>
              <a:t>][0</a:t>
            </a:r>
            <a:r>
              <a:rPr lang="en-US" dirty="0">
                <a:solidFill>
                  <a:schemeClr val="tx1"/>
                </a:solidFill>
              </a:rPr>
              <a:t>]</a:t>
            </a:r>
          </a:p>
        </p:txBody>
      </p:sp>
      <p:sp>
        <p:nvSpPr>
          <p:cNvPr id="16393" name="Rectangle 7"/>
          <p:cNvSpPr>
            <a:spLocks noChangeArrowheads="1"/>
          </p:cNvSpPr>
          <p:nvPr/>
        </p:nvSpPr>
        <p:spPr bwMode="auto">
          <a:xfrm>
            <a:off x="4800600" y="2590800"/>
            <a:ext cx="2057400" cy="3429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4" name="Rectangle 8"/>
          <p:cNvSpPr>
            <a:spLocks noChangeArrowheads="1"/>
          </p:cNvSpPr>
          <p:nvPr/>
        </p:nvSpPr>
        <p:spPr bwMode="auto">
          <a:xfrm>
            <a:off x="4800600" y="5029200"/>
            <a:ext cx="2057400" cy="5334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a[1</a:t>
            </a:r>
            <a:r>
              <a:rPr lang="en-US" dirty="0" smtClean="0">
                <a:solidFill>
                  <a:schemeClr val="tx1"/>
                </a:solidFill>
              </a:rPr>
              <a:t>][1</a:t>
            </a:r>
            <a:r>
              <a:rPr lang="en-US" dirty="0">
                <a:solidFill>
                  <a:schemeClr val="tx1"/>
                </a:solidFill>
              </a:rPr>
              <a:t>]</a:t>
            </a:r>
          </a:p>
        </p:txBody>
      </p:sp>
      <p:sp>
        <p:nvSpPr>
          <p:cNvPr id="18441" name="Text Box 9"/>
          <p:cNvSpPr txBox="1">
            <a:spLocks noChangeArrowheads="1"/>
          </p:cNvSpPr>
          <p:nvPr/>
        </p:nvSpPr>
        <p:spPr bwMode="auto">
          <a:xfrm>
            <a:off x="7070725" y="4994275"/>
            <a:ext cx="114005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= </a:t>
            </a:r>
            <a:r>
              <a:rPr lang="en-US" dirty="0" smtClean="0"/>
              <a:t>a[</a:t>
            </a:r>
            <a:r>
              <a:rPr lang="en-US" dirty="0" err="1" smtClean="0"/>
              <a:t>i</a:t>
            </a:r>
            <a:r>
              <a:rPr lang="en-US" dirty="0" smtClean="0"/>
              <a:t>*</a:t>
            </a:r>
            <a:r>
              <a:rPr lang="en-US" dirty="0" err="1" smtClean="0"/>
              <a:t>M+j</a:t>
            </a:r>
            <a:r>
              <a:rPr lang="en-US" dirty="0" smtClean="0"/>
              <a:t>]</a:t>
            </a:r>
            <a:endParaRPr lang="en-US" dirty="0"/>
          </a:p>
        </p:txBody>
      </p:sp>
      <p:sp>
        <p:nvSpPr>
          <p:cNvPr id="16396" name="Text Box 10"/>
          <p:cNvSpPr txBox="1">
            <a:spLocks noChangeArrowheads="1"/>
          </p:cNvSpPr>
          <p:nvPr/>
        </p:nvSpPr>
        <p:spPr bwMode="auto">
          <a:xfrm>
            <a:off x="5638800" y="3657600"/>
            <a:ext cx="35779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...</a:t>
            </a:r>
          </a:p>
        </p:txBody>
      </p:sp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3489325" y="2743202"/>
            <a:ext cx="4344988" cy="2163763"/>
            <a:chOff x="1238" y="1728"/>
            <a:chExt cx="2737" cy="1363"/>
          </a:xfrm>
        </p:grpSpPr>
        <p:sp>
          <p:nvSpPr>
            <p:cNvPr id="16398" name="AutoShape 11"/>
            <p:cNvSpPr>
              <a:spLocks/>
            </p:cNvSpPr>
            <p:nvPr/>
          </p:nvSpPr>
          <p:spPr bwMode="auto">
            <a:xfrm>
              <a:off x="3456" y="1728"/>
              <a:ext cx="144" cy="912"/>
            </a:xfrm>
            <a:prstGeom prst="rightBrace">
              <a:avLst>
                <a:gd name="adj1" fmla="val 52778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99" name="Text Box 12"/>
            <p:cNvSpPr txBox="1">
              <a:spLocks noChangeArrowheads="1"/>
            </p:cNvSpPr>
            <p:nvPr/>
          </p:nvSpPr>
          <p:spPr bwMode="auto">
            <a:xfrm>
              <a:off x="3734" y="1994"/>
              <a:ext cx="241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M</a:t>
              </a:r>
            </a:p>
          </p:txBody>
        </p:sp>
        <p:sp>
          <p:nvSpPr>
            <p:cNvPr id="16400" name="Line 13"/>
            <p:cNvSpPr>
              <a:spLocks noChangeShapeType="1"/>
            </p:cNvSpPr>
            <p:nvPr/>
          </p:nvSpPr>
          <p:spPr bwMode="auto">
            <a:xfrm flipV="1">
              <a:off x="1488" y="1872"/>
              <a:ext cx="528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01" name="Line 14"/>
            <p:cNvSpPr>
              <a:spLocks noChangeShapeType="1"/>
            </p:cNvSpPr>
            <p:nvPr/>
          </p:nvSpPr>
          <p:spPr bwMode="auto">
            <a:xfrm>
              <a:off x="1488" y="2544"/>
              <a:ext cx="528" cy="4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02" name="Text Box 15"/>
            <p:cNvSpPr txBox="1">
              <a:spLocks noChangeArrowheads="1"/>
            </p:cNvSpPr>
            <p:nvPr/>
          </p:nvSpPr>
          <p:spPr bwMode="auto">
            <a:xfrm>
              <a:off x="1622" y="2858"/>
              <a:ext cx="225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...</a:t>
              </a:r>
            </a:p>
          </p:txBody>
        </p:sp>
        <p:sp>
          <p:nvSpPr>
            <p:cNvPr id="16403" name="Text Box 16"/>
            <p:cNvSpPr txBox="1">
              <a:spLocks noChangeArrowheads="1"/>
            </p:cNvSpPr>
            <p:nvPr/>
          </p:nvSpPr>
          <p:spPr bwMode="auto">
            <a:xfrm>
              <a:off x="1238" y="2426"/>
              <a:ext cx="210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N</a:t>
              </a:r>
            </a:p>
          </p:txBody>
        </p: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55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84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4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41" grpId="0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Structures</a:t>
            </a:r>
          </a:p>
        </p:txBody>
      </p:sp>
      <p:sp>
        <p:nvSpPr>
          <p:cNvPr id="1741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885950"/>
            <a:ext cx="8178800" cy="628650"/>
          </a:xfrm>
        </p:spPr>
        <p:txBody>
          <a:bodyPr/>
          <a:lstStyle/>
          <a:p>
            <a:r>
              <a:rPr lang="en-US" smtClean="0"/>
              <a:t>Fields within structures are static offsets:</a:t>
            </a:r>
          </a:p>
        </p:txBody>
      </p:sp>
      <p:sp>
        <p:nvSpPr>
          <p:cNvPr id="17414" name="Rectangle 4"/>
          <p:cNvSpPr>
            <a:spLocks noChangeArrowheads="1"/>
          </p:cNvSpPr>
          <p:nvPr/>
        </p:nvSpPr>
        <p:spPr bwMode="auto">
          <a:xfrm>
            <a:off x="6934200" y="2971800"/>
            <a:ext cx="1600200" cy="11430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field1</a:t>
            </a:r>
          </a:p>
        </p:txBody>
      </p:sp>
      <p:sp>
        <p:nvSpPr>
          <p:cNvPr id="17415" name="Rectangle 5"/>
          <p:cNvSpPr>
            <a:spLocks noChangeArrowheads="1"/>
          </p:cNvSpPr>
          <p:nvPr/>
        </p:nvSpPr>
        <p:spPr bwMode="auto">
          <a:xfrm>
            <a:off x="6934200" y="4114800"/>
            <a:ext cx="1600200" cy="5334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field2</a:t>
            </a:r>
          </a:p>
        </p:txBody>
      </p:sp>
      <p:sp>
        <p:nvSpPr>
          <p:cNvPr id="17416" name="Rectangle 7"/>
          <p:cNvSpPr>
            <a:spLocks noChangeArrowheads="1"/>
          </p:cNvSpPr>
          <p:nvPr/>
        </p:nvSpPr>
        <p:spPr bwMode="auto">
          <a:xfrm>
            <a:off x="6934200" y="2590800"/>
            <a:ext cx="1600200" cy="3429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7" name="Line 8"/>
          <p:cNvSpPr>
            <a:spLocks noChangeShapeType="1"/>
          </p:cNvSpPr>
          <p:nvPr/>
        </p:nvSpPr>
        <p:spPr bwMode="auto">
          <a:xfrm>
            <a:off x="6096000" y="30480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8" name="Text Box 9"/>
          <p:cNvSpPr txBox="1">
            <a:spLocks noChangeArrowheads="1"/>
          </p:cNvSpPr>
          <p:nvPr/>
        </p:nvSpPr>
        <p:spPr bwMode="auto">
          <a:xfrm>
            <a:off x="5241925" y="2860675"/>
            <a:ext cx="57317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aptr</a:t>
            </a:r>
          </a:p>
        </p:txBody>
      </p:sp>
      <p:sp>
        <p:nvSpPr>
          <p:cNvPr id="17419" name="Text Box 10"/>
          <p:cNvSpPr txBox="1">
            <a:spLocks noChangeArrowheads="1"/>
          </p:cNvSpPr>
          <p:nvPr/>
        </p:nvSpPr>
        <p:spPr bwMode="auto">
          <a:xfrm>
            <a:off x="2270126" y="3165476"/>
            <a:ext cx="2930867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struct {</a:t>
            </a:r>
          </a:p>
          <a:p>
            <a:r>
              <a:rPr lang="en-US"/>
              <a:t>   int field1;</a:t>
            </a:r>
          </a:p>
          <a:p>
            <a:r>
              <a:rPr lang="en-US"/>
              <a:t>   char field2;</a:t>
            </a:r>
          </a:p>
          <a:p>
            <a:r>
              <a:rPr lang="en-US"/>
              <a:t>} mystruct;</a:t>
            </a:r>
          </a:p>
          <a:p>
            <a:endParaRPr lang="en-US"/>
          </a:p>
          <a:p>
            <a:r>
              <a:rPr lang="en-US"/>
              <a:t>struct mystruct a, *aptr = &amp;a;</a:t>
            </a:r>
          </a:p>
          <a:p>
            <a:endParaRPr lang="en-US"/>
          </a:p>
        </p:txBody>
      </p:sp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8626472" y="3006725"/>
            <a:ext cx="920750" cy="1143000"/>
            <a:chOff x="4474" y="1894"/>
            <a:chExt cx="580" cy="720"/>
          </a:xfrm>
        </p:grpSpPr>
        <p:sp>
          <p:nvSpPr>
            <p:cNvPr id="17424" name="Line 11"/>
            <p:cNvSpPr>
              <a:spLocks noChangeShapeType="1"/>
            </p:cNvSpPr>
            <p:nvPr/>
          </p:nvSpPr>
          <p:spPr bwMode="auto">
            <a:xfrm>
              <a:off x="4474" y="1894"/>
              <a:ext cx="0" cy="7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25" name="Text Box 12"/>
            <p:cNvSpPr txBox="1">
              <a:spLocks noChangeArrowheads="1"/>
            </p:cNvSpPr>
            <p:nvPr/>
          </p:nvSpPr>
          <p:spPr bwMode="auto">
            <a:xfrm>
              <a:off x="4512" y="2112"/>
              <a:ext cx="542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4 bytes</a:t>
              </a:r>
            </a:p>
          </p:txBody>
        </p:sp>
      </p:grpSp>
      <p:grpSp>
        <p:nvGrpSpPr>
          <p:cNvPr id="3" name="Group 16"/>
          <p:cNvGrpSpPr>
            <a:grpSpLocks/>
          </p:cNvGrpSpPr>
          <p:nvPr/>
        </p:nvGrpSpPr>
        <p:grpSpPr bwMode="auto">
          <a:xfrm>
            <a:off x="8550278" y="4038605"/>
            <a:ext cx="1579563" cy="369888"/>
            <a:chOff x="4426" y="2544"/>
            <a:chExt cx="995" cy="233"/>
          </a:xfrm>
        </p:grpSpPr>
        <p:sp>
          <p:nvSpPr>
            <p:cNvPr id="17422" name="Line 13"/>
            <p:cNvSpPr>
              <a:spLocks noChangeShapeType="1"/>
            </p:cNvSpPr>
            <p:nvPr/>
          </p:nvSpPr>
          <p:spPr bwMode="auto">
            <a:xfrm flipH="1">
              <a:off x="4426" y="2662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23" name="Text Box 14"/>
            <p:cNvSpPr txBox="1">
              <a:spLocks noChangeArrowheads="1"/>
            </p:cNvSpPr>
            <p:nvPr/>
          </p:nvSpPr>
          <p:spPr bwMode="auto">
            <a:xfrm>
              <a:off x="4752" y="2544"/>
              <a:ext cx="669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*(aptr+4)</a:t>
              </a:r>
            </a:p>
          </p:txBody>
        </p:sp>
      </p:grp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420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Expression simplification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Constant folding:</a:t>
            </a:r>
          </a:p>
          <a:p>
            <a:pPr lvl="1"/>
            <a:r>
              <a:rPr lang="en-US" smtClean="0"/>
              <a:t>8+1 = 9</a:t>
            </a:r>
          </a:p>
          <a:p>
            <a:r>
              <a:rPr lang="en-US" smtClean="0"/>
              <a:t>Algebraic:</a:t>
            </a:r>
          </a:p>
          <a:p>
            <a:pPr lvl="1"/>
            <a:r>
              <a:rPr lang="en-US" smtClean="0"/>
              <a:t>a*b + a*c = a*(b+c)</a:t>
            </a:r>
          </a:p>
          <a:p>
            <a:r>
              <a:rPr lang="en-US" smtClean="0"/>
              <a:t>Strength reduction:</a:t>
            </a:r>
          </a:p>
          <a:p>
            <a:pPr lvl="1"/>
            <a:r>
              <a:rPr lang="en-US" smtClean="0"/>
              <a:t>a*2 = a&lt;&lt;1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191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Compilation</a:t>
            </a:r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Compilation strategy (Wirth):</a:t>
            </a:r>
          </a:p>
          <a:p>
            <a:pPr lvl="1"/>
            <a:r>
              <a:rPr lang="en-US" smtClean="0"/>
              <a:t>compilation = translation + optimization</a:t>
            </a:r>
          </a:p>
          <a:p>
            <a:r>
              <a:rPr lang="en-US" smtClean="0"/>
              <a:t>Compiler determines quality of code:</a:t>
            </a:r>
          </a:p>
          <a:p>
            <a:pPr lvl="1"/>
            <a:r>
              <a:rPr lang="en-US" smtClean="0"/>
              <a:t>use of CPU resources;</a:t>
            </a:r>
          </a:p>
          <a:p>
            <a:pPr lvl="1"/>
            <a:r>
              <a:rPr lang="en-US" smtClean="0"/>
              <a:t>memory access scheduling;</a:t>
            </a:r>
          </a:p>
          <a:p>
            <a:pPr lvl="1"/>
            <a:r>
              <a:rPr lang="en-US" smtClean="0"/>
              <a:t>code size.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02483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Dead code elimination</a:t>
            </a:r>
          </a:p>
        </p:txBody>
      </p:sp>
      <p:sp>
        <p:nvSpPr>
          <p:cNvPr id="1946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mtClean="0"/>
              <a:t>Dead code:</a:t>
            </a:r>
          </a:p>
          <a:p>
            <a:pPr>
              <a:buFont typeface="Monotype Sorts" pitchFamily="2" charset="2"/>
              <a:buNone/>
            </a:pPr>
            <a:r>
              <a:rPr lang="en-US" sz="2400"/>
              <a:t>#define DEBUG 0</a:t>
            </a:r>
          </a:p>
          <a:p>
            <a:pPr>
              <a:buFont typeface="Monotype Sorts" pitchFamily="2" charset="2"/>
              <a:buNone/>
            </a:pPr>
            <a:r>
              <a:rPr lang="en-US" sz="2400"/>
              <a:t>if (DEBUG) dbg(p1);</a:t>
            </a:r>
            <a:endParaRPr lang="en-US" smtClean="0"/>
          </a:p>
          <a:p>
            <a:r>
              <a:rPr lang="en-US" smtClean="0"/>
              <a:t>Can be eliminated by analysis of control flow, constant folding.</a:t>
            </a:r>
          </a:p>
        </p:txBody>
      </p:sp>
      <p:sp>
        <p:nvSpPr>
          <p:cNvPr id="19462" name="AutoShape 5"/>
          <p:cNvSpPr>
            <a:spLocks noChangeArrowheads="1"/>
          </p:cNvSpPr>
          <p:nvPr/>
        </p:nvSpPr>
        <p:spPr bwMode="auto">
          <a:xfrm>
            <a:off x="7696200" y="2590800"/>
            <a:ext cx="1371600" cy="990600"/>
          </a:xfrm>
          <a:prstGeom prst="diamond">
            <a:avLst/>
          </a:prstGeom>
          <a:ln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19463" name="Line 6"/>
          <p:cNvSpPr>
            <a:spLocks noChangeShapeType="1"/>
          </p:cNvSpPr>
          <p:nvPr/>
        </p:nvSpPr>
        <p:spPr bwMode="auto">
          <a:xfrm>
            <a:off x="8382000" y="35814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4" name="Line 7"/>
          <p:cNvSpPr>
            <a:spLocks noChangeShapeType="1"/>
          </p:cNvSpPr>
          <p:nvPr/>
        </p:nvSpPr>
        <p:spPr bwMode="auto">
          <a:xfrm>
            <a:off x="8382000" y="22098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5" name="Rectangle 8"/>
          <p:cNvSpPr>
            <a:spLocks noChangeArrowheads="1"/>
          </p:cNvSpPr>
          <p:nvPr/>
        </p:nvSpPr>
        <p:spPr bwMode="auto">
          <a:xfrm>
            <a:off x="7696200" y="3962400"/>
            <a:ext cx="1295400" cy="5334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dbg(p1);</a:t>
            </a:r>
          </a:p>
        </p:txBody>
      </p:sp>
      <p:sp>
        <p:nvSpPr>
          <p:cNvPr id="19466" name="Line 9"/>
          <p:cNvSpPr>
            <a:spLocks noChangeShapeType="1"/>
          </p:cNvSpPr>
          <p:nvPr/>
        </p:nvSpPr>
        <p:spPr bwMode="auto">
          <a:xfrm>
            <a:off x="8305800" y="4495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8" name="Text Box 11"/>
          <p:cNvSpPr txBox="1">
            <a:spLocks noChangeArrowheads="1"/>
          </p:cNvSpPr>
          <p:nvPr/>
        </p:nvSpPr>
        <p:spPr bwMode="auto">
          <a:xfrm>
            <a:off x="7908925" y="3470275"/>
            <a:ext cx="30168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19469" name="Text Box 12"/>
          <p:cNvSpPr txBox="1">
            <a:spLocks noChangeArrowheads="1"/>
          </p:cNvSpPr>
          <p:nvPr/>
        </p:nvSpPr>
        <p:spPr bwMode="auto">
          <a:xfrm>
            <a:off x="9051925" y="2555875"/>
            <a:ext cx="30168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0</a:t>
            </a:r>
          </a:p>
        </p:txBody>
      </p:sp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8001000" y="3810000"/>
            <a:ext cx="762000" cy="914400"/>
            <a:chOff x="4080" y="2400"/>
            <a:chExt cx="480" cy="576"/>
          </a:xfrm>
        </p:grpSpPr>
        <p:sp>
          <p:nvSpPr>
            <p:cNvPr id="19474" name="Line 13"/>
            <p:cNvSpPr>
              <a:spLocks noChangeShapeType="1"/>
            </p:cNvSpPr>
            <p:nvPr/>
          </p:nvSpPr>
          <p:spPr bwMode="auto">
            <a:xfrm flipV="1">
              <a:off x="4080" y="2400"/>
              <a:ext cx="432" cy="576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75" name="Line 14"/>
            <p:cNvSpPr>
              <a:spLocks noChangeShapeType="1"/>
            </p:cNvSpPr>
            <p:nvPr/>
          </p:nvSpPr>
          <p:spPr bwMode="auto">
            <a:xfrm flipH="1" flipV="1">
              <a:off x="4128" y="2400"/>
              <a:ext cx="432" cy="576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18"/>
          <p:cNvGrpSpPr>
            <a:grpSpLocks/>
          </p:cNvGrpSpPr>
          <p:nvPr/>
        </p:nvGrpSpPr>
        <p:grpSpPr bwMode="auto">
          <a:xfrm>
            <a:off x="7848600" y="2514600"/>
            <a:ext cx="1066800" cy="1295400"/>
            <a:chOff x="3984" y="1584"/>
            <a:chExt cx="672" cy="816"/>
          </a:xfrm>
        </p:grpSpPr>
        <p:sp>
          <p:nvSpPr>
            <p:cNvPr id="19472" name="Line 16"/>
            <p:cNvSpPr>
              <a:spLocks noChangeShapeType="1"/>
            </p:cNvSpPr>
            <p:nvPr/>
          </p:nvSpPr>
          <p:spPr bwMode="auto">
            <a:xfrm flipV="1">
              <a:off x="3984" y="1632"/>
              <a:ext cx="672" cy="768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73" name="Line 17"/>
            <p:cNvSpPr>
              <a:spLocks noChangeShapeType="1"/>
            </p:cNvSpPr>
            <p:nvPr/>
          </p:nvSpPr>
          <p:spPr bwMode="auto">
            <a:xfrm flipH="1" flipV="1">
              <a:off x="3984" y="1584"/>
              <a:ext cx="672" cy="768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cxnSp>
        <p:nvCxnSpPr>
          <p:cNvPr id="16" name="Elbow Connector 15"/>
          <p:cNvCxnSpPr>
            <a:stCxn id="19462" idx="3"/>
          </p:cNvCxnSpPr>
          <p:nvPr/>
        </p:nvCxnSpPr>
        <p:spPr bwMode="auto">
          <a:xfrm flipH="1">
            <a:off x="8305800" y="3086100"/>
            <a:ext cx="762000" cy="2095500"/>
          </a:xfrm>
          <a:prstGeom prst="bentConnector4">
            <a:avLst>
              <a:gd name="adj1" fmla="val -60261"/>
              <a:gd name="adj2" fmla="val 100142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0037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Procedure inlining</a:t>
            </a:r>
          </a:p>
        </p:txBody>
      </p:sp>
      <p:sp>
        <p:nvSpPr>
          <p:cNvPr id="2048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Eliminates procedure linkage overhead:</a:t>
            </a:r>
          </a:p>
          <a:p>
            <a:pPr>
              <a:buFont typeface="Monotype Sorts" pitchFamily="2" charset="2"/>
              <a:buNone/>
            </a:pPr>
            <a:endParaRPr lang="en-US"/>
          </a:p>
          <a:p>
            <a:pPr>
              <a:buFont typeface="Monotype Sorts" pitchFamily="2" charset="2"/>
              <a:buNone/>
            </a:pPr>
            <a:r>
              <a:rPr lang="en-US"/>
              <a:t>int foo(a,b,c) { return a + b - c;}</a:t>
            </a:r>
          </a:p>
          <a:p>
            <a:pPr>
              <a:buFont typeface="Monotype Sorts" pitchFamily="2" charset="2"/>
              <a:buNone/>
            </a:pPr>
            <a:r>
              <a:rPr lang="en-US"/>
              <a:t>z = foo(w,x,y);</a:t>
            </a:r>
            <a:endParaRPr lang="en-US" smtClean="0"/>
          </a:p>
          <a:p>
            <a:pPr>
              <a:buFont typeface="Monotype Sorts" pitchFamily="2" charset="2"/>
              <a:buNone/>
            </a:pPr>
            <a:r>
              <a:rPr kumimoji="0" lang="en-US" smtClean="0">
                <a:solidFill>
                  <a:srgbClr val="FF0000"/>
                </a:solidFill>
                <a:latin typeface="Wingdings" pitchFamily="2" charset="2"/>
              </a:rPr>
              <a:t>ð</a:t>
            </a:r>
            <a:endParaRPr kumimoji="0" lang="en-US" smtClean="0">
              <a:latin typeface="Wingdings" pitchFamily="2" charset="2"/>
            </a:endParaRPr>
          </a:p>
          <a:p>
            <a:pPr>
              <a:buFont typeface="Monotype Sorts" pitchFamily="2" charset="2"/>
              <a:buNone/>
            </a:pPr>
            <a:r>
              <a:rPr lang="en-US" sz="2400"/>
              <a:t>z = w + x + y;</a:t>
            </a:r>
            <a:endParaRPr kumimoji="0" lang="en-US" smtClean="0">
              <a:latin typeface="Wingdings" pitchFamily="2" charset="2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49372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Loop transformations</a:t>
            </a:r>
          </a:p>
        </p:txBody>
      </p:sp>
      <p:sp>
        <p:nvSpPr>
          <p:cNvPr id="2150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Goals:</a:t>
            </a:r>
          </a:p>
          <a:p>
            <a:pPr lvl="1"/>
            <a:r>
              <a:rPr lang="en-US" smtClean="0"/>
              <a:t>reduce loop overhead;</a:t>
            </a:r>
          </a:p>
          <a:p>
            <a:pPr lvl="1"/>
            <a:r>
              <a:rPr lang="en-US" smtClean="0"/>
              <a:t>increase opportunities for pipelining;</a:t>
            </a:r>
          </a:p>
          <a:p>
            <a:pPr lvl="1"/>
            <a:r>
              <a:rPr lang="en-US" smtClean="0"/>
              <a:t>improve memory system performance.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777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Loop unrolling</a:t>
            </a:r>
          </a:p>
        </p:txBody>
      </p:sp>
      <p:sp>
        <p:nvSpPr>
          <p:cNvPr id="2253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Reduces loop overhead, enables some other optimizations.</a:t>
            </a:r>
          </a:p>
          <a:p>
            <a:pPr>
              <a:buFont typeface="Monotype Sorts" pitchFamily="2" charset="2"/>
              <a:buNone/>
            </a:pPr>
            <a:r>
              <a:rPr lang="en-US" sz="2400"/>
              <a:t>for (i=0; i&lt;4; i++)</a:t>
            </a:r>
          </a:p>
          <a:p>
            <a:pPr>
              <a:buFont typeface="Monotype Sorts" pitchFamily="2" charset="2"/>
              <a:buNone/>
            </a:pPr>
            <a:r>
              <a:rPr lang="en-US" sz="2400"/>
              <a:t>	a[i] = b[i] * c[i];</a:t>
            </a:r>
          </a:p>
          <a:p>
            <a:pPr>
              <a:buFont typeface="Monotype Sorts" pitchFamily="2" charset="2"/>
              <a:buNone/>
            </a:pPr>
            <a:r>
              <a:rPr lang="en-US" sz="4000">
                <a:solidFill>
                  <a:srgbClr val="FF0000"/>
                </a:solidFill>
                <a:latin typeface="Wingdings" pitchFamily="2" charset="2"/>
              </a:rPr>
              <a:t>ð</a:t>
            </a:r>
            <a:endParaRPr lang="en-US" smtClean="0"/>
          </a:p>
          <a:p>
            <a:pPr>
              <a:buFont typeface="Monotype Sorts" pitchFamily="2" charset="2"/>
              <a:buNone/>
            </a:pPr>
            <a:r>
              <a:rPr lang="en-US" sz="2400"/>
              <a:t>for (i=0; i&lt;2; i++) {</a:t>
            </a:r>
          </a:p>
          <a:p>
            <a:pPr>
              <a:buFont typeface="Monotype Sorts" pitchFamily="2" charset="2"/>
              <a:buNone/>
            </a:pPr>
            <a:r>
              <a:rPr lang="en-US" sz="2400"/>
              <a:t>	a[i*2] = b[i*2] * c[i*2];</a:t>
            </a:r>
          </a:p>
          <a:p>
            <a:pPr>
              <a:buFont typeface="Monotype Sorts" pitchFamily="2" charset="2"/>
              <a:buNone/>
            </a:pPr>
            <a:r>
              <a:rPr lang="en-US" sz="2400"/>
              <a:t>	a[i*2+1] = b[i*2+1] * c[i*2+1];</a:t>
            </a:r>
          </a:p>
          <a:p>
            <a:pPr>
              <a:buFont typeface="Monotype Sorts" pitchFamily="2" charset="2"/>
              <a:buNone/>
            </a:pPr>
            <a:r>
              <a:rPr lang="en-US" sz="2400"/>
              <a:t>}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04605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Loop fusion and distribution</a:t>
            </a:r>
          </a:p>
        </p:txBody>
      </p:sp>
      <p:sp>
        <p:nvSpPr>
          <p:cNvPr id="2355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Fusion combines two loops into 1:</a:t>
            </a:r>
          </a:p>
          <a:p>
            <a:pPr>
              <a:buFont typeface="Monotype Sorts" pitchFamily="2" charset="2"/>
              <a:buNone/>
            </a:pPr>
            <a:r>
              <a:rPr lang="en-US" sz="2400"/>
              <a:t>for (i=0; i&lt;N; i++) a[i] = b[i] * 5;</a:t>
            </a:r>
          </a:p>
          <a:p>
            <a:pPr>
              <a:buFont typeface="Monotype Sorts" pitchFamily="2" charset="2"/>
              <a:buNone/>
            </a:pPr>
            <a:r>
              <a:rPr lang="en-US" sz="2400"/>
              <a:t>for (j=0; j&lt;N; j++) w[j] = c[j] * d[j];</a:t>
            </a:r>
          </a:p>
          <a:p>
            <a:pPr>
              <a:buFont typeface="Monotype Sorts" pitchFamily="2" charset="2"/>
              <a:buNone/>
            </a:pPr>
            <a:r>
              <a:rPr lang="en-US" sz="2400">
                <a:solidFill>
                  <a:srgbClr val="FF0000"/>
                </a:solidFill>
                <a:latin typeface="Wingdings" pitchFamily="2" charset="2"/>
              </a:rPr>
              <a:t>ð</a:t>
            </a:r>
            <a:r>
              <a:rPr lang="en-US" sz="2400"/>
              <a:t> for (i=0; i&lt;N; i++) {</a:t>
            </a:r>
          </a:p>
          <a:p>
            <a:pPr>
              <a:buFont typeface="Monotype Sorts" pitchFamily="2" charset="2"/>
              <a:buNone/>
            </a:pPr>
            <a:r>
              <a:rPr lang="en-US" sz="2400"/>
              <a:t>	a[i] = b[i] * 5; w[i] = c[i] * d[i];</a:t>
            </a:r>
          </a:p>
          <a:p>
            <a:pPr>
              <a:buFont typeface="Monotype Sorts" pitchFamily="2" charset="2"/>
              <a:buNone/>
            </a:pPr>
            <a:r>
              <a:rPr lang="en-US" sz="2400"/>
              <a:t>	}</a:t>
            </a:r>
            <a:endParaRPr lang="en-US" smtClean="0"/>
          </a:p>
          <a:p>
            <a:r>
              <a:rPr lang="en-US" smtClean="0"/>
              <a:t>Distribution breaks one loop into two.</a:t>
            </a:r>
          </a:p>
          <a:p>
            <a:r>
              <a:rPr lang="en-US" smtClean="0"/>
              <a:t>Changes optimizations within loop body.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35938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Register allocation</a:t>
            </a:r>
          </a:p>
        </p:txBody>
      </p:sp>
      <p:sp>
        <p:nvSpPr>
          <p:cNvPr id="2765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Goals:</a:t>
            </a:r>
          </a:p>
          <a:p>
            <a:pPr lvl="1"/>
            <a:r>
              <a:rPr lang="en-US" smtClean="0"/>
              <a:t>choose register to hold each variable;</a:t>
            </a:r>
          </a:p>
          <a:p>
            <a:pPr lvl="1"/>
            <a:r>
              <a:rPr lang="en-US" smtClean="0"/>
              <a:t>determine lifespan of varible in the register.</a:t>
            </a:r>
          </a:p>
          <a:p>
            <a:r>
              <a:rPr lang="en-US" smtClean="0"/>
              <a:t>Basic case: within basic block.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51440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Register lifetime graph</a:t>
            </a:r>
          </a:p>
        </p:txBody>
      </p:sp>
      <p:sp>
        <p:nvSpPr>
          <p:cNvPr id="2867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smtClean="0"/>
              <a:t>w = a + b;</a:t>
            </a:r>
          </a:p>
          <a:p>
            <a:pPr>
              <a:buFont typeface="Monotype Sorts" pitchFamily="2" charset="2"/>
              <a:buNone/>
            </a:pPr>
            <a:r>
              <a:rPr lang="en-US" smtClean="0"/>
              <a:t>x = c + w;</a:t>
            </a:r>
          </a:p>
          <a:p>
            <a:pPr>
              <a:buFont typeface="Monotype Sorts" pitchFamily="2" charset="2"/>
              <a:buNone/>
            </a:pPr>
            <a:r>
              <a:rPr lang="en-US" smtClean="0"/>
              <a:t>y = c + d;</a:t>
            </a:r>
          </a:p>
        </p:txBody>
      </p:sp>
      <p:sp>
        <p:nvSpPr>
          <p:cNvPr id="28678" name="Line 5"/>
          <p:cNvSpPr>
            <a:spLocks noChangeShapeType="1"/>
          </p:cNvSpPr>
          <p:nvPr/>
        </p:nvSpPr>
        <p:spPr bwMode="auto">
          <a:xfrm>
            <a:off x="5638800" y="4648200"/>
            <a:ext cx="411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9" name="Text Box 6"/>
          <p:cNvSpPr txBox="1">
            <a:spLocks noChangeArrowheads="1"/>
          </p:cNvSpPr>
          <p:nvPr/>
        </p:nvSpPr>
        <p:spPr bwMode="auto">
          <a:xfrm>
            <a:off x="9051926" y="4765675"/>
            <a:ext cx="61427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time</a:t>
            </a:r>
          </a:p>
        </p:txBody>
      </p:sp>
      <p:sp>
        <p:nvSpPr>
          <p:cNvPr id="28680" name="Line 7"/>
          <p:cNvSpPr>
            <a:spLocks noChangeShapeType="1"/>
          </p:cNvSpPr>
          <p:nvPr/>
        </p:nvSpPr>
        <p:spPr bwMode="auto">
          <a:xfrm flipV="1">
            <a:off x="5638800" y="1905000"/>
            <a:ext cx="0" cy="2743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81" name="Text Box 8"/>
          <p:cNvSpPr txBox="1">
            <a:spLocks noChangeArrowheads="1"/>
          </p:cNvSpPr>
          <p:nvPr/>
        </p:nvSpPr>
        <p:spPr bwMode="auto">
          <a:xfrm>
            <a:off x="5181600" y="2133600"/>
            <a:ext cx="30809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a</a:t>
            </a:r>
            <a:endParaRPr lang="en-US"/>
          </a:p>
        </p:txBody>
      </p:sp>
      <p:sp>
        <p:nvSpPr>
          <p:cNvPr id="28682" name="Text Box 9"/>
          <p:cNvSpPr txBox="1">
            <a:spLocks noChangeArrowheads="1"/>
          </p:cNvSpPr>
          <p:nvPr/>
        </p:nvSpPr>
        <p:spPr bwMode="auto">
          <a:xfrm>
            <a:off x="5181600" y="2514600"/>
            <a:ext cx="31931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b</a:t>
            </a:r>
            <a:endParaRPr lang="en-US"/>
          </a:p>
        </p:txBody>
      </p:sp>
      <p:sp>
        <p:nvSpPr>
          <p:cNvPr id="28683" name="Text Box 10"/>
          <p:cNvSpPr txBox="1">
            <a:spLocks noChangeArrowheads="1"/>
          </p:cNvSpPr>
          <p:nvPr/>
        </p:nvSpPr>
        <p:spPr bwMode="auto">
          <a:xfrm>
            <a:off x="5181601" y="2895601"/>
            <a:ext cx="2968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c</a:t>
            </a:r>
            <a:endParaRPr lang="en-US"/>
          </a:p>
        </p:txBody>
      </p:sp>
      <p:sp>
        <p:nvSpPr>
          <p:cNvPr id="28684" name="Text Box 11"/>
          <p:cNvSpPr txBox="1">
            <a:spLocks noChangeArrowheads="1"/>
          </p:cNvSpPr>
          <p:nvPr/>
        </p:nvSpPr>
        <p:spPr bwMode="auto">
          <a:xfrm>
            <a:off x="5181600" y="3200400"/>
            <a:ext cx="31931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d</a:t>
            </a:r>
            <a:endParaRPr lang="en-US"/>
          </a:p>
        </p:txBody>
      </p:sp>
      <p:sp>
        <p:nvSpPr>
          <p:cNvPr id="28685" name="Text Box 12"/>
          <p:cNvSpPr txBox="1">
            <a:spLocks noChangeArrowheads="1"/>
          </p:cNvSpPr>
          <p:nvPr/>
        </p:nvSpPr>
        <p:spPr bwMode="auto">
          <a:xfrm>
            <a:off x="5181600" y="3505201"/>
            <a:ext cx="368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w</a:t>
            </a:r>
            <a:endParaRPr lang="en-US"/>
          </a:p>
        </p:txBody>
      </p:sp>
      <p:sp>
        <p:nvSpPr>
          <p:cNvPr id="28686" name="Text Box 13"/>
          <p:cNvSpPr txBox="1">
            <a:spLocks noChangeArrowheads="1"/>
          </p:cNvSpPr>
          <p:nvPr/>
        </p:nvSpPr>
        <p:spPr bwMode="auto">
          <a:xfrm>
            <a:off x="5181600" y="3810000"/>
            <a:ext cx="29527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x</a:t>
            </a:r>
            <a:endParaRPr lang="en-US"/>
          </a:p>
        </p:txBody>
      </p:sp>
      <p:sp>
        <p:nvSpPr>
          <p:cNvPr id="28687" name="Text Box 14"/>
          <p:cNvSpPr txBox="1">
            <a:spLocks noChangeArrowheads="1"/>
          </p:cNvSpPr>
          <p:nvPr/>
        </p:nvSpPr>
        <p:spPr bwMode="auto">
          <a:xfrm>
            <a:off x="5181600" y="4114801"/>
            <a:ext cx="311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y</a:t>
            </a:r>
            <a:endParaRPr lang="en-US"/>
          </a:p>
        </p:txBody>
      </p:sp>
      <p:sp>
        <p:nvSpPr>
          <p:cNvPr id="28688" name="Line 15"/>
          <p:cNvSpPr>
            <a:spLocks noChangeShapeType="1"/>
          </p:cNvSpPr>
          <p:nvPr/>
        </p:nvSpPr>
        <p:spPr bwMode="auto">
          <a:xfrm>
            <a:off x="6629400" y="46482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89" name="Text Box 16"/>
          <p:cNvSpPr txBox="1">
            <a:spLocks noChangeArrowheads="1"/>
          </p:cNvSpPr>
          <p:nvPr/>
        </p:nvSpPr>
        <p:spPr bwMode="auto">
          <a:xfrm>
            <a:off x="6477000" y="4800600"/>
            <a:ext cx="31451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1</a:t>
            </a:r>
            <a:endParaRPr lang="en-US"/>
          </a:p>
        </p:txBody>
      </p:sp>
      <p:sp>
        <p:nvSpPr>
          <p:cNvPr id="28690" name="Line 17"/>
          <p:cNvSpPr>
            <a:spLocks noChangeShapeType="1"/>
          </p:cNvSpPr>
          <p:nvPr/>
        </p:nvSpPr>
        <p:spPr bwMode="auto">
          <a:xfrm>
            <a:off x="7696200" y="46482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91" name="Text Box 18"/>
          <p:cNvSpPr txBox="1">
            <a:spLocks noChangeArrowheads="1"/>
          </p:cNvSpPr>
          <p:nvPr/>
        </p:nvSpPr>
        <p:spPr bwMode="auto">
          <a:xfrm>
            <a:off x="7543800" y="4800600"/>
            <a:ext cx="31451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2</a:t>
            </a:r>
            <a:endParaRPr lang="en-US"/>
          </a:p>
        </p:txBody>
      </p:sp>
      <p:sp>
        <p:nvSpPr>
          <p:cNvPr id="28692" name="Line 19"/>
          <p:cNvSpPr>
            <a:spLocks noChangeShapeType="1"/>
          </p:cNvSpPr>
          <p:nvPr/>
        </p:nvSpPr>
        <p:spPr bwMode="auto">
          <a:xfrm>
            <a:off x="8763000" y="46482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93" name="Text Box 20"/>
          <p:cNvSpPr txBox="1">
            <a:spLocks noChangeArrowheads="1"/>
          </p:cNvSpPr>
          <p:nvPr/>
        </p:nvSpPr>
        <p:spPr bwMode="auto">
          <a:xfrm>
            <a:off x="8610600" y="4800600"/>
            <a:ext cx="31451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3</a:t>
            </a:r>
            <a:endParaRPr lang="en-US"/>
          </a:p>
        </p:txBody>
      </p:sp>
      <p:sp>
        <p:nvSpPr>
          <p:cNvPr id="28694" name="Rectangle 21"/>
          <p:cNvSpPr>
            <a:spLocks noChangeArrowheads="1"/>
          </p:cNvSpPr>
          <p:nvPr/>
        </p:nvSpPr>
        <p:spPr bwMode="auto">
          <a:xfrm>
            <a:off x="6400800" y="2286000"/>
            <a:ext cx="304800" cy="2286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95" name="Rectangle 22"/>
          <p:cNvSpPr>
            <a:spLocks noChangeArrowheads="1"/>
          </p:cNvSpPr>
          <p:nvPr/>
        </p:nvSpPr>
        <p:spPr bwMode="auto">
          <a:xfrm>
            <a:off x="6400800" y="2590800"/>
            <a:ext cx="304800" cy="2286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96" name="Rectangle 23"/>
          <p:cNvSpPr>
            <a:spLocks noChangeArrowheads="1"/>
          </p:cNvSpPr>
          <p:nvPr/>
        </p:nvSpPr>
        <p:spPr bwMode="auto">
          <a:xfrm>
            <a:off x="7620000" y="2971800"/>
            <a:ext cx="1219200" cy="2286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97" name="Rectangle 24"/>
          <p:cNvSpPr>
            <a:spLocks noChangeArrowheads="1"/>
          </p:cNvSpPr>
          <p:nvPr/>
        </p:nvSpPr>
        <p:spPr bwMode="auto">
          <a:xfrm>
            <a:off x="8534400" y="3352800"/>
            <a:ext cx="304800" cy="2286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98" name="Rectangle 25"/>
          <p:cNvSpPr>
            <a:spLocks noChangeArrowheads="1"/>
          </p:cNvSpPr>
          <p:nvPr/>
        </p:nvSpPr>
        <p:spPr bwMode="auto">
          <a:xfrm>
            <a:off x="6553200" y="3657600"/>
            <a:ext cx="1219200" cy="2286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99" name="Rectangle 26"/>
          <p:cNvSpPr>
            <a:spLocks noChangeArrowheads="1"/>
          </p:cNvSpPr>
          <p:nvPr/>
        </p:nvSpPr>
        <p:spPr bwMode="auto">
          <a:xfrm>
            <a:off x="8610600" y="4267200"/>
            <a:ext cx="304800" cy="2286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700" name="Rectangle 27"/>
          <p:cNvSpPr>
            <a:spLocks noChangeArrowheads="1"/>
          </p:cNvSpPr>
          <p:nvPr/>
        </p:nvSpPr>
        <p:spPr bwMode="auto">
          <a:xfrm>
            <a:off x="7467600" y="4038600"/>
            <a:ext cx="304800" cy="2286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701" name="Text Box 28"/>
          <p:cNvSpPr txBox="1">
            <a:spLocks noChangeArrowheads="1"/>
          </p:cNvSpPr>
          <p:nvPr/>
        </p:nvSpPr>
        <p:spPr bwMode="auto">
          <a:xfrm>
            <a:off x="3870325" y="1946275"/>
            <a:ext cx="49404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t=1</a:t>
            </a:r>
          </a:p>
        </p:txBody>
      </p:sp>
      <p:sp>
        <p:nvSpPr>
          <p:cNvPr id="28702" name="Text Box 29"/>
          <p:cNvSpPr txBox="1">
            <a:spLocks noChangeArrowheads="1"/>
          </p:cNvSpPr>
          <p:nvPr/>
        </p:nvSpPr>
        <p:spPr bwMode="auto">
          <a:xfrm>
            <a:off x="3886200" y="2438400"/>
            <a:ext cx="49404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t=2</a:t>
            </a:r>
          </a:p>
        </p:txBody>
      </p:sp>
      <p:sp>
        <p:nvSpPr>
          <p:cNvPr id="28703" name="Text Box 30"/>
          <p:cNvSpPr txBox="1">
            <a:spLocks noChangeArrowheads="1"/>
          </p:cNvSpPr>
          <p:nvPr/>
        </p:nvSpPr>
        <p:spPr bwMode="auto">
          <a:xfrm>
            <a:off x="3886200" y="2971800"/>
            <a:ext cx="49404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t=3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02751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Instruction scheduling</a:t>
            </a:r>
          </a:p>
        </p:txBody>
      </p:sp>
      <p:sp>
        <p:nvSpPr>
          <p:cNvPr id="2970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Non-pipelined machines do not need instruction scheduling: any order of instructions that satisfies data dependencies runs equally fast.</a:t>
            </a:r>
          </a:p>
          <a:p>
            <a:r>
              <a:rPr lang="en-US" smtClean="0"/>
              <a:t>In pipelined machines, execution time of one instruction depends on the nearby instructions: </a:t>
            </a:r>
            <a:r>
              <a:rPr lang="en-US" smtClean="0">
                <a:solidFill>
                  <a:srgbClr val="FF0000"/>
                </a:solidFill>
              </a:rPr>
              <a:t>opcode</a:t>
            </a:r>
            <a:r>
              <a:rPr lang="en-US" smtClean="0"/>
              <a:t>, </a:t>
            </a:r>
            <a:r>
              <a:rPr lang="en-US" smtClean="0">
                <a:solidFill>
                  <a:srgbClr val="FF0000"/>
                </a:solidFill>
              </a:rPr>
              <a:t>operands</a:t>
            </a:r>
            <a:r>
              <a:rPr lang="en-US" smtClean="0"/>
              <a:t>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8093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Reservation table</a:t>
            </a:r>
          </a:p>
        </p:txBody>
      </p:sp>
      <p:sp>
        <p:nvSpPr>
          <p:cNvPr id="3072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mtClean="0"/>
              <a:t>A reservation table relates instructions/time to CPU resources.</a:t>
            </a:r>
          </a:p>
        </p:txBody>
      </p:sp>
      <p:sp>
        <p:nvSpPr>
          <p:cNvPr id="30726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smtClean="0"/>
              <a:t>Time/instr	A	B</a:t>
            </a:r>
          </a:p>
          <a:p>
            <a:pPr>
              <a:buFont typeface="Monotype Sorts" pitchFamily="2" charset="2"/>
              <a:buNone/>
            </a:pPr>
            <a:r>
              <a:rPr lang="en-US" smtClean="0"/>
              <a:t>instr1		X</a:t>
            </a:r>
          </a:p>
          <a:p>
            <a:pPr>
              <a:buFont typeface="Monotype Sorts" pitchFamily="2" charset="2"/>
              <a:buNone/>
            </a:pPr>
            <a:r>
              <a:rPr lang="en-US" smtClean="0"/>
              <a:t>instr2		X	X</a:t>
            </a:r>
          </a:p>
          <a:p>
            <a:pPr>
              <a:buFont typeface="Monotype Sorts" pitchFamily="2" charset="2"/>
              <a:buNone/>
            </a:pPr>
            <a:r>
              <a:rPr lang="en-US" smtClean="0"/>
              <a:t>instr3		X</a:t>
            </a:r>
          </a:p>
          <a:p>
            <a:pPr>
              <a:buFont typeface="Monotype Sorts" pitchFamily="2" charset="2"/>
              <a:buNone/>
            </a:pPr>
            <a:r>
              <a:rPr lang="en-US" smtClean="0"/>
              <a:t>instr4			X</a:t>
            </a:r>
          </a:p>
        </p:txBody>
      </p:sp>
      <p:sp>
        <p:nvSpPr>
          <p:cNvPr id="30727" name="Line 5"/>
          <p:cNvSpPr>
            <a:spLocks noChangeShapeType="1"/>
          </p:cNvSpPr>
          <p:nvPr/>
        </p:nvSpPr>
        <p:spPr bwMode="auto">
          <a:xfrm>
            <a:off x="6096000" y="2362200"/>
            <a:ext cx="3581400" cy="0"/>
          </a:xfrm>
          <a:prstGeom prst="line">
            <a:avLst/>
          </a:prstGeom>
          <a:ln>
            <a:headEnd/>
            <a:tailEnd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30728" name="Line 6"/>
          <p:cNvSpPr>
            <a:spLocks noChangeShapeType="1"/>
          </p:cNvSpPr>
          <p:nvPr/>
        </p:nvSpPr>
        <p:spPr bwMode="auto">
          <a:xfrm>
            <a:off x="7924800" y="1981200"/>
            <a:ext cx="0" cy="2438400"/>
          </a:xfrm>
          <a:prstGeom prst="line">
            <a:avLst/>
          </a:prstGeom>
          <a:ln>
            <a:headEnd/>
            <a:tailEnd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30729" name="Line 7"/>
          <p:cNvSpPr>
            <a:spLocks noChangeShapeType="1"/>
          </p:cNvSpPr>
          <p:nvPr/>
        </p:nvSpPr>
        <p:spPr bwMode="auto">
          <a:xfrm>
            <a:off x="8763000" y="1981200"/>
            <a:ext cx="0" cy="2438400"/>
          </a:xfrm>
          <a:prstGeom prst="line">
            <a:avLst/>
          </a:prstGeom>
          <a:ln>
            <a:headEnd/>
            <a:tailEnd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03305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Software pipelining</a:t>
            </a:r>
          </a:p>
        </p:txBody>
      </p:sp>
      <p:sp>
        <p:nvSpPr>
          <p:cNvPr id="3174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Schedules instructions across loop iterations.</a:t>
            </a:r>
          </a:p>
          <a:p>
            <a:r>
              <a:rPr lang="en-US" smtClean="0"/>
              <a:t>Reduces instruction latency in iteration i by inserting instructions from iteration i+1.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12126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Basic compilation phases</a:t>
            </a:r>
          </a:p>
        </p:txBody>
      </p:sp>
      <p:sp>
        <p:nvSpPr>
          <p:cNvPr id="5125" name="Oval 4"/>
          <p:cNvSpPr>
            <a:spLocks noChangeArrowheads="1"/>
          </p:cNvSpPr>
          <p:nvPr/>
        </p:nvSpPr>
        <p:spPr bwMode="auto">
          <a:xfrm>
            <a:off x="5181600" y="1676400"/>
            <a:ext cx="1295400" cy="609600"/>
          </a:xfrm>
          <a:prstGeom prst="ellipse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HLL</a:t>
            </a:r>
          </a:p>
        </p:txBody>
      </p:sp>
      <p:sp>
        <p:nvSpPr>
          <p:cNvPr id="5126" name="Rectangle 5"/>
          <p:cNvSpPr>
            <a:spLocks noChangeArrowheads="1"/>
          </p:cNvSpPr>
          <p:nvPr/>
        </p:nvSpPr>
        <p:spPr bwMode="auto">
          <a:xfrm>
            <a:off x="3886200" y="2514600"/>
            <a:ext cx="4038600" cy="609600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parsing, symbol table</a:t>
            </a:r>
            <a:endParaRPr lang="en-US"/>
          </a:p>
        </p:txBody>
      </p:sp>
      <p:sp>
        <p:nvSpPr>
          <p:cNvPr id="5127" name="Rectangle 6"/>
          <p:cNvSpPr>
            <a:spLocks noChangeArrowheads="1"/>
          </p:cNvSpPr>
          <p:nvPr/>
        </p:nvSpPr>
        <p:spPr bwMode="auto">
          <a:xfrm>
            <a:off x="4419600" y="3429000"/>
            <a:ext cx="2895600" cy="762000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machine-independent</a:t>
            </a:r>
          </a:p>
          <a:p>
            <a:pPr algn="ctr"/>
            <a:r>
              <a:rPr lang="en-US">
                <a:solidFill>
                  <a:schemeClr val="bg1"/>
                </a:solidFill>
              </a:rPr>
              <a:t>optimizations</a:t>
            </a:r>
            <a:endParaRPr lang="en-US"/>
          </a:p>
        </p:txBody>
      </p:sp>
      <p:sp>
        <p:nvSpPr>
          <p:cNvPr id="5128" name="Rectangle 7"/>
          <p:cNvSpPr>
            <a:spLocks noChangeArrowheads="1"/>
          </p:cNvSpPr>
          <p:nvPr/>
        </p:nvSpPr>
        <p:spPr bwMode="auto">
          <a:xfrm>
            <a:off x="4419600" y="4419600"/>
            <a:ext cx="2895600" cy="762000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machine-dependent</a:t>
            </a:r>
          </a:p>
          <a:p>
            <a:pPr algn="ctr"/>
            <a:r>
              <a:rPr lang="en-US">
                <a:solidFill>
                  <a:schemeClr val="bg1"/>
                </a:solidFill>
              </a:rPr>
              <a:t>optimizations</a:t>
            </a:r>
            <a:endParaRPr lang="en-US"/>
          </a:p>
        </p:txBody>
      </p:sp>
      <p:sp>
        <p:nvSpPr>
          <p:cNvPr id="5129" name="Oval 12"/>
          <p:cNvSpPr>
            <a:spLocks noChangeArrowheads="1"/>
          </p:cNvSpPr>
          <p:nvPr/>
        </p:nvSpPr>
        <p:spPr bwMode="auto">
          <a:xfrm>
            <a:off x="4876800" y="5410200"/>
            <a:ext cx="1905000" cy="609600"/>
          </a:xfrm>
          <a:prstGeom prst="ellipse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assembly</a:t>
            </a:r>
          </a:p>
        </p:txBody>
      </p:sp>
      <p:sp>
        <p:nvSpPr>
          <p:cNvPr id="5130" name="Line 13"/>
          <p:cNvSpPr>
            <a:spLocks noChangeShapeType="1"/>
          </p:cNvSpPr>
          <p:nvPr/>
        </p:nvSpPr>
        <p:spPr bwMode="auto">
          <a:xfrm>
            <a:off x="5867400" y="22860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31" name="Line 14"/>
          <p:cNvSpPr>
            <a:spLocks noChangeShapeType="1"/>
          </p:cNvSpPr>
          <p:nvPr/>
        </p:nvSpPr>
        <p:spPr bwMode="auto">
          <a:xfrm>
            <a:off x="5867400" y="31242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32" name="Line 15"/>
          <p:cNvSpPr>
            <a:spLocks noChangeShapeType="1"/>
          </p:cNvSpPr>
          <p:nvPr/>
        </p:nvSpPr>
        <p:spPr bwMode="auto">
          <a:xfrm>
            <a:off x="5791200" y="41910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33" name="Line 16"/>
          <p:cNvSpPr>
            <a:spLocks noChangeShapeType="1"/>
          </p:cNvSpPr>
          <p:nvPr/>
        </p:nvSpPr>
        <p:spPr bwMode="auto">
          <a:xfrm>
            <a:off x="5791200" y="51816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361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Instruction selection</a:t>
            </a:r>
          </a:p>
        </p:txBody>
      </p:sp>
      <p:sp>
        <p:nvSpPr>
          <p:cNvPr id="3277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885950"/>
            <a:ext cx="8178800" cy="2686050"/>
          </a:xfrm>
        </p:spPr>
        <p:txBody>
          <a:bodyPr/>
          <a:lstStyle/>
          <a:p>
            <a:r>
              <a:rPr lang="en-US" smtClean="0"/>
              <a:t>May be several ways to implement an operation or sequence of operations.</a:t>
            </a:r>
          </a:p>
          <a:p>
            <a:r>
              <a:rPr lang="en-US" smtClean="0"/>
              <a:t>Represent operations as graphs, match possible instruction sequences onto graph.</a:t>
            </a:r>
          </a:p>
        </p:txBody>
      </p:sp>
      <p:sp>
        <p:nvSpPr>
          <p:cNvPr id="32774" name="Oval 4"/>
          <p:cNvSpPr>
            <a:spLocks noChangeArrowheads="1"/>
          </p:cNvSpPr>
          <p:nvPr/>
        </p:nvSpPr>
        <p:spPr bwMode="auto">
          <a:xfrm>
            <a:off x="2109789" y="5073134"/>
            <a:ext cx="457200" cy="457200"/>
          </a:xfrm>
          <a:prstGeom prst="ellipse">
            <a:avLst/>
          </a:prstGeom>
          <a:ln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*</a:t>
            </a:r>
          </a:p>
        </p:txBody>
      </p:sp>
      <p:sp>
        <p:nvSpPr>
          <p:cNvPr id="32775" name="Oval 5"/>
          <p:cNvSpPr>
            <a:spLocks noChangeArrowheads="1"/>
          </p:cNvSpPr>
          <p:nvPr/>
        </p:nvSpPr>
        <p:spPr bwMode="auto">
          <a:xfrm>
            <a:off x="2566989" y="4387334"/>
            <a:ext cx="457200" cy="457200"/>
          </a:xfrm>
          <a:prstGeom prst="ellipse">
            <a:avLst/>
          </a:prstGeom>
          <a:ln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+</a:t>
            </a:r>
          </a:p>
        </p:txBody>
      </p:sp>
      <p:sp>
        <p:nvSpPr>
          <p:cNvPr id="32776" name="Line 6"/>
          <p:cNvSpPr>
            <a:spLocks noChangeShapeType="1"/>
          </p:cNvSpPr>
          <p:nvPr/>
        </p:nvSpPr>
        <p:spPr bwMode="auto">
          <a:xfrm flipH="1">
            <a:off x="2490789" y="4844534"/>
            <a:ext cx="152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7" name="Line 7"/>
          <p:cNvSpPr>
            <a:spLocks noChangeShapeType="1"/>
          </p:cNvSpPr>
          <p:nvPr/>
        </p:nvSpPr>
        <p:spPr bwMode="auto">
          <a:xfrm>
            <a:off x="2033589" y="4844534"/>
            <a:ext cx="152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8" name="Line 8"/>
          <p:cNvSpPr>
            <a:spLocks noChangeShapeType="1"/>
          </p:cNvSpPr>
          <p:nvPr/>
        </p:nvSpPr>
        <p:spPr bwMode="auto">
          <a:xfrm>
            <a:off x="2414589" y="4158734"/>
            <a:ext cx="228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9" name="Line 9"/>
          <p:cNvSpPr>
            <a:spLocks noChangeShapeType="1"/>
          </p:cNvSpPr>
          <p:nvPr/>
        </p:nvSpPr>
        <p:spPr bwMode="auto">
          <a:xfrm flipH="1">
            <a:off x="2947989" y="4158734"/>
            <a:ext cx="228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80" name="Text Box 10"/>
          <p:cNvSpPr txBox="1">
            <a:spLocks noChangeArrowheads="1"/>
          </p:cNvSpPr>
          <p:nvPr/>
        </p:nvSpPr>
        <p:spPr bwMode="auto">
          <a:xfrm>
            <a:off x="1973749" y="5929372"/>
            <a:ext cx="118647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expression</a:t>
            </a:r>
            <a:endParaRPr lang="en-US" dirty="0"/>
          </a:p>
        </p:txBody>
      </p:sp>
      <p:sp>
        <p:nvSpPr>
          <p:cNvPr id="32781" name="Text Box 11"/>
          <p:cNvSpPr txBox="1">
            <a:spLocks noChangeArrowheads="1"/>
          </p:cNvSpPr>
          <p:nvPr/>
        </p:nvSpPr>
        <p:spPr bwMode="auto">
          <a:xfrm>
            <a:off x="6975764" y="5929372"/>
            <a:ext cx="112171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templates</a:t>
            </a:r>
          </a:p>
        </p:txBody>
      </p:sp>
      <p:sp>
        <p:nvSpPr>
          <p:cNvPr id="32782" name="Oval 12"/>
          <p:cNvSpPr>
            <a:spLocks noChangeArrowheads="1"/>
          </p:cNvSpPr>
          <p:nvPr/>
        </p:nvSpPr>
        <p:spPr bwMode="auto">
          <a:xfrm>
            <a:off x="5893677" y="4538662"/>
            <a:ext cx="457200" cy="457200"/>
          </a:xfrm>
          <a:prstGeom prst="ellipse">
            <a:avLst/>
          </a:prstGeom>
          <a:ln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*</a:t>
            </a:r>
          </a:p>
        </p:txBody>
      </p:sp>
      <p:sp>
        <p:nvSpPr>
          <p:cNvPr id="32783" name="Line 13"/>
          <p:cNvSpPr>
            <a:spLocks noChangeShapeType="1"/>
          </p:cNvSpPr>
          <p:nvPr/>
        </p:nvSpPr>
        <p:spPr bwMode="auto">
          <a:xfrm flipH="1">
            <a:off x="6274677" y="4310062"/>
            <a:ext cx="152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84" name="Line 14"/>
          <p:cNvSpPr>
            <a:spLocks noChangeShapeType="1"/>
          </p:cNvSpPr>
          <p:nvPr/>
        </p:nvSpPr>
        <p:spPr bwMode="auto">
          <a:xfrm>
            <a:off x="5817477" y="4310062"/>
            <a:ext cx="152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85" name="Oval 15"/>
          <p:cNvSpPr>
            <a:spLocks noChangeArrowheads="1"/>
          </p:cNvSpPr>
          <p:nvPr/>
        </p:nvSpPr>
        <p:spPr bwMode="auto">
          <a:xfrm>
            <a:off x="7128164" y="4538662"/>
            <a:ext cx="457200" cy="457200"/>
          </a:xfrm>
          <a:prstGeom prst="ellipse">
            <a:avLst/>
          </a:prstGeom>
          <a:ln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+</a:t>
            </a:r>
          </a:p>
        </p:txBody>
      </p:sp>
      <p:sp>
        <p:nvSpPr>
          <p:cNvPr id="32786" name="Line 16"/>
          <p:cNvSpPr>
            <a:spLocks noChangeShapeType="1"/>
          </p:cNvSpPr>
          <p:nvPr/>
        </p:nvSpPr>
        <p:spPr bwMode="auto">
          <a:xfrm>
            <a:off x="6975764" y="4310062"/>
            <a:ext cx="228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87" name="Line 17"/>
          <p:cNvSpPr>
            <a:spLocks noChangeShapeType="1"/>
          </p:cNvSpPr>
          <p:nvPr/>
        </p:nvSpPr>
        <p:spPr bwMode="auto">
          <a:xfrm flipH="1">
            <a:off x="7509164" y="4310062"/>
            <a:ext cx="228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88" name="Oval 18"/>
          <p:cNvSpPr>
            <a:spLocks noChangeArrowheads="1"/>
          </p:cNvSpPr>
          <p:nvPr/>
        </p:nvSpPr>
        <p:spPr bwMode="auto">
          <a:xfrm>
            <a:off x="8364201" y="4995862"/>
            <a:ext cx="457200" cy="457200"/>
          </a:xfrm>
          <a:prstGeom prst="ellipse">
            <a:avLst/>
          </a:prstGeom>
          <a:ln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*</a:t>
            </a:r>
          </a:p>
        </p:txBody>
      </p:sp>
      <p:sp>
        <p:nvSpPr>
          <p:cNvPr id="32789" name="Oval 19"/>
          <p:cNvSpPr>
            <a:spLocks noChangeArrowheads="1"/>
          </p:cNvSpPr>
          <p:nvPr/>
        </p:nvSpPr>
        <p:spPr bwMode="auto">
          <a:xfrm>
            <a:off x="8821401" y="4310062"/>
            <a:ext cx="457200" cy="457200"/>
          </a:xfrm>
          <a:prstGeom prst="ellipse">
            <a:avLst/>
          </a:prstGeom>
          <a:ln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+</a:t>
            </a:r>
          </a:p>
        </p:txBody>
      </p:sp>
      <p:sp>
        <p:nvSpPr>
          <p:cNvPr id="32790" name="Line 20"/>
          <p:cNvSpPr>
            <a:spLocks noChangeShapeType="1"/>
          </p:cNvSpPr>
          <p:nvPr/>
        </p:nvSpPr>
        <p:spPr bwMode="auto">
          <a:xfrm flipH="1">
            <a:off x="8745201" y="4767262"/>
            <a:ext cx="152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91" name="Line 21"/>
          <p:cNvSpPr>
            <a:spLocks noChangeShapeType="1"/>
          </p:cNvSpPr>
          <p:nvPr/>
        </p:nvSpPr>
        <p:spPr bwMode="auto">
          <a:xfrm>
            <a:off x="8288001" y="4767262"/>
            <a:ext cx="152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92" name="Line 22"/>
          <p:cNvSpPr>
            <a:spLocks noChangeShapeType="1"/>
          </p:cNvSpPr>
          <p:nvPr/>
        </p:nvSpPr>
        <p:spPr bwMode="auto">
          <a:xfrm>
            <a:off x="8669001" y="4081462"/>
            <a:ext cx="228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93" name="Line 23"/>
          <p:cNvSpPr>
            <a:spLocks noChangeShapeType="1"/>
          </p:cNvSpPr>
          <p:nvPr/>
        </p:nvSpPr>
        <p:spPr bwMode="auto">
          <a:xfrm flipH="1">
            <a:off x="9202401" y="4081462"/>
            <a:ext cx="228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94" name="Text Box 24"/>
          <p:cNvSpPr txBox="1">
            <a:spLocks noChangeArrowheads="1"/>
          </p:cNvSpPr>
          <p:nvPr/>
        </p:nvSpPr>
        <p:spPr bwMode="auto">
          <a:xfrm>
            <a:off x="5741277" y="5072062"/>
            <a:ext cx="67678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/>
              <a:t>MUL</a:t>
            </a:r>
            <a:endParaRPr lang="en-US" dirty="0"/>
          </a:p>
        </p:txBody>
      </p:sp>
      <p:sp>
        <p:nvSpPr>
          <p:cNvPr id="32795" name="Text Box 25"/>
          <p:cNvSpPr txBox="1">
            <a:spLocks noChangeArrowheads="1"/>
          </p:cNvSpPr>
          <p:nvPr/>
        </p:nvSpPr>
        <p:spPr bwMode="auto">
          <a:xfrm>
            <a:off x="6899564" y="5072062"/>
            <a:ext cx="64793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ADD</a:t>
            </a:r>
            <a:endParaRPr lang="en-US"/>
          </a:p>
        </p:txBody>
      </p:sp>
      <p:sp>
        <p:nvSpPr>
          <p:cNvPr id="32796" name="Text Box 26"/>
          <p:cNvSpPr txBox="1">
            <a:spLocks noChangeArrowheads="1"/>
          </p:cNvSpPr>
          <p:nvPr/>
        </p:nvSpPr>
        <p:spPr bwMode="auto">
          <a:xfrm>
            <a:off x="8364202" y="5529262"/>
            <a:ext cx="86754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MADD</a:t>
            </a:r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0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Using your compiler</a:t>
            </a:r>
          </a:p>
        </p:txBody>
      </p:sp>
      <p:sp>
        <p:nvSpPr>
          <p:cNvPr id="3379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Understand various optimization levels (-O1, -O2, etc.)</a:t>
            </a:r>
          </a:p>
          <a:p>
            <a:r>
              <a:rPr lang="en-US" smtClean="0"/>
              <a:t>Look at mixed compiler/assembler output.  </a:t>
            </a:r>
          </a:p>
          <a:p>
            <a:r>
              <a:rPr lang="en-US" smtClean="0"/>
              <a:t>Modifying compiler output requires care:</a:t>
            </a:r>
          </a:p>
          <a:p>
            <a:pPr lvl="1"/>
            <a:r>
              <a:rPr lang="en-US" smtClean="0"/>
              <a:t>correctness;</a:t>
            </a:r>
          </a:p>
          <a:p>
            <a:pPr lvl="1"/>
            <a:r>
              <a:rPr lang="en-US" smtClean="0"/>
              <a:t>loss of hand-tweaked code.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3914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Interpreters and JIT compilers</a:t>
            </a:r>
          </a:p>
        </p:txBody>
      </p:sp>
      <p:sp>
        <p:nvSpPr>
          <p:cNvPr id="3482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>
                <a:solidFill>
                  <a:srgbClr val="FF0000"/>
                </a:solidFill>
              </a:rPr>
              <a:t>Interpreter</a:t>
            </a:r>
            <a:r>
              <a:rPr lang="en-US" smtClean="0"/>
              <a:t>: translates and executes program statements on-the-fly.</a:t>
            </a:r>
          </a:p>
          <a:p>
            <a:r>
              <a:rPr lang="en-US" smtClean="0">
                <a:solidFill>
                  <a:srgbClr val="FF0000"/>
                </a:solidFill>
              </a:rPr>
              <a:t>JIT compiler</a:t>
            </a:r>
            <a:r>
              <a:rPr lang="en-US" smtClean="0"/>
              <a:t>: compiles small sections of code into instructions during program execution.</a:t>
            </a:r>
          </a:p>
          <a:p>
            <a:pPr lvl="1"/>
            <a:r>
              <a:rPr lang="en-US" smtClean="0"/>
              <a:t>Eliminates some translation overhead.</a:t>
            </a:r>
          </a:p>
          <a:p>
            <a:pPr lvl="1"/>
            <a:r>
              <a:rPr lang="en-US" smtClean="0"/>
              <a:t>Often requires more memory.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105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Statement translation and optimization</a:t>
            </a:r>
          </a:p>
        </p:txBody>
      </p:sp>
      <p:sp>
        <p:nvSpPr>
          <p:cNvPr id="614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Source code is translated into intermediate form such as CDFG.</a:t>
            </a:r>
          </a:p>
          <a:p>
            <a:r>
              <a:rPr lang="en-US" smtClean="0"/>
              <a:t>CDFG is transformed/optimized.</a:t>
            </a:r>
          </a:p>
          <a:p>
            <a:r>
              <a:rPr lang="en-US" smtClean="0"/>
              <a:t>CDFG is translated into instructions with optimization decisions.</a:t>
            </a:r>
          </a:p>
          <a:p>
            <a:r>
              <a:rPr lang="en-US" smtClean="0"/>
              <a:t>Instructions are further optimized.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476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Arithmetic expressions</a:t>
            </a:r>
          </a:p>
        </p:txBody>
      </p:sp>
      <p:sp>
        <p:nvSpPr>
          <p:cNvPr id="717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981200" y="1885950"/>
            <a:ext cx="4013200" cy="552450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smtClean="0"/>
              <a:t>a*b + 5*(c-d)</a:t>
            </a:r>
          </a:p>
        </p:txBody>
      </p:sp>
      <p:sp>
        <p:nvSpPr>
          <p:cNvPr id="7174" name="Text Box 5"/>
          <p:cNvSpPr txBox="1">
            <a:spLocks noChangeArrowheads="1"/>
          </p:cNvSpPr>
          <p:nvPr/>
        </p:nvSpPr>
        <p:spPr bwMode="auto">
          <a:xfrm>
            <a:off x="3260726" y="2632075"/>
            <a:ext cx="118647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expression</a:t>
            </a:r>
            <a:endParaRPr lang="en-US"/>
          </a:p>
        </p:txBody>
      </p:sp>
      <p:sp>
        <p:nvSpPr>
          <p:cNvPr id="7175" name="Text Box 6"/>
          <p:cNvSpPr txBox="1">
            <a:spLocks noChangeArrowheads="1"/>
          </p:cNvSpPr>
          <p:nvPr/>
        </p:nvSpPr>
        <p:spPr bwMode="auto">
          <a:xfrm>
            <a:off x="7680326" y="5680075"/>
            <a:ext cx="57695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DFG</a:t>
            </a:r>
          </a:p>
        </p:txBody>
      </p:sp>
      <p:sp>
        <p:nvSpPr>
          <p:cNvPr id="7176" name="Oval 8"/>
          <p:cNvSpPr>
            <a:spLocks noChangeArrowheads="1"/>
          </p:cNvSpPr>
          <p:nvPr/>
        </p:nvSpPr>
        <p:spPr bwMode="auto">
          <a:xfrm>
            <a:off x="6324600" y="2438400"/>
            <a:ext cx="533400" cy="533400"/>
          </a:xfrm>
          <a:prstGeom prst="ellipse">
            <a:avLst/>
          </a:prstGeom>
          <a:ln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*</a:t>
            </a:r>
          </a:p>
        </p:txBody>
      </p:sp>
      <p:sp>
        <p:nvSpPr>
          <p:cNvPr id="7177" name="Oval 9"/>
          <p:cNvSpPr>
            <a:spLocks noChangeArrowheads="1"/>
          </p:cNvSpPr>
          <p:nvPr/>
        </p:nvSpPr>
        <p:spPr bwMode="auto">
          <a:xfrm>
            <a:off x="8610600" y="2438400"/>
            <a:ext cx="533400" cy="533400"/>
          </a:xfrm>
          <a:prstGeom prst="ellipse">
            <a:avLst/>
          </a:prstGeom>
          <a:ln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-</a:t>
            </a:r>
          </a:p>
        </p:txBody>
      </p:sp>
      <p:sp>
        <p:nvSpPr>
          <p:cNvPr id="7178" name="Oval 10"/>
          <p:cNvSpPr>
            <a:spLocks noChangeArrowheads="1"/>
          </p:cNvSpPr>
          <p:nvPr/>
        </p:nvSpPr>
        <p:spPr bwMode="auto">
          <a:xfrm>
            <a:off x="7772400" y="3505200"/>
            <a:ext cx="533400" cy="533400"/>
          </a:xfrm>
          <a:prstGeom prst="ellipse">
            <a:avLst/>
          </a:prstGeom>
          <a:ln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*</a:t>
            </a:r>
          </a:p>
        </p:txBody>
      </p:sp>
      <p:sp>
        <p:nvSpPr>
          <p:cNvPr id="7179" name="Oval 11"/>
          <p:cNvSpPr>
            <a:spLocks noChangeArrowheads="1"/>
          </p:cNvSpPr>
          <p:nvPr/>
        </p:nvSpPr>
        <p:spPr bwMode="auto">
          <a:xfrm>
            <a:off x="7239000" y="4572000"/>
            <a:ext cx="533400" cy="533400"/>
          </a:xfrm>
          <a:prstGeom prst="ellipse">
            <a:avLst/>
          </a:prstGeom>
          <a:ln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+</a:t>
            </a:r>
          </a:p>
        </p:txBody>
      </p:sp>
      <p:sp>
        <p:nvSpPr>
          <p:cNvPr id="7180" name="Line 12"/>
          <p:cNvSpPr>
            <a:spLocks noChangeShapeType="1"/>
          </p:cNvSpPr>
          <p:nvPr/>
        </p:nvSpPr>
        <p:spPr bwMode="auto">
          <a:xfrm>
            <a:off x="6248400" y="2286000"/>
            <a:ext cx="152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81" name="Line 13"/>
          <p:cNvSpPr>
            <a:spLocks noChangeShapeType="1"/>
          </p:cNvSpPr>
          <p:nvPr/>
        </p:nvSpPr>
        <p:spPr bwMode="auto">
          <a:xfrm flipH="1">
            <a:off x="6781800" y="2286000"/>
            <a:ext cx="762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82" name="Line 14"/>
          <p:cNvSpPr>
            <a:spLocks noChangeShapeType="1"/>
          </p:cNvSpPr>
          <p:nvPr/>
        </p:nvSpPr>
        <p:spPr bwMode="auto">
          <a:xfrm>
            <a:off x="8610600" y="2362200"/>
            <a:ext cx="762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83" name="Line 15"/>
          <p:cNvSpPr>
            <a:spLocks noChangeShapeType="1"/>
          </p:cNvSpPr>
          <p:nvPr/>
        </p:nvSpPr>
        <p:spPr bwMode="auto">
          <a:xfrm flipH="1">
            <a:off x="9067800" y="2362200"/>
            <a:ext cx="762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84" name="Line 16"/>
          <p:cNvSpPr>
            <a:spLocks noChangeShapeType="1"/>
          </p:cNvSpPr>
          <p:nvPr/>
        </p:nvSpPr>
        <p:spPr bwMode="auto">
          <a:xfrm>
            <a:off x="6629400" y="2971800"/>
            <a:ext cx="76200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85" name="Line 17"/>
          <p:cNvSpPr>
            <a:spLocks noChangeShapeType="1"/>
          </p:cNvSpPr>
          <p:nvPr/>
        </p:nvSpPr>
        <p:spPr bwMode="auto">
          <a:xfrm flipH="1">
            <a:off x="7467600" y="51054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86" name="Line 18"/>
          <p:cNvSpPr>
            <a:spLocks noChangeShapeType="1"/>
          </p:cNvSpPr>
          <p:nvPr/>
        </p:nvSpPr>
        <p:spPr bwMode="auto">
          <a:xfrm flipH="1">
            <a:off x="8229600" y="2971800"/>
            <a:ext cx="609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87" name="Line 19"/>
          <p:cNvSpPr>
            <a:spLocks noChangeShapeType="1"/>
          </p:cNvSpPr>
          <p:nvPr/>
        </p:nvSpPr>
        <p:spPr bwMode="auto">
          <a:xfrm>
            <a:off x="7543800" y="3276600"/>
            <a:ext cx="304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88" name="Line 20"/>
          <p:cNvSpPr>
            <a:spLocks noChangeShapeType="1"/>
          </p:cNvSpPr>
          <p:nvPr/>
        </p:nvSpPr>
        <p:spPr bwMode="auto">
          <a:xfrm flipH="1">
            <a:off x="7696200" y="4038600"/>
            <a:ext cx="304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89" name="Text Box 21"/>
          <p:cNvSpPr txBox="1">
            <a:spLocks noChangeArrowheads="1"/>
          </p:cNvSpPr>
          <p:nvPr/>
        </p:nvSpPr>
        <p:spPr bwMode="auto">
          <a:xfrm>
            <a:off x="5943600" y="1828800"/>
            <a:ext cx="29527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a</a:t>
            </a:r>
          </a:p>
        </p:txBody>
      </p:sp>
      <p:sp>
        <p:nvSpPr>
          <p:cNvPr id="7190" name="Text Box 22"/>
          <p:cNvSpPr txBox="1">
            <a:spLocks noChangeArrowheads="1"/>
          </p:cNvSpPr>
          <p:nvPr/>
        </p:nvSpPr>
        <p:spPr bwMode="auto">
          <a:xfrm>
            <a:off x="6689725" y="1793875"/>
            <a:ext cx="30649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b</a:t>
            </a:r>
          </a:p>
        </p:txBody>
      </p:sp>
      <p:sp>
        <p:nvSpPr>
          <p:cNvPr id="7191" name="Text Box 23"/>
          <p:cNvSpPr txBox="1">
            <a:spLocks noChangeArrowheads="1"/>
          </p:cNvSpPr>
          <p:nvPr/>
        </p:nvSpPr>
        <p:spPr bwMode="auto">
          <a:xfrm>
            <a:off x="8366125" y="1870075"/>
            <a:ext cx="2824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c</a:t>
            </a:r>
          </a:p>
        </p:txBody>
      </p:sp>
      <p:sp>
        <p:nvSpPr>
          <p:cNvPr id="7192" name="Text Box 24"/>
          <p:cNvSpPr txBox="1">
            <a:spLocks noChangeArrowheads="1"/>
          </p:cNvSpPr>
          <p:nvPr/>
        </p:nvSpPr>
        <p:spPr bwMode="auto">
          <a:xfrm>
            <a:off x="9051925" y="1870075"/>
            <a:ext cx="30649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d</a:t>
            </a:r>
          </a:p>
        </p:txBody>
      </p:sp>
      <p:sp>
        <p:nvSpPr>
          <p:cNvPr id="7193" name="Text Box 25"/>
          <p:cNvSpPr txBox="1">
            <a:spLocks noChangeArrowheads="1"/>
          </p:cNvSpPr>
          <p:nvPr/>
        </p:nvSpPr>
        <p:spPr bwMode="auto">
          <a:xfrm>
            <a:off x="7299325" y="2860675"/>
            <a:ext cx="30168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5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961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0" name="Rectangle 30"/>
          <p:cNvSpPr>
            <a:spLocks noChangeArrowheads="1"/>
          </p:cNvSpPr>
          <p:nvPr/>
        </p:nvSpPr>
        <p:spPr bwMode="auto">
          <a:xfrm>
            <a:off x="4267200" y="2286000"/>
            <a:ext cx="1143000" cy="6858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>
                <a:solidFill>
                  <a:schemeClr val="bg1"/>
                </a:solidFill>
              </a:rPr>
              <a:t>2</a:t>
            </a:r>
            <a:endParaRPr lang="en-US"/>
          </a:p>
        </p:txBody>
      </p:sp>
      <p:sp>
        <p:nvSpPr>
          <p:cNvPr id="10271" name="Rectangle 31"/>
          <p:cNvSpPr>
            <a:spLocks noChangeArrowheads="1"/>
          </p:cNvSpPr>
          <p:nvPr/>
        </p:nvSpPr>
        <p:spPr bwMode="auto">
          <a:xfrm>
            <a:off x="3505200" y="3352800"/>
            <a:ext cx="1143000" cy="6858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>
                <a:solidFill>
                  <a:schemeClr val="bg1"/>
                </a:solidFill>
              </a:rPr>
              <a:t>3</a:t>
            </a:r>
            <a:endParaRPr lang="en-US"/>
          </a:p>
        </p:txBody>
      </p:sp>
      <p:sp>
        <p:nvSpPr>
          <p:cNvPr id="10272" name="Rectangle 32"/>
          <p:cNvSpPr>
            <a:spLocks noChangeArrowheads="1"/>
          </p:cNvSpPr>
          <p:nvPr/>
        </p:nvSpPr>
        <p:spPr bwMode="auto">
          <a:xfrm>
            <a:off x="2895600" y="4419600"/>
            <a:ext cx="1143000" cy="6858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>
                <a:solidFill>
                  <a:schemeClr val="bg1"/>
                </a:solidFill>
              </a:rPr>
              <a:t>4</a:t>
            </a:r>
            <a:endParaRPr lang="en-US"/>
          </a:p>
        </p:txBody>
      </p:sp>
      <p:sp>
        <p:nvSpPr>
          <p:cNvPr id="10268" name="Rectangle 28"/>
          <p:cNvSpPr>
            <a:spLocks noChangeArrowheads="1"/>
          </p:cNvSpPr>
          <p:nvPr/>
        </p:nvSpPr>
        <p:spPr bwMode="auto">
          <a:xfrm>
            <a:off x="1981200" y="2286000"/>
            <a:ext cx="1143000" cy="6858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>
                <a:solidFill>
                  <a:schemeClr val="bg1"/>
                </a:solidFill>
              </a:rPr>
              <a:t>1</a:t>
            </a:r>
            <a:endParaRPr lang="en-US"/>
          </a:p>
        </p:txBody>
      </p:sp>
      <p:sp>
        <p:nvSpPr>
          <p:cNvPr id="82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Arithmetic expressions, cont’d.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6146800" y="1885950"/>
            <a:ext cx="4013200" cy="1466850"/>
          </a:xfrm>
        </p:spPr>
        <p:txBody>
          <a:bodyPr>
            <a:normAutofit fontScale="92500" lnSpcReduction="20000"/>
          </a:bodyPr>
          <a:lstStyle/>
          <a:p>
            <a:pPr>
              <a:buFont typeface="Monotype Sorts" pitchFamily="2" charset="2"/>
              <a:buNone/>
            </a:pPr>
            <a:r>
              <a:rPr lang="en-US" sz="1600" dirty="0"/>
              <a:t>ADR r4,a</a:t>
            </a:r>
          </a:p>
          <a:p>
            <a:pPr>
              <a:buFont typeface="Monotype Sorts" pitchFamily="2" charset="2"/>
              <a:buNone/>
            </a:pPr>
            <a:r>
              <a:rPr lang="en-US" sz="1600" dirty="0"/>
              <a:t>MOV r1,[r4]</a:t>
            </a:r>
          </a:p>
          <a:p>
            <a:pPr>
              <a:buFont typeface="Monotype Sorts" pitchFamily="2" charset="2"/>
              <a:buNone/>
            </a:pPr>
            <a:r>
              <a:rPr lang="en-US" sz="1600" dirty="0"/>
              <a:t>ADR r4,b</a:t>
            </a:r>
          </a:p>
          <a:p>
            <a:pPr>
              <a:buFont typeface="Monotype Sorts" pitchFamily="2" charset="2"/>
              <a:buNone/>
            </a:pPr>
            <a:r>
              <a:rPr lang="en-US" sz="1600" dirty="0"/>
              <a:t>MOV r2,[r4]</a:t>
            </a:r>
          </a:p>
          <a:p>
            <a:pPr>
              <a:buFont typeface="Monotype Sorts" pitchFamily="2" charset="2"/>
              <a:buNone/>
            </a:pPr>
            <a:r>
              <a:rPr lang="en-US" sz="1600"/>
              <a:t>MUL </a:t>
            </a:r>
            <a:r>
              <a:rPr lang="en-US" sz="1600" dirty="0"/>
              <a:t>r3,r1,r2</a:t>
            </a:r>
            <a:endParaRPr lang="en-US" sz="2000" dirty="0"/>
          </a:p>
        </p:txBody>
      </p:sp>
      <p:sp>
        <p:nvSpPr>
          <p:cNvPr id="8202" name="Text Box 5"/>
          <p:cNvSpPr txBox="1">
            <a:spLocks noChangeArrowheads="1"/>
          </p:cNvSpPr>
          <p:nvPr/>
        </p:nvSpPr>
        <p:spPr bwMode="auto">
          <a:xfrm>
            <a:off x="3870326" y="5603875"/>
            <a:ext cx="57695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DFG</a:t>
            </a:r>
          </a:p>
        </p:txBody>
      </p:sp>
      <p:sp>
        <p:nvSpPr>
          <p:cNvPr id="8203" name="Oval 6"/>
          <p:cNvSpPr>
            <a:spLocks noChangeArrowheads="1"/>
          </p:cNvSpPr>
          <p:nvPr/>
        </p:nvSpPr>
        <p:spPr bwMode="auto">
          <a:xfrm>
            <a:off x="2514600" y="2362200"/>
            <a:ext cx="533400" cy="533400"/>
          </a:xfrm>
          <a:prstGeom prst="ellipse">
            <a:avLst/>
          </a:prstGeom>
          <a:ln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*</a:t>
            </a:r>
          </a:p>
        </p:txBody>
      </p:sp>
      <p:sp>
        <p:nvSpPr>
          <p:cNvPr id="8204" name="Oval 7"/>
          <p:cNvSpPr>
            <a:spLocks noChangeArrowheads="1"/>
          </p:cNvSpPr>
          <p:nvPr/>
        </p:nvSpPr>
        <p:spPr bwMode="auto">
          <a:xfrm>
            <a:off x="4800600" y="2362200"/>
            <a:ext cx="533400" cy="533400"/>
          </a:xfrm>
          <a:prstGeom prst="ellipse">
            <a:avLst/>
          </a:prstGeom>
          <a:ln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-</a:t>
            </a:r>
          </a:p>
        </p:txBody>
      </p:sp>
      <p:sp>
        <p:nvSpPr>
          <p:cNvPr id="8205" name="Oval 8"/>
          <p:cNvSpPr>
            <a:spLocks noChangeArrowheads="1"/>
          </p:cNvSpPr>
          <p:nvPr/>
        </p:nvSpPr>
        <p:spPr bwMode="auto">
          <a:xfrm>
            <a:off x="3962400" y="3429000"/>
            <a:ext cx="533400" cy="533400"/>
          </a:xfrm>
          <a:prstGeom prst="ellipse">
            <a:avLst/>
          </a:prstGeom>
          <a:ln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*</a:t>
            </a:r>
          </a:p>
        </p:txBody>
      </p:sp>
      <p:sp>
        <p:nvSpPr>
          <p:cNvPr id="8206" name="Oval 9"/>
          <p:cNvSpPr>
            <a:spLocks noChangeArrowheads="1"/>
          </p:cNvSpPr>
          <p:nvPr/>
        </p:nvSpPr>
        <p:spPr bwMode="auto">
          <a:xfrm>
            <a:off x="3429000" y="4495800"/>
            <a:ext cx="533400" cy="533400"/>
          </a:xfrm>
          <a:prstGeom prst="ellipse">
            <a:avLst/>
          </a:prstGeom>
          <a:ln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+</a:t>
            </a:r>
          </a:p>
        </p:txBody>
      </p:sp>
      <p:sp>
        <p:nvSpPr>
          <p:cNvPr id="8207" name="Line 10"/>
          <p:cNvSpPr>
            <a:spLocks noChangeShapeType="1"/>
          </p:cNvSpPr>
          <p:nvPr/>
        </p:nvSpPr>
        <p:spPr bwMode="auto">
          <a:xfrm>
            <a:off x="2438400" y="2209800"/>
            <a:ext cx="152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08" name="Line 11"/>
          <p:cNvSpPr>
            <a:spLocks noChangeShapeType="1"/>
          </p:cNvSpPr>
          <p:nvPr/>
        </p:nvSpPr>
        <p:spPr bwMode="auto">
          <a:xfrm flipH="1">
            <a:off x="2971800" y="2209800"/>
            <a:ext cx="762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09" name="Line 12"/>
          <p:cNvSpPr>
            <a:spLocks noChangeShapeType="1"/>
          </p:cNvSpPr>
          <p:nvPr/>
        </p:nvSpPr>
        <p:spPr bwMode="auto">
          <a:xfrm>
            <a:off x="4800600" y="2286000"/>
            <a:ext cx="762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10" name="Line 13"/>
          <p:cNvSpPr>
            <a:spLocks noChangeShapeType="1"/>
          </p:cNvSpPr>
          <p:nvPr/>
        </p:nvSpPr>
        <p:spPr bwMode="auto">
          <a:xfrm flipH="1">
            <a:off x="5257800" y="2286000"/>
            <a:ext cx="762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11" name="Line 14"/>
          <p:cNvSpPr>
            <a:spLocks noChangeShapeType="1"/>
          </p:cNvSpPr>
          <p:nvPr/>
        </p:nvSpPr>
        <p:spPr bwMode="auto">
          <a:xfrm>
            <a:off x="2819400" y="2895600"/>
            <a:ext cx="76200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12" name="Line 15"/>
          <p:cNvSpPr>
            <a:spLocks noChangeShapeType="1"/>
          </p:cNvSpPr>
          <p:nvPr/>
        </p:nvSpPr>
        <p:spPr bwMode="auto">
          <a:xfrm flipH="1">
            <a:off x="3657600" y="5029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13" name="Line 16"/>
          <p:cNvSpPr>
            <a:spLocks noChangeShapeType="1"/>
          </p:cNvSpPr>
          <p:nvPr/>
        </p:nvSpPr>
        <p:spPr bwMode="auto">
          <a:xfrm flipH="1">
            <a:off x="4419600" y="2895600"/>
            <a:ext cx="609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14" name="Line 17"/>
          <p:cNvSpPr>
            <a:spLocks noChangeShapeType="1"/>
          </p:cNvSpPr>
          <p:nvPr/>
        </p:nvSpPr>
        <p:spPr bwMode="auto">
          <a:xfrm>
            <a:off x="3733800" y="3200400"/>
            <a:ext cx="304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15" name="Line 18"/>
          <p:cNvSpPr>
            <a:spLocks noChangeShapeType="1"/>
          </p:cNvSpPr>
          <p:nvPr/>
        </p:nvSpPr>
        <p:spPr bwMode="auto">
          <a:xfrm flipH="1">
            <a:off x="3886200" y="3962400"/>
            <a:ext cx="304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16" name="Text Box 19"/>
          <p:cNvSpPr txBox="1">
            <a:spLocks noChangeArrowheads="1"/>
          </p:cNvSpPr>
          <p:nvPr/>
        </p:nvSpPr>
        <p:spPr bwMode="auto">
          <a:xfrm>
            <a:off x="2133600" y="1752600"/>
            <a:ext cx="29527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a</a:t>
            </a:r>
          </a:p>
        </p:txBody>
      </p:sp>
      <p:sp>
        <p:nvSpPr>
          <p:cNvPr id="8217" name="Text Box 20"/>
          <p:cNvSpPr txBox="1">
            <a:spLocks noChangeArrowheads="1"/>
          </p:cNvSpPr>
          <p:nvPr/>
        </p:nvSpPr>
        <p:spPr bwMode="auto">
          <a:xfrm>
            <a:off x="2879725" y="1717675"/>
            <a:ext cx="30649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b</a:t>
            </a:r>
          </a:p>
        </p:txBody>
      </p:sp>
      <p:sp>
        <p:nvSpPr>
          <p:cNvPr id="8218" name="Text Box 21"/>
          <p:cNvSpPr txBox="1">
            <a:spLocks noChangeArrowheads="1"/>
          </p:cNvSpPr>
          <p:nvPr/>
        </p:nvSpPr>
        <p:spPr bwMode="auto">
          <a:xfrm>
            <a:off x="4556125" y="1793875"/>
            <a:ext cx="2824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c</a:t>
            </a:r>
          </a:p>
        </p:txBody>
      </p:sp>
      <p:sp>
        <p:nvSpPr>
          <p:cNvPr id="8219" name="Text Box 22"/>
          <p:cNvSpPr txBox="1">
            <a:spLocks noChangeArrowheads="1"/>
          </p:cNvSpPr>
          <p:nvPr/>
        </p:nvSpPr>
        <p:spPr bwMode="auto">
          <a:xfrm>
            <a:off x="5241925" y="1793875"/>
            <a:ext cx="30649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d</a:t>
            </a:r>
          </a:p>
        </p:txBody>
      </p:sp>
      <p:sp>
        <p:nvSpPr>
          <p:cNvPr id="8220" name="Text Box 23"/>
          <p:cNvSpPr txBox="1">
            <a:spLocks noChangeArrowheads="1"/>
          </p:cNvSpPr>
          <p:nvPr/>
        </p:nvSpPr>
        <p:spPr bwMode="auto">
          <a:xfrm>
            <a:off x="3489325" y="2784475"/>
            <a:ext cx="30168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5</a:t>
            </a:r>
          </a:p>
        </p:txBody>
      </p:sp>
      <p:sp>
        <p:nvSpPr>
          <p:cNvPr id="10273" name="Rectangle 33"/>
          <p:cNvSpPr>
            <a:spLocks noChangeArrowheads="1"/>
          </p:cNvSpPr>
          <p:nvPr/>
        </p:nvSpPr>
        <p:spPr bwMode="auto">
          <a:xfrm>
            <a:off x="6172200" y="3352800"/>
            <a:ext cx="4013200" cy="146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2"/>
              </a:buClr>
            </a:pPr>
            <a:r>
              <a:rPr kumimoji="1" lang="en-US" sz="1600">
                <a:latin typeface="Tahoma" pitchFamily="34" charset="0"/>
              </a:rPr>
              <a:t>ADR r4,c</a:t>
            </a:r>
          </a:p>
          <a:p>
            <a:pPr marL="342900" indent="-342900">
              <a:spcBef>
                <a:spcPct val="20000"/>
              </a:spcBef>
              <a:buClr>
                <a:schemeClr val="accent2"/>
              </a:buClr>
            </a:pPr>
            <a:r>
              <a:rPr kumimoji="1" lang="en-US" sz="1600">
                <a:latin typeface="Tahoma" pitchFamily="34" charset="0"/>
              </a:rPr>
              <a:t>MOV r1,[r4]</a:t>
            </a:r>
          </a:p>
          <a:p>
            <a:pPr marL="342900" indent="-342900">
              <a:spcBef>
                <a:spcPct val="20000"/>
              </a:spcBef>
              <a:buClr>
                <a:schemeClr val="accent2"/>
              </a:buClr>
            </a:pPr>
            <a:r>
              <a:rPr kumimoji="1" lang="en-US" sz="1600">
                <a:latin typeface="Tahoma" pitchFamily="34" charset="0"/>
              </a:rPr>
              <a:t>ADR r4,d</a:t>
            </a:r>
          </a:p>
          <a:p>
            <a:pPr marL="342900" indent="-342900">
              <a:spcBef>
                <a:spcPct val="20000"/>
              </a:spcBef>
              <a:buClr>
                <a:schemeClr val="accent2"/>
              </a:buClr>
            </a:pPr>
            <a:r>
              <a:rPr kumimoji="1" lang="en-US" sz="1600">
                <a:latin typeface="Tahoma" pitchFamily="34" charset="0"/>
              </a:rPr>
              <a:t>MOV r5,[r4]</a:t>
            </a:r>
          </a:p>
          <a:p>
            <a:pPr marL="342900" indent="-342900">
              <a:spcBef>
                <a:spcPct val="20000"/>
              </a:spcBef>
              <a:buClr>
                <a:schemeClr val="accent2"/>
              </a:buClr>
            </a:pPr>
            <a:r>
              <a:rPr kumimoji="1" lang="en-US" sz="1600">
                <a:latin typeface="Tahoma" pitchFamily="34" charset="0"/>
              </a:rPr>
              <a:t>SUB r6,r4,r5</a:t>
            </a:r>
            <a:endParaRPr kumimoji="1" lang="en-US" sz="2000">
              <a:latin typeface="Tahoma" pitchFamily="34" charset="0"/>
            </a:endParaRPr>
          </a:p>
        </p:txBody>
      </p:sp>
      <p:sp>
        <p:nvSpPr>
          <p:cNvPr id="10274" name="Rectangle 34"/>
          <p:cNvSpPr>
            <a:spLocks noChangeArrowheads="1"/>
          </p:cNvSpPr>
          <p:nvPr/>
        </p:nvSpPr>
        <p:spPr bwMode="auto">
          <a:xfrm>
            <a:off x="6172200" y="4800600"/>
            <a:ext cx="4013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2"/>
              </a:buClr>
            </a:pPr>
            <a:r>
              <a:rPr kumimoji="1" lang="en-US" sz="1600">
                <a:latin typeface="Tahoma" pitchFamily="34" charset="0"/>
              </a:rPr>
              <a:t>MUL r7,r6,#5</a:t>
            </a:r>
            <a:endParaRPr kumimoji="1" lang="en-US" sz="2000">
              <a:latin typeface="Tahoma" pitchFamily="34" charset="0"/>
            </a:endParaRPr>
          </a:p>
        </p:txBody>
      </p:sp>
      <p:sp>
        <p:nvSpPr>
          <p:cNvPr id="10275" name="Rectangle 35"/>
          <p:cNvSpPr>
            <a:spLocks noChangeArrowheads="1"/>
          </p:cNvSpPr>
          <p:nvPr/>
        </p:nvSpPr>
        <p:spPr bwMode="auto">
          <a:xfrm>
            <a:off x="6172200" y="5105400"/>
            <a:ext cx="4013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2"/>
              </a:buClr>
            </a:pPr>
            <a:r>
              <a:rPr kumimoji="1" lang="en-US" sz="1600">
                <a:latin typeface="Tahoma" pitchFamily="34" charset="0"/>
              </a:rPr>
              <a:t>ADD r8,r7,r3</a:t>
            </a:r>
            <a:endParaRPr kumimoji="1" lang="en-US" sz="2000">
              <a:latin typeface="Tahoma" pitchFamily="34" charset="0"/>
            </a:endParaRPr>
          </a:p>
        </p:txBody>
      </p:sp>
      <p:sp>
        <p:nvSpPr>
          <p:cNvPr id="8224" name="Text Box 36"/>
          <p:cNvSpPr txBox="1">
            <a:spLocks noChangeArrowheads="1"/>
          </p:cNvSpPr>
          <p:nvPr/>
        </p:nvSpPr>
        <p:spPr bwMode="auto">
          <a:xfrm>
            <a:off x="6765926" y="5603875"/>
            <a:ext cx="63959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code</a:t>
            </a:r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310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26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027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0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027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0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027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0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0" grpId="0" animBg="1" autoUpdateAnimBg="0"/>
      <p:bldP spid="10271" grpId="0" animBg="1" autoUpdateAnimBg="0"/>
      <p:bldP spid="10272" grpId="0" animBg="1" autoUpdateAnimBg="0"/>
      <p:bldP spid="10268" grpId="0" animBg="1" autoUpdateAnimBg="0"/>
      <p:bldP spid="10244" grpId="0" autoUpdateAnimBg="0"/>
      <p:bldP spid="10273" grpId="0" autoUpdateAnimBg="0"/>
      <p:bldP spid="10274" grpId="0" autoUpdateAnimBg="0"/>
      <p:bldP spid="10275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Compiled code for arithmetic expressions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 smtClean="0"/>
              <a:t>ldr</a:t>
            </a:r>
            <a:r>
              <a:rPr lang="en-US" dirty="0" smtClean="0"/>
              <a:t> r2, [</a:t>
            </a:r>
            <a:r>
              <a:rPr lang="en-US" dirty="0" err="1" smtClean="0"/>
              <a:t>fp</a:t>
            </a:r>
            <a:r>
              <a:rPr lang="en-US" dirty="0" smtClean="0"/>
              <a:t>, #-16] </a:t>
            </a:r>
          </a:p>
          <a:p>
            <a:pPr>
              <a:buNone/>
            </a:pPr>
            <a:r>
              <a:rPr lang="en-US" dirty="0" err="1" smtClean="0"/>
              <a:t>ldr</a:t>
            </a:r>
            <a:r>
              <a:rPr lang="en-US" dirty="0" smtClean="0"/>
              <a:t> r3, [</a:t>
            </a:r>
            <a:r>
              <a:rPr lang="en-US" dirty="0" err="1" smtClean="0"/>
              <a:t>fp</a:t>
            </a:r>
            <a:r>
              <a:rPr lang="en-US" dirty="0" smtClean="0"/>
              <a:t>, #-20] </a:t>
            </a:r>
          </a:p>
          <a:p>
            <a:pPr>
              <a:buNone/>
            </a:pPr>
            <a:r>
              <a:rPr lang="pt-BR" dirty="0" smtClean="0"/>
              <a:t>mul r1, r3, r2 ; multiply </a:t>
            </a:r>
          </a:p>
          <a:p>
            <a:pPr>
              <a:buNone/>
            </a:pPr>
            <a:r>
              <a:rPr lang="en-US" dirty="0" err="1" smtClean="0"/>
              <a:t>ldr</a:t>
            </a:r>
            <a:r>
              <a:rPr lang="en-US" dirty="0" smtClean="0"/>
              <a:t> r2, [</a:t>
            </a:r>
            <a:r>
              <a:rPr lang="en-US" dirty="0" err="1" smtClean="0"/>
              <a:t>fp</a:t>
            </a:r>
            <a:r>
              <a:rPr lang="en-US" dirty="0" smtClean="0"/>
              <a:t>, #-24] </a:t>
            </a:r>
          </a:p>
          <a:p>
            <a:pPr>
              <a:buNone/>
            </a:pPr>
            <a:r>
              <a:rPr lang="en-US" dirty="0" err="1" smtClean="0"/>
              <a:t>ldr</a:t>
            </a:r>
            <a:r>
              <a:rPr lang="en-US" dirty="0" smtClean="0"/>
              <a:t> r3, [</a:t>
            </a:r>
            <a:r>
              <a:rPr lang="en-US" dirty="0" err="1" smtClean="0"/>
              <a:t>fp</a:t>
            </a:r>
            <a:r>
              <a:rPr lang="en-US" dirty="0" smtClean="0"/>
              <a:t>, #-28] </a:t>
            </a:r>
          </a:p>
          <a:p>
            <a:pPr>
              <a:buNone/>
            </a:pPr>
            <a:r>
              <a:rPr lang="pt-BR" dirty="0" smtClean="0"/>
              <a:t>rsb r2, r3, r2 ; subtract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en-US" dirty="0" err="1" smtClean="0"/>
              <a:t>mov</a:t>
            </a:r>
            <a:r>
              <a:rPr lang="en-US" dirty="0" smtClean="0"/>
              <a:t> r3, r2 </a:t>
            </a:r>
          </a:p>
          <a:p>
            <a:pPr>
              <a:buNone/>
            </a:pPr>
            <a:r>
              <a:rPr lang="pt-BR" dirty="0" smtClean="0"/>
              <a:t>mov r3, r3, asl #2 </a:t>
            </a:r>
          </a:p>
          <a:p>
            <a:pPr>
              <a:buNone/>
            </a:pPr>
            <a:r>
              <a:rPr lang="pt-BR" dirty="0" smtClean="0"/>
              <a:t>add r3, r3, r2 ; add </a:t>
            </a:r>
          </a:p>
          <a:p>
            <a:pPr>
              <a:buNone/>
            </a:pPr>
            <a:r>
              <a:rPr lang="pt-BR" dirty="0" smtClean="0"/>
              <a:t>add r3, r1, r3 ; add </a:t>
            </a:r>
          </a:p>
          <a:p>
            <a:pPr>
              <a:buNone/>
            </a:pPr>
            <a:r>
              <a:rPr lang="pt-BR" dirty="0" smtClean="0"/>
              <a:t>str r3, [fp, #-32] ; assign 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990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Control code generation</a:t>
            </a:r>
          </a:p>
        </p:txBody>
      </p:sp>
      <p:sp>
        <p:nvSpPr>
          <p:cNvPr id="922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smtClean="0"/>
              <a:t>if (a+b &gt; 0)</a:t>
            </a:r>
          </a:p>
          <a:p>
            <a:pPr>
              <a:buFont typeface="Monotype Sorts" pitchFamily="2" charset="2"/>
              <a:buNone/>
            </a:pPr>
            <a:r>
              <a:rPr lang="en-US" smtClean="0"/>
              <a:t>	x = 5;</a:t>
            </a:r>
          </a:p>
          <a:p>
            <a:pPr>
              <a:buFont typeface="Monotype Sorts" pitchFamily="2" charset="2"/>
              <a:buNone/>
            </a:pPr>
            <a:r>
              <a:rPr lang="en-US" smtClean="0"/>
              <a:t>else</a:t>
            </a:r>
          </a:p>
          <a:p>
            <a:pPr>
              <a:buFont typeface="Monotype Sorts" pitchFamily="2" charset="2"/>
              <a:buNone/>
            </a:pPr>
            <a:r>
              <a:rPr lang="en-US" smtClean="0"/>
              <a:t>	x = 7;</a:t>
            </a:r>
          </a:p>
        </p:txBody>
      </p:sp>
      <p:sp>
        <p:nvSpPr>
          <p:cNvPr id="9222" name="AutoShape 5"/>
          <p:cNvSpPr>
            <a:spLocks noChangeArrowheads="1"/>
          </p:cNvSpPr>
          <p:nvPr/>
        </p:nvSpPr>
        <p:spPr bwMode="auto">
          <a:xfrm>
            <a:off x="5715000" y="2743200"/>
            <a:ext cx="1981200" cy="609600"/>
          </a:xfrm>
          <a:prstGeom prst="hexagon">
            <a:avLst>
              <a:gd name="adj" fmla="val 81250"/>
              <a:gd name="vf" fmla="val 115470"/>
            </a:avLst>
          </a:prstGeom>
          <a:ln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a+b&gt;0</a:t>
            </a:r>
          </a:p>
        </p:txBody>
      </p:sp>
      <p:sp>
        <p:nvSpPr>
          <p:cNvPr id="9223" name="Rectangle 6"/>
          <p:cNvSpPr>
            <a:spLocks noChangeArrowheads="1"/>
          </p:cNvSpPr>
          <p:nvPr/>
        </p:nvSpPr>
        <p:spPr bwMode="auto">
          <a:xfrm>
            <a:off x="8534400" y="2743200"/>
            <a:ext cx="1066800" cy="6096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x=5</a:t>
            </a:r>
          </a:p>
        </p:txBody>
      </p:sp>
      <p:sp>
        <p:nvSpPr>
          <p:cNvPr id="9224" name="Rectangle 7"/>
          <p:cNvSpPr>
            <a:spLocks noChangeArrowheads="1"/>
          </p:cNvSpPr>
          <p:nvPr/>
        </p:nvSpPr>
        <p:spPr bwMode="auto">
          <a:xfrm>
            <a:off x="6172200" y="3962400"/>
            <a:ext cx="1066800" cy="6096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x=7</a:t>
            </a:r>
          </a:p>
        </p:txBody>
      </p:sp>
      <p:sp>
        <p:nvSpPr>
          <p:cNvPr id="9225" name="Line 8"/>
          <p:cNvSpPr>
            <a:spLocks noChangeShapeType="1"/>
          </p:cNvSpPr>
          <p:nvPr/>
        </p:nvSpPr>
        <p:spPr bwMode="auto">
          <a:xfrm>
            <a:off x="7696200" y="30480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6" name="Line 9"/>
          <p:cNvSpPr>
            <a:spLocks noChangeShapeType="1"/>
          </p:cNvSpPr>
          <p:nvPr/>
        </p:nvSpPr>
        <p:spPr bwMode="auto">
          <a:xfrm>
            <a:off x="6705600" y="33528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7" name="Line 10"/>
          <p:cNvSpPr>
            <a:spLocks noChangeShapeType="1"/>
          </p:cNvSpPr>
          <p:nvPr/>
        </p:nvSpPr>
        <p:spPr bwMode="auto">
          <a:xfrm>
            <a:off x="6705600" y="4572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9228" name="AutoShape 11"/>
          <p:cNvCxnSpPr>
            <a:cxnSpLocks noChangeShapeType="1"/>
            <a:stCxn id="9223" idx="2"/>
          </p:cNvCxnSpPr>
          <p:nvPr/>
        </p:nvCxnSpPr>
        <p:spPr bwMode="auto">
          <a:xfrm rot="5400000">
            <a:off x="7010400" y="3124200"/>
            <a:ext cx="1828800" cy="228600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896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06" name="Rectangle 18"/>
          <p:cNvSpPr>
            <a:spLocks noChangeArrowheads="1"/>
          </p:cNvSpPr>
          <p:nvPr/>
        </p:nvSpPr>
        <p:spPr bwMode="auto">
          <a:xfrm>
            <a:off x="1752600" y="3352800"/>
            <a:ext cx="2514600" cy="10668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>
                <a:solidFill>
                  <a:schemeClr val="bg1"/>
                </a:solidFill>
              </a:rPr>
              <a:t>3</a:t>
            </a:r>
            <a:endParaRPr lang="en-US"/>
          </a:p>
        </p:txBody>
      </p:sp>
      <p:sp>
        <p:nvSpPr>
          <p:cNvPr id="12305" name="Rectangle 17"/>
          <p:cNvSpPr>
            <a:spLocks noChangeArrowheads="1"/>
          </p:cNvSpPr>
          <p:nvPr/>
        </p:nvSpPr>
        <p:spPr bwMode="auto">
          <a:xfrm>
            <a:off x="4876800" y="2209800"/>
            <a:ext cx="1752600" cy="10668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r"/>
            <a:r>
              <a:rPr lang="en-US">
                <a:solidFill>
                  <a:schemeClr val="bg1"/>
                </a:solidFill>
              </a:rPr>
              <a:t>2</a:t>
            </a:r>
            <a:endParaRPr lang="en-US"/>
          </a:p>
        </p:txBody>
      </p:sp>
      <p:sp>
        <p:nvSpPr>
          <p:cNvPr id="12304" name="Rectangle 16"/>
          <p:cNvSpPr>
            <a:spLocks noChangeArrowheads="1"/>
          </p:cNvSpPr>
          <p:nvPr/>
        </p:nvSpPr>
        <p:spPr bwMode="auto">
          <a:xfrm>
            <a:off x="1752600" y="2209800"/>
            <a:ext cx="2514600" cy="10668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>
                <a:solidFill>
                  <a:schemeClr val="bg1"/>
                </a:solidFill>
              </a:rPr>
              <a:t>1</a:t>
            </a:r>
            <a:endParaRPr lang="en-US"/>
          </a:p>
        </p:txBody>
      </p:sp>
      <p:sp>
        <p:nvSpPr>
          <p:cNvPr id="102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Control code generation, cont’d.</a:t>
            </a: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6375400" y="1657350"/>
            <a:ext cx="4013200" cy="2000250"/>
          </a:xfrm>
        </p:spPr>
        <p:txBody>
          <a:bodyPr>
            <a:normAutofit fontScale="92500" lnSpcReduction="10000"/>
          </a:bodyPr>
          <a:lstStyle/>
          <a:p>
            <a:pPr>
              <a:buFont typeface="Monotype Sorts" pitchFamily="2" charset="2"/>
              <a:buNone/>
            </a:pPr>
            <a:r>
              <a:rPr lang="en-US" sz="1800"/>
              <a:t>	ADR r5,a</a:t>
            </a:r>
          </a:p>
          <a:p>
            <a:pPr>
              <a:buFont typeface="Monotype Sorts" pitchFamily="2" charset="2"/>
              <a:buNone/>
            </a:pPr>
            <a:r>
              <a:rPr lang="en-US" sz="1800"/>
              <a:t>	LDR r1,[r5]</a:t>
            </a:r>
          </a:p>
          <a:p>
            <a:pPr>
              <a:buFont typeface="Monotype Sorts" pitchFamily="2" charset="2"/>
              <a:buNone/>
            </a:pPr>
            <a:r>
              <a:rPr lang="en-US" sz="1800"/>
              <a:t>	ADR r5,b</a:t>
            </a:r>
          </a:p>
          <a:p>
            <a:pPr>
              <a:buFont typeface="Monotype Sorts" pitchFamily="2" charset="2"/>
              <a:buNone/>
            </a:pPr>
            <a:r>
              <a:rPr lang="en-US" sz="1800"/>
              <a:t>	LDR r2,b</a:t>
            </a:r>
          </a:p>
          <a:p>
            <a:pPr>
              <a:buFont typeface="Monotype Sorts" pitchFamily="2" charset="2"/>
              <a:buNone/>
            </a:pPr>
            <a:r>
              <a:rPr lang="en-US" sz="1800"/>
              <a:t>	ADD r3,r1,r2</a:t>
            </a:r>
          </a:p>
          <a:p>
            <a:pPr>
              <a:buFont typeface="Monotype Sorts" pitchFamily="2" charset="2"/>
              <a:buNone/>
            </a:pPr>
            <a:r>
              <a:rPr lang="en-US" sz="1800"/>
              <a:t>	BLE label3</a:t>
            </a:r>
            <a:endParaRPr lang="en-US" smtClean="0"/>
          </a:p>
        </p:txBody>
      </p:sp>
      <p:sp>
        <p:nvSpPr>
          <p:cNvPr id="10249" name="AutoShape 5"/>
          <p:cNvSpPr>
            <a:spLocks noChangeArrowheads="1"/>
          </p:cNvSpPr>
          <p:nvPr/>
        </p:nvSpPr>
        <p:spPr bwMode="auto">
          <a:xfrm>
            <a:off x="2209800" y="2438400"/>
            <a:ext cx="1981200" cy="609600"/>
          </a:xfrm>
          <a:prstGeom prst="hexagon">
            <a:avLst>
              <a:gd name="adj" fmla="val 81250"/>
              <a:gd name="vf" fmla="val 115470"/>
            </a:avLst>
          </a:prstGeom>
          <a:ln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a+b</a:t>
            </a:r>
            <a:r>
              <a:rPr lang="en-US" dirty="0">
                <a:solidFill>
                  <a:schemeClr val="tx1"/>
                </a:solidFill>
              </a:rPr>
              <a:t>&gt;0</a:t>
            </a:r>
          </a:p>
        </p:txBody>
      </p:sp>
      <p:sp>
        <p:nvSpPr>
          <p:cNvPr id="10250" name="Rectangle 6"/>
          <p:cNvSpPr>
            <a:spLocks noChangeArrowheads="1"/>
          </p:cNvSpPr>
          <p:nvPr/>
        </p:nvSpPr>
        <p:spPr bwMode="auto">
          <a:xfrm>
            <a:off x="5029200" y="2438400"/>
            <a:ext cx="1066800" cy="6096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x=5</a:t>
            </a:r>
          </a:p>
        </p:txBody>
      </p:sp>
      <p:sp>
        <p:nvSpPr>
          <p:cNvPr id="10251" name="Rectangle 7"/>
          <p:cNvSpPr>
            <a:spLocks noChangeArrowheads="1"/>
          </p:cNvSpPr>
          <p:nvPr/>
        </p:nvSpPr>
        <p:spPr bwMode="auto">
          <a:xfrm>
            <a:off x="2667000" y="3657600"/>
            <a:ext cx="1066800" cy="6096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x=7</a:t>
            </a:r>
          </a:p>
        </p:txBody>
      </p:sp>
      <p:sp>
        <p:nvSpPr>
          <p:cNvPr id="10252" name="Line 8"/>
          <p:cNvSpPr>
            <a:spLocks noChangeShapeType="1"/>
          </p:cNvSpPr>
          <p:nvPr/>
        </p:nvSpPr>
        <p:spPr bwMode="auto">
          <a:xfrm>
            <a:off x="4191000" y="27432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3" name="Line 9"/>
          <p:cNvSpPr>
            <a:spLocks noChangeShapeType="1"/>
          </p:cNvSpPr>
          <p:nvPr/>
        </p:nvSpPr>
        <p:spPr bwMode="auto">
          <a:xfrm>
            <a:off x="3200400" y="3048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4" name="Line 10"/>
          <p:cNvSpPr>
            <a:spLocks noChangeShapeType="1"/>
          </p:cNvSpPr>
          <p:nvPr/>
        </p:nvSpPr>
        <p:spPr bwMode="auto">
          <a:xfrm>
            <a:off x="3200400" y="42672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10255" name="AutoShape 11"/>
          <p:cNvCxnSpPr>
            <a:cxnSpLocks noChangeShapeType="1"/>
            <a:stCxn id="10250" idx="2"/>
          </p:cNvCxnSpPr>
          <p:nvPr/>
        </p:nvCxnSpPr>
        <p:spPr bwMode="auto">
          <a:xfrm rot="5400000">
            <a:off x="3505200" y="2819400"/>
            <a:ext cx="1828800" cy="228600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12300" name="Rectangle 12"/>
          <p:cNvSpPr>
            <a:spLocks noChangeArrowheads="1"/>
          </p:cNvSpPr>
          <p:nvPr/>
        </p:nvSpPr>
        <p:spPr bwMode="auto">
          <a:xfrm>
            <a:off x="6400800" y="3581400"/>
            <a:ext cx="40132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2"/>
              </a:buClr>
            </a:pPr>
            <a:r>
              <a:rPr kumimoji="1" lang="en-US">
                <a:latin typeface="Tahoma" pitchFamily="34" charset="0"/>
              </a:rPr>
              <a:t>	LDR r3,#5</a:t>
            </a:r>
          </a:p>
          <a:p>
            <a:pPr marL="342900" indent="-342900">
              <a:spcBef>
                <a:spcPct val="20000"/>
              </a:spcBef>
              <a:buClr>
                <a:schemeClr val="accent2"/>
              </a:buClr>
            </a:pPr>
            <a:r>
              <a:rPr kumimoji="1" lang="en-US">
                <a:latin typeface="Tahoma" pitchFamily="34" charset="0"/>
              </a:rPr>
              <a:t>	ADR r5,x</a:t>
            </a:r>
          </a:p>
          <a:p>
            <a:pPr marL="342900" indent="-342900">
              <a:spcBef>
                <a:spcPct val="20000"/>
              </a:spcBef>
              <a:buClr>
                <a:schemeClr val="accent2"/>
              </a:buClr>
            </a:pPr>
            <a:r>
              <a:rPr kumimoji="1" lang="en-US">
                <a:latin typeface="Tahoma" pitchFamily="34" charset="0"/>
              </a:rPr>
              <a:t>	STR r3,[r5]</a:t>
            </a:r>
          </a:p>
          <a:p>
            <a:pPr marL="342900" indent="-342900">
              <a:spcBef>
                <a:spcPct val="20000"/>
              </a:spcBef>
              <a:buClr>
                <a:schemeClr val="accent2"/>
              </a:buClr>
            </a:pPr>
            <a:r>
              <a:rPr kumimoji="1" lang="en-US">
                <a:latin typeface="Tahoma" pitchFamily="34" charset="0"/>
              </a:rPr>
              <a:t>	B stmtent</a:t>
            </a:r>
            <a:endParaRPr kumimoji="1" lang="en-US" sz="2800">
              <a:latin typeface="Tahoma" pitchFamily="34" charset="0"/>
            </a:endParaRPr>
          </a:p>
        </p:txBody>
      </p:sp>
      <p:sp>
        <p:nvSpPr>
          <p:cNvPr id="12301" name="Rectangle 13"/>
          <p:cNvSpPr>
            <a:spLocks noChangeArrowheads="1"/>
          </p:cNvSpPr>
          <p:nvPr/>
        </p:nvSpPr>
        <p:spPr bwMode="auto">
          <a:xfrm>
            <a:off x="6400800" y="4876800"/>
            <a:ext cx="40132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2"/>
              </a:buClr>
            </a:pPr>
            <a:r>
              <a:rPr kumimoji="1" lang="en-US">
                <a:latin typeface="Tahoma" pitchFamily="34" charset="0"/>
              </a:rPr>
              <a:t>	LDR r3,#7</a:t>
            </a:r>
          </a:p>
          <a:p>
            <a:pPr marL="342900" indent="-342900">
              <a:spcBef>
                <a:spcPct val="20000"/>
              </a:spcBef>
              <a:buClr>
                <a:schemeClr val="accent2"/>
              </a:buClr>
            </a:pPr>
            <a:r>
              <a:rPr kumimoji="1" lang="en-US">
                <a:latin typeface="Tahoma" pitchFamily="34" charset="0"/>
              </a:rPr>
              <a:t>	ADR r5,x</a:t>
            </a:r>
          </a:p>
          <a:p>
            <a:pPr marL="342900" indent="-342900">
              <a:spcBef>
                <a:spcPct val="20000"/>
              </a:spcBef>
              <a:buClr>
                <a:schemeClr val="accent2"/>
              </a:buClr>
            </a:pPr>
            <a:r>
              <a:rPr kumimoji="1" lang="en-US">
                <a:latin typeface="Tahoma" pitchFamily="34" charset="0"/>
              </a:rPr>
              <a:t>	STR r3,[r5]</a:t>
            </a:r>
          </a:p>
          <a:p>
            <a:pPr marL="342900" indent="-342900">
              <a:spcBef>
                <a:spcPct val="20000"/>
              </a:spcBef>
              <a:buClr>
                <a:schemeClr val="accent2"/>
              </a:buClr>
            </a:pPr>
            <a:r>
              <a:rPr kumimoji="1" lang="en-US">
                <a:latin typeface="Tahoma" pitchFamily="34" charset="0"/>
              </a:rPr>
              <a:t>stmtent ...</a:t>
            </a:r>
            <a:endParaRPr kumimoji="1" lang="en-US" sz="2800">
              <a:latin typeface="Tahoma" pitchFamily="3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189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230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230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230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2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06" grpId="0" animBg="1" autoUpdateAnimBg="0"/>
      <p:bldP spid="12305" grpId="0" animBg="1" autoUpdateAnimBg="0"/>
      <p:bldP spid="12304" grpId="0" animBg="1" autoUpdateAnimBg="0"/>
      <p:bldP spid="12292" grpId="0" autoUpdateAnimBg="0"/>
      <p:bldP spid="12300" grpId="0" autoUpdateAnimBg="0"/>
      <p:bldP spid="12301" grpId="0" autoUpdateAnimBg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544</TotalTime>
  <Words>1431</Words>
  <Application>Microsoft Office PowerPoint</Application>
  <PresentationFormat>Widescreen</PresentationFormat>
  <Paragraphs>331</Paragraphs>
  <Slides>32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9" baseType="lpstr">
      <vt:lpstr>Arial</vt:lpstr>
      <vt:lpstr>Calibri</vt:lpstr>
      <vt:lpstr>Calibri Light</vt:lpstr>
      <vt:lpstr>Monotype Sorts</vt:lpstr>
      <vt:lpstr>Tahoma</vt:lpstr>
      <vt:lpstr>Wingdings</vt:lpstr>
      <vt:lpstr>Office Theme</vt:lpstr>
      <vt:lpstr>Program design and analysis</vt:lpstr>
      <vt:lpstr>Compilation</vt:lpstr>
      <vt:lpstr>Basic compilation phases</vt:lpstr>
      <vt:lpstr>Statement translation and optimization</vt:lpstr>
      <vt:lpstr>Arithmetic expressions</vt:lpstr>
      <vt:lpstr>Arithmetic expressions, cont’d.</vt:lpstr>
      <vt:lpstr>Compiled code for arithmetic expressions</vt:lpstr>
      <vt:lpstr>Control code generation</vt:lpstr>
      <vt:lpstr>Control code generation, cont’d.</vt:lpstr>
      <vt:lpstr>Compiled code for control</vt:lpstr>
      <vt:lpstr>Procedure linkage</vt:lpstr>
      <vt:lpstr>Procedure stacks</vt:lpstr>
      <vt:lpstr>ARM procedure linkage</vt:lpstr>
      <vt:lpstr>Compiled procedure call code</vt:lpstr>
      <vt:lpstr>Data structures</vt:lpstr>
      <vt:lpstr>One-dimensional arrays</vt:lpstr>
      <vt:lpstr>Two-dimensional arrays</vt:lpstr>
      <vt:lpstr>Structures</vt:lpstr>
      <vt:lpstr>Expression simplification</vt:lpstr>
      <vt:lpstr>Dead code elimination</vt:lpstr>
      <vt:lpstr>Procedure inlining</vt:lpstr>
      <vt:lpstr>Loop transformations</vt:lpstr>
      <vt:lpstr>Loop unrolling</vt:lpstr>
      <vt:lpstr>Loop fusion and distribution</vt:lpstr>
      <vt:lpstr>Register allocation</vt:lpstr>
      <vt:lpstr>Register lifetime graph</vt:lpstr>
      <vt:lpstr>Instruction scheduling</vt:lpstr>
      <vt:lpstr>Reservation table</vt:lpstr>
      <vt:lpstr>Software pipelining</vt:lpstr>
      <vt:lpstr>Instruction selection</vt:lpstr>
      <vt:lpstr>Using your compiler</vt:lpstr>
      <vt:lpstr>Interpreters and JIT compilers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CPUs</dc:title>
  <dc:creator>Marilyn</dc:creator>
  <cp:lastModifiedBy>Marilyn</cp:lastModifiedBy>
  <cp:revision>42</cp:revision>
  <dcterms:created xsi:type="dcterms:W3CDTF">2015-09-18T01:17:20Z</dcterms:created>
  <dcterms:modified xsi:type="dcterms:W3CDTF">2015-10-11T13:00:43Z</dcterms:modified>
</cp:coreProperties>
</file>