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9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92" y="1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A183-C405-4675-A5FA-6E5B4683D3A9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F4EF4-23A5-4063-9059-8A3A3B812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7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7F4EF4-23A5-4063-9059-8A3A3B812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7F4EF4-23A5-4063-9059-8A3A3B812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66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7886-2BB5-459A-B208-633B5924208E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82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B32-A032-4049-B379-CC3FEC6C5E15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2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FC1-1C28-4C67-896D-8ACBA3CF0C22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22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7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85950"/>
            <a:ext cx="10905067" cy="41719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F154B-18DB-4295-A9F4-550D3DF428EB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5B06D-FD22-458A-862B-E63E2B251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837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B75-CC49-4A51-8BFD-58694BA70E21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9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DA67-8042-44F7-AE3D-50E11A232805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7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8879E-401B-4C46-A74D-B13A1EA371B1}" type="datetime1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9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7218-3F3D-467E-AF46-CBB4E8A13526}" type="datetime1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0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D9C-DE1B-43C8-B610-D9F210FEF469}" type="datetime1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5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E29E2-AB6D-4374-BE0F-F3118EC8E369}" type="datetime1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3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A551-950B-4622-993C-AC39F5DE92AD}" type="datetime1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C39E-EF39-4E2C-8BFC-F96F4C4E4D26}" type="datetime1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7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365B3-C7DE-488E-9882-D6AE82EC1ED2}" type="datetime1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C48C7-D999-4E85-93C5-E7E7C99B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1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Example: model train controller.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DCC communication standard</a:t>
            </a:r>
          </a:p>
        </p:txBody>
      </p:sp>
      <p:sp>
        <p:nvSpPr>
          <p:cNvPr id="12291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Basic packet format: PSA(sD)+E.</a:t>
            </a:r>
          </a:p>
          <a:p>
            <a:r>
              <a:rPr lang="en-US" smtClean="0"/>
              <a:t>P: preamble = 1111111111.</a:t>
            </a:r>
          </a:p>
          <a:p>
            <a:r>
              <a:rPr lang="en-US" smtClean="0"/>
              <a:t>S: packet start bit = 0.</a:t>
            </a:r>
          </a:p>
          <a:p>
            <a:r>
              <a:rPr lang="en-US" smtClean="0"/>
              <a:t>A: address data byte.</a:t>
            </a:r>
          </a:p>
          <a:p>
            <a:r>
              <a:rPr lang="en-US" smtClean="0"/>
              <a:t>s: data byte start bit.</a:t>
            </a:r>
          </a:p>
          <a:p>
            <a:r>
              <a:rPr lang="en-US" smtClean="0"/>
              <a:t>D: data byte (data payload).</a:t>
            </a:r>
          </a:p>
          <a:p>
            <a:r>
              <a:rPr lang="en-US" smtClean="0"/>
              <a:t>E: packet end bit = 1.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12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DCC packet types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Baseline packet: minimum packet that must be accepted by all DCC implementations.</a:t>
            </a:r>
          </a:p>
          <a:p>
            <a:pPr lvl="1"/>
            <a:r>
              <a:rPr lang="en-US" smtClean="0"/>
              <a:t>Address data byte gives receiver address.</a:t>
            </a:r>
          </a:p>
          <a:p>
            <a:pPr lvl="1"/>
            <a:r>
              <a:rPr lang="en-US" smtClean="0"/>
              <a:t>Instruction data byte gives basic instruction.</a:t>
            </a:r>
          </a:p>
          <a:p>
            <a:pPr lvl="1"/>
            <a:r>
              <a:rPr lang="en-US" smtClean="0"/>
              <a:t>Error correction data byte gives ECC.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48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Conceptual specification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Before we create a detailed specification, we will make an initial, simplified specification.</a:t>
            </a:r>
          </a:p>
          <a:p>
            <a:pPr lvl="1"/>
            <a:r>
              <a:rPr lang="en-US" smtClean="0"/>
              <a:t>Gives us practice in specification and UML.</a:t>
            </a:r>
          </a:p>
          <a:p>
            <a:pPr lvl="1"/>
            <a:r>
              <a:rPr lang="en-US" smtClean="0"/>
              <a:t>Good idea in general to identify potential problems before investing too much effort in detail.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21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system commands</a:t>
            </a:r>
          </a:p>
        </p:txBody>
      </p:sp>
      <p:graphicFrame>
        <p:nvGraphicFramePr>
          <p:cNvPr id="2050" name="Object 0"/>
          <p:cNvGraphicFramePr>
            <a:graphicFrameLocks noGrp="1" noChangeAspect="1"/>
          </p:cNvGraphicFramePr>
          <p:nvPr>
            <p:ph type="tbl" idx="1"/>
          </p:nvPr>
        </p:nvGraphicFramePr>
        <p:xfrm>
          <a:off x="1981200" y="1920876"/>
          <a:ext cx="8178800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8319240" imgH="4172040" progId="Word.Document.8">
                  <p:embed/>
                </p:oleObj>
              </mc:Choice>
              <mc:Fallback>
                <p:oleObj name="Document" r:id="rId3" imgW="8319240" imgH="41720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20876"/>
                        <a:ext cx="8178800" cy="410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19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Typical control sequence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33528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console</a:t>
            </a:r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70866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train_rcvr</a:t>
            </a:r>
            <a:endParaRPr lang="en-US"/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>
            <a:off x="41148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7"/>
          <p:cNvSpPr>
            <a:spLocks noChangeShapeType="1"/>
          </p:cNvSpPr>
          <p:nvPr/>
        </p:nvSpPr>
        <p:spPr bwMode="auto">
          <a:xfrm>
            <a:off x="79248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3962400" y="2362200"/>
            <a:ext cx="304800" cy="335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7772400" y="2362200"/>
            <a:ext cx="304800" cy="335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5257800" y="2057400"/>
            <a:ext cx="1146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set-inertia</a:t>
            </a:r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5257800" y="2438400"/>
            <a:ext cx="11003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set-speed</a:t>
            </a:r>
          </a:p>
        </p:txBody>
      </p:sp>
      <p:sp>
        <p:nvSpPr>
          <p:cNvPr id="15373" name="Text Box 12"/>
          <p:cNvSpPr txBox="1">
            <a:spLocks noChangeArrowheads="1"/>
          </p:cNvSpPr>
          <p:nvPr/>
        </p:nvSpPr>
        <p:spPr bwMode="auto">
          <a:xfrm>
            <a:off x="5257800" y="3429000"/>
            <a:ext cx="11003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set-speed</a:t>
            </a:r>
          </a:p>
        </p:txBody>
      </p:sp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5334000" y="4876800"/>
            <a:ext cx="11003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set-speed</a:t>
            </a:r>
          </a:p>
        </p:txBody>
      </p:sp>
      <p:sp>
        <p:nvSpPr>
          <p:cNvPr id="15375" name="Text Box 14"/>
          <p:cNvSpPr txBox="1">
            <a:spLocks noChangeArrowheads="1"/>
          </p:cNvSpPr>
          <p:nvPr/>
        </p:nvSpPr>
        <p:spPr bwMode="auto">
          <a:xfrm>
            <a:off x="5638800" y="4038600"/>
            <a:ext cx="7056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estop</a:t>
            </a:r>
          </a:p>
        </p:txBody>
      </p:sp>
      <p:sp>
        <p:nvSpPr>
          <p:cNvPr id="15376" name="Line 15"/>
          <p:cNvSpPr>
            <a:spLocks noChangeShapeType="1"/>
          </p:cNvSpPr>
          <p:nvPr/>
        </p:nvSpPr>
        <p:spPr bwMode="auto">
          <a:xfrm>
            <a:off x="4267200" y="2514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6"/>
          <p:cNvSpPr>
            <a:spLocks noChangeShapeType="1"/>
          </p:cNvSpPr>
          <p:nvPr/>
        </p:nvSpPr>
        <p:spPr bwMode="auto">
          <a:xfrm>
            <a:off x="4267200" y="2895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7"/>
          <p:cNvSpPr>
            <a:spLocks noChangeShapeType="1"/>
          </p:cNvSpPr>
          <p:nvPr/>
        </p:nvSpPr>
        <p:spPr bwMode="auto">
          <a:xfrm>
            <a:off x="4267200" y="3962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8"/>
          <p:cNvSpPr>
            <a:spLocks noChangeShapeType="1"/>
          </p:cNvSpPr>
          <p:nvPr/>
        </p:nvSpPr>
        <p:spPr bwMode="auto">
          <a:xfrm>
            <a:off x="4267200" y="45720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19"/>
          <p:cNvSpPr>
            <a:spLocks noChangeShapeType="1"/>
          </p:cNvSpPr>
          <p:nvPr/>
        </p:nvSpPr>
        <p:spPr bwMode="auto">
          <a:xfrm>
            <a:off x="4267200" y="5410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77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Message classes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4876800" y="19050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command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4876800" y="2438400"/>
            <a:ext cx="2209800" cy="457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49530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set-inertia</a:t>
            </a: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49530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value: unsigned-</a:t>
            </a:r>
          </a:p>
          <a:p>
            <a:r>
              <a:rPr lang="en-US"/>
              <a:t>	integer</a:t>
            </a:r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21336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set-speed</a:t>
            </a:r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21336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value: integer</a:t>
            </a:r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78486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estop</a:t>
            </a:r>
          </a:p>
        </p:txBody>
      </p:sp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78486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AutoShape 12"/>
          <p:cNvSpPr>
            <a:spLocks noChangeArrowheads="1"/>
          </p:cNvSpPr>
          <p:nvPr/>
        </p:nvSpPr>
        <p:spPr bwMode="auto">
          <a:xfrm>
            <a:off x="57912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AutoShape 13"/>
          <p:cNvSpPr>
            <a:spLocks noChangeArrowheads="1"/>
          </p:cNvSpPr>
          <p:nvPr/>
        </p:nvSpPr>
        <p:spPr bwMode="auto">
          <a:xfrm rot="1882380">
            <a:off x="49530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4191000" y="31242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5943600" y="3200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7010400" y="31242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AutoShape 14"/>
          <p:cNvSpPr>
            <a:spLocks noChangeArrowheads="1"/>
          </p:cNvSpPr>
          <p:nvPr/>
        </p:nvSpPr>
        <p:spPr bwMode="auto">
          <a:xfrm rot="-2190664">
            <a:off x="67818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95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Roles of message classes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Implemented message classes derived from message class.</a:t>
            </a:r>
          </a:p>
          <a:p>
            <a:pPr lvl="1"/>
            <a:r>
              <a:rPr lang="en-US" smtClean="0"/>
              <a:t>Attributes and operations will be filled in for detailed specification.</a:t>
            </a:r>
          </a:p>
          <a:p>
            <a:r>
              <a:rPr lang="en-US" smtClean="0"/>
              <a:t>Implemented message classes specify message type by their class.</a:t>
            </a:r>
          </a:p>
          <a:p>
            <a:pPr lvl="1"/>
            <a:r>
              <a:rPr lang="en-US" smtClean="0"/>
              <a:t>May have to add type as parameter to data structure in implementation.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86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Subsystem collaboration diagram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0858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Shows relationship between console and receiver (ignores role of track):</a:t>
            </a: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3581400" y="3962400"/>
            <a:ext cx="1524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:</a:t>
            </a:r>
            <a:r>
              <a:rPr lang="en-US" u="sng"/>
              <a:t>console</a:t>
            </a:r>
            <a:endParaRPr lang="en-US"/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6934200" y="3962400"/>
            <a:ext cx="1524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:</a:t>
            </a:r>
            <a:r>
              <a:rPr lang="en-US" u="sng"/>
              <a:t>receiver</a:t>
            </a:r>
            <a:endParaRPr lang="en-US"/>
          </a:p>
        </p:txBody>
      </p:sp>
      <p:sp>
        <p:nvSpPr>
          <p:cNvPr id="18440" name="Line 6"/>
          <p:cNvSpPr>
            <a:spLocks noChangeShapeType="1"/>
          </p:cNvSpPr>
          <p:nvPr/>
        </p:nvSpPr>
        <p:spPr bwMode="auto">
          <a:xfrm>
            <a:off x="5105400" y="4191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7"/>
          <p:cNvSpPr txBox="1">
            <a:spLocks noChangeArrowheads="1"/>
          </p:cNvSpPr>
          <p:nvPr/>
        </p:nvSpPr>
        <p:spPr bwMode="auto">
          <a:xfrm>
            <a:off x="5029200" y="3352800"/>
            <a:ext cx="1594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1..n: command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11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structure modeling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Some classes define non-computer components.</a:t>
            </a:r>
          </a:p>
          <a:p>
            <a:pPr lvl="1"/>
            <a:r>
              <a:rPr lang="en-US" smtClean="0"/>
              <a:t>Denote by *name.</a:t>
            </a:r>
          </a:p>
          <a:p>
            <a:r>
              <a:rPr lang="en-US" smtClean="0"/>
              <a:t>Choose important systems at this point to show basic relationships.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22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Major subsystem roles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Console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read state of front panel;</a:t>
            </a:r>
          </a:p>
          <a:p>
            <a:pPr lvl="1"/>
            <a:r>
              <a:rPr lang="en-US" smtClean="0"/>
              <a:t>format messages;</a:t>
            </a:r>
          </a:p>
          <a:p>
            <a:pPr lvl="1"/>
            <a:r>
              <a:rPr lang="en-US" smtClean="0"/>
              <a:t>transmit messages.</a:t>
            </a:r>
          </a:p>
          <a:p>
            <a:r>
              <a:rPr lang="en-US" smtClean="0">
                <a:solidFill>
                  <a:srgbClr val="FF3300"/>
                </a:solidFill>
              </a:rPr>
              <a:t>Train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receive message;</a:t>
            </a:r>
          </a:p>
          <a:p>
            <a:pPr lvl="1"/>
            <a:r>
              <a:rPr lang="en-US" smtClean="0"/>
              <a:t>interpret message;</a:t>
            </a:r>
          </a:p>
          <a:p>
            <a:pPr lvl="1"/>
            <a:r>
              <a:rPr lang="en-US" smtClean="0"/>
              <a:t>control the train.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Purposes of example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Follow a design through several levels of abstraction.</a:t>
            </a:r>
          </a:p>
          <a:p>
            <a:r>
              <a:rPr lang="en-US" smtClean="0"/>
              <a:t>Gain experience with UML.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90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Console system classes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5181600" y="17526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console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5181600" y="22860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2133600" y="3124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panel</a:t>
            </a:r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2133600" y="3657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11"/>
          <p:cNvSpPr>
            <a:spLocks noChangeArrowheads="1"/>
          </p:cNvSpPr>
          <p:nvPr/>
        </p:nvSpPr>
        <p:spPr bwMode="auto">
          <a:xfrm>
            <a:off x="5181600" y="3124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formatter</a:t>
            </a:r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5181600" y="3657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13"/>
          <p:cNvSpPr>
            <a:spLocks noChangeArrowheads="1"/>
          </p:cNvSpPr>
          <p:nvPr/>
        </p:nvSpPr>
        <p:spPr bwMode="auto">
          <a:xfrm>
            <a:off x="8229600" y="3124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transmitter</a:t>
            </a:r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8229600" y="3657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Rectangle 15"/>
          <p:cNvSpPr>
            <a:spLocks noChangeArrowheads="1"/>
          </p:cNvSpPr>
          <p:nvPr/>
        </p:nvSpPr>
        <p:spPr bwMode="auto">
          <a:xfrm>
            <a:off x="2133600" y="44958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receiver*</a:t>
            </a:r>
          </a:p>
        </p:txBody>
      </p:sp>
      <p:sp>
        <p:nvSpPr>
          <p:cNvPr id="21518" name="Rectangle 16"/>
          <p:cNvSpPr>
            <a:spLocks noChangeArrowheads="1"/>
          </p:cNvSpPr>
          <p:nvPr/>
        </p:nvSpPr>
        <p:spPr bwMode="auto">
          <a:xfrm>
            <a:off x="2133600" y="50292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Rectangle 17"/>
          <p:cNvSpPr>
            <a:spLocks noChangeArrowheads="1"/>
          </p:cNvSpPr>
          <p:nvPr/>
        </p:nvSpPr>
        <p:spPr bwMode="auto">
          <a:xfrm>
            <a:off x="8229600" y="44958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sender*</a:t>
            </a:r>
          </a:p>
        </p:txBody>
      </p:sp>
      <p:sp>
        <p:nvSpPr>
          <p:cNvPr id="21520" name="Rectangle 18"/>
          <p:cNvSpPr>
            <a:spLocks noChangeArrowheads="1"/>
          </p:cNvSpPr>
          <p:nvPr/>
        </p:nvSpPr>
        <p:spPr bwMode="auto">
          <a:xfrm>
            <a:off x="8229600" y="50292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9"/>
          <p:cNvSpPr>
            <a:spLocks noChangeShapeType="1"/>
          </p:cNvSpPr>
          <p:nvPr/>
        </p:nvSpPr>
        <p:spPr bwMode="auto">
          <a:xfrm flipH="1">
            <a:off x="3200400" y="23622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20"/>
          <p:cNvSpPr>
            <a:spLocks noChangeShapeType="1"/>
          </p:cNvSpPr>
          <p:nvPr/>
        </p:nvSpPr>
        <p:spPr bwMode="auto">
          <a:xfrm>
            <a:off x="7010400" y="2362200"/>
            <a:ext cx="2057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21"/>
          <p:cNvSpPr>
            <a:spLocks noChangeShapeType="1"/>
          </p:cNvSpPr>
          <p:nvPr/>
        </p:nvSpPr>
        <p:spPr bwMode="auto">
          <a:xfrm>
            <a:off x="60960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2"/>
          <p:cNvSpPr>
            <a:spLocks noChangeShapeType="1"/>
          </p:cNvSpPr>
          <p:nvPr/>
        </p:nvSpPr>
        <p:spPr bwMode="auto">
          <a:xfrm>
            <a:off x="30480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3"/>
          <p:cNvSpPr>
            <a:spLocks noChangeShapeType="1"/>
          </p:cNvSpPr>
          <p:nvPr/>
        </p:nvSpPr>
        <p:spPr bwMode="auto">
          <a:xfrm>
            <a:off x="91440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Text Box 24"/>
          <p:cNvSpPr txBox="1">
            <a:spLocks noChangeArrowheads="1"/>
          </p:cNvSpPr>
          <p:nvPr/>
        </p:nvSpPr>
        <p:spPr bwMode="auto">
          <a:xfrm>
            <a:off x="4708525" y="1946275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27" name="Text Box 25"/>
          <p:cNvSpPr txBox="1">
            <a:spLocks noChangeArrowheads="1"/>
          </p:cNvSpPr>
          <p:nvPr/>
        </p:nvSpPr>
        <p:spPr bwMode="auto">
          <a:xfrm>
            <a:off x="3048000" y="2514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28" name="Text Box 26"/>
          <p:cNvSpPr txBox="1">
            <a:spLocks noChangeArrowheads="1"/>
          </p:cNvSpPr>
          <p:nvPr/>
        </p:nvSpPr>
        <p:spPr bwMode="auto">
          <a:xfrm>
            <a:off x="7162800" y="1981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8915400" y="2514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0" name="Text Box 28"/>
          <p:cNvSpPr txBox="1">
            <a:spLocks noChangeArrowheads="1"/>
          </p:cNvSpPr>
          <p:nvPr/>
        </p:nvSpPr>
        <p:spPr bwMode="auto">
          <a:xfrm>
            <a:off x="5759450" y="2590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1" name="Text Box 29"/>
          <p:cNvSpPr txBox="1">
            <a:spLocks noChangeArrowheads="1"/>
          </p:cNvSpPr>
          <p:nvPr/>
        </p:nvSpPr>
        <p:spPr bwMode="auto">
          <a:xfrm>
            <a:off x="6096000" y="2743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2" name="Text Box 30"/>
          <p:cNvSpPr txBox="1">
            <a:spLocks noChangeArrowheads="1"/>
          </p:cNvSpPr>
          <p:nvPr/>
        </p:nvSpPr>
        <p:spPr bwMode="auto">
          <a:xfrm>
            <a:off x="2667000" y="3962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3124200" y="4114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4" name="Text Box 32"/>
          <p:cNvSpPr txBox="1">
            <a:spLocks noChangeArrowheads="1"/>
          </p:cNvSpPr>
          <p:nvPr/>
        </p:nvSpPr>
        <p:spPr bwMode="auto">
          <a:xfrm>
            <a:off x="8763000" y="3962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5" name="Text Box 33"/>
          <p:cNvSpPr txBox="1">
            <a:spLocks noChangeArrowheads="1"/>
          </p:cNvSpPr>
          <p:nvPr/>
        </p:nvSpPr>
        <p:spPr bwMode="auto">
          <a:xfrm>
            <a:off x="9144000" y="4114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22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Console class roles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panel</a:t>
            </a:r>
            <a:r>
              <a:rPr lang="en-US" smtClean="0"/>
              <a:t>: describes analog knobs and interface hardware.</a:t>
            </a:r>
          </a:p>
          <a:p>
            <a:r>
              <a:rPr lang="en-US" smtClean="0">
                <a:solidFill>
                  <a:srgbClr val="FF3300"/>
                </a:solidFill>
              </a:rPr>
              <a:t>formatter</a:t>
            </a:r>
            <a:r>
              <a:rPr lang="en-US" smtClean="0"/>
              <a:t>: turns knob settings into bit streams.</a:t>
            </a:r>
          </a:p>
          <a:p>
            <a:r>
              <a:rPr lang="en-US" smtClean="0">
                <a:solidFill>
                  <a:srgbClr val="FF3300"/>
                </a:solidFill>
              </a:rPr>
              <a:t>transmitter</a:t>
            </a:r>
            <a:r>
              <a:rPr lang="en-US" smtClean="0"/>
              <a:t>: sends data on track.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6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 system classes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181600" y="17526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train set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5181600" y="22860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5181600" y="30480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train</a:t>
            </a:r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5181600" y="35814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8"/>
          <p:cNvSpPr>
            <a:spLocks noChangeArrowheads="1"/>
          </p:cNvSpPr>
          <p:nvPr/>
        </p:nvSpPr>
        <p:spPr bwMode="auto">
          <a:xfrm>
            <a:off x="1905000" y="3505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receiver</a:t>
            </a:r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1905000" y="4038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0"/>
          <p:cNvSpPr>
            <a:spLocks noChangeArrowheads="1"/>
          </p:cNvSpPr>
          <p:nvPr/>
        </p:nvSpPr>
        <p:spPr bwMode="auto">
          <a:xfrm>
            <a:off x="5181600" y="42672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controller</a:t>
            </a:r>
          </a:p>
        </p:txBody>
      </p:sp>
      <p:sp>
        <p:nvSpPr>
          <p:cNvPr id="23564" name="Rectangle 11"/>
          <p:cNvSpPr>
            <a:spLocks noChangeArrowheads="1"/>
          </p:cNvSpPr>
          <p:nvPr/>
        </p:nvSpPr>
        <p:spPr bwMode="auto">
          <a:xfrm>
            <a:off x="5181600" y="4800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2"/>
          <p:cNvSpPr>
            <a:spLocks noChangeArrowheads="1"/>
          </p:cNvSpPr>
          <p:nvPr/>
        </p:nvSpPr>
        <p:spPr bwMode="auto">
          <a:xfrm>
            <a:off x="8305800" y="3276600"/>
            <a:ext cx="18288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motor</a:t>
            </a:r>
          </a:p>
          <a:p>
            <a:r>
              <a:rPr lang="en-US"/>
              <a:t>interface</a:t>
            </a:r>
          </a:p>
        </p:txBody>
      </p:sp>
      <p:sp>
        <p:nvSpPr>
          <p:cNvPr id="23566" name="Rectangle 13"/>
          <p:cNvSpPr>
            <a:spLocks noChangeArrowheads="1"/>
          </p:cNvSpPr>
          <p:nvPr/>
        </p:nvSpPr>
        <p:spPr bwMode="auto">
          <a:xfrm>
            <a:off x="8305800" y="40386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4"/>
          <p:cNvSpPr>
            <a:spLocks noChangeArrowheads="1"/>
          </p:cNvSpPr>
          <p:nvPr/>
        </p:nvSpPr>
        <p:spPr bwMode="auto">
          <a:xfrm>
            <a:off x="1905000" y="48006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detector*</a:t>
            </a:r>
          </a:p>
        </p:txBody>
      </p: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1905000" y="53340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6"/>
          <p:cNvSpPr>
            <a:spLocks noChangeArrowheads="1"/>
          </p:cNvSpPr>
          <p:nvPr/>
        </p:nvSpPr>
        <p:spPr bwMode="auto">
          <a:xfrm>
            <a:off x="8305800" y="4800600"/>
            <a:ext cx="1828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pulser*</a:t>
            </a:r>
          </a:p>
        </p:txBody>
      </p:sp>
      <p:sp>
        <p:nvSpPr>
          <p:cNvPr id="23570" name="Rectangle 17"/>
          <p:cNvSpPr>
            <a:spLocks noChangeArrowheads="1"/>
          </p:cNvSpPr>
          <p:nvPr/>
        </p:nvSpPr>
        <p:spPr bwMode="auto">
          <a:xfrm>
            <a:off x="8305800" y="5334000"/>
            <a:ext cx="1828800" cy="381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>
            <a:off x="6096000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19"/>
          <p:cNvSpPr>
            <a:spLocks noChangeShapeType="1"/>
          </p:cNvSpPr>
          <p:nvPr/>
        </p:nvSpPr>
        <p:spPr bwMode="auto">
          <a:xfrm flipH="1">
            <a:off x="3733800" y="32766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7010400" y="32766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21"/>
          <p:cNvSpPr>
            <a:spLocks noChangeShapeType="1"/>
          </p:cNvSpPr>
          <p:nvPr/>
        </p:nvSpPr>
        <p:spPr bwMode="auto">
          <a:xfrm>
            <a:off x="60960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Line 22"/>
          <p:cNvSpPr>
            <a:spLocks noChangeShapeType="1"/>
          </p:cNvSpPr>
          <p:nvPr/>
        </p:nvSpPr>
        <p:spPr bwMode="auto">
          <a:xfrm>
            <a:off x="28194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Line 23"/>
          <p:cNvSpPr>
            <a:spLocks noChangeShapeType="1"/>
          </p:cNvSpPr>
          <p:nvPr/>
        </p:nvSpPr>
        <p:spPr bwMode="auto">
          <a:xfrm>
            <a:off x="92202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Text Box 24"/>
          <p:cNvSpPr txBox="1">
            <a:spLocks noChangeArrowheads="1"/>
          </p:cNvSpPr>
          <p:nvPr/>
        </p:nvSpPr>
        <p:spPr bwMode="auto">
          <a:xfrm>
            <a:off x="5759450" y="2514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78" name="Text Box 25"/>
          <p:cNvSpPr txBox="1">
            <a:spLocks noChangeArrowheads="1"/>
          </p:cNvSpPr>
          <p:nvPr/>
        </p:nvSpPr>
        <p:spPr bwMode="auto">
          <a:xfrm>
            <a:off x="6096000" y="2667000"/>
            <a:ext cx="4891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1..t</a:t>
            </a:r>
          </a:p>
        </p:txBody>
      </p:sp>
      <p:sp>
        <p:nvSpPr>
          <p:cNvPr id="23579" name="Text Box 26"/>
          <p:cNvSpPr txBox="1">
            <a:spLocks noChangeArrowheads="1"/>
          </p:cNvSpPr>
          <p:nvPr/>
        </p:nvSpPr>
        <p:spPr bwMode="auto">
          <a:xfrm>
            <a:off x="7086600" y="2819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0" name="Text Box 27"/>
          <p:cNvSpPr txBox="1">
            <a:spLocks noChangeArrowheads="1"/>
          </p:cNvSpPr>
          <p:nvPr/>
        </p:nvSpPr>
        <p:spPr bwMode="auto">
          <a:xfrm>
            <a:off x="7924800" y="3276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1" name="Text Box 28"/>
          <p:cNvSpPr txBox="1">
            <a:spLocks noChangeArrowheads="1"/>
          </p:cNvSpPr>
          <p:nvPr/>
        </p:nvSpPr>
        <p:spPr bwMode="auto">
          <a:xfrm>
            <a:off x="8839200" y="4267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2" name="Text Box 29"/>
          <p:cNvSpPr txBox="1">
            <a:spLocks noChangeArrowheads="1"/>
          </p:cNvSpPr>
          <p:nvPr/>
        </p:nvSpPr>
        <p:spPr bwMode="auto">
          <a:xfrm>
            <a:off x="9220200" y="4419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3" name="Text Box 30"/>
          <p:cNvSpPr txBox="1">
            <a:spLocks noChangeArrowheads="1"/>
          </p:cNvSpPr>
          <p:nvPr/>
        </p:nvSpPr>
        <p:spPr bwMode="auto">
          <a:xfrm>
            <a:off x="5759450" y="38100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4" name="Text Box 31"/>
          <p:cNvSpPr txBox="1">
            <a:spLocks noChangeArrowheads="1"/>
          </p:cNvSpPr>
          <p:nvPr/>
        </p:nvSpPr>
        <p:spPr bwMode="auto">
          <a:xfrm>
            <a:off x="6096000" y="3886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5" name="Text Box 32"/>
          <p:cNvSpPr txBox="1">
            <a:spLocks noChangeArrowheads="1"/>
          </p:cNvSpPr>
          <p:nvPr/>
        </p:nvSpPr>
        <p:spPr bwMode="auto">
          <a:xfrm>
            <a:off x="4800600" y="2895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6" name="Text Box 33"/>
          <p:cNvSpPr txBox="1">
            <a:spLocks noChangeArrowheads="1"/>
          </p:cNvSpPr>
          <p:nvPr/>
        </p:nvSpPr>
        <p:spPr bwMode="auto">
          <a:xfrm>
            <a:off x="3733800" y="33528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7" name="Text Box 34"/>
          <p:cNvSpPr txBox="1">
            <a:spLocks noChangeArrowheads="1"/>
          </p:cNvSpPr>
          <p:nvPr/>
        </p:nvSpPr>
        <p:spPr bwMode="auto">
          <a:xfrm>
            <a:off x="2438400" y="42672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3588" name="Text Box 35"/>
          <p:cNvSpPr txBox="1">
            <a:spLocks noChangeArrowheads="1"/>
          </p:cNvSpPr>
          <p:nvPr/>
        </p:nvSpPr>
        <p:spPr bwMode="auto">
          <a:xfrm>
            <a:off x="2895600" y="44196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905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 class roles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receiver</a:t>
            </a:r>
            <a:r>
              <a:rPr lang="en-US" smtClean="0"/>
              <a:t>: digitizes signal from track.</a:t>
            </a:r>
          </a:p>
          <a:p>
            <a:r>
              <a:rPr lang="en-US" smtClean="0">
                <a:solidFill>
                  <a:srgbClr val="FF3300"/>
                </a:solidFill>
              </a:rPr>
              <a:t>controller</a:t>
            </a:r>
            <a:r>
              <a:rPr lang="en-US" smtClean="0"/>
              <a:t>: interprets received commands and makes control decisions.</a:t>
            </a:r>
          </a:p>
          <a:p>
            <a:r>
              <a:rPr lang="en-US" smtClean="0">
                <a:solidFill>
                  <a:srgbClr val="FF3300"/>
                </a:solidFill>
              </a:rPr>
              <a:t>motor interface</a:t>
            </a:r>
            <a:r>
              <a:rPr lang="en-US" smtClean="0"/>
              <a:t>: generates signals required by motor.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85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Detailed specification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We can now fill in the details of the conceptual specification:</a:t>
            </a:r>
          </a:p>
          <a:p>
            <a:pPr lvl="1"/>
            <a:r>
              <a:rPr lang="en-US" smtClean="0"/>
              <a:t>more classes;</a:t>
            </a:r>
          </a:p>
          <a:p>
            <a:pPr lvl="1"/>
            <a:r>
              <a:rPr lang="en-US" smtClean="0"/>
              <a:t>behaviors.</a:t>
            </a:r>
          </a:p>
          <a:p>
            <a:r>
              <a:rPr lang="en-US" smtClean="0"/>
              <a:t>Sketching out the spec first helps us understand the basic relationships in the system.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845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 speed control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238250"/>
          </a:xfrm>
        </p:spPr>
        <p:txBody>
          <a:bodyPr/>
          <a:lstStyle/>
          <a:p>
            <a:r>
              <a:rPr lang="en-US" smtClean="0"/>
              <a:t>Motor controlled by pulse width modulation:</a:t>
            </a:r>
          </a:p>
        </p:txBody>
      </p:sp>
      <p:grpSp>
        <p:nvGrpSpPr>
          <p:cNvPr id="26630" name="Group 6"/>
          <p:cNvGrpSpPr>
            <a:grpSpLocks/>
          </p:cNvGrpSpPr>
          <p:nvPr/>
        </p:nvGrpSpPr>
        <p:grpSpPr bwMode="auto">
          <a:xfrm rot="-5400000">
            <a:off x="7467600" y="3505200"/>
            <a:ext cx="762000" cy="1828800"/>
            <a:chOff x="1824" y="2352"/>
            <a:chExt cx="480" cy="1152"/>
          </a:xfrm>
        </p:grpSpPr>
        <p:sp>
          <p:nvSpPr>
            <p:cNvPr id="26641" name="AutoShape 4"/>
            <p:cNvSpPr>
              <a:spLocks noChangeArrowheads="1"/>
            </p:cNvSpPr>
            <p:nvPr/>
          </p:nvSpPr>
          <p:spPr bwMode="auto">
            <a:xfrm>
              <a:off x="1824" y="2448"/>
              <a:ext cx="480" cy="1056"/>
            </a:xfrm>
            <a:prstGeom prst="can">
              <a:avLst>
                <a:gd name="adj" fmla="val 5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AutoShape 5"/>
            <p:cNvSpPr>
              <a:spLocks noChangeArrowheads="1"/>
            </p:cNvSpPr>
            <p:nvPr/>
          </p:nvSpPr>
          <p:spPr bwMode="auto">
            <a:xfrm>
              <a:off x="2016" y="2352"/>
              <a:ext cx="96" cy="288"/>
            </a:xfrm>
            <a:prstGeom prst="can">
              <a:avLst>
                <a:gd name="adj" fmla="val 7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6631" name="AutoShape 7"/>
          <p:cNvCxnSpPr>
            <a:cxnSpLocks noChangeShapeType="1"/>
            <a:stCxn id="26641" idx="4"/>
          </p:cNvCxnSpPr>
          <p:nvPr/>
        </p:nvCxnSpPr>
        <p:spPr bwMode="auto">
          <a:xfrm rot="5400000" flipH="1">
            <a:off x="6515101" y="2628901"/>
            <a:ext cx="225425" cy="25876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632" name="AutoShape 8"/>
          <p:cNvCxnSpPr>
            <a:cxnSpLocks noChangeShapeType="1"/>
            <a:stCxn id="26641" idx="2"/>
          </p:cNvCxnSpPr>
          <p:nvPr/>
        </p:nvCxnSpPr>
        <p:spPr bwMode="auto">
          <a:xfrm rot="5400000">
            <a:off x="6473826" y="3581401"/>
            <a:ext cx="231775" cy="26638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410200" y="4191000"/>
            <a:ext cx="316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410200" y="37338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410200" y="4572000"/>
            <a:ext cx="255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200400" y="4800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3352800" y="4419600"/>
            <a:ext cx="457200" cy="3810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4419600" y="4419600"/>
            <a:ext cx="457200" cy="3810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3352800" y="4267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581400" y="3505201"/>
            <a:ext cx="7191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duty</a:t>
            </a:r>
          </a:p>
          <a:p>
            <a:pPr algn="ctr"/>
            <a:r>
              <a:rPr lang="en-US" sz="2000"/>
              <a:t>cycle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6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Console physical object classes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1981200" y="1828800"/>
            <a:ext cx="3276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knobs*</a:t>
            </a: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1981200" y="2362200"/>
            <a:ext cx="3276600" cy="1828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train-knob: integer</a:t>
            </a:r>
          </a:p>
          <a:p>
            <a:r>
              <a:rPr lang="en-US"/>
              <a:t>speed-knob: integer</a:t>
            </a:r>
          </a:p>
          <a:p>
            <a:r>
              <a:rPr lang="en-US"/>
              <a:t>inertia-knob: unsigned-</a:t>
            </a:r>
          </a:p>
          <a:p>
            <a:r>
              <a:rPr lang="en-US"/>
              <a:t>		integer</a:t>
            </a:r>
          </a:p>
          <a:p>
            <a:r>
              <a:rPr lang="en-US"/>
              <a:t>emergency-stop: boolean</a:t>
            </a:r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1981200" y="4191000"/>
            <a:ext cx="3276600" cy="838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  <a:p>
            <a:endParaRPr lang="en-US"/>
          </a:p>
        </p:txBody>
      </p:sp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5562600" y="1828800"/>
            <a:ext cx="3276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pulser*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5562600" y="2362200"/>
            <a:ext cx="3276600" cy="1295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pulse-width: unsigned-</a:t>
            </a:r>
          </a:p>
          <a:p>
            <a:r>
              <a:rPr lang="en-US"/>
              <a:t>		integer</a:t>
            </a:r>
          </a:p>
          <a:p>
            <a:r>
              <a:rPr lang="en-US"/>
              <a:t>direction: boolean</a:t>
            </a:r>
          </a:p>
        </p:txBody>
      </p:sp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5562600" y="3581400"/>
            <a:ext cx="32766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5562600" y="40386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sender*</a:t>
            </a:r>
          </a:p>
        </p:txBody>
      </p:sp>
      <p:sp>
        <p:nvSpPr>
          <p:cNvPr id="27660" name="Rectangle 11"/>
          <p:cNvSpPr>
            <a:spLocks noChangeArrowheads="1"/>
          </p:cNvSpPr>
          <p:nvPr/>
        </p:nvSpPr>
        <p:spPr bwMode="auto">
          <a:xfrm>
            <a:off x="5562600" y="4572000"/>
            <a:ext cx="16002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2"/>
          <p:cNvSpPr>
            <a:spLocks noChangeArrowheads="1"/>
          </p:cNvSpPr>
          <p:nvPr/>
        </p:nvSpPr>
        <p:spPr bwMode="auto">
          <a:xfrm>
            <a:off x="5562600" y="4876800"/>
            <a:ext cx="1600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send-bit()</a:t>
            </a:r>
          </a:p>
        </p:txBody>
      </p:sp>
      <p:sp>
        <p:nvSpPr>
          <p:cNvPr id="27662" name="Rectangle 13"/>
          <p:cNvSpPr>
            <a:spLocks noChangeArrowheads="1"/>
          </p:cNvSpPr>
          <p:nvPr/>
        </p:nvSpPr>
        <p:spPr bwMode="auto">
          <a:xfrm>
            <a:off x="7467600" y="4038600"/>
            <a:ext cx="2895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detector*</a:t>
            </a:r>
          </a:p>
        </p:txBody>
      </p:sp>
      <p:sp>
        <p:nvSpPr>
          <p:cNvPr id="27663" name="Rectangle 14"/>
          <p:cNvSpPr>
            <a:spLocks noChangeArrowheads="1"/>
          </p:cNvSpPr>
          <p:nvPr/>
        </p:nvSpPr>
        <p:spPr bwMode="auto">
          <a:xfrm>
            <a:off x="7467600" y="4572000"/>
            <a:ext cx="28956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5"/>
          <p:cNvSpPr>
            <a:spLocks noChangeArrowheads="1"/>
          </p:cNvSpPr>
          <p:nvPr/>
        </p:nvSpPr>
        <p:spPr bwMode="auto">
          <a:xfrm>
            <a:off x="7467600" y="4876800"/>
            <a:ext cx="28956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read-bit() : integer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73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Panel and motor interface classes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2362200" y="2133600"/>
            <a:ext cx="3048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panel</a:t>
            </a: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2362200" y="2667000"/>
            <a:ext cx="30480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2362200" y="2971800"/>
            <a:ext cx="3048000" cy="2057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train-number() : integer</a:t>
            </a:r>
          </a:p>
          <a:p>
            <a:r>
              <a:rPr lang="en-US"/>
              <a:t>speed() : integer</a:t>
            </a:r>
          </a:p>
          <a:p>
            <a:r>
              <a:rPr lang="en-US"/>
              <a:t>inertia() : integer</a:t>
            </a:r>
          </a:p>
          <a:p>
            <a:r>
              <a:rPr lang="en-US"/>
              <a:t>estop() : boolean</a:t>
            </a:r>
          </a:p>
          <a:p>
            <a:r>
              <a:rPr lang="en-US"/>
              <a:t>new-settings()</a:t>
            </a: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6477000" y="2133600"/>
            <a:ext cx="3048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motor-interface</a:t>
            </a: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6477000" y="2667000"/>
            <a:ext cx="3048000" cy="762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speed: integer</a:t>
            </a:r>
          </a:p>
        </p:txBody>
      </p:sp>
      <p:sp>
        <p:nvSpPr>
          <p:cNvPr id="28682" name="Rectangle 9"/>
          <p:cNvSpPr>
            <a:spLocks noChangeArrowheads="1"/>
          </p:cNvSpPr>
          <p:nvPr/>
        </p:nvSpPr>
        <p:spPr bwMode="auto">
          <a:xfrm>
            <a:off x="6477000" y="3429000"/>
            <a:ext cx="30480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65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descriptions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panel class defines the controls.</a:t>
            </a:r>
          </a:p>
          <a:p>
            <a:pPr lvl="1"/>
            <a:r>
              <a:rPr lang="en-US" smtClean="0"/>
              <a:t>new-settings() behavior reads the controls.</a:t>
            </a:r>
          </a:p>
          <a:p>
            <a:r>
              <a:rPr lang="en-US" smtClean="0"/>
              <a:t>motor-interface class defines the motor speed held as state.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69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Transmitter and receiver classes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2362200" y="2133600"/>
            <a:ext cx="3276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transmitter</a:t>
            </a: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2362200" y="2667000"/>
            <a:ext cx="3276600" cy="304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2362200" y="2971800"/>
            <a:ext cx="3276600" cy="2057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send-speed(adrs: integer,</a:t>
            </a:r>
          </a:p>
          <a:p>
            <a:r>
              <a:rPr lang="en-US"/>
              <a:t>   speed: integer)</a:t>
            </a:r>
          </a:p>
          <a:p>
            <a:r>
              <a:rPr lang="en-US"/>
              <a:t>send-inertia(adrs: integer,</a:t>
            </a:r>
          </a:p>
          <a:p>
            <a:r>
              <a:rPr lang="en-US"/>
              <a:t>   val: integer)</a:t>
            </a:r>
          </a:p>
          <a:p>
            <a:r>
              <a:rPr lang="en-US"/>
              <a:t>set-estop(adrs: integer)</a:t>
            </a: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6400800" y="2133600"/>
            <a:ext cx="3276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receiver</a:t>
            </a: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6400800" y="2667000"/>
            <a:ext cx="3276600" cy="914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current: command</a:t>
            </a:r>
          </a:p>
          <a:p>
            <a:r>
              <a:rPr lang="en-US"/>
              <a:t>new: boolean</a:t>
            </a:r>
          </a:p>
        </p:txBody>
      </p:sp>
      <p:sp>
        <p:nvSpPr>
          <p:cNvPr id="30730" name="Rectangle 9"/>
          <p:cNvSpPr>
            <a:spLocks noChangeArrowheads="1"/>
          </p:cNvSpPr>
          <p:nvPr/>
        </p:nvSpPr>
        <p:spPr bwMode="auto">
          <a:xfrm>
            <a:off x="6400800" y="3581400"/>
            <a:ext cx="3276600" cy="2438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read-cmd()</a:t>
            </a:r>
          </a:p>
          <a:p>
            <a:r>
              <a:rPr lang="en-US"/>
              <a:t>new-cmd() : boolean</a:t>
            </a:r>
          </a:p>
          <a:p>
            <a:r>
              <a:rPr lang="en-US"/>
              <a:t>rcv-type(msg-type:</a:t>
            </a:r>
          </a:p>
          <a:p>
            <a:r>
              <a:rPr lang="en-US"/>
              <a:t>	   command)</a:t>
            </a:r>
          </a:p>
          <a:p>
            <a:r>
              <a:rPr lang="en-US"/>
              <a:t>rcv-speed(val: integer)</a:t>
            </a:r>
          </a:p>
          <a:p>
            <a:r>
              <a:rPr lang="en-US"/>
              <a:t>rcv-inertia(val:integer)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6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train setup</a:t>
            </a:r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>
            <a:off x="2971800" y="2286000"/>
            <a:ext cx="6324600" cy="31242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3733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4038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43434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46482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>
            <a:off x="49530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5257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>
            <a:off x="5562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>
            <a:off x="58674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>
            <a:off x="61722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>
            <a:off x="64770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>
            <a:off x="6781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7086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>
            <a:off x="73914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Line 18"/>
          <p:cNvSpPr>
            <a:spLocks noChangeShapeType="1"/>
          </p:cNvSpPr>
          <p:nvPr/>
        </p:nvSpPr>
        <p:spPr bwMode="auto">
          <a:xfrm>
            <a:off x="76962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>
            <a:off x="80010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>
            <a:off x="8305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21"/>
          <p:cNvSpPr>
            <a:spLocks noChangeShapeType="1"/>
          </p:cNvSpPr>
          <p:nvPr/>
        </p:nvSpPr>
        <p:spPr bwMode="auto">
          <a:xfrm>
            <a:off x="86106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3"/>
          <p:cNvSpPr>
            <a:spLocks noChangeShapeType="1"/>
          </p:cNvSpPr>
          <p:nvPr/>
        </p:nvSpPr>
        <p:spPr bwMode="auto">
          <a:xfrm rot="-5400000">
            <a:off x="2970213" y="47990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4"/>
          <p:cNvSpPr>
            <a:spLocks noChangeShapeType="1"/>
          </p:cNvSpPr>
          <p:nvPr/>
        </p:nvSpPr>
        <p:spPr bwMode="auto">
          <a:xfrm rot="-5400000">
            <a:off x="2970213" y="44942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5"/>
          <p:cNvSpPr>
            <a:spLocks noChangeShapeType="1"/>
          </p:cNvSpPr>
          <p:nvPr/>
        </p:nvSpPr>
        <p:spPr bwMode="auto">
          <a:xfrm rot="-5400000">
            <a:off x="2970213" y="41894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6"/>
          <p:cNvSpPr>
            <a:spLocks noChangeShapeType="1"/>
          </p:cNvSpPr>
          <p:nvPr/>
        </p:nvSpPr>
        <p:spPr bwMode="auto">
          <a:xfrm rot="-5400000">
            <a:off x="2970213" y="38846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Line 47"/>
          <p:cNvSpPr>
            <a:spLocks noChangeShapeType="1"/>
          </p:cNvSpPr>
          <p:nvPr/>
        </p:nvSpPr>
        <p:spPr bwMode="auto">
          <a:xfrm rot="-5400000">
            <a:off x="2970213" y="35798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Line 48"/>
          <p:cNvSpPr>
            <a:spLocks noChangeShapeType="1"/>
          </p:cNvSpPr>
          <p:nvPr/>
        </p:nvSpPr>
        <p:spPr bwMode="auto">
          <a:xfrm rot="-5400000">
            <a:off x="2970213" y="32750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Line 49"/>
          <p:cNvSpPr>
            <a:spLocks noChangeShapeType="1"/>
          </p:cNvSpPr>
          <p:nvPr/>
        </p:nvSpPr>
        <p:spPr bwMode="auto">
          <a:xfrm rot="-5400000">
            <a:off x="2970213" y="29702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0"/>
          <p:cNvSpPr>
            <a:spLocks noChangeShapeType="1"/>
          </p:cNvSpPr>
          <p:nvPr/>
        </p:nvSpPr>
        <p:spPr bwMode="auto">
          <a:xfrm rot="-5400000">
            <a:off x="2970213" y="266541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rot="-5400000">
            <a:off x="92964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Line 54"/>
          <p:cNvSpPr>
            <a:spLocks noChangeShapeType="1"/>
          </p:cNvSpPr>
          <p:nvPr/>
        </p:nvSpPr>
        <p:spPr bwMode="auto">
          <a:xfrm rot="-5400000">
            <a:off x="92964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55"/>
          <p:cNvSpPr>
            <a:spLocks noChangeShapeType="1"/>
          </p:cNvSpPr>
          <p:nvPr/>
        </p:nvSpPr>
        <p:spPr bwMode="auto">
          <a:xfrm rot="-5400000">
            <a:off x="92964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2" name="Line 56"/>
          <p:cNvSpPr>
            <a:spLocks noChangeShapeType="1"/>
          </p:cNvSpPr>
          <p:nvPr/>
        </p:nvSpPr>
        <p:spPr bwMode="auto">
          <a:xfrm rot="-5400000">
            <a:off x="92964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57"/>
          <p:cNvSpPr>
            <a:spLocks noChangeShapeType="1"/>
          </p:cNvSpPr>
          <p:nvPr/>
        </p:nvSpPr>
        <p:spPr bwMode="auto">
          <a:xfrm rot="-5400000">
            <a:off x="92964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4" name="Line 58"/>
          <p:cNvSpPr>
            <a:spLocks noChangeShapeType="1"/>
          </p:cNvSpPr>
          <p:nvPr/>
        </p:nvSpPr>
        <p:spPr bwMode="auto">
          <a:xfrm rot="-5400000">
            <a:off x="92964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59"/>
          <p:cNvSpPr>
            <a:spLocks noChangeShapeType="1"/>
          </p:cNvSpPr>
          <p:nvPr/>
        </p:nvSpPr>
        <p:spPr bwMode="auto">
          <a:xfrm rot="-5400000">
            <a:off x="92964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6" name="Line 60"/>
          <p:cNvSpPr>
            <a:spLocks noChangeShapeType="1"/>
          </p:cNvSpPr>
          <p:nvPr/>
        </p:nvSpPr>
        <p:spPr bwMode="auto">
          <a:xfrm rot="-5400000">
            <a:off x="92964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61"/>
          <p:cNvSpPr>
            <a:spLocks noChangeShapeType="1"/>
          </p:cNvSpPr>
          <p:nvPr/>
        </p:nvSpPr>
        <p:spPr bwMode="auto">
          <a:xfrm flipH="1">
            <a:off x="3048000" y="5181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8" name="Line 62"/>
          <p:cNvSpPr>
            <a:spLocks noChangeShapeType="1"/>
          </p:cNvSpPr>
          <p:nvPr/>
        </p:nvSpPr>
        <p:spPr bwMode="auto">
          <a:xfrm>
            <a:off x="3048000" y="22860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9" name="Line 63"/>
          <p:cNvSpPr>
            <a:spLocks noChangeShapeType="1"/>
          </p:cNvSpPr>
          <p:nvPr/>
        </p:nvSpPr>
        <p:spPr bwMode="auto">
          <a:xfrm flipH="1">
            <a:off x="8991600" y="22098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0" name="Line 64"/>
          <p:cNvSpPr>
            <a:spLocks noChangeShapeType="1"/>
          </p:cNvSpPr>
          <p:nvPr/>
        </p:nvSpPr>
        <p:spPr bwMode="auto">
          <a:xfrm>
            <a:off x="8991600" y="5181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Rectangle 65"/>
          <p:cNvSpPr>
            <a:spLocks noChangeArrowheads="1"/>
          </p:cNvSpPr>
          <p:nvPr/>
        </p:nvSpPr>
        <p:spPr bwMode="auto">
          <a:xfrm>
            <a:off x="6553200" y="1981200"/>
            <a:ext cx="2133600" cy="533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2" name="Rectangle 66"/>
          <p:cNvSpPr>
            <a:spLocks noChangeArrowheads="1"/>
          </p:cNvSpPr>
          <p:nvPr/>
        </p:nvSpPr>
        <p:spPr bwMode="auto">
          <a:xfrm>
            <a:off x="6889751" y="1600200"/>
            <a:ext cx="2254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3" name="AutoShape 67"/>
          <p:cNvSpPr>
            <a:spLocks noChangeArrowheads="1"/>
          </p:cNvSpPr>
          <p:nvPr/>
        </p:nvSpPr>
        <p:spPr bwMode="auto">
          <a:xfrm flipV="1">
            <a:off x="6665913" y="1447800"/>
            <a:ext cx="6731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4" name="Rectangle 68"/>
          <p:cNvSpPr>
            <a:spLocks noChangeArrowheads="1"/>
          </p:cNvSpPr>
          <p:nvPr/>
        </p:nvSpPr>
        <p:spPr bwMode="auto">
          <a:xfrm>
            <a:off x="8013700" y="1600200"/>
            <a:ext cx="6731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5" name="Rectangle 69"/>
          <p:cNvSpPr>
            <a:spLocks noChangeArrowheads="1"/>
          </p:cNvSpPr>
          <p:nvPr/>
        </p:nvSpPr>
        <p:spPr bwMode="auto">
          <a:xfrm>
            <a:off x="8237539" y="1676400"/>
            <a:ext cx="225425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6" name="Oval 71"/>
          <p:cNvSpPr>
            <a:spLocks noChangeArrowheads="1"/>
          </p:cNvSpPr>
          <p:nvPr/>
        </p:nvSpPr>
        <p:spPr bwMode="auto">
          <a:xfrm>
            <a:off x="8088313" y="2438400"/>
            <a:ext cx="374650" cy="38100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7" name="Rectangle 74"/>
          <p:cNvSpPr>
            <a:spLocks noChangeArrowheads="1"/>
          </p:cNvSpPr>
          <p:nvPr/>
        </p:nvSpPr>
        <p:spPr bwMode="auto">
          <a:xfrm>
            <a:off x="3962400" y="3962400"/>
            <a:ext cx="1447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console</a:t>
            </a:r>
          </a:p>
        </p:txBody>
      </p:sp>
      <p:sp>
        <p:nvSpPr>
          <p:cNvPr id="7218" name="Rectangle 75"/>
          <p:cNvSpPr>
            <a:spLocks noChangeArrowheads="1"/>
          </p:cNvSpPr>
          <p:nvPr/>
        </p:nvSpPr>
        <p:spPr bwMode="auto">
          <a:xfrm>
            <a:off x="6096000" y="3352800"/>
            <a:ext cx="1371600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power</a:t>
            </a:r>
          </a:p>
          <a:p>
            <a:pPr algn="ctr"/>
            <a:r>
              <a:rPr lang="en-US"/>
              <a:t>supply</a:t>
            </a:r>
          </a:p>
        </p:txBody>
      </p:sp>
      <p:sp>
        <p:nvSpPr>
          <p:cNvPr id="7219" name="Line 76"/>
          <p:cNvSpPr>
            <a:spLocks noChangeShapeType="1"/>
          </p:cNvSpPr>
          <p:nvPr/>
        </p:nvSpPr>
        <p:spPr bwMode="auto">
          <a:xfrm flipV="1">
            <a:off x="5410200" y="3810000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20" name="AutoShape 77"/>
          <p:cNvCxnSpPr>
            <a:cxnSpLocks noChangeShapeType="1"/>
            <a:stCxn id="7217" idx="3"/>
            <a:endCxn id="7238" idx="0"/>
          </p:cNvCxnSpPr>
          <p:nvPr/>
        </p:nvCxnSpPr>
        <p:spPr bwMode="auto">
          <a:xfrm>
            <a:off x="5410200" y="4495800"/>
            <a:ext cx="762000" cy="838200"/>
          </a:xfrm>
          <a:prstGeom prst="curvedConnector2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</p:cxnSp>
      <p:sp>
        <p:nvSpPr>
          <p:cNvPr id="7221" name="Rectangle 78"/>
          <p:cNvSpPr>
            <a:spLocks noChangeArrowheads="1"/>
          </p:cNvSpPr>
          <p:nvPr/>
        </p:nvSpPr>
        <p:spPr bwMode="auto">
          <a:xfrm>
            <a:off x="6705600" y="2057400"/>
            <a:ext cx="685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rcvr</a:t>
            </a:r>
          </a:p>
        </p:txBody>
      </p:sp>
      <p:sp>
        <p:nvSpPr>
          <p:cNvPr id="7222" name="Rectangle 79"/>
          <p:cNvSpPr>
            <a:spLocks noChangeArrowheads="1"/>
          </p:cNvSpPr>
          <p:nvPr/>
        </p:nvSpPr>
        <p:spPr bwMode="auto">
          <a:xfrm>
            <a:off x="7620000" y="2057400"/>
            <a:ext cx="762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motor</a:t>
            </a:r>
          </a:p>
        </p:txBody>
      </p:sp>
      <p:sp>
        <p:nvSpPr>
          <p:cNvPr id="7223" name="Oval 80"/>
          <p:cNvSpPr>
            <a:spLocks noChangeArrowheads="1"/>
          </p:cNvSpPr>
          <p:nvPr/>
        </p:nvSpPr>
        <p:spPr bwMode="auto">
          <a:xfrm>
            <a:off x="6705600" y="2438400"/>
            <a:ext cx="374650" cy="38100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24" name="Line 72"/>
          <p:cNvSpPr>
            <a:spLocks noChangeShapeType="1"/>
          </p:cNvSpPr>
          <p:nvPr/>
        </p:nvSpPr>
        <p:spPr bwMode="auto">
          <a:xfrm flipV="1">
            <a:off x="6889750" y="2514600"/>
            <a:ext cx="134778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2895600" y="4876800"/>
            <a:ext cx="6248400" cy="1219200"/>
            <a:chOff x="864" y="3072"/>
            <a:chExt cx="3936" cy="768"/>
          </a:xfrm>
        </p:grpSpPr>
        <p:grpSp>
          <p:nvGrpSpPr>
            <p:cNvPr id="7226" name="Group 85"/>
            <p:cNvGrpSpPr>
              <a:grpSpLocks/>
            </p:cNvGrpSpPr>
            <p:nvPr/>
          </p:nvGrpSpPr>
          <p:grpSpPr bwMode="auto">
            <a:xfrm>
              <a:off x="864" y="3360"/>
              <a:ext cx="3936" cy="480"/>
              <a:chOff x="1056" y="3312"/>
              <a:chExt cx="3936" cy="480"/>
            </a:xfrm>
          </p:grpSpPr>
          <p:sp>
            <p:nvSpPr>
              <p:cNvPr id="7229" name="Line 25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0" name="Line 26"/>
              <p:cNvSpPr>
                <a:spLocks noChangeShapeType="1"/>
              </p:cNvSpPr>
              <p:nvPr/>
            </p:nvSpPr>
            <p:spPr bwMode="auto">
              <a:xfrm>
                <a:off x="1584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1" name="Line 27"/>
              <p:cNvSpPr>
                <a:spLocks noChangeShapeType="1"/>
              </p:cNvSpPr>
              <p:nvPr/>
            </p:nvSpPr>
            <p:spPr bwMode="auto">
              <a:xfrm>
                <a:off x="1776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2" name="Line 28"/>
              <p:cNvSpPr>
                <a:spLocks noChangeShapeType="1"/>
              </p:cNvSpPr>
              <p:nvPr/>
            </p:nvSpPr>
            <p:spPr bwMode="auto">
              <a:xfrm>
                <a:off x="1968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3" name="Line 29"/>
              <p:cNvSpPr>
                <a:spLocks noChangeShapeType="1"/>
              </p:cNvSpPr>
              <p:nvPr/>
            </p:nvSpPr>
            <p:spPr bwMode="auto">
              <a:xfrm>
                <a:off x="2160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4" name="Line 30"/>
              <p:cNvSpPr>
                <a:spLocks noChangeShapeType="1"/>
              </p:cNvSpPr>
              <p:nvPr/>
            </p:nvSpPr>
            <p:spPr bwMode="auto">
              <a:xfrm>
                <a:off x="2352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5" name="Line 31"/>
              <p:cNvSpPr>
                <a:spLocks noChangeShapeType="1"/>
              </p:cNvSpPr>
              <p:nvPr/>
            </p:nvSpPr>
            <p:spPr bwMode="auto">
              <a:xfrm>
                <a:off x="2544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6" name="Line 32"/>
              <p:cNvSpPr>
                <a:spLocks noChangeShapeType="1"/>
              </p:cNvSpPr>
              <p:nvPr/>
            </p:nvSpPr>
            <p:spPr bwMode="auto">
              <a:xfrm>
                <a:off x="2736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7" name="Line 33"/>
              <p:cNvSpPr>
                <a:spLocks noChangeShapeType="1"/>
              </p:cNvSpPr>
              <p:nvPr/>
            </p:nvSpPr>
            <p:spPr bwMode="auto">
              <a:xfrm>
                <a:off x="2928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8" name="Line 34"/>
              <p:cNvSpPr>
                <a:spLocks noChangeShapeType="1"/>
              </p:cNvSpPr>
              <p:nvPr/>
            </p:nvSpPr>
            <p:spPr bwMode="auto">
              <a:xfrm>
                <a:off x="3120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9" name="Line 35"/>
              <p:cNvSpPr>
                <a:spLocks noChangeShapeType="1"/>
              </p:cNvSpPr>
              <p:nvPr/>
            </p:nvSpPr>
            <p:spPr bwMode="auto">
              <a:xfrm>
                <a:off x="3312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0" name="Line 36"/>
              <p:cNvSpPr>
                <a:spLocks noChangeShapeType="1"/>
              </p:cNvSpPr>
              <p:nvPr/>
            </p:nvSpPr>
            <p:spPr bwMode="auto">
              <a:xfrm>
                <a:off x="3504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1" name="Line 37"/>
              <p:cNvSpPr>
                <a:spLocks noChangeShapeType="1"/>
              </p:cNvSpPr>
              <p:nvPr/>
            </p:nvSpPr>
            <p:spPr bwMode="auto">
              <a:xfrm>
                <a:off x="3696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2" name="Line 38"/>
              <p:cNvSpPr>
                <a:spLocks noChangeShapeType="1"/>
              </p:cNvSpPr>
              <p:nvPr/>
            </p:nvSpPr>
            <p:spPr bwMode="auto">
              <a:xfrm>
                <a:off x="3888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3" name="Line 39"/>
              <p:cNvSpPr>
                <a:spLocks noChangeShapeType="1"/>
              </p:cNvSpPr>
              <p:nvPr/>
            </p:nvSpPr>
            <p:spPr bwMode="auto">
              <a:xfrm>
                <a:off x="4080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4" name="Line 40"/>
              <p:cNvSpPr>
                <a:spLocks noChangeShapeType="1"/>
              </p:cNvSpPr>
              <p:nvPr/>
            </p:nvSpPr>
            <p:spPr bwMode="auto">
              <a:xfrm>
                <a:off x="4272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5" name="Line 41"/>
              <p:cNvSpPr>
                <a:spLocks noChangeShapeType="1"/>
              </p:cNvSpPr>
              <p:nvPr/>
            </p:nvSpPr>
            <p:spPr bwMode="auto">
              <a:xfrm>
                <a:off x="4464" y="33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6" name="Rectangle 81"/>
              <p:cNvSpPr>
                <a:spLocks noChangeArrowheads="1"/>
              </p:cNvSpPr>
              <p:nvPr/>
            </p:nvSpPr>
            <p:spPr bwMode="auto">
              <a:xfrm>
                <a:off x="1056" y="3408"/>
                <a:ext cx="67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1"/>
                    </a:solidFill>
                  </a:rPr>
                  <a:t>ECC</a:t>
                </a:r>
                <a:endParaRPr lang="en-US"/>
              </a:p>
            </p:txBody>
          </p:sp>
          <p:sp>
            <p:nvSpPr>
              <p:cNvPr id="7247" name="Rectangle 82"/>
              <p:cNvSpPr>
                <a:spLocks noChangeArrowheads="1"/>
              </p:cNvSpPr>
              <p:nvPr/>
            </p:nvSpPr>
            <p:spPr bwMode="auto">
              <a:xfrm>
                <a:off x="3216" y="3408"/>
                <a:ext cx="81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1"/>
                    </a:solidFill>
                  </a:rPr>
                  <a:t>address</a:t>
                </a:r>
                <a:endParaRPr lang="en-US"/>
              </a:p>
            </p:txBody>
          </p:sp>
          <p:sp>
            <p:nvSpPr>
              <p:cNvPr id="7248" name="Rectangle 83"/>
              <p:cNvSpPr>
                <a:spLocks noChangeArrowheads="1"/>
              </p:cNvSpPr>
              <p:nvPr/>
            </p:nvSpPr>
            <p:spPr bwMode="auto">
              <a:xfrm>
                <a:off x="4032" y="3408"/>
                <a:ext cx="960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1"/>
                    </a:solidFill>
                  </a:rPr>
                  <a:t>header</a:t>
                </a:r>
                <a:endParaRPr lang="en-US"/>
              </a:p>
            </p:txBody>
          </p:sp>
          <p:sp>
            <p:nvSpPr>
              <p:cNvPr id="7249" name="Rectangle 84"/>
              <p:cNvSpPr>
                <a:spLocks noChangeArrowheads="1"/>
              </p:cNvSpPr>
              <p:nvPr/>
            </p:nvSpPr>
            <p:spPr bwMode="auto">
              <a:xfrm>
                <a:off x="1728" y="3408"/>
                <a:ext cx="148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bg1"/>
                    </a:solidFill>
                  </a:rPr>
                  <a:t>command</a:t>
                </a:r>
                <a:endParaRPr lang="en-US"/>
              </a:p>
            </p:txBody>
          </p:sp>
        </p:grpSp>
        <p:sp>
          <p:nvSpPr>
            <p:cNvPr id="7227" name="Line 86"/>
            <p:cNvSpPr>
              <a:spLocks noChangeShapeType="1"/>
            </p:cNvSpPr>
            <p:nvPr/>
          </p:nvSpPr>
          <p:spPr bwMode="auto">
            <a:xfrm flipH="1">
              <a:off x="864" y="3072"/>
              <a:ext cx="201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Line 87"/>
            <p:cNvSpPr>
              <a:spLocks noChangeShapeType="1"/>
            </p:cNvSpPr>
            <p:nvPr/>
          </p:nvSpPr>
          <p:spPr bwMode="auto">
            <a:xfrm>
              <a:off x="2880" y="3072"/>
              <a:ext cx="187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7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descriptions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transmitter class has one behavior for each type of message sent.</a:t>
            </a:r>
          </a:p>
          <a:p>
            <a:r>
              <a:rPr lang="en-US" smtClean="0"/>
              <a:t>receiver function provides methods to:</a:t>
            </a:r>
          </a:p>
          <a:p>
            <a:pPr lvl="1"/>
            <a:r>
              <a:rPr lang="en-US" smtClean="0"/>
              <a:t>detect a new message;</a:t>
            </a:r>
          </a:p>
          <a:p>
            <a:pPr lvl="1"/>
            <a:r>
              <a:rPr lang="en-US" smtClean="0"/>
              <a:t>determine its type;</a:t>
            </a:r>
          </a:p>
          <a:p>
            <a:pPr lvl="1"/>
            <a:r>
              <a:rPr lang="en-US" smtClean="0"/>
              <a:t>read its parameters (estop has no parameters).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985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Formatter class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3962400" y="1981200"/>
            <a:ext cx="419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formatter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3962400" y="2514600"/>
            <a:ext cx="4191000" cy="21336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current-train: integer</a:t>
            </a:r>
          </a:p>
          <a:p>
            <a:r>
              <a:rPr lang="en-US"/>
              <a:t>current-speed[ntrains]: integer</a:t>
            </a:r>
          </a:p>
          <a:p>
            <a:r>
              <a:rPr lang="en-US"/>
              <a:t>current-inertia[ntrains]:</a:t>
            </a:r>
          </a:p>
          <a:p>
            <a:r>
              <a:rPr lang="en-US"/>
              <a:t>   unsigned-integer</a:t>
            </a:r>
          </a:p>
          <a:p>
            <a:r>
              <a:rPr lang="en-US"/>
              <a:t>current-estop[ntrains]: boolean</a:t>
            </a: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3962400" y="4648200"/>
            <a:ext cx="4191000" cy="1219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send-command()</a:t>
            </a:r>
          </a:p>
          <a:p>
            <a:r>
              <a:rPr lang="en-US"/>
              <a:t>panel-active() : boolean</a:t>
            </a:r>
          </a:p>
          <a:p>
            <a:r>
              <a:rPr lang="en-US"/>
              <a:t>operate()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64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Formatter class description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Formatter class holds state for each train, setting for current train.</a:t>
            </a:r>
          </a:p>
          <a:p>
            <a:r>
              <a:rPr lang="en-US" smtClean="0"/>
              <a:t>The operate() operation performs the basic formatting task.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08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input cases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a soft panel to show current panel settings for each train.</a:t>
            </a:r>
          </a:p>
          <a:p>
            <a:r>
              <a:rPr lang="en-US" smtClean="0"/>
              <a:t>Changing train number:</a:t>
            </a:r>
          </a:p>
          <a:p>
            <a:pPr lvl="1"/>
            <a:r>
              <a:rPr lang="en-US" smtClean="0"/>
              <a:t>must change soft panel settings to reflect current train’s speed, etc.</a:t>
            </a:r>
          </a:p>
          <a:p>
            <a:r>
              <a:rPr lang="en-US" smtClean="0"/>
              <a:t>Controlling throttle/inertia/estop:</a:t>
            </a:r>
          </a:p>
          <a:p>
            <a:pPr lvl="1"/>
            <a:r>
              <a:rPr lang="en-US" smtClean="0"/>
              <a:t>read panel, check for changes, perform command.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74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 dirty="0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input sequence diagram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2667000" y="1752600"/>
            <a:ext cx="1066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knobs</a:t>
            </a:r>
            <a:endParaRPr lang="en-US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4495800" y="1752600"/>
            <a:ext cx="990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panel</a:t>
            </a:r>
            <a:endParaRPr lang="en-US"/>
          </a:p>
        </p:txBody>
      </p:sp>
      <p:sp>
        <p:nvSpPr>
          <p:cNvPr id="35847" name="Rectangle 6"/>
          <p:cNvSpPr>
            <a:spLocks noChangeArrowheads="1"/>
          </p:cNvSpPr>
          <p:nvPr/>
        </p:nvSpPr>
        <p:spPr bwMode="auto">
          <a:xfrm>
            <a:off x="6324600" y="1752600"/>
            <a:ext cx="1447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formatter</a:t>
            </a:r>
            <a:endParaRPr lang="en-US"/>
          </a:p>
        </p:txBody>
      </p:sp>
      <p:sp>
        <p:nvSpPr>
          <p:cNvPr id="35848" name="Rectangle 7"/>
          <p:cNvSpPr>
            <a:spLocks noChangeArrowheads="1"/>
          </p:cNvSpPr>
          <p:nvPr/>
        </p:nvSpPr>
        <p:spPr bwMode="auto">
          <a:xfrm>
            <a:off x="8153400" y="17526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transmitter</a:t>
            </a:r>
            <a:endParaRPr lang="en-US"/>
          </a:p>
        </p:txBody>
      </p:sp>
      <p:grpSp>
        <p:nvGrpSpPr>
          <p:cNvPr id="35849" name="Group 13"/>
          <p:cNvGrpSpPr>
            <a:grpSpLocks/>
          </p:cNvGrpSpPr>
          <p:nvPr/>
        </p:nvGrpSpPr>
        <p:grpSpPr bwMode="auto">
          <a:xfrm rot="-5400000">
            <a:off x="1104900" y="2933700"/>
            <a:ext cx="2133600" cy="990600"/>
            <a:chOff x="816" y="1680"/>
            <a:chExt cx="1344" cy="624"/>
          </a:xfrm>
        </p:grpSpPr>
        <p:sp>
          <p:nvSpPr>
            <p:cNvPr id="35893" name="AutoShape 8"/>
            <p:cNvSpPr>
              <a:spLocks noChangeArrowheads="1"/>
            </p:cNvSpPr>
            <p:nvPr/>
          </p:nvSpPr>
          <p:spPr bwMode="auto">
            <a:xfrm flipH="1">
              <a:off x="816" y="1680"/>
              <a:ext cx="1344" cy="624"/>
            </a:xfrm>
            <a:prstGeom prst="flowChartPunchedCard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change in speed/</a:t>
              </a:r>
            </a:p>
            <a:p>
              <a:pPr algn="ctr"/>
              <a:r>
                <a:rPr lang="en-US"/>
                <a:t>inertia/estop</a:t>
              </a:r>
            </a:p>
          </p:txBody>
        </p:sp>
        <p:sp>
          <p:nvSpPr>
            <p:cNvPr id="35894" name="AutoShape 9"/>
            <p:cNvSpPr>
              <a:spLocks noChangeArrowheads="1"/>
            </p:cNvSpPr>
            <p:nvPr/>
          </p:nvSpPr>
          <p:spPr bwMode="auto">
            <a:xfrm>
              <a:off x="1920" y="1680"/>
              <a:ext cx="240" cy="144"/>
            </a:xfrm>
            <a:prstGeom prst="rtTriangl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0" name="Group 12"/>
          <p:cNvGrpSpPr>
            <a:grpSpLocks/>
          </p:cNvGrpSpPr>
          <p:nvPr/>
        </p:nvGrpSpPr>
        <p:grpSpPr bwMode="auto">
          <a:xfrm rot="-5400000">
            <a:off x="1333500" y="4838700"/>
            <a:ext cx="1676400" cy="990600"/>
            <a:chOff x="864" y="2832"/>
            <a:chExt cx="1344" cy="624"/>
          </a:xfrm>
        </p:grpSpPr>
        <p:sp>
          <p:nvSpPr>
            <p:cNvPr id="35891" name="AutoShape 10"/>
            <p:cNvSpPr>
              <a:spLocks noChangeArrowheads="1"/>
            </p:cNvSpPr>
            <p:nvPr/>
          </p:nvSpPr>
          <p:spPr bwMode="auto">
            <a:xfrm flipH="1">
              <a:off x="864" y="2832"/>
              <a:ext cx="1344" cy="624"/>
            </a:xfrm>
            <a:prstGeom prst="flowChartPunchedCard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change in</a:t>
              </a:r>
            </a:p>
            <a:p>
              <a:pPr algn="ctr"/>
              <a:r>
                <a:rPr lang="en-US"/>
                <a:t>train number</a:t>
              </a:r>
            </a:p>
          </p:txBody>
        </p:sp>
        <p:sp>
          <p:nvSpPr>
            <p:cNvPr id="35892" name="AutoShape 11"/>
            <p:cNvSpPr>
              <a:spLocks noChangeArrowheads="1"/>
            </p:cNvSpPr>
            <p:nvPr/>
          </p:nvSpPr>
          <p:spPr bwMode="auto">
            <a:xfrm>
              <a:off x="1968" y="2832"/>
              <a:ext cx="240" cy="144"/>
            </a:xfrm>
            <a:prstGeom prst="rtTriangl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1" name="Line 14"/>
          <p:cNvSpPr>
            <a:spLocks noChangeShapeType="1"/>
          </p:cNvSpPr>
          <p:nvPr/>
        </p:nvSpPr>
        <p:spPr bwMode="auto">
          <a:xfrm>
            <a:off x="3200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5"/>
          <p:cNvSpPr>
            <a:spLocks noChangeShapeType="1"/>
          </p:cNvSpPr>
          <p:nvPr/>
        </p:nvSpPr>
        <p:spPr bwMode="auto">
          <a:xfrm>
            <a:off x="49530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6"/>
          <p:cNvSpPr>
            <a:spLocks noChangeShapeType="1"/>
          </p:cNvSpPr>
          <p:nvPr/>
        </p:nvSpPr>
        <p:spPr bwMode="auto">
          <a:xfrm>
            <a:off x="7010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7"/>
          <p:cNvSpPr>
            <a:spLocks noChangeShapeType="1"/>
          </p:cNvSpPr>
          <p:nvPr/>
        </p:nvSpPr>
        <p:spPr bwMode="auto">
          <a:xfrm>
            <a:off x="89916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Rectangle 18"/>
          <p:cNvSpPr>
            <a:spLocks noChangeArrowheads="1"/>
          </p:cNvSpPr>
          <p:nvPr/>
        </p:nvSpPr>
        <p:spPr bwMode="auto">
          <a:xfrm>
            <a:off x="3124200" y="22860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9"/>
          <p:cNvSpPr>
            <a:spLocks noChangeArrowheads="1"/>
          </p:cNvSpPr>
          <p:nvPr/>
        </p:nvSpPr>
        <p:spPr bwMode="auto">
          <a:xfrm>
            <a:off x="4876800" y="25908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20"/>
          <p:cNvSpPr>
            <a:spLocks noChangeShapeType="1"/>
          </p:cNvSpPr>
          <p:nvPr/>
        </p:nvSpPr>
        <p:spPr bwMode="auto">
          <a:xfrm>
            <a:off x="3276600" y="2590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Text Box 21"/>
          <p:cNvSpPr txBox="1">
            <a:spLocks noChangeArrowheads="1"/>
          </p:cNvSpPr>
          <p:nvPr/>
        </p:nvSpPr>
        <p:spPr bwMode="auto">
          <a:xfrm>
            <a:off x="3336925" y="2174875"/>
            <a:ext cx="108683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change in</a:t>
            </a:r>
          </a:p>
          <a:p>
            <a:r>
              <a:rPr lang="en-US"/>
              <a:t>control</a:t>
            </a:r>
          </a:p>
          <a:p>
            <a:r>
              <a:rPr lang="en-US"/>
              <a:t>settings</a:t>
            </a:r>
          </a:p>
        </p:txBody>
      </p:sp>
      <p:sp>
        <p:nvSpPr>
          <p:cNvPr id="35859" name="Rectangle 22"/>
          <p:cNvSpPr>
            <a:spLocks noChangeArrowheads="1"/>
          </p:cNvSpPr>
          <p:nvPr/>
        </p:nvSpPr>
        <p:spPr bwMode="auto">
          <a:xfrm>
            <a:off x="6934200" y="2286000"/>
            <a:ext cx="152400" cy="381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Rectangle 23"/>
          <p:cNvSpPr>
            <a:spLocks noChangeArrowheads="1"/>
          </p:cNvSpPr>
          <p:nvPr/>
        </p:nvSpPr>
        <p:spPr bwMode="auto">
          <a:xfrm>
            <a:off x="8915400" y="3352800"/>
            <a:ext cx="1524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Line 24"/>
          <p:cNvSpPr>
            <a:spLocks noChangeShapeType="1"/>
          </p:cNvSpPr>
          <p:nvPr/>
        </p:nvSpPr>
        <p:spPr bwMode="auto">
          <a:xfrm flipH="1">
            <a:off x="5029200" y="2590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Line 25"/>
          <p:cNvSpPr>
            <a:spLocks noChangeShapeType="1"/>
          </p:cNvSpPr>
          <p:nvPr/>
        </p:nvSpPr>
        <p:spPr bwMode="auto">
          <a:xfrm>
            <a:off x="5029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3" name="Text Box 26"/>
          <p:cNvSpPr txBox="1">
            <a:spLocks noChangeArrowheads="1"/>
          </p:cNvSpPr>
          <p:nvPr/>
        </p:nvSpPr>
        <p:spPr bwMode="auto">
          <a:xfrm>
            <a:off x="5257801" y="2209800"/>
            <a:ext cx="11851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read panel</a:t>
            </a:r>
          </a:p>
        </p:txBody>
      </p:sp>
      <p:sp>
        <p:nvSpPr>
          <p:cNvPr id="35864" name="Text Box 27"/>
          <p:cNvSpPr txBox="1">
            <a:spLocks noChangeArrowheads="1"/>
          </p:cNvSpPr>
          <p:nvPr/>
        </p:nvSpPr>
        <p:spPr bwMode="auto">
          <a:xfrm>
            <a:off x="5029200" y="2895600"/>
            <a:ext cx="14882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 settings</a:t>
            </a:r>
          </a:p>
        </p:txBody>
      </p:sp>
      <p:sp>
        <p:nvSpPr>
          <p:cNvPr id="35865" name="Line 28"/>
          <p:cNvSpPr>
            <a:spLocks noChangeShapeType="1"/>
          </p:cNvSpPr>
          <p:nvPr/>
        </p:nvSpPr>
        <p:spPr bwMode="auto">
          <a:xfrm>
            <a:off x="7086600" y="289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Line 29"/>
          <p:cNvSpPr>
            <a:spLocks noChangeShapeType="1"/>
          </p:cNvSpPr>
          <p:nvPr/>
        </p:nvSpPr>
        <p:spPr bwMode="auto">
          <a:xfrm>
            <a:off x="7391400" y="289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Line 30"/>
          <p:cNvSpPr>
            <a:spLocks noChangeShapeType="1"/>
          </p:cNvSpPr>
          <p:nvPr/>
        </p:nvSpPr>
        <p:spPr bwMode="auto">
          <a:xfrm flipH="1">
            <a:off x="7086600" y="3124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Text Box 31"/>
          <p:cNvSpPr txBox="1">
            <a:spLocks noChangeArrowheads="1"/>
          </p:cNvSpPr>
          <p:nvPr/>
        </p:nvSpPr>
        <p:spPr bwMode="auto">
          <a:xfrm>
            <a:off x="7527925" y="2479675"/>
            <a:ext cx="1333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panel-active</a:t>
            </a:r>
          </a:p>
        </p:txBody>
      </p:sp>
      <p:sp>
        <p:nvSpPr>
          <p:cNvPr id="35869" name="Line 32"/>
          <p:cNvSpPr>
            <a:spLocks noChangeShapeType="1"/>
          </p:cNvSpPr>
          <p:nvPr/>
        </p:nvSpPr>
        <p:spPr bwMode="auto">
          <a:xfrm>
            <a:off x="7086600" y="3352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Text Box 33"/>
          <p:cNvSpPr txBox="1">
            <a:spLocks noChangeArrowheads="1"/>
          </p:cNvSpPr>
          <p:nvPr/>
        </p:nvSpPr>
        <p:spPr bwMode="auto">
          <a:xfrm>
            <a:off x="7527926" y="2936875"/>
            <a:ext cx="16446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send-command</a:t>
            </a:r>
          </a:p>
        </p:txBody>
      </p:sp>
      <p:sp>
        <p:nvSpPr>
          <p:cNvPr id="35871" name="Line 34"/>
          <p:cNvSpPr>
            <a:spLocks noChangeShapeType="1"/>
          </p:cNvSpPr>
          <p:nvPr/>
        </p:nvSpPr>
        <p:spPr bwMode="auto">
          <a:xfrm flipH="1">
            <a:off x="7086600" y="4648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2" name="Text Box 35"/>
          <p:cNvSpPr txBox="1">
            <a:spLocks noChangeArrowheads="1"/>
          </p:cNvSpPr>
          <p:nvPr/>
        </p:nvSpPr>
        <p:spPr bwMode="auto">
          <a:xfrm>
            <a:off x="9051925" y="3394075"/>
            <a:ext cx="13724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send-speed,</a:t>
            </a:r>
          </a:p>
          <a:p>
            <a:r>
              <a:rPr lang="en-US"/>
              <a:t>send-inertia.</a:t>
            </a:r>
          </a:p>
          <a:p>
            <a:r>
              <a:rPr lang="en-US"/>
              <a:t>send-estop</a:t>
            </a:r>
          </a:p>
        </p:txBody>
      </p:sp>
      <p:sp>
        <p:nvSpPr>
          <p:cNvPr id="35873" name="Rectangle 36"/>
          <p:cNvSpPr>
            <a:spLocks noChangeArrowheads="1"/>
          </p:cNvSpPr>
          <p:nvPr/>
        </p:nvSpPr>
        <p:spPr bwMode="auto">
          <a:xfrm>
            <a:off x="4876800" y="35052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Line 37"/>
          <p:cNvSpPr>
            <a:spLocks noChangeShapeType="1"/>
          </p:cNvSpPr>
          <p:nvPr/>
        </p:nvSpPr>
        <p:spPr bwMode="auto">
          <a:xfrm flipH="1">
            <a:off x="5029200" y="3505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5" name="Line 38"/>
          <p:cNvSpPr>
            <a:spLocks noChangeShapeType="1"/>
          </p:cNvSpPr>
          <p:nvPr/>
        </p:nvSpPr>
        <p:spPr bwMode="auto">
          <a:xfrm>
            <a:off x="5029200" y="3810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6" name="Text Box 39"/>
          <p:cNvSpPr txBox="1">
            <a:spLocks noChangeArrowheads="1"/>
          </p:cNvSpPr>
          <p:nvPr/>
        </p:nvSpPr>
        <p:spPr bwMode="auto">
          <a:xfrm>
            <a:off x="5257801" y="3124200"/>
            <a:ext cx="11851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read panel</a:t>
            </a:r>
          </a:p>
        </p:txBody>
      </p:sp>
      <p:sp>
        <p:nvSpPr>
          <p:cNvPr id="35877" name="Text Box 40"/>
          <p:cNvSpPr txBox="1">
            <a:spLocks noChangeArrowheads="1"/>
          </p:cNvSpPr>
          <p:nvPr/>
        </p:nvSpPr>
        <p:spPr bwMode="auto">
          <a:xfrm>
            <a:off x="5029200" y="3810000"/>
            <a:ext cx="14882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 settings</a:t>
            </a:r>
          </a:p>
        </p:txBody>
      </p:sp>
      <p:sp>
        <p:nvSpPr>
          <p:cNvPr id="35878" name="Rectangle 41"/>
          <p:cNvSpPr>
            <a:spLocks noChangeArrowheads="1"/>
          </p:cNvSpPr>
          <p:nvPr/>
        </p:nvSpPr>
        <p:spPr bwMode="auto">
          <a:xfrm>
            <a:off x="4876800" y="4648200"/>
            <a:ext cx="1524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9" name="Line 42"/>
          <p:cNvSpPr>
            <a:spLocks noChangeShapeType="1"/>
          </p:cNvSpPr>
          <p:nvPr/>
        </p:nvSpPr>
        <p:spPr bwMode="auto">
          <a:xfrm flipH="1">
            <a:off x="4953000" y="4648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Line 43"/>
          <p:cNvSpPr>
            <a:spLocks noChangeShapeType="1"/>
          </p:cNvSpPr>
          <p:nvPr/>
        </p:nvSpPr>
        <p:spPr bwMode="auto">
          <a:xfrm>
            <a:off x="5029200" y="4800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1" name="Text Box 44"/>
          <p:cNvSpPr txBox="1">
            <a:spLocks noChangeArrowheads="1"/>
          </p:cNvSpPr>
          <p:nvPr/>
        </p:nvSpPr>
        <p:spPr bwMode="auto">
          <a:xfrm>
            <a:off x="5181601" y="4267200"/>
            <a:ext cx="11851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read panel</a:t>
            </a:r>
          </a:p>
        </p:txBody>
      </p:sp>
      <p:sp>
        <p:nvSpPr>
          <p:cNvPr id="35882" name="Text Box 45"/>
          <p:cNvSpPr txBox="1">
            <a:spLocks noChangeArrowheads="1"/>
          </p:cNvSpPr>
          <p:nvPr/>
        </p:nvSpPr>
        <p:spPr bwMode="auto">
          <a:xfrm>
            <a:off x="5029200" y="4800600"/>
            <a:ext cx="14882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 settings</a:t>
            </a:r>
          </a:p>
        </p:txBody>
      </p:sp>
      <p:sp>
        <p:nvSpPr>
          <p:cNvPr id="35883" name="Rectangle 46"/>
          <p:cNvSpPr>
            <a:spLocks noChangeArrowheads="1"/>
          </p:cNvSpPr>
          <p:nvPr/>
        </p:nvSpPr>
        <p:spPr bwMode="auto">
          <a:xfrm>
            <a:off x="3140075" y="4606925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4" name="Text Box 47"/>
          <p:cNvSpPr txBox="1">
            <a:spLocks noChangeArrowheads="1"/>
          </p:cNvSpPr>
          <p:nvPr/>
        </p:nvSpPr>
        <p:spPr bwMode="auto">
          <a:xfrm>
            <a:off x="3352800" y="4495800"/>
            <a:ext cx="108683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change in</a:t>
            </a:r>
          </a:p>
          <a:p>
            <a:r>
              <a:rPr lang="en-US"/>
              <a:t>train</a:t>
            </a:r>
          </a:p>
          <a:p>
            <a:r>
              <a:rPr lang="en-US"/>
              <a:t>number</a:t>
            </a:r>
          </a:p>
        </p:txBody>
      </p:sp>
      <p:sp>
        <p:nvSpPr>
          <p:cNvPr id="35885" name="Rectangle 49"/>
          <p:cNvSpPr>
            <a:spLocks noChangeArrowheads="1"/>
          </p:cNvSpPr>
          <p:nvPr/>
        </p:nvSpPr>
        <p:spPr bwMode="auto">
          <a:xfrm>
            <a:off x="3048000" y="57150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Line 50"/>
          <p:cNvSpPr>
            <a:spLocks noChangeShapeType="1"/>
          </p:cNvSpPr>
          <p:nvPr/>
        </p:nvSpPr>
        <p:spPr bwMode="auto">
          <a:xfrm flipH="1">
            <a:off x="3200400" y="5715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7" name="Text Box 51"/>
          <p:cNvSpPr txBox="1">
            <a:spLocks noChangeArrowheads="1"/>
          </p:cNvSpPr>
          <p:nvPr/>
        </p:nvSpPr>
        <p:spPr bwMode="auto">
          <a:xfrm>
            <a:off x="3260725" y="5832475"/>
            <a:ext cx="10944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set-knobs</a:t>
            </a:r>
          </a:p>
        </p:txBody>
      </p:sp>
      <p:sp>
        <p:nvSpPr>
          <p:cNvPr id="35888" name="Line 52"/>
          <p:cNvSpPr>
            <a:spLocks noChangeShapeType="1"/>
          </p:cNvSpPr>
          <p:nvPr/>
        </p:nvSpPr>
        <p:spPr bwMode="auto">
          <a:xfrm>
            <a:off x="3352800" y="4648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9" name="Line 53"/>
          <p:cNvSpPr>
            <a:spLocks noChangeShapeType="1"/>
          </p:cNvSpPr>
          <p:nvPr/>
        </p:nvSpPr>
        <p:spPr bwMode="auto">
          <a:xfrm flipH="1">
            <a:off x="5105400" y="5410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0" name="Text Box 54"/>
          <p:cNvSpPr txBox="1">
            <a:spLocks noChangeArrowheads="1"/>
          </p:cNvSpPr>
          <p:nvPr/>
        </p:nvSpPr>
        <p:spPr bwMode="auto">
          <a:xfrm>
            <a:off x="5165725" y="5375275"/>
            <a:ext cx="13844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new-settings</a:t>
            </a:r>
          </a:p>
        </p:txBody>
      </p:sp>
    </p:spTree>
    <p:extLst>
      <p:ext uri="{BB962C8B-B14F-4D97-AF65-F5344CB8AC3E}">
        <p14:creationId xmlns:p14="http://schemas.microsoft.com/office/powerpoint/2010/main" val="6945084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Formatter operate behavior</a:t>
            </a:r>
          </a:p>
        </p:txBody>
      </p:sp>
      <p:sp>
        <p:nvSpPr>
          <p:cNvPr id="36869" name="AutoShape 4"/>
          <p:cNvSpPr>
            <a:spLocks noChangeArrowheads="1"/>
          </p:cNvSpPr>
          <p:nvPr/>
        </p:nvSpPr>
        <p:spPr bwMode="auto">
          <a:xfrm>
            <a:off x="2362200" y="3276600"/>
            <a:ext cx="12954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idle</a:t>
            </a:r>
          </a:p>
        </p:txBody>
      </p:sp>
      <p:sp>
        <p:nvSpPr>
          <p:cNvPr id="36870" name="AutoShape 5"/>
          <p:cNvSpPr>
            <a:spLocks noChangeArrowheads="1"/>
          </p:cNvSpPr>
          <p:nvPr/>
        </p:nvSpPr>
        <p:spPr bwMode="auto">
          <a:xfrm>
            <a:off x="7086600" y="2133600"/>
            <a:ext cx="19812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update-panel()</a:t>
            </a:r>
          </a:p>
        </p:txBody>
      </p:sp>
      <p:sp>
        <p:nvSpPr>
          <p:cNvPr id="36871" name="AutoShape 6"/>
          <p:cNvSpPr>
            <a:spLocks noChangeArrowheads="1"/>
          </p:cNvSpPr>
          <p:nvPr/>
        </p:nvSpPr>
        <p:spPr bwMode="auto">
          <a:xfrm>
            <a:off x="6934200" y="3810000"/>
            <a:ext cx="22860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send-command()</a:t>
            </a:r>
          </a:p>
        </p:txBody>
      </p:sp>
      <p:sp>
        <p:nvSpPr>
          <p:cNvPr id="36872" name="AutoShape 7"/>
          <p:cNvSpPr>
            <a:spLocks noChangeArrowheads="1"/>
          </p:cNvSpPr>
          <p:nvPr/>
        </p:nvSpPr>
        <p:spPr bwMode="auto">
          <a:xfrm>
            <a:off x="5410200" y="3200400"/>
            <a:ext cx="838200" cy="7620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Text Box 8"/>
          <p:cNvSpPr txBox="1">
            <a:spLocks noChangeArrowheads="1"/>
          </p:cNvSpPr>
          <p:nvPr/>
        </p:nvSpPr>
        <p:spPr bwMode="auto">
          <a:xfrm>
            <a:off x="3733801" y="2971800"/>
            <a:ext cx="1474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panel-active()</a:t>
            </a:r>
          </a:p>
        </p:txBody>
      </p:sp>
      <p:sp>
        <p:nvSpPr>
          <p:cNvPr id="36874" name="Text Box 9"/>
          <p:cNvSpPr txBox="1">
            <a:spLocks noChangeArrowheads="1"/>
          </p:cNvSpPr>
          <p:nvPr/>
        </p:nvSpPr>
        <p:spPr bwMode="auto">
          <a:xfrm>
            <a:off x="6629400" y="2971800"/>
            <a:ext cx="18747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train number</a:t>
            </a:r>
          </a:p>
        </p:txBody>
      </p:sp>
      <p:sp>
        <p:nvSpPr>
          <p:cNvPr id="36875" name="Text Box 10"/>
          <p:cNvSpPr txBox="1">
            <a:spLocks noChangeArrowheads="1"/>
          </p:cNvSpPr>
          <p:nvPr/>
        </p:nvSpPr>
        <p:spPr bwMode="auto">
          <a:xfrm>
            <a:off x="5867401" y="4114800"/>
            <a:ext cx="700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other</a:t>
            </a:r>
          </a:p>
        </p:txBody>
      </p:sp>
      <p:sp>
        <p:nvSpPr>
          <p:cNvPr id="36876" name="Line 11"/>
          <p:cNvSpPr>
            <a:spLocks noChangeShapeType="1"/>
          </p:cNvSpPr>
          <p:nvPr/>
        </p:nvSpPr>
        <p:spPr bwMode="auto">
          <a:xfrm>
            <a:off x="3657600" y="3581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2"/>
          <p:cNvSpPr>
            <a:spLocks noChangeShapeType="1"/>
          </p:cNvSpPr>
          <p:nvPr/>
        </p:nvSpPr>
        <p:spPr bwMode="auto">
          <a:xfrm flipV="1">
            <a:off x="6096000" y="27432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3"/>
          <p:cNvSpPr>
            <a:spLocks noChangeShapeType="1"/>
          </p:cNvSpPr>
          <p:nvPr/>
        </p:nvSpPr>
        <p:spPr bwMode="auto">
          <a:xfrm>
            <a:off x="6096000" y="3733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79" name="AutoShape 14"/>
          <p:cNvCxnSpPr>
            <a:cxnSpLocks noChangeShapeType="1"/>
            <a:stCxn id="36871" idx="2"/>
            <a:endCxn id="36869" idx="2"/>
          </p:cNvCxnSpPr>
          <p:nvPr/>
        </p:nvCxnSpPr>
        <p:spPr bwMode="auto">
          <a:xfrm rot="16200000" flipV="1">
            <a:off x="5276850" y="1695450"/>
            <a:ext cx="533400" cy="5067300"/>
          </a:xfrm>
          <a:prstGeom prst="bentConnector3">
            <a:avLst>
              <a:gd name="adj1" fmla="val -428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6880" name="AutoShape 15"/>
          <p:cNvCxnSpPr>
            <a:cxnSpLocks noChangeShapeType="1"/>
            <a:stCxn id="36870" idx="0"/>
            <a:endCxn id="36869" idx="0"/>
          </p:cNvCxnSpPr>
          <p:nvPr/>
        </p:nvCxnSpPr>
        <p:spPr bwMode="auto">
          <a:xfrm rot="-5400000" flipH="1" flipV="1">
            <a:off x="4972050" y="171450"/>
            <a:ext cx="1143000" cy="5067300"/>
          </a:xfrm>
          <a:prstGeom prst="bentConnector3">
            <a:avLst>
              <a:gd name="adj1" fmla="val -2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197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Panel-active behavior</a:t>
            </a:r>
          </a:p>
        </p:txBody>
      </p:sp>
      <p:sp>
        <p:nvSpPr>
          <p:cNvPr id="37893" name="Oval 4"/>
          <p:cNvSpPr>
            <a:spLocks noChangeArrowheads="1"/>
          </p:cNvSpPr>
          <p:nvPr/>
        </p:nvSpPr>
        <p:spPr bwMode="auto">
          <a:xfrm>
            <a:off x="3581400" y="16764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5"/>
          <p:cNvSpPr>
            <a:spLocks noChangeArrowheads="1"/>
          </p:cNvSpPr>
          <p:nvPr/>
        </p:nvSpPr>
        <p:spPr bwMode="auto">
          <a:xfrm>
            <a:off x="2133600" y="2667000"/>
            <a:ext cx="26670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panel*:read-train()</a:t>
            </a:r>
          </a:p>
        </p:txBody>
      </p:sp>
      <p:sp>
        <p:nvSpPr>
          <p:cNvPr id="37895" name="AutoShape 6"/>
          <p:cNvSpPr>
            <a:spLocks noChangeArrowheads="1"/>
          </p:cNvSpPr>
          <p:nvPr/>
        </p:nvSpPr>
        <p:spPr bwMode="auto">
          <a:xfrm>
            <a:off x="6553200" y="2362200"/>
            <a:ext cx="3429000" cy="1371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current-train = train-knob</a:t>
            </a:r>
          </a:p>
          <a:p>
            <a:pPr algn="ctr"/>
            <a:r>
              <a:rPr lang="en-US"/>
              <a:t>update-screen</a:t>
            </a:r>
          </a:p>
          <a:p>
            <a:pPr algn="ctr"/>
            <a:r>
              <a:rPr lang="en-US"/>
              <a:t>changed = true</a:t>
            </a:r>
          </a:p>
        </p:txBody>
      </p:sp>
      <p:sp>
        <p:nvSpPr>
          <p:cNvPr id="37896" name="AutoShape 7"/>
          <p:cNvSpPr>
            <a:spLocks noChangeArrowheads="1"/>
          </p:cNvSpPr>
          <p:nvPr/>
        </p:nvSpPr>
        <p:spPr bwMode="auto">
          <a:xfrm>
            <a:off x="5257800" y="2667000"/>
            <a:ext cx="838200" cy="7620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4800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9"/>
          <p:cNvSpPr>
            <a:spLocks noChangeShapeType="1"/>
          </p:cNvSpPr>
          <p:nvPr/>
        </p:nvSpPr>
        <p:spPr bwMode="auto">
          <a:xfrm>
            <a:off x="60960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6003925" y="2403475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7900" name="Line 11"/>
          <p:cNvSpPr>
            <a:spLocks noChangeShapeType="1"/>
          </p:cNvSpPr>
          <p:nvPr/>
        </p:nvSpPr>
        <p:spPr bwMode="auto">
          <a:xfrm flipH="1">
            <a:off x="3352800" y="2057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AutoShape 12"/>
          <p:cNvSpPr>
            <a:spLocks noChangeArrowheads="1"/>
          </p:cNvSpPr>
          <p:nvPr/>
        </p:nvSpPr>
        <p:spPr bwMode="auto">
          <a:xfrm>
            <a:off x="2133600" y="4495800"/>
            <a:ext cx="26670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panel*:read-speed()</a:t>
            </a:r>
          </a:p>
        </p:txBody>
      </p:sp>
      <p:sp>
        <p:nvSpPr>
          <p:cNvPr id="37902" name="AutoShape 13"/>
          <p:cNvSpPr>
            <a:spLocks noChangeArrowheads="1"/>
          </p:cNvSpPr>
          <p:nvPr/>
        </p:nvSpPr>
        <p:spPr bwMode="auto">
          <a:xfrm>
            <a:off x="6553200" y="4191000"/>
            <a:ext cx="3429000" cy="1371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current-speed = throttle</a:t>
            </a:r>
          </a:p>
          <a:p>
            <a:pPr algn="ctr"/>
            <a:r>
              <a:rPr lang="en-US"/>
              <a:t>changed = true</a:t>
            </a:r>
          </a:p>
        </p:txBody>
      </p:sp>
      <p:sp>
        <p:nvSpPr>
          <p:cNvPr id="37903" name="AutoShape 14"/>
          <p:cNvSpPr>
            <a:spLocks noChangeArrowheads="1"/>
          </p:cNvSpPr>
          <p:nvPr/>
        </p:nvSpPr>
        <p:spPr bwMode="auto">
          <a:xfrm>
            <a:off x="5257800" y="4495800"/>
            <a:ext cx="838200" cy="7620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5"/>
          <p:cNvSpPr>
            <a:spLocks noChangeShapeType="1"/>
          </p:cNvSpPr>
          <p:nvPr/>
        </p:nvSpPr>
        <p:spPr bwMode="auto">
          <a:xfrm>
            <a:off x="48006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>
            <a:off x="60960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Text Box 17"/>
          <p:cNvSpPr txBox="1">
            <a:spLocks noChangeArrowheads="1"/>
          </p:cNvSpPr>
          <p:nvPr/>
        </p:nvSpPr>
        <p:spPr bwMode="auto">
          <a:xfrm>
            <a:off x="6003925" y="4232275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 flipH="1">
            <a:off x="3352800" y="3429000"/>
            <a:ext cx="2286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Text Box 19"/>
          <p:cNvSpPr txBox="1">
            <a:spLocks noChangeArrowheads="1"/>
          </p:cNvSpPr>
          <p:nvPr/>
        </p:nvSpPr>
        <p:spPr bwMode="auto">
          <a:xfrm>
            <a:off x="5486401" y="3429000"/>
            <a:ext cx="3540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7909" name="Line 20"/>
          <p:cNvSpPr>
            <a:spLocks noChangeShapeType="1"/>
          </p:cNvSpPr>
          <p:nvPr/>
        </p:nvSpPr>
        <p:spPr bwMode="auto">
          <a:xfrm flipH="1">
            <a:off x="4800600" y="52578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Text Box 21"/>
          <p:cNvSpPr txBox="1">
            <a:spLocks noChangeArrowheads="1"/>
          </p:cNvSpPr>
          <p:nvPr/>
        </p:nvSpPr>
        <p:spPr bwMode="auto">
          <a:xfrm>
            <a:off x="4556125" y="5756275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37911" name="Text Box 22"/>
          <p:cNvSpPr txBox="1">
            <a:spLocks noChangeArrowheads="1"/>
          </p:cNvSpPr>
          <p:nvPr/>
        </p:nvSpPr>
        <p:spPr bwMode="auto">
          <a:xfrm>
            <a:off x="5470525" y="5299075"/>
            <a:ext cx="290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7912" name="Line 23"/>
          <p:cNvSpPr>
            <a:spLocks noChangeShapeType="1"/>
          </p:cNvSpPr>
          <p:nvPr/>
        </p:nvSpPr>
        <p:spPr bwMode="auto">
          <a:xfrm flipH="1">
            <a:off x="4343400" y="3733800"/>
            <a:ext cx="396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Line 24"/>
          <p:cNvSpPr>
            <a:spLocks noChangeShapeType="1"/>
          </p:cNvSpPr>
          <p:nvPr/>
        </p:nvSpPr>
        <p:spPr bwMode="auto">
          <a:xfrm flipH="1">
            <a:off x="8229600" y="556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4" name="Text Box 25"/>
          <p:cNvSpPr txBox="1">
            <a:spLocks noChangeArrowheads="1"/>
          </p:cNvSpPr>
          <p:nvPr/>
        </p:nvSpPr>
        <p:spPr bwMode="auto">
          <a:xfrm>
            <a:off x="7908925" y="5832475"/>
            <a:ext cx="3577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...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113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Controller class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33800" y="2590800"/>
            <a:ext cx="419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controller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733800" y="3124200"/>
            <a:ext cx="4191000" cy="1600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current-train: integer</a:t>
            </a:r>
          </a:p>
          <a:p>
            <a:r>
              <a:rPr lang="en-US" dirty="0"/>
              <a:t>current-speed: integer</a:t>
            </a:r>
          </a:p>
          <a:p>
            <a:r>
              <a:rPr lang="en-US" dirty="0"/>
              <a:t>current-direction: </a:t>
            </a:r>
            <a:r>
              <a:rPr lang="en-US" dirty="0" err="1"/>
              <a:t>boolean</a:t>
            </a:r>
            <a:endParaRPr lang="en-US" dirty="0"/>
          </a:p>
          <a:p>
            <a:r>
              <a:rPr lang="en-US" dirty="0"/>
              <a:t>current-inertia: unsigned-integer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733800" y="4724400"/>
            <a:ext cx="4191000" cy="90678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operate()</a:t>
            </a:r>
          </a:p>
          <a:p>
            <a:r>
              <a:rPr lang="en-US"/>
              <a:t>issue-command()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418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 the speed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Don’t want to change speed instantaneously.</a:t>
            </a:r>
          </a:p>
          <a:p>
            <a:r>
              <a:rPr lang="en-US" smtClean="0"/>
              <a:t>Controller should change speed gradually by sending several commands.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000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Sequence diagram for set-speed command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2590800" y="1752600"/>
            <a:ext cx="1219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receiver</a:t>
            </a:r>
            <a:endParaRPr lang="en-US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4343400" y="1752600"/>
            <a:ext cx="1371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controller</a:t>
            </a:r>
            <a:endParaRPr lang="en-US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5943600" y="1752600"/>
            <a:ext cx="2057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motor-interface</a:t>
            </a:r>
            <a:endParaRPr lang="en-US"/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8153400" y="17526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:</a:t>
            </a:r>
            <a:r>
              <a:rPr lang="en-US" u="sng"/>
              <a:t>pulser*</a:t>
            </a:r>
            <a:endParaRPr lang="en-US"/>
          </a:p>
        </p:txBody>
      </p:sp>
      <p:sp>
        <p:nvSpPr>
          <p:cNvPr id="40969" name="Line 8"/>
          <p:cNvSpPr>
            <a:spLocks noChangeShapeType="1"/>
          </p:cNvSpPr>
          <p:nvPr/>
        </p:nvSpPr>
        <p:spPr bwMode="auto">
          <a:xfrm>
            <a:off x="3200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49530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0"/>
          <p:cNvSpPr>
            <a:spLocks noChangeShapeType="1"/>
          </p:cNvSpPr>
          <p:nvPr/>
        </p:nvSpPr>
        <p:spPr bwMode="auto">
          <a:xfrm>
            <a:off x="7010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89154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3048000" y="2286000"/>
            <a:ext cx="228600" cy="388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4876800" y="2286000"/>
            <a:ext cx="228600" cy="388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6934200" y="3657600"/>
            <a:ext cx="152400" cy="2209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8839200" y="2286000"/>
            <a:ext cx="228600" cy="388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3489326" y="2174875"/>
            <a:ext cx="1060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new-cmd</a:t>
            </a:r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3276600" y="2667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3505201" y="2667000"/>
            <a:ext cx="10775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cmd-type</a:t>
            </a:r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3292475" y="31591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3505200" y="3124200"/>
            <a:ext cx="10981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rcv-speed</a:t>
            </a:r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3292475" y="36163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5486400" y="3200400"/>
            <a:ext cx="11003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set-speed</a:t>
            </a:r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51054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7086600" y="3657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223125" y="3165475"/>
            <a:ext cx="10378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>
            <a:off x="7086600" y="4114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7223125" y="3622675"/>
            <a:ext cx="10378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7086600" y="4648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7223125" y="4156075"/>
            <a:ext cx="10378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  <p:sp>
        <p:nvSpPr>
          <p:cNvPr id="40991" name="Line 31"/>
          <p:cNvSpPr>
            <a:spLocks noChangeShapeType="1"/>
          </p:cNvSpPr>
          <p:nvPr/>
        </p:nvSpPr>
        <p:spPr bwMode="auto">
          <a:xfrm>
            <a:off x="7086600" y="5257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7223125" y="4765675"/>
            <a:ext cx="10378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>
            <a:off x="7086600" y="5867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7223125" y="5375275"/>
            <a:ext cx="10378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set-pulse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Console can control 8 trains on 1 track.</a:t>
            </a:r>
          </a:p>
          <a:p>
            <a:r>
              <a:rPr lang="en-US" smtClean="0"/>
              <a:t>Throttle has at least 63 levels.</a:t>
            </a:r>
          </a:p>
          <a:p>
            <a:r>
              <a:rPr lang="en-US" smtClean="0"/>
              <a:t>Inertia control adjusts responsiveness with at least 8 levels.</a:t>
            </a:r>
          </a:p>
          <a:p>
            <a:r>
              <a:rPr lang="en-US" smtClean="0"/>
              <a:t>Emergency stop button.</a:t>
            </a:r>
          </a:p>
          <a:p>
            <a:r>
              <a:rPr lang="en-US" smtClean="0"/>
              <a:t>Error detection scheme on messages.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8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Controller operate behavior</a:t>
            </a:r>
          </a:p>
        </p:txBody>
      </p:sp>
      <p:sp>
        <p:nvSpPr>
          <p:cNvPr id="41989" name="AutoShape 4"/>
          <p:cNvSpPr>
            <a:spLocks noChangeArrowheads="1"/>
          </p:cNvSpPr>
          <p:nvPr/>
        </p:nvSpPr>
        <p:spPr bwMode="auto">
          <a:xfrm>
            <a:off x="6934200" y="3581400"/>
            <a:ext cx="26670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issue-command()</a:t>
            </a:r>
          </a:p>
        </p:txBody>
      </p:sp>
      <p:sp>
        <p:nvSpPr>
          <p:cNvPr id="41990" name="AutoShape 5"/>
          <p:cNvSpPr>
            <a:spLocks noChangeArrowheads="1"/>
          </p:cNvSpPr>
          <p:nvPr/>
        </p:nvSpPr>
        <p:spPr bwMode="auto">
          <a:xfrm>
            <a:off x="2743200" y="35814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4632326" y="3013075"/>
            <a:ext cx="2012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receive-command()</a:t>
            </a:r>
          </a:p>
        </p:txBody>
      </p:sp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4495800" y="3886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993" name="AutoShape 8"/>
          <p:cNvCxnSpPr>
            <a:cxnSpLocks noChangeShapeType="1"/>
            <a:stCxn id="41989" idx="2"/>
            <a:endCxn id="41990" idx="2"/>
          </p:cNvCxnSpPr>
          <p:nvPr/>
        </p:nvCxnSpPr>
        <p:spPr bwMode="auto">
          <a:xfrm rot="5400000">
            <a:off x="5942806" y="1943894"/>
            <a:ext cx="1588" cy="4648200"/>
          </a:xfrm>
          <a:prstGeom prst="bentConnector3">
            <a:avLst>
              <a:gd name="adj1" fmla="val 4389998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1994" name="AutoShape 9"/>
          <p:cNvSpPr>
            <a:spLocks noChangeArrowheads="1"/>
          </p:cNvSpPr>
          <p:nvPr/>
        </p:nvSpPr>
        <p:spPr bwMode="auto">
          <a:xfrm flipH="1">
            <a:off x="2209800" y="1752600"/>
            <a:ext cx="2057400" cy="1447800"/>
          </a:xfrm>
          <a:prstGeom prst="flowChartPunchedCard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wait for a</a:t>
            </a:r>
          </a:p>
          <a:p>
            <a:pPr algn="ctr"/>
            <a:r>
              <a:rPr lang="en-US"/>
              <a:t>command</a:t>
            </a:r>
          </a:p>
          <a:p>
            <a:pPr algn="ctr"/>
            <a:r>
              <a:rPr lang="en-US"/>
              <a:t>from receiver</a:t>
            </a:r>
          </a:p>
        </p:txBody>
      </p:sp>
      <p:sp>
        <p:nvSpPr>
          <p:cNvPr id="41995" name="AutoShape 10"/>
          <p:cNvSpPr>
            <a:spLocks noChangeArrowheads="1"/>
          </p:cNvSpPr>
          <p:nvPr/>
        </p:nvSpPr>
        <p:spPr bwMode="auto">
          <a:xfrm>
            <a:off x="3886200" y="1752600"/>
            <a:ext cx="381000" cy="304800"/>
          </a:xfrm>
          <a:prstGeom prst="rtTriangl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920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Refined command classes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4876800" y="16764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command</a:t>
            </a:r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4876800" y="2209800"/>
            <a:ext cx="2209800" cy="1219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type: 3-bits</a:t>
            </a:r>
          </a:p>
          <a:p>
            <a:r>
              <a:rPr lang="en-US"/>
              <a:t>address: 3-bits</a:t>
            </a:r>
          </a:p>
          <a:p>
            <a:r>
              <a:rPr lang="en-US"/>
              <a:t>parity: 1-bit</a:t>
            </a:r>
          </a:p>
        </p:txBody>
      </p:sp>
      <p:sp>
        <p:nvSpPr>
          <p:cNvPr id="43015" name="Rectangle 6"/>
          <p:cNvSpPr>
            <a:spLocks noChangeArrowheads="1"/>
          </p:cNvSpPr>
          <p:nvPr/>
        </p:nvSpPr>
        <p:spPr bwMode="auto">
          <a:xfrm>
            <a:off x="49530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set-inertia</a:t>
            </a: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49530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type=001</a:t>
            </a:r>
          </a:p>
          <a:p>
            <a:r>
              <a:rPr lang="en-US"/>
              <a:t>value: 3-bits</a:t>
            </a:r>
          </a:p>
        </p:txBody>
      </p:sp>
      <p:sp>
        <p:nvSpPr>
          <p:cNvPr id="43017" name="Rectangle 8"/>
          <p:cNvSpPr>
            <a:spLocks noChangeArrowheads="1"/>
          </p:cNvSpPr>
          <p:nvPr/>
        </p:nvSpPr>
        <p:spPr bwMode="auto">
          <a:xfrm>
            <a:off x="21336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set-speed</a:t>
            </a:r>
          </a:p>
        </p:txBody>
      </p:sp>
      <p:sp>
        <p:nvSpPr>
          <p:cNvPr id="43018" name="Rectangle 9"/>
          <p:cNvSpPr>
            <a:spLocks noChangeArrowheads="1"/>
          </p:cNvSpPr>
          <p:nvPr/>
        </p:nvSpPr>
        <p:spPr bwMode="auto">
          <a:xfrm>
            <a:off x="21336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type=010</a:t>
            </a:r>
          </a:p>
          <a:p>
            <a:r>
              <a:rPr lang="en-US"/>
              <a:t>value: 7-bits</a:t>
            </a:r>
          </a:p>
        </p:txBody>
      </p:sp>
      <p:sp>
        <p:nvSpPr>
          <p:cNvPr id="43019" name="Rectangle 10"/>
          <p:cNvSpPr>
            <a:spLocks noChangeArrowheads="1"/>
          </p:cNvSpPr>
          <p:nvPr/>
        </p:nvSpPr>
        <p:spPr bwMode="auto">
          <a:xfrm>
            <a:off x="7848600" y="4114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estop</a:t>
            </a:r>
          </a:p>
        </p:txBody>
      </p:sp>
      <p:sp>
        <p:nvSpPr>
          <p:cNvPr id="43020" name="Rectangle 11"/>
          <p:cNvSpPr>
            <a:spLocks noChangeArrowheads="1"/>
          </p:cNvSpPr>
          <p:nvPr/>
        </p:nvSpPr>
        <p:spPr bwMode="auto">
          <a:xfrm>
            <a:off x="7848600" y="4648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type=000</a:t>
            </a:r>
          </a:p>
        </p:txBody>
      </p:sp>
      <p:sp>
        <p:nvSpPr>
          <p:cNvPr id="43021" name="AutoShape 12"/>
          <p:cNvSpPr>
            <a:spLocks noChangeArrowheads="1"/>
          </p:cNvSpPr>
          <p:nvPr/>
        </p:nvSpPr>
        <p:spPr bwMode="auto">
          <a:xfrm>
            <a:off x="5791200" y="34290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AutoShape 13"/>
          <p:cNvSpPr>
            <a:spLocks noChangeArrowheads="1"/>
          </p:cNvSpPr>
          <p:nvPr/>
        </p:nvSpPr>
        <p:spPr bwMode="auto">
          <a:xfrm rot="1882380">
            <a:off x="4953000" y="34290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AutoShape 17"/>
          <p:cNvSpPr>
            <a:spLocks noChangeArrowheads="1"/>
          </p:cNvSpPr>
          <p:nvPr/>
        </p:nvSpPr>
        <p:spPr bwMode="auto">
          <a:xfrm rot="-2190664">
            <a:off x="6781800" y="34290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Line 18"/>
          <p:cNvSpPr>
            <a:spLocks noChangeShapeType="1"/>
          </p:cNvSpPr>
          <p:nvPr/>
        </p:nvSpPr>
        <p:spPr bwMode="auto">
          <a:xfrm flipH="1">
            <a:off x="4343400" y="3733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Line 19"/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Line 20"/>
          <p:cNvSpPr>
            <a:spLocks noChangeShapeType="1"/>
          </p:cNvSpPr>
          <p:nvPr/>
        </p:nvSpPr>
        <p:spPr bwMode="auto">
          <a:xfrm>
            <a:off x="7010400" y="36576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176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Separate specification and programming.</a:t>
            </a:r>
          </a:p>
          <a:p>
            <a:pPr lvl="1"/>
            <a:r>
              <a:rPr lang="en-US" smtClean="0"/>
              <a:t>Small mistakes are easier to fix in the spec.</a:t>
            </a:r>
          </a:p>
          <a:p>
            <a:pPr lvl="1"/>
            <a:r>
              <a:rPr lang="en-US" smtClean="0"/>
              <a:t>Big mistakes in programming cost a lot of time.</a:t>
            </a:r>
          </a:p>
          <a:p>
            <a:r>
              <a:rPr lang="en-US" smtClean="0"/>
              <a:t>You can’t completely separate specification and architecture.</a:t>
            </a:r>
          </a:p>
          <a:p>
            <a:pPr lvl="1"/>
            <a:r>
              <a:rPr lang="en-US" smtClean="0"/>
              <a:t>Make a few tasteful assumptions.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1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 form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3041651" y="1917700"/>
          <a:ext cx="5980113" cy="430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11796120" imgH="8494920" progId="Word.Document.8">
                  <p:embed/>
                </p:oleObj>
              </mc:Choice>
              <mc:Fallback>
                <p:oleObj name="Document" r:id="rId3" imgW="11796120" imgH="84949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1651" y="1917700"/>
                        <a:ext cx="5980113" cy="430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7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78580" y="1043940"/>
            <a:ext cx="1706880" cy="3962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console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233160" y="1043940"/>
            <a:ext cx="1706880" cy="3962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train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87740" y="1043940"/>
            <a:ext cx="1706880" cy="3962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train 2</a:t>
            </a:r>
            <a:endParaRPr lang="en-US" dirty="0"/>
          </a:p>
        </p:txBody>
      </p:sp>
      <p:cxnSp>
        <p:nvCxnSpPr>
          <p:cNvPr id="6" name="Straight Arrow Connector 5"/>
          <p:cNvCxnSpPr>
            <a:stCxn id="2" idx="2"/>
          </p:cNvCxnSpPr>
          <p:nvPr/>
        </p:nvCxnSpPr>
        <p:spPr>
          <a:xfrm>
            <a:off x="4732020" y="1440180"/>
            <a:ext cx="30480" cy="49301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03420" y="1752600"/>
            <a:ext cx="457200" cy="693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nip Single Corner Rectangle 9"/>
          <p:cNvSpPr/>
          <p:nvPr/>
        </p:nvSpPr>
        <p:spPr>
          <a:xfrm>
            <a:off x="1223011" y="1531620"/>
            <a:ext cx="1790700" cy="914400"/>
          </a:xfrm>
          <a:prstGeom prst="snip1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train 1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865120" y="1531620"/>
            <a:ext cx="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65120" y="1684020"/>
            <a:ext cx="14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503420" y="2842260"/>
            <a:ext cx="457200" cy="693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nip Single Corner Rectangle 23"/>
          <p:cNvSpPr/>
          <p:nvPr/>
        </p:nvSpPr>
        <p:spPr>
          <a:xfrm>
            <a:off x="1223011" y="2621280"/>
            <a:ext cx="1790700" cy="914400"/>
          </a:xfrm>
          <a:prstGeom prst="snip1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train 1 speed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865120" y="2621280"/>
            <a:ext cx="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65120" y="2773680"/>
            <a:ext cx="14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03420" y="4236720"/>
            <a:ext cx="457200" cy="693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nip Single Corner Rectangle 27"/>
          <p:cNvSpPr/>
          <p:nvPr/>
        </p:nvSpPr>
        <p:spPr>
          <a:xfrm>
            <a:off x="1223011" y="4015740"/>
            <a:ext cx="1790700" cy="914400"/>
          </a:xfrm>
          <a:prstGeom prst="snip1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train 1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2865120" y="4015740"/>
            <a:ext cx="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65120" y="4168140"/>
            <a:ext cx="14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03420" y="5326380"/>
            <a:ext cx="457200" cy="693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nip Single Corner Rectangle 31"/>
          <p:cNvSpPr/>
          <p:nvPr/>
        </p:nvSpPr>
        <p:spPr>
          <a:xfrm>
            <a:off x="1223011" y="5105400"/>
            <a:ext cx="1790700" cy="914400"/>
          </a:xfrm>
          <a:prstGeom prst="snip1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train 1 speed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865120" y="5105400"/>
            <a:ext cx="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65120" y="5257800"/>
            <a:ext cx="148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071360" y="1447800"/>
            <a:ext cx="30480" cy="49301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9425940" y="1440180"/>
            <a:ext cx="30480" cy="49301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9212580" y="5577840"/>
            <a:ext cx="457200" cy="441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842760" y="3093720"/>
            <a:ext cx="457200" cy="441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16" idx="3"/>
          </p:cNvCxnSpPr>
          <p:nvPr/>
        </p:nvCxnSpPr>
        <p:spPr>
          <a:xfrm>
            <a:off x="4960620" y="3188970"/>
            <a:ext cx="188214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1" idx="3"/>
          </p:cNvCxnSpPr>
          <p:nvPr/>
        </p:nvCxnSpPr>
        <p:spPr>
          <a:xfrm>
            <a:off x="4960620" y="5673090"/>
            <a:ext cx="425196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Digital Command Control</a:t>
            </a:r>
          </a:p>
        </p:txBody>
      </p:sp>
      <p:sp>
        <p:nvSpPr>
          <p:cNvPr id="921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DCC created by model railroad hobbyists, picked up by industry.</a:t>
            </a:r>
          </a:p>
          <a:p>
            <a:r>
              <a:rPr lang="en-US" smtClean="0"/>
              <a:t>Defines way in which model trains, controllers communicate.</a:t>
            </a:r>
          </a:p>
          <a:p>
            <a:pPr lvl="1"/>
            <a:r>
              <a:rPr lang="en-US" smtClean="0"/>
              <a:t>Leaves many system design aspects open, allowing competition.</a:t>
            </a:r>
          </a:p>
          <a:p>
            <a:r>
              <a:rPr lang="en-US" smtClean="0"/>
              <a:t>This is a simple example of a big trend:</a:t>
            </a:r>
          </a:p>
          <a:p>
            <a:pPr lvl="1"/>
            <a:r>
              <a:rPr lang="en-US" smtClean="0"/>
              <a:t>Cell phones, digital TV rely on standards.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24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DCC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Standard S-9.1, DCC Electrical Standard.</a:t>
            </a:r>
          </a:p>
          <a:p>
            <a:pPr lvl="1"/>
            <a:r>
              <a:rPr lang="en-US" smtClean="0"/>
              <a:t>Defines how bits are encoded on the rails.</a:t>
            </a:r>
          </a:p>
          <a:p>
            <a:r>
              <a:rPr lang="en-US" smtClean="0"/>
              <a:t>Standard S-9.2, DCC Communication Standard.</a:t>
            </a:r>
          </a:p>
          <a:p>
            <a:pPr lvl="1"/>
            <a:r>
              <a:rPr lang="en-US" smtClean="0"/>
              <a:t>Defines packet format and semantics.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6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DCC electrical standard</a:t>
            </a:r>
          </a:p>
        </p:txBody>
      </p:sp>
      <p:sp>
        <p:nvSpPr>
          <p:cNvPr id="11267" name="Content Placeholder 5"/>
          <p:cNvSpPr>
            <a:spLocks noGrp="1"/>
          </p:cNvSpPr>
          <p:nvPr>
            <p:ph sz="half" idx="1"/>
          </p:nvPr>
        </p:nvSpPr>
        <p:spPr>
          <a:xfrm>
            <a:off x="2057400" y="1752600"/>
            <a:ext cx="4013200" cy="4171950"/>
          </a:xfrm>
        </p:spPr>
        <p:txBody>
          <a:bodyPr/>
          <a:lstStyle/>
          <a:p>
            <a:r>
              <a:rPr lang="en-US" smtClean="0"/>
              <a:t>Voltage moves around the power supply voltage; adds no DC component.</a:t>
            </a:r>
          </a:p>
          <a:p>
            <a:r>
              <a:rPr lang="en-US" smtClean="0"/>
              <a:t>1 is 58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s, 0 is at least 100 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/>
              <a:t>s.</a:t>
            </a:r>
          </a:p>
        </p:txBody>
      </p:sp>
      <p:cxnSp>
        <p:nvCxnSpPr>
          <p:cNvPr id="11270" name="Straight Arrow Connector 10"/>
          <p:cNvCxnSpPr>
            <a:cxnSpLocks noChangeShapeType="1"/>
          </p:cNvCxnSpPr>
          <p:nvPr/>
        </p:nvCxnSpPr>
        <p:spPr bwMode="auto">
          <a:xfrm>
            <a:off x="6248400" y="3581400"/>
            <a:ext cx="3886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271" name="TextBox 11"/>
          <p:cNvSpPr txBox="1">
            <a:spLocks noChangeArrowheads="1"/>
          </p:cNvSpPr>
          <p:nvPr/>
        </p:nvSpPr>
        <p:spPr bwMode="auto">
          <a:xfrm>
            <a:off x="9296401" y="3810000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rot="5400000">
            <a:off x="6019801" y="3962401"/>
            <a:ext cx="762000" cy="31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>
            <a:off x="6400800" y="4343400"/>
            <a:ext cx="5334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 rot="5400000">
            <a:off x="6553994" y="3961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 rot="5400000">
            <a:off x="6553994" y="3199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>
            <a:off x="6934200" y="2819400"/>
            <a:ext cx="5334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 rot="5400000">
            <a:off x="7087394" y="3961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rot="5400000">
            <a:off x="7087394" y="3199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auto">
          <a:xfrm>
            <a:off x="7467600" y="4343400"/>
            <a:ext cx="9906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 bwMode="auto">
          <a:xfrm rot="5400000">
            <a:off x="8077994" y="3961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281" name="TextBox 25"/>
          <p:cNvSpPr txBox="1">
            <a:spLocks noChangeArrowheads="1"/>
          </p:cNvSpPr>
          <p:nvPr/>
        </p:nvSpPr>
        <p:spPr bwMode="auto">
          <a:xfrm>
            <a:off x="6248401" y="2133600"/>
            <a:ext cx="7889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logic 1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8458200" y="2819400"/>
            <a:ext cx="9906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 rot="5400000">
            <a:off x="8077994" y="3199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 rot="5400000">
            <a:off x="9068594" y="3199606"/>
            <a:ext cx="762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285" name="TextBox 30"/>
          <p:cNvSpPr txBox="1">
            <a:spLocks noChangeArrowheads="1"/>
          </p:cNvSpPr>
          <p:nvPr/>
        </p:nvSpPr>
        <p:spPr bwMode="auto">
          <a:xfrm>
            <a:off x="7772401" y="2133600"/>
            <a:ext cx="7889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logic 0</a:t>
            </a:r>
          </a:p>
        </p:txBody>
      </p:sp>
      <p:cxnSp>
        <p:nvCxnSpPr>
          <p:cNvPr id="11286" name="Straight Arrow Connector 32"/>
          <p:cNvCxnSpPr>
            <a:cxnSpLocks noChangeShapeType="1"/>
          </p:cNvCxnSpPr>
          <p:nvPr/>
        </p:nvCxnSpPr>
        <p:spPr bwMode="auto">
          <a:xfrm>
            <a:off x="6324600" y="45720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1287" name="Straight Arrow Connector 34"/>
          <p:cNvCxnSpPr>
            <a:cxnSpLocks noChangeShapeType="1"/>
          </p:cNvCxnSpPr>
          <p:nvPr/>
        </p:nvCxnSpPr>
        <p:spPr bwMode="auto">
          <a:xfrm>
            <a:off x="7543800" y="4572000"/>
            <a:ext cx="1905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1288" name="TextBox 35"/>
          <p:cNvSpPr txBox="1">
            <a:spLocks noChangeArrowheads="1"/>
          </p:cNvSpPr>
          <p:nvPr/>
        </p:nvSpPr>
        <p:spPr bwMode="auto">
          <a:xfrm>
            <a:off x="6477001" y="4724400"/>
            <a:ext cx="6944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58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s</a:t>
            </a:r>
          </a:p>
        </p:txBody>
      </p:sp>
      <p:sp>
        <p:nvSpPr>
          <p:cNvPr id="11289" name="TextBox 36"/>
          <p:cNvSpPr txBox="1">
            <a:spLocks noChangeArrowheads="1"/>
          </p:cNvSpPr>
          <p:nvPr/>
        </p:nvSpPr>
        <p:spPr bwMode="auto">
          <a:xfrm>
            <a:off x="8077200" y="4724400"/>
            <a:ext cx="1095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&gt;= 100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91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1489</Words>
  <Application>Microsoft Office PowerPoint</Application>
  <PresentationFormat>Widescreen</PresentationFormat>
  <Paragraphs>376</Paragraphs>
  <Slides>42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Monotype Sorts</vt:lpstr>
      <vt:lpstr>Symbol</vt:lpstr>
      <vt:lpstr>Office Theme</vt:lpstr>
      <vt:lpstr>Document</vt:lpstr>
      <vt:lpstr>Introduction</vt:lpstr>
      <vt:lpstr>Purposes of example</vt:lpstr>
      <vt:lpstr>Model train setup</vt:lpstr>
      <vt:lpstr>Requirements</vt:lpstr>
      <vt:lpstr>Requirements form</vt:lpstr>
      <vt:lpstr>Use case</vt:lpstr>
      <vt:lpstr>Digital Command Control</vt:lpstr>
      <vt:lpstr>DCC documents</vt:lpstr>
      <vt:lpstr>DCC electrical standard</vt:lpstr>
      <vt:lpstr>DCC communication standard</vt:lpstr>
      <vt:lpstr>DCC packet types</vt:lpstr>
      <vt:lpstr>Conceptual specification</vt:lpstr>
      <vt:lpstr>Basic system commands</vt:lpstr>
      <vt:lpstr>Typical control sequence</vt:lpstr>
      <vt:lpstr>Message classes</vt:lpstr>
      <vt:lpstr>Roles of message classes</vt:lpstr>
      <vt:lpstr>Subsystem collaboration diagram</vt:lpstr>
      <vt:lpstr>System structure modeling</vt:lpstr>
      <vt:lpstr>Major subsystem roles</vt:lpstr>
      <vt:lpstr>Console system classes</vt:lpstr>
      <vt:lpstr>Console class roles</vt:lpstr>
      <vt:lpstr>Train system classes</vt:lpstr>
      <vt:lpstr>Train class roles</vt:lpstr>
      <vt:lpstr>Detailed specification</vt:lpstr>
      <vt:lpstr>Train speed control</vt:lpstr>
      <vt:lpstr>Console physical object classes</vt:lpstr>
      <vt:lpstr>Panel and motor interface classes</vt:lpstr>
      <vt:lpstr>Class descriptions</vt:lpstr>
      <vt:lpstr>Transmitter and receiver classes</vt:lpstr>
      <vt:lpstr>Class descriptions</vt:lpstr>
      <vt:lpstr>Formatter class</vt:lpstr>
      <vt:lpstr>Formatter class description</vt:lpstr>
      <vt:lpstr>Control input cases</vt:lpstr>
      <vt:lpstr>Control input sequence diagram</vt:lpstr>
      <vt:lpstr>Formatter operate behavior</vt:lpstr>
      <vt:lpstr>Panel-active behavior</vt:lpstr>
      <vt:lpstr>Controller class</vt:lpstr>
      <vt:lpstr>Setting the speed</vt:lpstr>
      <vt:lpstr>Sequence diagram for set-speed command</vt:lpstr>
      <vt:lpstr>Controller operate behavior</vt:lpstr>
      <vt:lpstr>Refined command classes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Marilyn</dc:creator>
  <cp:lastModifiedBy>Marilyn</cp:lastModifiedBy>
  <cp:revision>3</cp:revision>
  <dcterms:created xsi:type="dcterms:W3CDTF">2015-09-18T01:26:03Z</dcterms:created>
  <dcterms:modified xsi:type="dcterms:W3CDTF">2015-09-18T20:07:16Z</dcterms:modified>
</cp:coreProperties>
</file>