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AD9F9-BAA6-4A86-9331-9B5354A6B9A7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69DAE-F286-4EF2-9A36-6A8E6B6A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69DAE-F286-4EF2-9A36-6A8E6B6A5D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8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D7A4-6601-4A9A-9C89-0D383355DF39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3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7C334-BE36-45F0-829C-65B0743452F6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1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1243-9C18-4114-A823-9674B0B033A7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494B-243D-47DE-8341-F9B6135080FA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5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D6E2-9609-4B6B-BDBC-B816F7060F6F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8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ABD5-D4DA-4339-8199-834F9A9ED5C9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9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4AC3B-C404-4559-B841-82EBB3D81B83}" type="datetime1">
              <a:rPr lang="en-US" smtClean="0"/>
              <a:t>10/10/2015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3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0CAD-1469-4778-BA9A-0D42B45A5674}" type="datetime1">
              <a:rPr lang="en-US" smtClean="0"/>
              <a:t>10/10/2015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0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A8BB-7C32-4D01-9A16-216DB19AB57B}" type="datetime1">
              <a:rPr lang="en-US" smtClean="0"/>
              <a:t>10/10/2015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5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2DA8-D83B-4EB1-8164-A684AEB7432E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2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2117-BC9B-4D5E-BF65-8F10BAFA594A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D15EE-00BB-4471-A3A3-A0C1CA5679E6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9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Computing Platforms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audio player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8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MPEG Layer 1 decoder</a:t>
            </a:r>
          </a:p>
        </p:txBody>
      </p:sp>
      <p:sp>
        <p:nvSpPr>
          <p:cNvPr id="26627" name="Oval 3"/>
          <p:cNvSpPr>
            <a:spLocks noChangeArrowheads="1"/>
          </p:cNvSpPr>
          <p:nvPr/>
        </p:nvSpPr>
        <p:spPr bwMode="auto">
          <a:xfrm>
            <a:off x="3810000" y="35052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3810000" y="30480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3810000" y="39624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905001" y="3352800"/>
            <a:ext cx="7681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0101..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971800" y="3581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514601" y="2590800"/>
            <a:ext cx="8274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demux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4953000" y="1905000"/>
            <a:ext cx="1295400" cy="83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Scale</a:t>
            </a:r>
          </a:p>
          <a:p>
            <a:pPr algn="ctr"/>
            <a:r>
              <a:rPr lang="en-US"/>
              <a:t>factor</a:t>
            </a:r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5715000" y="3352800"/>
            <a:ext cx="609600" cy="6096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*</a:t>
            </a:r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7010400" y="3352800"/>
            <a:ext cx="609600" cy="6096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*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4343400" y="4572000"/>
            <a:ext cx="1295400" cy="83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Step</a:t>
            </a:r>
          </a:p>
          <a:p>
            <a:pPr algn="ctr"/>
            <a:r>
              <a:rPr lang="en-US"/>
              <a:t>size</a:t>
            </a: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8305800" y="3124200"/>
            <a:ext cx="990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Inverse</a:t>
            </a:r>
          </a:p>
          <a:p>
            <a:pPr algn="ctr"/>
            <a:r>
              <a:rPr lang="en-US"/>
              <a:t>filter</a:t>
            </a:r>
          </a:p>
          <a:p>
            <a:pPr algn="ctr"/>
            <a:r>
              <a:rPr lang="en-US"/>
              <a:t>bank</a:t>
            </a:r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V="1">
            <a:off x="3962400" y="23622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4191000" y="3657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26640" name="AutoShape 16"/>
          <p:cNvCxnSpPr>
            <a:cxnSpLocks noChangeShapeType="1"/>
            <a:stCxn id="26633" idx="3"/>
            <a:endCxn id="26635" idx="0"/>
          </p:cNvCxnSpPr>
          <p:nvPr/>
        </p:nvCxnSpPr>
        <p:spPr bwMode="auto">
          <a:xfrm>
            <a:off x="6248400" y="2324100"/>
            <a:ext cx="1066800" cy="10287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6324600" y="3657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4572001" y="2743201"/>
            <a:ext cx="9900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inverse</a:t>
            </a:r>
          </a:p>
          <a:p>
            <a:r>
              <a:rPr lang="en-US"/>
              <a:t>quantize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6858000" y="4114800"/>
            <a:ext cx="8720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expand</a:t>
            </a:r>
          </a:p>
        </p:txBody>
      </p:sp>
      <p:cxnSp>
        <p:nvCxnSpPr>
          <p:cNvPr id="26644" name="AutoShape 20"/>
          <p:cNvCxnSpPr>
            <a:cxnSpLocks noChangeShapeType="1"/>
            <a:stCxn id="26629" idx="5"/>
            <a:endCxn id="26636" idx="1"/>
          </p:cNvCxnSpPr>
          <p:nvPr/>
        </p:nvCxnSpPr>
        <p:spPr bwMode="auto">
          <a:xfrm rot="16200000" flipH="1">
            <a:off x="3692526" y="4340226"/>
            <a:ext cx="898525" cy="4032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645" name="AutoShape 21"/>
          <p:cNvCxnSpPr>
            <a:cxnSpLocks noChangeShapeType="1"/>
            <a:stCxn id="26636" idx="3"/>
            <a:endCxn id="26634" idx="4"/>
          </p:cNvCxnSpPr>
          <p:nvPr/>
        </p:nvCxnSpPr>
        <p:spPr bwMode="auto">
          <a:xfrm flipV="1">
            <a:off x="5638800" y="3962400"/>
            <a:ext cx="381000" cy="10287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6646" name="Line 22"/>
          <p:cNvSpPr>
            <a:spLocks noChangeShapeType="1"/>
          </p:cNvSpPr>
          <p:nvPr/>
        </p:nvSpPr>
        <p:spPr bwMode="auto">
          <a:xfrm>
            <a:off x="7620000" y="3657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9296400" y="3657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8" name="Freeform 24"/>
          <p:cNvSpPr>
            <a:spLocks/>
          </p:cNvSpPr>
          <p:nvPr/>
        </p:nvSpPr>
        <p:spPr bwMode="auto">
          <a:xfrm>
            <a:off x="9601200" y="2971800"/>
            <a:ext cx="685800" cy="1054100"/>
          </a:xfrm>
          <a:custGeom>
            <a:avLst/>
            <a:gdLst>
              <a:gd name="T0" fmla="*/ 0 w 432"/>
              <a:gd name="T1" fmla="*/ 336 h 664"/>
              <a:gd name="T2" fmla="*/ 144 w 432"/>
              <a:gd name="T3" fmla="*/ 48 h 664"/>
              <a:gd name="T4" fmla="*/ 288 w 432"/>
              <a:gd name="T5" fmla="*/ 624 h 664"/>
              <a:gd name="T6" fmla="*/ 432 w 432"/>
              <a:gd name="T7" fmla="*/ 288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664"/>
              <a:gd name="T14" fmla="*/ 432 w 432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664">
                <a:moveTo>
                  <a:pt x="0" y="336"/>
                </a:moveTo>
                <a:cubicBezTo>
                  <a:pt x="48" y="168"/>
                  <a:pt x="96" y="0"/>
                  <a:pt x="144" y="48"/>
                </a:cubicBezTo>
                <a:cubicBezTo>
                  <a:pt x="192" y="96"/>
                  <a:pt x="240" y="584"/>
                  <a:pt x="288" y="624"/>
                </a:cubicBezTo>
                <a:cubicBezTo>
                  <a:pt x="336" y="664"/>
                  <a:pt x="384" y="476"/>
                  <a:pt x="432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1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MPEG Layer 1 decoder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Decoding is less computationally expensive:</a:t>
            </a:r>
          </a:p>
          <a:p>
            <a:pPr lvl="1"/>
            <a:r>
              <a:rPr lang="en-US" dirty="0" smtClean="0"/>
              <a:t>Apply step size, scaling, inverse quantization.</a:t>
            </a:r>
          </a:p>
          <a:p>
            <a:pPr lvl="1"/>
            <a:r>
              <a:rPr lang="en-US" dirty="0" smtClean="0"/>
              <a:t>Combine </a:t>
            </a:r>
            <a:r>
              <a:rPr lang="en-US" dirty="0" err="1" smtClean="0"/>
              <a:t>subbands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0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 player requirements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981200" y="1885950"/>
          <a:ext cx="8178800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9400"/>
                <a:gridCol w="4089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Audio player.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Play</a:t>
                      </a:r>
                      <a:r>
                        <a:rPr lang="en-US" baseline="0" dirty="0" smtClean="0"/>
                        <a:t> a</a:t>
                      </a:r>
                      <a:r>
                        <a:rPr lang="en-US" dirty="0" smtClean="0"/>
                        <a:t>udio from file.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Flash socket, on/off, play/stop,</a:t>
                      </a:r>
                      <a:r>
                        <a:rPr lang="en-US" baseline="0" dirty="0" smtClean="0"/>
                        <a:t> menu up/down.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Outputs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Speaker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Display list of files in memory,</a:t>
                      </a:r>
                      <a:r>
                        <a:rPr lang="en-US" baseline="0" dirty="0" smtClean="0"/>
                        <a:t> select file to play, play file.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Performance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Sufficient for audio playback.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AAA battery.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 weight/size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Approx</a:t>
                      </a:r>
                      <a:r>
                        <a:rPr lang="en-US" baseline="0" dirty="0" smtClean="0"/>
                        <a:t>. 1” x 2”, less than 2 oz.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19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 player classes</a:t>
            </a:r>
            <a:endParaRPr lang="en-US" dirty="0"/>
          </a:p>
        </p:txBody>
      </p:sp>
      <p:pic>
        <p:nvPicPr>
          <p:cNvPr id="7" name="Picture 6" descr="f04-43-9780123884367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1905001"/>
            <a:ext cx="5021714" cy="357187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94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display/state selection</a:t>
            </a:r>
            <a:endParaRPr lang="en-US" dirty="0"/>
          </a:p>
        </p:txBody>
      </p:sp>
      <p:pic>
        <p:nvPicPr>
          <p:cNvPr id="6" name="Content Placeholder 5" descr="f04-44-9780123884367.eps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76601" y="2057401"/>
            <a:ext cx="5888375" cy="3762375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75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 playback</a:t>
            </a:r>
            <a:endParaRPr lang="en-US" dirty="0"/>
          </a:p>
        </p:txBody>
      </p:sp>
      <p:pic>
        <p:nvPicPr>
          <p:cNvPr id="8" name="Content Placeholder 7" descr="f04-45-9780123884367.eps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71051" y="1885950"/>
            <a:ext cx="1599099" cy="4171950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77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design and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Audio decompression, file system can be acquired as software IP or created from scratch.</a:t>
            </a:r>
          </a:p>
          <a:p>
            <a:r>
              <a:rPr lang="en-US" dirty="0" smtClean="0"/>
              <a:t>If flash is not transferrable, non-standard file system may be useful.</a:t>
            </a:r>
          </a:p>
          <a:p>
            <a:r>
              <a:rPr lang="en-US" dirty="0" smtClean="0"/>
              <a:t>File system and audio decompression can be </a:t>
            </a:r>
            <a:r>
              <a:rPr lang="en-US" smtClean="0"/>
              <a:t>tested separately.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96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Cirrus platform architecture</a:t>
            </a:r>
            <a:endParaRPr lang="en-US" dirty="0"/>
          </a:p>
        </p:txBody>
      </p:sp>
      <p:pic>
        <p:nvPicPr>
          <p:cNvPr id="6" name="Content Placeholder 5" descr="f04-46-9780123884367.eps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75100" y="2828925"/>
            <a:ext cx="4191000" cy="2286000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38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 theory of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MP3 is widely used audio format, many other formats are in use.</a:t>
            </a:r>
          </a:p>
          <a:p>
            <a:r>
              <a:rPr lang="en-US" dirty="0" smtClean="0"/>
              <a:t>Audio compression uses perceptual coding.</a:t>
            </a:r>
          </a:p>
          <a:p>
            <a:pPr lvl="1"/>
            <a:r>
              <a:rPr lang="en-US" dirty="0" smtClean="0"/>
              <a:t>Some features of audio may not be perceptible.</a:t>
            </a:r>
          </a:p>
          <a:p>
            <a:pPr lvl="1"/>
            <a:r>
              <a:rPr lang="en-US" dirty="0" smtClean="0"/>
              <a:t>Removing unnecessary features can reduce size of the data.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9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MPEG audio standards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Layer 1:</a:t>
            </a:r>
          </a:p>
          <a:p>
            <a:pPr lvl="1"/>
            <a:r>
              <a:rPr lang="en-US" smtClean="0"/>
              <a:t>Lossless compression of subbands + optional simple masking model</a:t>
            </a:r>
          </a:p>
          <a:p>
            <a:r>
              <a:rPr lang="en-US" smtClean="0"/>
              <a:t>Layer 2:</a:t>
            </a:r>
          </a:p>
          <a:p>
            <a:pPr lvl="1"/>
            <a:r>
              <a:rPr lang="en-US" smtClean="0"/>
              <a:t>More advanced masking model.</a:t>
            </a:r>
          </a:p>
          <a:p>
            <a:r>
              <a:rPr lang="en-US" smtClean="0"/>
              <a:t>Layer 3:</a:t>
            </a:r>
          </a:p>
          <a:p>
            <a:pPr lvl="1"/>
            <a:r>
              <a:rPr lang="en-US" smtClean="0"/>
              <a:t>Additional processing for lower bit rates.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6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MPEG audio rates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Input sampling rates:</a:t>
            </a:r>
          </a:p>
          <a:p>
            <a:pPr lvl="1"/>
            <a:r>
              <a:rPr lang="en-US" smtClean="0"/>
              <a:t>32, 44.1, 48 kHz.</a:t>
            </a:r>
          </a:p>
          <a:p>
            <a:r>
              <a:rPr lang="en-US" smtClean="0"/>
              <a:t>Output bit rates:</a:t>
            </a:r>
          </a:p>
          <a:p>
            <a:pPr lvl="1"/>
            <a:r>
              <a:rPr lang="en-US" smtClean="0"/>
              <a:t>23, 48, 64, 96, 112, 128, 192, 256, 384 kbits/sec.</a:t>
            </a:r>
          </a:p>
          <a:p>
            <a:r>
              <a:rPr lang="en-US" smtClean="0"/>
              <a:t>Output can be mono, dual-channel (bilingual, etc.), stereo.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0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standards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Dolby Digital (AC-3):</a:t>
            </a:r>
          </a:p>
          <a:p>
            <a:pPr lvl="1"/>
            <a:r>
              <a:rPr lang="en-US" smtClean="0"/>
              <a:t>Uses modified discrete cosine transform.</a:t>
            </a:r>
          </a:p>
          <a:p>
            <a:r>
              <a:rPr lang="en-US" smtClean="0"/>
              <a:t>ATRAC (MiniDisc):</a:t>
            </a:r>
          </a:p>
          <a:p>
            <a:pPr lvl="1"/>
            <a:r>
              <a:rPr lang="en-US" smtClean="0"/>
              <a:t>Uses subband + modified DCT.</a:t>
            </a:r>
          </a:p>
          <a:p>
            <a:r>
              <a:rPr lang="en-US" smtClean="0"/>
              <a:t>MPEG-2 AAC.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85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MPEG Layer 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384 samples/block at all frequencies.</a:t>
            </a:r>
          </a:p>
          <a:p>
            <a:pPr lvl="1"/>
            <a:r>
              <a:rPr lang="en-US" smtClean="0"/>
              <a:t>Equals 8 ms at 48 kHz.</a:t>
            </a:r>
          </a:p>
          <a:p>
            <a:r>
              <a:rPr lang="en-US" smtClean="0"/>
              <a:t>Optional masking model.</a:t>
            </a:r>
          </a:p>
          <a:p>
            <a:pPr lvl="1"/>
            <a:r>
              <a:rPr lang="en-US" smtClean="0"/>
              <a:t>Driven by separate FFT for better accuracy.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04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MPEG Layer 1 data frame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1"/>
            <a:ext cx="8229600" cy="1579563"/>
          </a:xfrm>
        </p:spPr>
        <p:txBody>
          <a:bodyPr/>
          <a:lstStyle/>
          <a:p>
            <a:r>
              <a:rPr lang="en-US" smtClean="0"/>
              <a:t>Bit allocation codes specify word length in each subband.</a:t>
            </a:r>
          </a:p>
          <a:p>
            <a:r>
              <a:rPr lang="en-US" smtClean="0"/>
              <a:t>Scale factors give gain for each band.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828800" y="4267200"/>
            <a:ext cx="1143000" cy="83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header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971800" y="4267200"/>
            <a:ext cx="1143000" cy="83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CRC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114800" y="4267200"/>
            <a:ext cx="1371600" cy="83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bit</a:t>
            </a:r>
          </a:p>
          <a:p>
            <a:pPr algn="ctr"/>
            <a:r>
              <a:rPr lang="en-US"/>
              <a:t>allocation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486400" y="4267200"/>
            <a:ext cx="1371600" cy="83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scale</a:t>
            </a:r>
          </a:p>
          <a:p>
            <a:pPr algn="ctr"/>
            <a:r>
              <a:rPr lang="en-US"/>
              <a:t>factors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858000" y="4267200"/>
            <a:ext cx="2286000" cy="83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subband samples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9144000" y="4267200"/>
            <a:ext cx="1371600" cy="83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aux</a:t>
            </a:r>
          </a:p>
          <a:p>
            <a:pPr algn="ctr"/>
            <a:r>
              <a:rPr lang="en-US"/>
              <a:t>data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8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MPEG Layer 1 encoder</a:t>
            </a:r>
          </a:p>
        </p:txBody>
      </p:sp>
      <p:sp>
        <p:nvSpPr>
          <p:cNvPr id="25603" name="Freeform 3"/>
          <p:cNvSpPr>
            <a:spLocks/>
          </p:cNvSpPr>
          <p:nvPr/>
        </p:nvSpPr>
        <p:spPr bwMode="auto">
          <a:xfrm>
            <a:off x="1981200" y="3124200"/>
            <a:ext cx="685800" cy="1054100"/>
          </a:xfrm>
          <a:custGeom>
            <a:avLst/>
            <a:gdLst>
              <a:gd name="T0" fmla="*/ 0 w 432"/>
              <a:gd name="T1" fmla="*/ 336 h 664"/>
              <a:gd name="T2" fmla="*/ 144 w 432"/>
              <a:gd name="T3" fmla="*/ 48 h 664"/>
              <a:gd name="T4" fmla="*/ 288 w 432"/>
              <a:gd name="T5" fmla="*/ 624 h 664"/>
              <a:gd name="T6" fmla="*/ 432 w 432"/>
              <a:gd name="T7" fmla="*/ 288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664"/>
              <a:gd name="T14" fmla="*/ 432 w 432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664">
                <a:moveTo>
                  <a:pt x="0" y="336"/>
                </a:moveTo>
                <a:cubicBezTo>
                  <a:pt x="48" y="168"/>
                  <a:pt x="96" y="0"/>
                  <a:pt x="144" y="48"/>
                </a:cubicBezTo>
                <a:cubicBezTo>
                  <a:pt x="192" y="96"/>
                  <a:pt x="240" y="584"/>
                  <a:pt x="288" y="624"/>
                </a:cubicBezTo>
                <a:cubicBezTo>
                  <a:pt x="336" y="664"/>
                  <a:pt x="384" y="476"/>
                  <a:pt x="432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505200" y="3048000"/>
            <a:ext cx="9144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Filter</a:t>
            </a:r>
          </a:p>
          <a:p>
            <a:pPr algn="ctr"/>
            <a:r>
              <a:rPr lang="en-US"/>
              <a:t>bank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105400" y="2057400"/>
            <a:ext cx="1752600" cy="83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Choose</a:t>
            </a:r>
          </a:p>
          <a:p>
            <a:pPr algn="ctr"/>
            <a:r>
              <a:rPr lang="en-US"/>
              <a:t>Scale factor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181600" y="4495800"/>
            <a:ext cx="1524000" cy="83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Masking</a:t>
            </a:r>
          </a:p>
          <a:p>
            <a:pPr algn="ctr"/>
            <a:r>
              <a:rPr lang="en-US"/>
              <a:t>model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010400" y="3276600"/>
            <a:ext cx="1447800" cy="76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requantize</a:t>
            </a:r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5638800" y="3352800"/>
            <a:ext cx="609600" cy="6096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*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3581400" y="4572000"/>
            <a:ext cx="762000" cy="76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FFT</a:t>
            </a: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29718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4419600" y="3657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25612" name="AutoShape 12"/>
          <p:cNvCxnSpPr>
            <a:cxnSpLocks noChangeShapeType="1"/>
            <a:stCxn id="25610" idx="0"/>
            <a:endCxn id="25609" idx="1"/>
          </p:cNvCxnSpPr>
          <p:nvPr/>
        </p:nvCxnSpPr>
        <p:spPr bwMode="auto">
          <a:xfrm rot="5400000" flipV="1">
            <a:off x="2628900" y="4000500"/>
            <a:ext cx="1295400" cy="609600"/>
          </a:xfrm>
          <a:prstGeom prst="bentConnector4">
            <a:avLst>
              <a:gd name="adj1" fmla="val 98528"/>
              <a:gd name="adj2" fmla="val 9375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5943600" y="2895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V="1">
            <a:off x="4648200" y="25146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5" name="Oval 15"/>
          <p:cNvSpPr>
            <a:spLocks noChangeArrowheads="1"/>
          </p:cNvSpPr>
          <p:nvPr/>
        </p:nvSpPr>
        <p:spPr bwMode="auto">
          <a:xfrm>
            <a:off x="4648200" y="48768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4648200" y="44958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Oval 17"/>
          <p:cNvSpPr>
            <a:spLocks noChangeArrowheads="1"/>
          </p:cNvSpPr>
          <p:nvPr/>
        </p:nvSpPr>
        <p:spPr bwMode="auto">
          <a:xfrm>
            <a:off x="8991600" y="35814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Oval 18"/>
          <p:cNvSpPr>
            <a:spLocks noChangeArrowheads="1"/>
          </p:cNvSpPr>
          <p:nvPr/>
        </p:nvSpPr>
        <p:spPr bwMode="auto">
          <a:xfrm>
            <a:off x="8991600" y="31242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Oval 19"/>
          <p:cNvSpPr>
            <a:spLocks noChangeArrowheads="1"/>
          </p:cNvSpPr>
          <p:nvPr/>
        </p:nvSpPr>
        <p:spPr bwMode="auto">
          <a:xfrm>
            <a:off x="8991600" y="40386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H="1" flipV="1">
            <a:off x="4800600" y="46482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5029200" y="4876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4648200" y="36576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4343400" y="4953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6248400" y="3657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25625" name="AutoShape 25"/>
          <p:cNvCxnSpPr>
            <a:cxnSpLocks noChangeShapeType="1"/>
            <a:stCxn id="25606" idx="3"/>
            <a:endCxn id="25607" idx="2"/>
          </p:cNvCxnSpPr>
          <p:nvPr/>
        </p:nvCxnSpPr>
        <p:spPr bwMode="auto">
          <a:xfrm flipV="1">
            <a:off x="6705600" y="4038600"/>
            <a:ext cx="1028700" cy="8763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84582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5627" name="AutoShape 27"/>
          <p:cNvCxnSpPr>
            <a:cxnSpLocks noChangeShapeType="1"/>
            <a:stCxn id="25605" idx="3"/>
            <a:endCxn id="25618" idx="0"/>
          </p:cNvCxnSpPr>
          <p:nvPr/>
        </p:nvCxnSpPr>
        <p:spPr bwMode="auto">
          <a:xfrm>
            <a:off x="6858000" y="2476500"/>
            <a:ext cx="2209800" cy="6477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5628" name="Line 28"/>
          <p:cNvSpPr>
            <a:spLocks noChangeShapeType="1"/>
          </p:cNvSpPr>
          <p:nvPr/>
        </p:nvSpPr>
        <p:spPr bwMode="auto">
          <a:xfrm flipV="1">
            <a:off x="7696200" y="41910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 flipH="1">
            <a:off x="91440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9280525" y="3013075"/>
            <a:ext cx="5902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mux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9509126" y="3927475"/>
            <a:ext cx="7681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0101..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4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MPEG Layer 1 encoder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Filter bank divides signal into </a:t>
            </a:r>
            <a:r>
              <a:rPr lang="en-US" dirty="0" err="1" smtClean="0"/>
              <a:t>subbands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Masking model chooses audio features to ignore.</a:t>
            </a:r>
          </a:p>
          <a:p>
            <a:r>
              <a:rPr lang="en-US" dirty="0" err="1" smtClean="0"/>
              <a:t>Quantizer</a:t>
            </a:r>
            <a:r>
              <a:rPr lang="en-US" dirty="0" smtClean="0"/>
              <a:t> chooses number of bits.</a:t>
            </a:r>
          </a:p>
          <a:p>
            <a:r>
              <a:rPr lang="en-US" dirty="0" smtClean="0"/>
              <a:t>Scale factor fits signal within 6 bit range.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22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573</Words>
  <Application>Microsoft Office PowerPoint</Application>
  <PresentationFormat>Widescreen</PresentationFormat>
  <Paragraphs>124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Computing Platforms</vt:lpstr>
      <vt:lpstr>Audio theory of operation</vt:lpstr>
      <vt:lpstr>MPEG audio standards</vt:lpstr>
      <vt:lpstr>MPEG audio rates</vt:lpstr>
      <vt:lpstr>Other standards</vt:lpstr>
      <vt:lpstr>MPEG Layer 1</vt:lpstr>
      <vt:lpstr>MPEG Layer 1 data frame</vt:lpstr>
      <vt:lpstr>MPEG Layer 1 encoder</vt:lpstr>
      <vt:lpstr>MPEG Layer 1 encoder operations</vt:lpstr>
      <vt:lpstr>MPEG Layer 1 decoder</vt:lpstr>
      <vt:lpstr>MPEG Layer 1 decoder operations</vt:lpstr>
      <vt:lpstr>Audio player requirements</vt:lpstr>
      <vt:lpstr>Audio player classes</vt:lpstr>
      <vt:lpstr>File display/state selection</vt:lpstr>
      <vt:lpstr>Audio playback</vt:lpstr>
      <vt:lpstr>Component design and testing</vt:lpstr>
      <vt:lpstr>Cirrus platform architecture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CPUs</dc:title>
  <dc:creator>Marilyn</dc:creator>
  <cp:lastModifiedBy>Marilyn</cp:lastModifiedBy>
  <cp:revision>29</cp:revision>
  <dcterms:created xsi:type="dcterms:W3CDTF">2015-09-18T01:17:20Z</dcterms:created>
  <dcterms:modified xsi:type="dcterms:W3CDTF">2015-10-10T19:58:09Z</dcterms:modified>
</cp:coreProperties>
</file>