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media/image43.png" ContentType="image/png"/>
  <Override PartName="/ppt/media/image41.png" ContentType="image/png"/>
  <Override PartName="/ppt/media/image39.jpeg" ContentType="image/jpeg"/>
  <Override PartName="/ppt/media/image14.png" ContentType="image/png"/>
  <Override PartName="/ppt/media/image38.png" ContentType="image/png"/>
  <Override PartName="/ppt/media/image13.png" ContentType="image/png"/>
  <Override PartName="/ppt/media/image37.png" ContentType="image/png"/>
  <Override PartName="/ppt/media/image12.png" ContentType="image/png"/>
  <Override PartName="/ppt/media/image16.png" ContentType="image/png"/>
  <Override PartName="/ppt/media/image15.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10.png" ContentType="image/png"/>
  <Override PartName="/ppt/media/image35.png" ContentType="image/png"/>
  <Override PartName="/ppt/media/image11.png" ContentType="image/png"/>
  <Override PartName="/ppt/media/image36.png" ContentType="image/png"/>
  <Override PartName="/ppt/media/image9.png" ContentType="image/png"/>
  <Override PartName="/ppt/media/image8.png" ContentType="image/png"/>
  <Override PartName="/ppt/media/image7.png" ContentType="image/png"/>
  <Override PartName="/ppt/media/image2.png" ContentType="image/png"/>
  <Override PartName="/ppt/media/image40.jpeg" ContentType="image/jpeg"/>
  <Override PartName="/ppt/media/image1.png" ContentType="image/png"/>
  <Override PartName="/ppt/media/image3.png" ContentType="image/png"/>
  <Override PartName="/ppt/media/image4.png" ContentType="image/png"/>
  <Override PartName="/ppt/media/image42.jpeg" ContentType="image/jpeg"/>
  <Override PartName="/ppt/media/image5.png" ContentType="image/png"/>
  <Override PartName="/ppt/media/image6.png" ContentType="image/pn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2.xml" ContentType="application/vnd.openxmlformats-officedocument.theme+xml"/>
  <Override PartName="/ppt/theme/theme1.xml" ContentType="application/vnd.openxmlformats-officedocument.theme+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2.xml" ContentType="application/vnd.openxmlformats-officedocument.presentationml.slide+xml"/>
  <Override PartName="/ppt/slides/slide45.xml" ContentType="application/vnd.openxmlformats-officedocument.presentationml.slide+xml"/>
  <Override PartName="/ppt/slides/slide20.xml" ContentType="application/vnd.openxmlformats-officedocument.presentationml.slide+xml"/>
  <Override PartName="/ppt/slides/slide46.xml" ContentType="application/vnd.openxmlformats-officedocument.presentationml.slide+xml"/>
  <Override PartName="/ppt/slides/slide21.xml" ContentType="application/vnd.openxmlformats-officedocument.presentationml.slide+xml"/>
  <Override PartName="/ppt/slides/slide47.xml" ContentType="application/vnd.openxmlformats-officedocument.presentationml.slide+xml"/>
  <Override PartName="/ppt/slides/slide22.xml" ContentType="application/vnd.openxmlformats-officedocument.presentationml.slide+xml"/>
  <Override PartName="/ppt/slides/slide48.xml" ContentType="application/vnd.openxmlformats-officedocument.presentationml.slide+xml"/>
  <Override PartName="/ppt/slides/slide23.xml" ContentType="application/vnd.openxmlformats-officedocument.presentationml.slide+xml"/>
  <Override PartName="/ppt/slides/slide4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_rels/slide52.xml.rels" ContentType="application/vnd.openxmlformats-package.relationships+xml"/>
  <Override PartName="/ppt/slides/_rels/slide51.xml.rels" ContentType="application/vnd.openxmlformats-package.relationships+xml"/>
  <Override PartName="/ppt/slides/_rels/slide50.xml.rels" ContentType="application/vnd.openxmlformats-package.relationships+xml"/>
  <Override PartName="/ppt/slides/_rels/slide49.xml.rels" ContentType="application/vnd.openxmlformats-package.relationships+xml"/>
  <Override PartName="/ppt/slides/_rels/slide48.xml.rels" ContentType="application/vnd.openxmlformats-package.relationships+xml"/>
  <Override PartName="/ppt/slides/_rels/slide44.xml.rels" ContentType="application/vnd.openxmlformats-package.relationships+xml"/>
  <Override PartName="/ppt/slides/_rels/slide43.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34.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3.xml.rels" ContentType="application/vnd.openxmlformats-package.relationships+xml"/>
  <Override PartName="/ppt/slides/_rels/slide3.xml.rels" ContentType="application/vnd.openxmlformats-package.relationships+xml"/>
  <Override PartName="/ppt/slides/_rels/slide45.xml.rels" ContentType="application/vnd.openxmlformats-package.relationships+xml"/>
  <Override PartName="/ppt/slides/_rels/slide4.xml.rels" ContentType="application/vnd.openxmlformats-package.relationships+xml"/>
  <Override PartName="/ppt/slides/_rels/slide35.xml.rels" ContentType="application/vnd.openxmlformats-package.relationships+xml"/>
  <Override PartName="/ppt/slides/_rels/slide5.xml.rels" ContentType="application/vnd.openxmlformats-package.relationships+xml"/>
  <Override PartName="/ppt/slides/_rels/slide36.xml.rels" ContentType="application/vnd.openxmlformats-package.relationships+xml"/>
  <Override PartName="/ppt/slides/_rels/slide6.xml.rels" ContentType="application/vnd.openxmlformats-package.relationships+xml"/>
  <Override PartName="/ppt/slides/_rels/slide17.xml.rels" ContentType="application/vnd.openxmlformats-package.relationships+xml"/>
  <Override PartName="/ppt/slides/_rels/slide46.xml.rels" ContentType="application/vnd.openxmlformats-package.relationships+xml"/>
  <Override PartName="/ppt/slides/_rels/slide18.xml.rels" ContentType="application/vnd.openxmlformats-package.relationships+xml"/>
  <Override PartName="/ppt/slides/_rels/slide47.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30.xml.rels" ContentType="application/vnd.openxmlformats-package.relationships+xml"/>
  <Override PartName="/ppt/slides/_rels/slide25.xml.rels" ContentType="application/vnd.openxmlformats-package.relationships+xml"/>
  <Override PartName="/ppt/slides/_rels/slide31.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32.xml.rels" ContentType="application/vnd.openxmlformats-package.relationships+xml"/>
  <Override PartName="/ppt/slides/_rels/slide28.xml.rels" ContentType="application/vnd.openxmlformats-package.relationships+xml"/>
  <Override PartName="/ppt/slides/_rels/slide10.xml.rels" ContentType="application/vnd.openxmlformats-package.relationships+xml"/>
  <Override PartName="/ppt/slides/_rels/slide29.xml.rels" ContentType="application/vnd.openxmlformats-package.relationships+xml"/>
  <Override PartName="/ppt/slides/slide1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Lst>
  <p:sldSz cx="12192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p>
            <a:endParaRPr b="0" lang="zh-CN" sz="1800" spc="-1" strike="noStrike">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zh-CN" sz="1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rIns="0" tIns="0" bIns="0" anchor="ctr"/>
          <a:p>
            <a:endParaRPr b="0" lang="zh-CN" sz="1800" spc="-1" strike="noStrike">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zh-CN" sz="1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rIns="0" tIns="0" bIns="0" anchor="ctr"/>
          <a:p>
            <a:endParaRPr b="0" lang="zh-CN" sz="1800" spc="-1" strike="noStrike">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zh-CN" sz="1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rIns="0" tIns="0" bIns="0" anchor="ctr"/>
          <a:p>
            <a:endParaRPr b="0" lang="zh-CN" sz="1800" spc="-1" strike="noStrike">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rIns="0" tIns="0" bIns="0" anchor="ctr"/>
          <a:p>
            <a:endParaRPr b="0" lang="zh-CN" sz="1800" spc="-1" strike="noStrike">
              <a:solidFill>
                <a:srgbClr val="000000"/>
              </a:solidFill>
              <a:latin typeface="Calibri"/>
            </a:endParaRPr>
          </a:p>
        </p:txBody>
      </p:sp>
      <p:sp>
        <p:nvSpPr>
          <p:cNvPr id="49" name="PlaceHolder 2"/>
          <p:cNvSpPr>
            <a:spLocks noGrp="1"/>
          </p:cNvSpPr>
          <p:nvPr>
            <p:ph type="body"/>
          </p:nvPr>
        </p:nvSpPr>
        <p:spPr>
          <a:xfrm>
            <a:off x="609480" y="1604520"/>
            <a:ext cx="10972440" cy="3977280"/>
          </a:xfrm>
          <a:prstGeom prst="rect">
            <a:avLst/>
          </a:prstGeom>
        </p:spPr>
        <p:txBody>
          <a:bodyPr lIns="0" rIns="0" tIns="0" bIns="0">
            <a:normAutofit/>
          </a:bodyPr>
          <a:p>
            <a:endParaRPr b="0" lang="zh-CN" sz="1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rIns="0" tIns="0" bIns="0" anchor="ctr"/>
          <a:p>
            <a:endParaRPr b="0" lang="zh-CN" sz="1800" spc="-1" strike="noStrike">
              <a:solidFill>
                <a:srgbClr val="000000"/>
              </a:solidFill>
              <a:latin typeface="Calibri"/>
            </a:endParaRPr>
          </a:p>
        </p:txBody>
      </p:sp>
      <p:sp>
        <p:nvSpPr>
          <p:cNvPr id="51" name="PlaceHolder 2"/>
          <p:cNvSpPr>
            <a:spLocks noGrp="1"/>
          </p:cNvSpPr>
          <p:nvPr>
            <p:ph type="body"/>
          </p:nvPr>
        </p:nvSpPr>
        <p:spPr>
          <a:xfrm>
            <a:off x="609480" y="1604520"/>
            <a:ext cx="5354280" cy="3977280"/>
          </a:xfrm>
          <a:prstGeom prst="rect">
            <a:avLst/>
          </a:prstGeom>
        </p:spPr>
        <p:txBody>
          <a:bodyPr lIns="0" rIns="0" tIns="0" bIns="0">
            <a:normAutofit/>
          </a:bodyPr>
          <a:p>
            <a:endParaRPr b="0" lang="zh-CN" sz="1800" spc="-1" strike="noStrike">
              <a:solidFill>
                <a:srgbClr val="000000"/>
              </a:solidFill>
              <a:latin typeface="Calibri"/>
            </a:endParaRPr>
          </a:p>
        </p:txBody>
      </p:sp>
      <p:sp>
        <p:nvSpPr>
          <p:cNvPr id="52" name="PlaceHolder 3"/>
          <p:cNvSpPr>
            <a:spLocks noGrp="1"/>
          </p:cNvSpPr>
          <p:nvPr>
            <p:ph type="body"/>
          </p:nvPr>
        </p:nvSpPr>
        <p:spPr>
          <a:xfrm>
            <a:off x="6231960" y="1604520"/>
            <a:ext cx="5354280" cy="3977280"/>
          </a:xfrm>
          <a:prstGeom prst="rect">
            <a:avLst/>
          </a:prstGeom>
        </p:spPr>
        <p:txBody>
          <a:bodyPr lIns="0" rIns="0" tIns="0" bIns="0">
            <a:normAutofit/>
          </a:bodyPr>
          <a:p>
            <a:endParaRPr b="0" lang="zh-CN" sz="1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p>
            <a:endParaRPr b="0" lang="zh-CN"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rIns="0" tIns="0" bIns="0" anchor="ctr"/>
          <a:p>
            <a:endParaRPr b="0" lang="zh-CN" sz="1800" spc="-1" strike="noStrike">
              <a:solidFill>
                <a:srgbClr val="000000"/>
              </a:solidFill>
              <a:latin typeface="Calibri"/>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57" name="PlaceHolder 3"/>
          <p:cNvSpPr>
            <a:spLocks noGrp="1"/>
          </p:cNvSpPr>
          <p:nvPr>
            <p:ph type="body"/>
          </p:nvPr>
        </p:nvSpPr>
        <p:spPr>
          <a:xfrm>
            <a:off x="6231960" y="1604520"/>
            <a:ext cx="5354280" cy="3977280"/>
          </a:xfrm>
          <a:prstGeom prst="rect">
            <a:avLst/>
          </a:prstGeom>
        </p:spPr>
        <p:txBody>
          <a:bodyPr lIns="0" rIns="0" tIns="0" bIns="0">
            <a:normAutofit/>
          </a:bodyPr>
          <a:p>
            <a:endParaRPr b="0" lang="zh-CN" sz="1800" spc="-1" strike="noStrike">
              <a:solidFill>
                <a:srgbClr val="000000"/>
              </a:solidFill>
              <a:latin typeface="Calibri"/>
            </a:endParaRPr>
          </a:p>
        </p:txBody>
      </p:sp>
      <p:sp>
        <p:nvSpPr>
          <p:cNvPr id="58" name="PlaceHolder 4"/>
          <p:cNvSpPr>
            <a:spLocks noGrp="1"/>
          </p:cNvSpPr>
          <p:nvPr>
            <p:ph type="body"/>
          </p:nvPr>
        </p:nvSpPr>
        <p:spPr>
          <a:xfrm>
            <a:off x="609480" y="3682080"/>
            <a:ext cx="5354280" cy="1896840"/>
          </a:xfrm>
          <a:prstGeom prst="rect">
            <a:avLst/>
          </a:prstGeom>
        </p:spPr>
        <p:txBody>
          <a:bodyPr lIns="0" rIns="0" tIns="0" bIns="0">
            <a:normAutofit/>
          </a:bodyPr>
          <a:p>
            <a:endParaRPr b="0" lang="zh-CN" sz="1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rIns="0" tIns="0" bIns="0" anchor="ctr"/>
          <a:p>
            <a:endParaRPr b="0" lang="zh-CN" sz="1800" spc="-1" strike="noStrike">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p>
            <a:endParaRPr b="0" lang="zh-CN" sz="1800" spc="-1" strike="noStrike">
              <a:solidFill>
                <a:srgbClr val="000000"/>
              </a:solidFill>
              <a:latin typeface="Calibri"/>
            </a:endParaRPr>
          </a:p>
        </p:txBody>
      </p:sp>
      <p:sp>
        <p:nvSpPr>
          <p:cNvPr id="60" name="PlaceHolder 2"/>
          <p:cNvSpPr>
            <a:spLocks noGrp="1"/>
          </p:cNvSpPr>
          <p:nvPr>
            <p:ph type="body"/>
          </p:nvPr>
        </p:nvSpPr>
        <p:spPr>
          <a:xfrm>
            <a:off x="609480" y="1604520"/>
            <a:ext cx="5354280" cy="3977280"/>
          </a:xfrm>
          <a:prstGeom prst="rect">
            <a:avLst/>
          </a:prstGeom>
        </p:spPr>
        <p:txBody>
          <a:bodyPr lIns="0" rIns="0" tIns="0" bIns="0">
            <a:normAutofit/>
          </a:bodyPr>
          <a:p>
            <a:endParaRPr b="0" lang="zh-CN" sz="1800" spc="-1" strike="noStrike">
              <a:solidFill>
                <a:srgbClr val="000000"/>
              </a:solidFill>
              <a:latin typeface="Calibri"/>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62" name="PlaceHolder 4"/>
          <p:cNvSpPr>
            <a:spLocks noGrp="1"/>
          </p:cNvSpPr>
          <p:nvPr>
            <p:ph type="body"/>
          </p:nvPr>
        </p:nvSpPr>
        <p:spPr>
          <a:xfrm>
            <a:off x="6231960" y="3682080"/>
            <a:ext cx="5354280" cy="1896840"/>
          </a:xfrm>
          <a:prstGeom prst="rect">
            <a:avLst/>
          </a:prstGeom>
        </p:spPr>
        <p:txBody>
          <a:bodyPr lIns="0" rIns="0" tIns="0" bIns="0">
            <a:normAutofit/>
          </a:bodyPr>
          <a:p>
            <a:endParaRPr b="0" lang="zh-CN" sz="1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rIns="0" tIns="0" bIns="0" anchor="ctr"/>
          <a:p>
            <a:endParaRPr b="0" lang="zh-CN" sz="1800" spc="-1" strike="noStrike">
              <a:solidFill>
                <a:srgbClr val="000000"/>
              </a:solidFill>
              <a:latin typeface="Calibri"/>
            </a:endParaRPr>
          </a:p>
        </p:txBody>
      </p:sp>
      <p:sp>
        <p:nvSpPr>
          <p:cNvPr id="64" name="PlaceHolder 2"/>
          <p:cNvSpPr>
            <a:spLocks noGrp="1"/>
          </p:cNvSpPr>
          <p:nvPr>
            <p:ph type="body"/>
          </p:nvPr>
        </p:nvSpPr>
        <p:spPr>
          <a:xfrm>
            <a:off x="609480" y="1604520"/>
            <a:ext cx="535428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65" name="PlaceHolder 3"/>
          <p:cNvSpPr>
            <a:spLocks noGrp="1"/>
          </p:cNvSpPr>
          <p:nvPr>
            <p:ph type="body"/>
          </p:nvPr>
        </p:nvSpPr>
        <p:spPr>
          <a:xfrm>
            <a:off x="6231960" y="1604520"/>
            <a:ext cx="535428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66" name="PlaceHolder 4"/>
          <p:cNvSpPr>
            <a:spLocks noGrp="1"/>
          </p:cNvSpPr>
          <p:nvPr>
            <p:ph type="body"/>
          </p:nvPr>
        </p:nvSpPr>
        <p:spPr>
          <a:xfrm>
            <a:off x="609480" y="3682080"/>
            <a:ext cx="10972440" cy="1896840"/>
          </a:xfrm>
          <a:prstGeom prst="rect">
            <a:avLst/>
          </a:prstGeom>
        </p:spPr>
        <p:txBody>
          <a:bodyPr lIns="0" rIns="0" tIns="0" bIns="0">
            <a:normAutofit/>
          </a:bodyPr>
          <a:p>
            <a:endParaRPr b="0" lang="zh-CN" sz="1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p>
            <a:endParaRPr b="0" lang="zh-CN" sz="1800" spc="-1" strike="noStrike">
              <a:solidFill>
                <a:srgbClr val="000000"/>
              </a:solidFill>
              <a:latin typeface="Calibri"/>
            </a:endParaRPr>
          </a:p>
        </p:txBody>
      </p:sp>
      <p:sp>
        <p:nvSpPr>
          <p:cNvPr id="68" name="PlaceHolder 2"/>
          <p:cNvSpPr>
            <a:spLocks noGrp="1"/>
          </p:cNvSpPr>
          <p:nvPr>
            <p:ph type="body"/>
          </p:nvPr>
        </p:nvSpPr>
        <p:spPr>
          <a:xfrm>
            <a:off x="609480" y="1604520"/>
            <a:ext cx="1097244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69" name="PlaceHolder 3"/>
          <p:cNvSpPr>
            <a:spLocks noGrp="1"/>
          </p:cNvSpPr>
          <p:nvPr>
            <p:ph type="body"/>
          </p:nvPr>
        </p:nvSpPr>
        <p:spPr>
          <a:xfrm>
            <a:off x="609480" y="3682080"/>
            <a:ext cx="10972440" cy="1896840"/>
          </a:xfrm>
          <a:prstGeom prst="rect">
            <a:avLst/>
          </a:prstGeom>
        </p:spPr>
        <p:txBody>
          <a:bodyPr lIns="0" rIns="0" tIns="0" bIns="0">
            <a:normAutofit/>
          </a:bodyPr>
          <a:p>
            <a:endParaRPr b="0" lang="zh-CN" sz="1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rIns="0" tIns="0" bIns="0" anchor="ctr"/>
          <a:p>
            <a:endParaRPr b="0" lang="zh-CN" sz="1800" spc="-1" strike="noStrike">
              <a:solidFill>
                <a:srgbClr val="000000"/>
              </a:solidFill>
              <a:latin typeface="Calibri"/>
            </a:endParaRPr>
          </a:p>
        </p:txBody>
      </p:sp>
      <p:sp>
        <p:nvSpPr>
          <p:cNvPr id="71" name="PlaceHolder 2"/>
          <p:cNvSpPr>
            <a:spLocks noGrp="1"/>
          </p:cNvSpPr>
          <p:nvPr>
            <p:ph type="body"/>
          </p:nvPr>
        </p:nvSpPr>
        <p:spPr>
          <a:xfrm>
            <a:off x="609480" y="1604520"/>
            <a:ext cx="535428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73" name="PlaceHolder 4"/>
          <p:cNvSpPr>
            <a:spLocks noGrp="1"/>
          </p:cNvSpPr>
          <p:nvPr>
            <p:ph type="body"/>
          </p:nvPr>
        </p:nvSpPr>
        <p:spPr>
          <a:xfrm>
            <a:off x="609480" y="3682080"/>
            <a:ext cx="535428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74" name="PlaceHolder 5"/>
          <p:cNvSpPr>
            <a:spLocks noGrp="1"/>
          </p:cNvSpPr>
          <p:nvPr>
            <p:ph type="body"/>
          </p:nvPr>
        </p:nvSpPr>
        <p:spPr>
          <a:xfrm>
            <a:off x="6231960" y="3682080"/>
            <a:ext cx="5354280" cy="1896840"/>
          </a:xfrm>
          <a:prstGeom prst="rect">
            <a:avLst/>
          </a:prstGeom>
        </p:spPr>
        <p:txBody>
          <a:bodyPr lIns="0" rIns="0" tIns="0" bIns="0">
            <a:normAutofit/>
          </a:bodyPr>
          <a:p>
            <a:endParaRPr b="0" lang="zh-CN" sz="1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rIns="0" tIns="0" bIns="0" anchor="ctr"/>
          <a:p>
            <a:endParaRPr b="0" lang="zh-CN" sz="1800" spc="-1" strike="noStrike">
              <a:solidFill>
                <a:srgbClr val="000000"/>
              </a:solidFill>
              <a:latin typeface="Calibri"/>
            </a:endParaRPr>
          </a:p>
        </p:txBody>
      </p:sp>
      <p:sp>
        <p:nvSpPr>
          <p:cNvPr id="76" name="PlaceHolder 2"/>
          <p:cNvSpPr>
            <a:spLocks noGrp="1"/>
          </p:cNvSpPr>
          <p:nvPr>
            <p:ph type="body"/>
          </p:nvPr>
        </p:nvSpPr>
        <p:spPr>
          <a:xfrm>
            <a:off x="609480" y="1604520"/>
            <a:ext cx="353304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77" name="PlaceHolder 3"/>
          <p:cNvSpPr>
            <a:spLocks noGrp="1"/>
          </p:cNvSpPr>
          <p:nvPr>
            <p:ph type="body"/>
          </p:nvPr>
        </p:nvSpPr>
        <p:spPr>
          <a:xfrm>
            <a:off x="4319640" y="1604520"/>
            <a:ext cx="353304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78" name="PlaceHolder 4"/>
          <p:cNvSpPr>
            <a:spLocks noGrp="1"/>
          </p:cNvSpPr>
          <p:nvPr>
            <p:ph type="body"/>
          </p:nvPr>
        </p:nvSpPr>
        <p:spPr>
          <a:xfrm>
            <a:off x="8029800" y="1604520"/>
            <a:ext cx="353304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79" name="PlaceHolder 5"/>
          <p:cNvSpPr>
            <a:spLocks noGrp="1"/>
          </p:cNvSpPr>
          <p:nvPr>
            <p:ph type="body"/>
          </p:nvPr>
        </p:nvSpPr>
        <p:spPr>
          <a:xfrm>
            <a:off x="609480" y="3682080"/>
            <a:ext cx="353304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80" name="PlaceHolder 6"/>
          <p:cNvSpPr>
            <a:spLocks noGrp="1"/>
          </p:cNvSpPr>
          <p:nvPr>
            <p:ph type="body"/>
          </p:nvPr>
        </p:nvSpPr>
        <p:spPr>
          <a:xfrm>
            <a:off x="4319640" y="3682080"/>
            <a:ext cx="353304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81" name="PlaceHolder 7"/>
          <p:cNvSpPr>
            <a:spLocks noGrp="1"/>
          </p:cNvSpPr>
          <p:nvPr>
            <p:ph type="body"/>
          </p:nvPr>
        </p:nvSpPr>
        <p:spPr>
          <a:xfrm>
            <a:off x="8029800" y="3682080"/>
            <a:ext cx="3533040" cy="1896840"/>
          </a:xfrm>
          <a:prstGeom prst="rect">
            <a:avLst/>
          </a:prstGeom>
        </p:spPr>
        <p:txBody>
          <a:bodyPr lIns="0" rIns="0" tIns="0" bIns="0">
            <a:normAutofit/>
          </a:bodyPr>
          <a:p>
            <a:endParaRPr b="0" lang="zh-CN"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rIns="0" tIns="0" bIns="0" anchor="ctr"/>
          <a:p>
            <a:endParaRPr b="0" lang="zh-CN" sz="1800" spc="-1" strike="noStrike">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zh-CN" sz="1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p>
            <a:endParaRPr b="0" lang="zh-CN" sz="1800" spc="-1" strike="noStrike">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zh-CN" sz="1800" spc="-1" strike="noStrike">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zh-CN" sz="1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rIns="0" tIns="0" bIns="0" anchor="ctr"/>
          <a:p>
            <a:endParaRPr b="0" lang="zh-CN"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rIns="0" tIns="0" bIns="0" anchor="ctr"/>
          <a:p>
            <a:endParaRPr b="0" lang="zh-CN" sz="1800" spc="-1" strike="noStrike">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zh-CN" sz="1800" spc="-1" strike="noStrike">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zh-CN" sz="1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rIns="0" tIns="0" bIns="0" anchor="ctr"/>
          <a:p>
            <a:endParaRPr b="0" lang="zh-CN" sz="1800" spc="-1" strike="noStrike">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zh-CN" sz="1800" spc="-1" strike="noStrike">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zh-CN" sz="1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rIns="0" tIns="0" bIns="0" anchor="ctr"/>
          <a:p>
            <a:endParaRPr b="0" lang="zh-CN" sz="1800" spc="-1" strike="noStrike">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zh-CN" sz="1800" spc="-1" strike="noStrike">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zh-CN" sz="1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720" y="1067400"/>
            <a:ext cx="10701360" cy="360"/>
          </a:xfrm>
          <a:custGeom>
            <a:avLst/>
            <a:gdLst/>
            <a:ahLst/>
            <a:rect l="l" t="t" r="r" b="b"/>
            <a:pathLst>
              <a:path w="10701655" h="0">
                <a:moveTo>
                  <a:pt x="0" y="0"/>
                </a:moveTo>
                <a:lnTo>
                  <a:pt x="10701528" y="0"/>
                </a:lnTo>
              </a:path>
            </a:pathLst>
          </a:custGeom>
          <a:noFill/>
          <a:ln w="50400">
            <a:solidFill>
              <a:srgbClr val="0000ff"/>
            </a:solidFill>
            <a:round/>
          </a:ln>
        </p:spPr>
        <p:style>
          <a:lnRef idx="0"/>
          <a:fillRef idx="0"/>
          <a:effectRef idx="0"/>
          <a:fontRef idx="minor"/>
        </p:style>
      </p:sp>
      <p:sp>
        <p:nvSpPr>
          <p:cNvPr id="1" name="PlaceHolder 2"/>
          <p:cNvSpPr>
            <a:spLocks noGrp="1"/>
          </p:cNvSpPr>
          <p:nvPr>
            <p:ph type="title"/>
          </p:nvPr>
        </p:nvSpPr>
        <p:spPr>
          <a:xfrm>
            <a:off x="689040" y="430920"/>
            <a:ext cx="6397200" cy="573840"/>
          </a:xfrm>
          <a:prstGeom prst="rect">
            <a:avLst/>
          </a:prstGeom>
        </p:spPr>
        <p:txBody>
          <a:bodyPr lIns="0" rIns="0" tIns="0" bIns="0"/>
          <a:p>
            <a:r>
              <a:rPr b="0" lang="zh-CN" sz="3600" spc="-1" strike="noStrike">
                <a:solidFill>
                  <a:srgbClr val="000000"/>
                </a:solidFill>
                <a:latin typeface="Calibri"/>
              </a:rPr>
              <a:t>Click to edit the title text format</a:t>
            </a:r>
            <a:endParaRPr b="0" lang="zh-CN" sz="3600" spc="-1" strike="noStrike">
              <a:solidFill>
                <a:srgbClr val="000000"/>
              </a:solidFill>
              <a:latin typeface="Calibri"/>
            </a:endParaRPr>
          </a:p>
        </p:txBody>
      </p:sp>
      <p:sp>
        <p:nvSpPr>
          <p:cNvPr id="2" name="PlaceHolder 3"/>
          <p:cNvSpPr>
            <a:spLocks noGrp="1"/>
          </p:cNvSpPr>
          <p:nvPr>
            <p:ph type="body"/>
          </p:nvPr>
        </p:nvSpPr>
        <p:spPr>
          <a:xfrm>
            <a:off x="2518200" y="1191600"/>
            <a:ext cx="7620840" cy="1410480"/>
          </a:xfrm>
          <a:prstGeom prst="rect">
            <a:avLst/>
          </a:prstGeom>
        </p:spPr>
        <p:txBody>
          <a:bodyPr lIns="0" rIns="0" tIns="0" bIns="0"/>
          <a:p>
            <a:pPr marL="432000" indent="-324000">
              <a:spcBef>
                <a:spcPts val="1417"/>
              </a:spcBef>
              <a:buClr>
                <a:srgbClr val="000000"/>
              </a:buClr>
              <a:buSzPct val="45000"/>
              <a:buFont typeface="Wingdings" charset="2"/>
              <a:buChar char=""/>
            </a:pPr>
            <a:r>
              <a:rPr b="0" lang="zh-CN" sz="2000" spc="-1" strike="noStrike">
                <a:solidFill>
                  <a:srgbClr val="000000"/>
                </a:solidFill>
                <a:latin typeface="Calibri"/>
              </a:rPr>
              <a:t>Click to edit the outline text format</a:t>
            </a:r>
            <a:endParaRPr b="0" lang="zh-CN" sz="20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zh-CN" sz="2000" spc="-1" strike="noStrike">
                <a:solidFill>
                  <a:srgbClr val="000000"/>
                </a:solidFill>
                <a:latin typeface="Calibri"/>
              </a:rPr>
              <a:t>Second Outline Level</a:t>
            </a:r>
            <a:endParaRPr b="0" lang="zh-CN"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zh-CN" sz="2000" spc="-1" strike="noStrike">
                <a:solidFill>
                  <a:srgbClr val="000000"/>
                </a:solidFill>
                <a:latin typeface="Calibri"/>
              </a:rPr>
              <a:t>Third Outline Level</a:t>
            </a:r>
            <a:endParaRPr b="0" lang="zh-CN"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zh-CN" sz="2000" spc="-1" strike="noStrike">
                <a:solidFill>
                  <a:srgbClr val="000000"/>
                </a:solidFill>
                <a:latin typeface="Calibri"/>
              </a:rPr>
              <a:t>Fourth Outline Level</a:t>
            </a:r>
            <a:endParaRPr b="0" lang="zh-CN"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zh-CN" sz="2000" spc="-1" strike="noStrike">
                <a:solidFill>
                  <a:srgbClr val="000000"/>
                </a:solidFill>
                <a:latin typeface="Calibri"/>
              </a:rPr>
              <a:t>Fifth Outline Level</a:t>
            </a:r>
            <a:endParaRPr b="0" lang="zh-CN"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zh-CN" sz="2000" spc="-1" strike="noStrike">
                <a:solidFill>
                  <a:srgbClr val="000000"/>
                </a:solidFill>
                <a:latin typeface="Calibri"/>
              </a:rPr>
              <a:t>Sixth Outline Level</a:t>
            </a:r>
            <a:endParaRPr b="0" lang="zh-CN"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zh-CN" sz="2000" spc="-1" strike="noStrike">
                <a:solidFill>
                  <a:srgbClr val="000000"/>
                </a:solidFill>
                <a:latin typeface="Calibri"/>
              </a:rPr>
              <a:t>Seventh Outline Level</a:t>
            </a:r>
            <a:endParaRPr b="0" lang="zh-CN" sz="2000" spc="-1" strike="noStrike">
              <a:solidFill>
                <a:srgbClr val="000000"/>
              </a:solidFill>
              <a:latin typeface="Calibri"/>
            </a:endParaRPr>
          </a:p>
        </p:txBody>
      </p:sp>
      <p:sp>
        <p:nvSpPr>
          <p:cNvPr id="3" name="PlaceHolder 4"/>
          <p:cNvSpPr>
            <a:spLocks noGrp="1"/>
          </p:cNvSpPr>
          <p:nvPr>
            <p:ph type="ftr"/>
          </p:nvPr>
        </p:nvSpPr>
        <p:spPr>
          <a:xfrm>
            <a:off x="4145400" y="6378120"/>
            <a:ext cx="3900960" cy="342720"/>
          </a:xfrm>
          <a:prstGeom prst="rect">
            <a:avLst/>
          </a:prstGeom>
        </p:spPr>
        <p:txBody>
          <a:bodyPr lIns="0" rIns="0" tIns="0" bIns="0"/>
          <a:p>
            <a:endParaRPr b="0" lang="en-US" sz="2400" spc="-1" strike="noStrike">
              <a:latin typeface="Times New Roman"/>
            </a:endParaRPr>
          </a:p>
        </p:txBody>
      </p:sp>
      <p:sp>
        <p:nvSpPr>
          <p:cNvPr id="4" name="PlaceHolder 5"/>
          <p:cNvSpPr>
            <a:spLocks noGrp="1"/>
          </p:cNvSpPr>
          <p:nvPr>
            <p:ph type="sldNum"/>
          </p:nvPr>
        </p:nvSpPr>
        <p:spPr>
          <a:xfrm>
            <a:off x="11425680" y="6640920"/>
            <a:ext cx="399600" cy="177480"/>
          </a:xfrm>
          <a:prstGeom prst="rect">
            <a:avLst/>
          </a:prstGeom>
        </p:spPr>
        <p:txBody>
          <a:bodyPr lIns="0" rIns="0" tIns="0" bIns="0"/>
          <a:p>
            <a:pPr marL="12600">
              <a:lnSpc>
                <a:spcPts val="1239"/>
              </a:lnSpc>
            </a:pPr>
            <a:r>
              <a:rPr b="0" lang="en-US" sz="1200" spc="-1" strike="noStrike">
                <a:solidFill>
                  <a:srgbClr val="000000"/>
                </a:solidFill>
                <a:latin typeface="Calibri"/>
              </a:rPr>
              <a:t>1 -</a:t>
            </a:r>
            <a:r>
              <a:rPr b="0" lang="en-US" sz="1200" spc="-63" strike="noStrike">
                <a:solidFill>
                  <a:srgbClr val="000000"/>
                </a:solidFill>
                <a:latin typeface="Calibri"/>
              </a:rPr>
              <a:t> </a:t>
            </a:r>
            <a:fld id="{1914B6B6-E56C-41A6-9591-CA77F3E122AE}" type="slidenum">
              <a:rPr b="0" lang="en-US" sz="1200" spc="-1" strike="noStrike">
                <a:solidFill>
                  <a:srgbClr val="000000"/>
                </a:solidFill>
                <a:latin typeface="Calibri"/>
              </a:rPr>
              <a:t>51</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CustomShape 1"/>
          <p:cNvSpPr/>
          <p:nvPr/>
        </p:nvSpPr>
        <p:spPr>
          <a:xfrm>
            <a:off x="720" y="1067400"/>
            <a:ext cx="10701360" cy="360"/>
          </a:xfrm>
          <a:custGeom>
            <a:avLst/>
            <a:gdLst/>
            <a:ahLst/>
            <a:rect l="l" t="t" r="r" b="b"/>
            <a:pathLst>
              <a:path w="10701655" h="0">
                <a:moveTo>
                  <a:pt x="0" y="0"/>
                </a:moveTo>
                <a:lnTo>
                  <a:pt x="10701528" y="0"/>
                </a:lnTo>
              </a:path>
            </a:pathLst>
          </a:custGeom>
          <a:noFill/>
          <a:ln w="50400">
            <a:solidFill>
              <a:srgbClr val="0000ff"/>
            </a:solidFill>
            <a:round/>
          </a:ln>
        </p:spPr>
        <p:style>
          <a:lnRef idx="0"/>
          <a:fillRef idx="0"/>
          <a:effectRef idx="0"/>
          <a:fontRef idx="minor"/>
        </p:style>
      </p:sp>
      <p:sp>
        <p:nvSpPr>
          <p:cNvPr id="42" name="PlaceHolder 2"/>
          <p:cNvSpPr>
            <a:spLocks noGrp="1"/>
          </p:cNvSpPr>
          <p:nvPr>
            <p:ph type="ftr"/>
          </p:nvPr>
        </p:nvSpPr>
        <p:spPr>
          <a:xfrm>
            <a:off x="4145400" y="6378120"/>
            <a:ext cx="3900960" cy="276480"/>
          </a:xfrm>
          <a:prstGeom prst="rect">
            <a:avLst/>
          </a:prstGeom>
        </p:spPr>
        <p:txBody>
          <a:bodyPr lIns="0" rIns="0" tIns="0" bIns="0"/>
          <a:p>
            <a:endParaRPr b="0" lang="en-US" sz="2400" spc="-1" strike="noStrike">
              <a:latin typeface="Times New Roman"/>
            </a:endParaRPr>
          </a:p>
        </p:txBody>
      </p:sp>
      <p:sp>
        <p:nvSpPr>
          <p:cNvPr id="43" name="PlaceHolder 3"/>
          <p:cNvSpPr>
            <a:spLocks noGrp="1"/>
          </p:cNvSpPr>
          <p:nvPr>
            <p:ph type="sldNum"/>
          </p:nvPr>
        </p:nvSpPr>
        <p:spPr>
          <a:xfrm>
            <a:off x="11425680" y="6640920"/>
            <a:ext cx="399600" cy="184320"/>
          </a:xfrm>
          <a:prstGeom prst="rect">
            <a:avLst/>
          </a:prstGeom>
        </p:spPr>
        <p:txBody>
          <a:bodyPr lIns="0" rIns="0" tIns="0" bIns="0"/>
          <a:p>
            <a:pPr>
              <a:lnSpc>
                <a:spcPct val="100000"/>
              </a:lnSpc>
            </a:pPr>
            <a:fld id="{28B9B210-E5CE-4F73-B096-502BAE339658}" type="slidenum">
              <a:rPr b="0" lang="en-US" sz="1200" spc="-1" strike="noStrike">
                <a:solidFill>
                  <a:srgbClr val="000000"/>
                </a:solidFill>
                <a:latin typeface="Calibri"/>
              </a:rPr>
              <a:t>1</a:t>
            </a:fld>
            <a:endParaRPr b="0" lang="en-US" sz="1200" spc="-1" strike="noStrike">
              <a:latin typeface="Times New Roman"/>
            </a:endParaRPr>
          </a:p>
        </p:txBody>
      </p:sp>
      <p:sp>
        <p:nvSpPr>
          <p:cNvPr id="44" name="PlaceHolder 4"/>
          <p:cNvSpPr>
            <a:spLocks noGrp="1"/>
          </p:cNvSpPr>
          <p:nvPr>
            <p:ph type="title"/>
          </p:nvPr>
        </p:nvSpPr>
        <p:spPr>
          <a:xfrm>
            <a:off x="609480" y="273600"/>
            <a:ext cx="10972440" cy="1144800"/>
          </a:xfrm>
          <a:prstGeom prst="rect">
            <a:avLst/>
          </a:prstGeom>
        </p:spPr>
        <p:txBody>
          <a:bodyPr lIns="0" rIns="0" tIns="0" bIns="0" anchor="ctr"/>
          <a:p>
            <a:r>
              <a:rPr b="0" lang="zh-CN" sz="1800" spc="-1" strike="noStrike">
                <a:solidFill>
                  <a:srgbClr val="000000"/>
                </a:solidFill>
                <a:latin typeface="Calibri"/>
              </a:rPr>
              <a:t>Click to edit the title text format</a:t>
            </a:r>
            <a:endParaRPr b="0" lang="zh-CN" sz="1800" spc="-1" strike="noStrike">
              <a:solidFill>
                <a:srgbClr val="000000"/>
              </a:solidFill>
              <a:latin typeface="Calibri"/>
            </a:endParaRPr>
          </a:p>
        </p:txBody>
      </p:sp>
      <p:sp>
        <p:nvSpPr>
          <p:cNvPr id="45"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zh-CN" sz="1800" spc="-1" strike="noStrike">
                <a:solidFill>
                  <a:srgbClr val="000000"/>
                </a:solidFill>
                <a:latin typeface="Calibri"/>
              </a:rPr>
              <a:t>Click to edit the outline text format</a:t>
            </a:r>
            <a:endParaRPr b="0" lang="zh-CN"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zh-CN" sz="1800" spc="-1" strike="noStrike">
                <a:solidFill>
                  <a:srgbClr val="000000"/>
                </a:solidFill>
                <a:latin typeface="Calibri"/>
              </a:rPr>
              <a:t>Second Outline Level</a:t>
            </a:r>
            <a:endParaRPr b="0" lang="zh-CN"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zh-CN" sz="1800" spc="-1" strike="noStrike">
                <a:solidFill>
                  <a:srgbClr val="000000"/>
                </a:solidFill>
                <a:latin typeface="Calibri"/>
              </a:rPr>
              <a:t>Third Outline Level</a:t>
            </a:r>
            <a:endParaRPr b="0" lang="zh-CN"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zh-CN" sz="1800" spc="-1" strike="noStrike">
                <a:solidFill>
                  <a:srgbClr val="000000"/>
                </a:solidFill>
                <a:latin typeface="Calibri"/>
              </a:rPr>
              <a:t>Fourth Outline Level</a:t>
            </a:r>
            <a:endParaRPr b="0" lang="zh-CN"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zh-CN" sz="2000" spc="-1" strike="noStrike">
                <a:solidFill>
                  <a:srgbClr val="000000"/>
                </a:solidFill>
                <a:latin typeface="Calibri"/>
              </a:rPr>
              <a:t>Fifth Outline Level</a:t>
            </a:r>
            <a:endParaRPr b="0" lang="zh-CN"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zh-CN" sz="2000" spc="-1" strike="noStrike">
                <a:solidFill>
                  <a:srgbClr val="000000"/>
                </a:solidFill>
                <a:latin typeface="Calibri"/>
              </a:rPr>
              <a:t>Sixth Outline Level</a:t>
            </a:r>
            <a:endParaRPr b="0" lang="zh-CN"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zh-CN" sz="2000" spc="-1" strike="noStrike">
                <a:solidFill>
                  <a:srgbClr val="000000"/>
                </a:solidFill>
                <a:latin typeface="Calibri"/>
              </a:rPr>
              <a:t>Seventh Outline Level</a:t>
            </a:r>
            <a:endParaRPr b="0" lang="zh-CN"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1.xml"/>
</Relationships>
</file>

<file path=ppt/slides/_rels/slide38.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1.xml"/>
</Relationships>
</file>

<file path=ppt/slides/_rels/slide39.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804240" y="4419000"/>
            <a:ext cx="4856760" cy="831600"/>
          </a:xfrm>
          <a:prstGeom prst="rect">
            <a:avLst/>
          </a:prstGeom>
          <a:noFill/>
          <a:ln>
            <a:noFill/>
          </a:ln>
        </p:spPr>
        <p:style>
          <a:lnRef idx="0"/>
          <a:fillRef idx="0"/>
          <a:effectRef idx="0"/>
          <a:fontRef idx="minor"/>
        </p:style>
        <p:txBody>
          <a:bodyPr lIns="0" rIns="0" tIns="114480" bIns="0"/>
          <a:p>
            <a:pPr marL="12600">
              <a:lnSpc>
                <a:spcPct val="100000"/>
              </a:lnSpc>
              <a:spcBef>
                <a:spcPts val="901"/>
              </a:spcBef>
            </a:pPr>
            <a:endParaRPr b="0" lang="en-US" sz="1800" spc="-1" strike="noStrike">
              <a:latin typeface="Arial"/>
            </a:endParaRPr>
          </a:p>
          <a:p>
            <a:pPr marL="353520">
              <a:lnSpc>
                <a:spcPct val="100000"/>
              </a:lnSpc>
              <a:spcBef>
                <a:spcPts val="604"/>
              </a:spcBef>
            </a:pPr>
            <a:endParaRPr b="0" lang="en-US" sz="1800" spc="-1" strike="noStrike">
              <a:latin typeface="Arial"/>
            </a:endParaRPr>
          </a:p>
        </p:txBody>
      </p:sp>
      <p:sp>
        <p:nvSpPr>
          <p:cNvPr id="83" name="TextShape 2"/>
          <p:cNvSpPr txBox="1"/>
          <p:nvPr/>
        </p:nvSpPr>
        <p:spPr>
          <a:xfrm>
            <a:off x="733680" y="2294640"/>
            <a:ext cx="8867520" cy="1475280"/>
          </a:xfrm>
          <a:prstGeom prst="rect">
            <a:avLst/>
          </a:prstGeom>
          <a:noFill/>
          <a:ln>
            <a:noFill/>
          </a:ln>
        </p:spPr>
        <p:txBody>
          <a:bodyPr lIns="0" rIns="0" tIns="12600" bIns="0"/>
          <a:p>
            <a:pPr marL="12600">
              <a:lnSpc>
                <a:spcPct val="100000"/>
              </a:lnSpc>
              <a:spcBef>
                <a:spcPts val="99"/>
              </a:spcBef>
            </a:pPr>
            <a:r>
              <a:rPr b="1" lang="zh-CN" sz="4800" spc="-1" strike="noStrike">
                <a:solidFill>
                  <a:srgbClr val="000000"/>
                </a:solidFill>
                <a:latin typeface="Calibri"/>
              </a:rPr>
              <a:t>Embedded</a:t>
            </a:r>
            <a:r>
              <a:rPr b="1" lang="zh-CN" sz="4800" spc="-103" strike="noStrike">
                <a:solidFill>
                  <a:srgbClr val="000000"/>
                </a:solidFill>
                <a:latin typeface="Calibri"/>
              </a:rPr>
              <a:t> </a:t>
            </a:r>
            <a:r>
              <a:rPr b="1" lang="zh-CN" sz="4800" spc="-32" strike="noStrike">
                <a:solidFill>
                  <a:srgbClr val="000000"/>
                </a:solidFill>
                <a:latin typeface="Calibri"/>
              </a:rPr>
              <a:t>Systems</a:t>
            </a:r>
            <a:endParaRPr b="0" lang="zh-CN" sz="4800" spc="-1" strike="noStrike">
              <a:solidFill>
                <a:srgbClr val="000000"/>
              </a:solidFill>
              <a:latin typeface="Calibri"/>
            </a:endParaRPr>
          </a:p>
        </p:txBody>
      </p:sp>
      <p:sp>
        <p:nvSpPr>
          <p:cNvPr id="84" name="CustomShape 3"/>
          <p:cNvSpPr/>
          <p:nvPr/>
        </p:nvSpPr>
        <p:spPr>
          <a:xfrm>
            <a:off x="783000" y="3230280"/>
            <a:ext cx="5800680" cy="561600"/>
          </a:xfrm>
          <a:prstGeom prst="rect">
            <a:avLst/>
          </a:prstGeom>
          <a:noFill/>
          <a:ln>
            <a:noFill/>
          </a:ln>
        </p:spPr>
        <p:style>
          <a:lnRef idx="0"/>
          <a:fillRef idx="0"/>
          <a:effectRef idx="0"/>
          <a:fontRef idx="minor"/>
        </p:style>
        <p:txBody>
          <a:bodyPr lIns="0" rIns="0" tIns="12600" bIns="0"/>
          <a:p>
            <a:pPr marL="12600">
              <a:lnSpc>
                <a:spcPct val="100000"/>
              </a:lnSpc>
              <a:spcBef>
                <a:spcPts val="99"/>
              </a:spcBef>
            </a:pPr>
            <a:r>
              <a:rPr b="1" lang="en-US" sz="3600" spc="-1" strike="noStrike">
                <a:solidFill>
                  <a:srgbClr val="000000"/>
                </a:solidFill>
                <a:latin typeface="Calibri"/>
              </a:rPr>
              <a:t>2 -</a:t>
            </a:r>
            <a:r>
              <a:rPr b="1" lang="en-US" sz="3600" spc="-103" strike="noStrike">
                <a:solidFill>
                  <a:srgbClr val="000000"/>
                </a:solidFill>
                <a:latin typeface="Calibri"/>
              </a:rPr>
              <a:t> </a:t>
            </a:r>
            <a:r>
              <a:rPr b="1" lang="en-US" sz="3600" spc="-1" strike="noStrike">
                <a:solidFill>
                  <a:srgbClr val="000000"/>
                </a:solidFill>
                <a:latin typeface="Calibri"/>
              </a:rPr>
              <a:t>Development</a:t>
            </a:r>
            <a:endParaRPr b="0" lang="en-US" sz="36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11425680" y="6640920"/>
            <a:ext cx="399600" cy="184320"/>
          </a:xfrm>
          <a:prstGeom prst="rect">
            <a:avLst/>
          </a:prstGeom>
          <a:noFill/>
          <a:ln>
            <a:noFill/>
          </a:ln>
        </p:spPr>
        <p:txBody>
          <a:bodyPr lIns="0" rIns="0" tIns="0" bIns="0"/>
          <a:p>
            <a:pPr>
              <a:lnSpc>
                <a:spcPct val="100000"/>
              </a:lnSpc>
            </a:pPr>
            <a:fld id="{BC135F04-FE23-434F-A6E7-64D623B65EC0}" type="slidenum">
              <a:rPr b="0" lang="en-US" sz="1200" spc="-1" strike="noStrike">
                <a:solidFill>
                  <a:srgbClr val="000000"/>
                </a:solidFill>
                <a:latin typeface="Arial"/>
                <a:ea typeface="宋体"/>
              </a:rPr>
              <a:t>&lt;number&gt;</a:t>
            </a:fld>
            <a:endParaRPr b="0" lang="en-US" sz="1200" spc="-1" strike="noStrike">
              <a:latin typeface="Times New Roman"/>
            </a:endParaRPr>
          </a:p>
        </p:txBody>
      </p:sp>
      <p:sp>
        <p:nvSpPr>
          <p:cNvPr id="109" name="TextShape 2"/>
          <p:cNvSpPr txBox="1"/>
          <p:nvPr/>
        </p:nvSpPr>
        <p:spPr>
          <a:xfrm>
            <a:off x="2212920" y="148320"/>
            <a:ext cx="6397200" cy="1138320"/>
          </a:xfrm>
          <a:prstGeom prst="rect">
            <a:avLst/>
          </a:prstGeom>
          <a:noFill/>
          <a:ln>
            <a:noFill/>
          </a:ln>
        </p:spPr>
        <p:txBody>
          <a:bodyPr lIns="0" rIns="0" tIns="0" bIns="0" anchor="ctr"/>
          <a:p>
            <a:pPr>
              <a:lnSpc>
                <a:spcPct val="100000"/>
              </a:lnSpc>
            </a:pPr>
            <a:r>
              <a:rPr b="1" lang="zh-CN" sz="3700" spc="-1" strike="noStrike">
                <a:solidFill>
                  <a:srgbClr val="000000"/>
                </a:solidFill>
                <a:latin typeface="Calibri"/>
                <a:ea typeface="隶书"/>
              </a:rPr>
              <a:t>	</a:t>
            </a:r>
            <a:r>
              <a:rPr b="1" lang="zh-CN" sz="3700" spc="-1" strike="noStrike">
                <a:solidFill>
                  <a:srgbClr val="000000"/>
                </a:solidFill>
                <a:latin typeface="Calibri"/>
                <a:ea typeface="隶书"/>
              </a:rPr>
              <a:t>启动程序</a:t>
            </a:r>
            <a:r>
              <a:rPr b="1" lang="zh-CN" sz="3700" spc="-1" strike="noStrike">
                <a:solidFill>
                  <a:srgbClr val="000000"/>
                </a:solidFill>
                <a:latin typeface="Calibri"/>
                <a:ea typeface="隶书"/>
              </a:rPr>
              <a:t>BootLoader</a:t>
            </a:r>
            <a:r>
              <a:rPr b="1" lang="zh-CN" sz="3700" spc="-1" strike="noStrike">
                <a:solidFill>
                  <a:srgbClr val="000000"/>
                </a:solidFill>
                <a:latin typeface="Calibri"/>
                <a:ea typeface="隶书"/>
              </a:rPr>
              <a:t>介绍</a:t>
            </a:r>
            <a:endParaRPr b="0" lang="zh-CN" sz="3700" spc="-1" strike="noStrike">
              <a:solidFill>
                <a:srgbClr val="000000"/>
              </a:solidFill>
              <a:latin typeface="Calibri"/>
            </a:endParaRPr>
          </a:p>
        </p:txBody>
      </p:sp>
      <p:sp>
        <p:nvSpPr>
          <p:cNvPr id="110" name="TextShape 3"/>
          <p:cNvSpPr txBox="1"/>
          <p:nvPr/>
        </p:nvSpPr>
        <p:spPr>
          <a:xfrm>
            <a:off x="2279520" y="2060640"/>
            <a:ext cx="8000640" cy="3138840"/>
          </a:xfrm>
          <a:prstGeom prst="rect">
            <a:avLst/>
          </a:prstGeom>
          <a:noFill/>
          <a:ln>
            <a:noFill/>
          </a:ln>
        </p:spPr>
        <p:txBody>
          <a:bodyPr lIns="0" rIns="0" tIns="0" bIns="0"/>
          <a:p>
            <a:pPr marL="376200" indent="-375840" algn="just">
              <a:lnSpc>
                <a:spcPct val="100000"/>
              </a:lnSpc>
              <a:buBlip>
                <a:blip r:embed="rId1"/>
              </a:buBlip>
            </a:pPr>
            <a:r>
              <a:rPr b="0" lang="zh-CN" sz="3400" spc="-1" strike="noStrike">
                <a:solidFill>
                  <a:srgbClr val="000000"/>
                </a:solidFill>
                <a:latin typeface="Calibri"/>
              </a:rPr>
              <a:t>BootLoader</a:t>
            </a:r>
            <a:r>
              <a:rPr b="0" lang="zh-CN" sz="3400" spc="-1" strike="noStrike">
                <a:solidFill>
                  <a:srgbClr val="000000"/>
                </a:solidFill>
                <a:latin typeface="Calibri"/>
              </a:rPr>
              <a:t>是系统加电后、操作系统内核或用户应用程序运行之前，首先必须运行的</a:t>
            </a:r>
            <a:r>
              <a:rPr b="1" lang="zh-CN" sz="3400" spc="-1" strike="noStrike">
                <a:solidFill>
                  <a:srgbClr val="ff3300"/>
                </a:solidFill>
                <a:latin typeface="Calibri"/>
              </a:rPr>
              <a:t>一段程序代码</a:t>
            </a:r>
            <a:r>
              <a:rPr b="0" lang="zh-CN" sz="3400" spc="-1" strike="noStrike">
                <a:solidFill>
                  <a:srgbClr val="000000"/>
                </a:solidFill>
                <a:latin typeface="Calibri"/>
              </a:rPr>
              <a:t>。</a:t>
            </a:r>
            <a:endParaRPr b="0" lang="zh-CN" sz="3400" spc="-1" strike="noStrike">
              <a:solidFill>
                <a:srgbClr val="000000"/>
              </a:solidFill>
              <a:latin typeface="Calibri"/>
            </a:endParaRPr>
          </a:p>
          <a:p>
            <a:pPr marL="376200" indent="-375840" algn="just">
              <a:lnSpc>
                <a:spcPct val="100000"/>
              </a:lnSpc>
              <a:buBlip>
                <a:blip r:embed="rId2"/>
              </a:buBlip>
            </a:pPr>
            <a:r>
              <a:rPr b="0" lang="zh-CN" sz="3400" spc="-1" strike="noStrike">
                <a:solidFill>
                  <a:srgbClr val="000000"/>
                </a:solidFill>
                <a:latin typeface="Calibri"/>
              </a:rPr>
              <a:t>对于嵌入式系统来说，有的使用操作系统，也有的不使用操作系统，但在系统启动时</a:t>
            </a:r>
            <a:r>
              <a:rPr b="1" lang="zh-CN" sz="3400" spc="-1" strike="noStrike">
                <a:solidFill>
                  <a:srgbClr val="ff3300"/>
                </a:solidFill>
                <a:latin typeface="Calibri"/>
              </a:rPr>
              <a:t>都必须运行</a:t>
            </a:r>
            <a:r>
              <a:rPr b="1" lang="zh-CN" sz="3400" spc="-1" strike="noStrike">
                <a:solidFill>
                  <a:srgbClr val="ff3300"/>
                </a:solidFill>
                <a:latin typeface="Calibri"/>
              </a:rPr>
              <a:t>BootLoader</a:t>
            </a:r>
            <a:r>
              <a:rPr b="0" lang="zh-CN" sz="3400" spc="-1" strike="noStrike">
                <a:solidFill>
                  <a:srgbClr val="000000"/>
                </a:solidFill>
                <a:latin typeface="Calibri"/>
              </a:rPr>
              <a:t>。</a:t>
            </a:r>
            <a:endParaRPr b="0" lang="zh-CN" sz="3400" spc="-1" strike="noStrike">
              <a:solidFill>
                <a:srgbClr val="000000"/>
              </a:solidFill>
              <a:latin typeface="Calibri"/>
            </a:endParaRPr>
          </a:p>
        </p:txBody>
      </p:sp>
    </p:spTree>
  </p:cSld>
  <p:timing>
    <p:tnLst>
      <p:par>
        <p:cTn id="55" dur="indefinite" restart="never" nodeType="tmRoot">
          <p:childTnLst>
            <p:seq>
              <p:cTn id="56"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14473440" y="6640920"/>
            <a:ext cx="399600" cy="214920"/>
          </a:xfrm>
          <a:prstGeom prst="rect">
            <a:avLst/>
          </a:prstGeom>
          <a:noFill/>
          <a:ln>
            <a:noFill/>
          </a:ln>
        </p:spPr>
        <p:txBody>
          <a:bodyPr lIns="0" rIns="0" tIns="0" bIns="0"/>
          <a:p>
            <a:pPr>
              <a:lnSpc>
                <a:spcPct val="100000"/>
              </a:lnSpc>
            </a:pPr>
            <a:fld id="{1EE0437F-D138-4CBA-9D06-06D43F44ABAB}"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112" name="TextShape 2"/>
          <p:cNvSpPr txBox="1"/>
          <p:nvPr/>
        </p:nvSpPr>
        <p:spPr>
          <a:xfrm>
            <a:off x="1523880" y="507600"/>
            <a:ext cx="8229240" cy="676800"/>
          </a:xfrm>
          <a:prstGeom prst="rect">
            <a:avLst/>
          </a:prstGeom>
          <a:noFill/>
          <a:ln>
            <a:noFill/>
          </a:ln>
        </p:spPr>
        <p:txBody>
          <a:bodyPr lIns="0" rIns="0" tIns="0" bIns="0" anchor="ctr"/>
          <a:p>
            <a:pPr>
              <a:lnSpc>
                <a:spcPct val="100000"/>
              </a:lnSpc>
            </a:pPr>
            <a:r>
              <a:rPr b="1" lang="zh-CN" sz="4400" spc="-1" strike="noStrike">
                <a:solidFill>
                  <a:srgbClr val="000000"/>
                </a:solidFill>
                <a:latin typeface="隶书"/>
                <a:ea typeface="隶书"/>
              </a:rPr>
              <a:t>嵌入式系统硬件组成及开发 </a:t>
            </a:r>
            <a:endParaRPr b="0" lang="zh-CN" sz="4400" spc="-1" strike="noStrike">
              <a:solidFill>
                <a:srgbClr val="000000"/>
              </a:solidFill>
              <a:latin typeface="Calibri"/>
            </a:endParaRPr>
          </a:p>
        </p:txBody>
      </p:sp>
      <p:sp>
        <p:nvSpPr>
          <p:cNvPr id="113" name="TextShape 3"/>
          <p:cNvSpPr txBox="1"/>
          <p:nvPr/>
        </p:nvSpPr>
        <p:spPr>
          <a:xfrm>
            <a:off x="1919160" y="1700280"/>
            <a:ext cx="7543440" cy="1969560"/>
          </a:xfrm>
          <a:prstGeom prst="rect">
            <a:avLst/>
          </a:prstGeom>
          <a:noFill/>
          <a:ln>
            <a:noFill/>
          </a:ln>
        </p:spPr>
        <p:txBody>
          <a:bodyPr lIns="0" rIns="0" tIns="0" bIns="0"/>
          <a:p>
            <a:pPr indent="-324000" algn="just">
              <a:lnSpc>
                <a:spcPct val="100000"/>
              </a:lnSpc>
              <a:buClr>
                <a:srgbClr val="000000"/>
              </a:buClr>
              <a:buFont typeface="Wingdings" charset="2"/>
              <a:buChar char=""/>
            </a:pPr>
            <a:r>
              <a:rPr b="0" lang="zh-CN" sz="3200" spc="-1" strike="noStrike">
                <a:solidFill>
                  <a:srgbClr val="000000"/>
                </a:solidFill>
                <a:latin typeface="Calibri"/>
              </a:rPr>
              <a:t>嵌入式微处理器</a:t>
            </a:r>
            <a:r>
              <a:rPr b="0" lang="zh-CN" sz="3200" spc="-1" strike="noStrike">
                <a:solidFill>
                  <a:srgbClr val="000000"/>
                </a:solidFill>
                <a:latin typeface="Calibri"/>
              </a:rPr>
              <a:t>	</a:t>
            </a:r>
            <a:endParaRPr b="0" lang="zh-CN" sz="3200" spc="-1" strike="noStrike">
              <a:solidFill>
                <a:srgbClr val="000000"/>
              </a:solidFill>
              <a:latin typeface="Calibri"/>
            </a:endParaRPr>
          </a:p>
          <a:p>
            <a:pPr indent="-324000" algn="just">
              <a:lnSpc>
                <a:spcPct val="100000"/>
              </a:lnSpc>
              <a:buClr>
                <a:srgbClr val="000000"/>
              </a:buClr>
              <a:buFont typeface="Wingdings" charset="2"/>
              <a:buChar char=""/>
            </a:pPr>
            <a:r>
              <a:rPr b="0" lang="zh-CN" sz="3200" spc="-1" strike="noStrike">
                <a:solidFill>
                  <a:srgbClr val="000000"/>
                </a:solidFill>
                <a:latin typeface="Calibri"/>
              </a:rPr>
              <a:t>典型</a:t>
            </a:r>
            <a:r>
              <a:rPr b="0" lang="zh-CN" sz="3200" spc="-1" strike="noStrike">
                <a:solidFill>
                  <a:srgbClr val="000000"/>
                </a:solidFill>
                <a:latin typeface="Calibri"/>
              </a:rPr>
              <a:t>32</a:t>
            </a:r>
            <a:r>
              <a:rPr b="0" lang="zh-CN" sz="3200" spc="-1" strike="noStrike">
                <a:solidFill>
                  <a:srgbClr val="000000"/>
                </a:solidFill>
                <a:latin typeface="Calibri"/>
              </a:rPr>
              <a:t>位嵌入式处理器介绍</a:t>
            </a:r>
            <a:r>
              <a:rPr b="0" lang="zh-CN" sz="3200" spc="-1" strike="noStrike">
                <a:solidFill>
                  <a:srgbClr val="000000"/>
                </a:solidFill>
                <a:latin typeface="Calibri"/>
              </a:rPr>
              <a:t>	</a:t>
            </a:r>
            <a:endParaRPr b="0" lang="zh-CN" sz="3200" spc="-1" strike="noStrike">
              <a:solidFill>
                <a:srgbClr val="000000"/>
              </a:solidFill>
              <a:latin typeface="Calibri"/>
            </a:endParaRPr>
          </a:p>
          <a:p>
            <a:pPr indent="-324000" algn="just">
              <a:lnSpc>
                <a:spcPct val="100000"/>
              </a:lnSpc>
              <a:buClr>
                <a:srgbClr val="000000"/>
              </a:buClr>
              <a:buFont typeface="Wingdings" charset="2"/>
              <a:buChar char=""/>
            </a:pPr>
            <a:r>
              <a:rPr b="0" lang="zh-CN" sz="3200" spc="-1" strike="noStrike">
                <a:solidFill>
                  <a:srgbClr val="000000"/>
                </a:solidFill>
                <a:latin typeface="Calibri"/>
              </a:rPr>
              <a:t>嵌入式</a:t>
            </a:r>
            <a:r>
              <a:rPr b="0" lang="zh-CN" sz="3200" spc="-1" strike="noStrike">
                <a:solidFill>
                  <a:srgbClr val="000000"/>
                </a:solidFill>
                <a:latin typeface="Calibri"/>
              </a:rPr>
              <a:t>SoC/SOPC</a:t>
            </a:r>
            <a:r>
              <a:rPr b="0" lang="zh-CN" sz="3200" spc="-1" strike="noStrike">
                <a:solidFill>
                  <a:srgbClr val="000000"/>
                </a:solidFill>
                <a:latin typeface="Calibri"/>
              </a:rPr>
              <a:t>	</a:t>
            </a:r>
            <a:endParaRPr b="0" lang="zh-CN" sz="3200" spc="-1" strike="noStrike">
              <a:solidFill>
                <a:srgbClr val="000000"/>
              </a:solidFill>
              <a:latin typeface="Calibri"/>
            </a:endParaRPr>
          </a:p>
          <a:p>
            <a:pPr indent="-324000">
              <a:lnSpc>
                <a:spcPct val="100000"/>
              </a:lnSpc>
              <a:buClr>
                <a:srgbClr val="000000"/>
              </a:buClr>
              <a:buFont typeface="Wingdings" charset="2"/>
              <a:buChar char=""/>
            </a:pPr>
            <a:r>
              <a:rPr b="0" lang="zh-CN" sz="3200" spc="-1" strike="noStrike">
                <a:solidFill>
                  <a:srgbClr val="000000"/>
                </a:solidFill>
                <a:latin typeface="宋体"/>
              </a:rPr>
              <a:t>嵌入式外围接口电路和设备接口</a:t>
            </a:r>
            <a:r>
              <a:rPr b="0" lang="zh-CN" sz="3200" spc="-1" strike="noStrike">
                <a:solidFill>
                  <a:srgbClr val="000000"/>
                </a:solidFill>
                <a:latin typeface="Calibri"/>
              </a:rPr>
              <a:t> </a:t>
            </a:r>
            <a:endParaRPr b="0" lang="zh-CN" sz="3200" spc="-1" strike="noStrike">
              <a:solidFill>
                <a:srgbClr val="000000"/>
              </a:solidFill>
              <a:latin typeface="Calibri"/>
            </a:endParaRPr>
          </a:p>
        </p:txBody>
      </p:sp>
    </p:spTree>
  </p:cSld>
  <p:timing>
    <p:tnLst>
      <p:par>
        <p:cTn id="57" dur="indefinite" restart="never" nodeType="tmRoot">
          <p:childTnLst>
            <p:seq>
              <p:cTn id="58"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14473440" y="6640920"/>
            <a:ext cx="399600" cy="214920"/>
          </a:xfrm>
          <a:prstGeom prst="rect">
            <a:avLst/>
          </a:prstGeom>
          <a:noFill/>
          <a:ln>
            <a:noFill/>
          </a:ln>
        </p:spPr>
        <p:txBody>
          <a:bodyPr lIns="0" rIns="0" tIns="0" bIns="0"/>
          <a:p>
            <a:pPr>
              <a:lnSpc>
                <a:spcPct val="100000"/>
              </a:lnSpc>
            </a:pPr>
            <a:fld id="{9C7AFF31-0FE0-42D3-A6E8-AE8F4071A5FD}"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115" name="TextShape 2"/>
          <p:cNvSpPr txBox="1"/>
          <p:nvPr/>
        </p:nvSpPr>
        <p:spPr>
          <a:xfrm>
            <a:off x="1523880" y="507600"/>
            <a:ext cx="8229240" cy="676800"/>
          </a:xfrm>
          <a:prstGeom prst="rect">
            <a:avLst/>
          </a:prstGeom>
          <a:noFill/>
          <a:ln>
            <a:noFill/>
          </a:ln>
        </p:spPr>
        <p:txBody>
          <a:bodyPr lIns="0" rIns="0" tIns="0" bIns="0" anchor="ctr"/>
          <a:p>
            <a:pPr>
              <a:lnSpc>
                <a:spcPct val="100000"/>
              </a:lnSpc>
            </a:pPr>
            <a:r>
              <a:rPr b="1" lang="zh-CN" sz="4400" spc="-1" strike="noStrike">
                <a:solidFill>
                  <a:srgbClr val="000000"/>
                </a:solidFill>
                <a:latin typeface="隶书"/>
                <a:ea typeface="隶书"/>
              </a:rPr>
              <a:t>2.1 </a:t>
            </a:r>
            <a:r>
              <a:rPr b="1" lang="zh-CN" sz="4400" spc="-1" strike="noStrike">
                <a:solidFill>
                  <a:srgbClr val="000000"/>
                </a:solidFill>
                <a:latin typeface="隶书"/>
                <a:ea typeface="隶书"/>
              </a:rPr>
              <a:t>嵌入式处理器</a:t>
            </a:r>
            <a:endParaRPr b="0" lang="zh-CN" sz="4400" spc="-1" strike="noStrike">
              <a:solidFill>
                <a:srgbClr val="000000"/>
              </a:solidFill>
              <a:latin typeface="Calibri"/>
            </a:endParaRPr>
          </a:p>
        </p:txBody>
      </p:sp>
      <p:sp>
        <p:nvSpPr>
          <p:cNvPr id="116" name="TextShape 3"/>
          <p:cNvSpPr txBox="1"/>
          <p:nvPr/>
        </p:nvSpPr>
        <p:spPr>
          <a:xfrm>
            <a:off x="2135160" y="1773360"/>
            <a:ext cx="7543440" cy="2769480"/>
          </a:xfrm>
          <a:prstGeom prst="rect">
            <a:avLst/>
          </a:prstGeom>
          <a:noFill/>
          <a:ln>
            <a:noFill/>
          </a:ln>
        </p:spPr>
        <p:txBody>
          <a:bodyPr lIns="0" rIns="0" tIns="0" bIns="0"/>
          <a:p>
            <a:pPr indent="-324000">
              <a:lnSpc>
                <a:spcPct val="100000"/>
              </a:lnSpc>
              <a:buClr>
                <a:srgbClr val="000000"/>
              </a:buClr>
              <a:buFont typeface="Wingdings" charset="2"/>
              <a:buChar char=""/>
            </a:pPr>
            <a:r>
              <a:rPr b="0" lang="zh-CN" sz="3600" spc="-1" strike="noStrike">
                <a:solidFill>
                  <a:srgbClr val="000000"/>
                </a:solidFill>
                <a:latin typeface="宋体"/>
              </a:rPr>
              <a:t>嵌入式</a:t>
            </a:r>
            <a:r>
              <a:rPr b="0" lang="zh-CN" sz="3600" spc="-1" strike="noStrike">
                <a:solidFill>
                  <a:srgbClr val="0070c0"/>
                </a:solidFill>
                <a:latin typeface="宋体"/>
              </a:rPr>
              <a:t>微处理器</a:t>
            </a:r>
            <a:r>
              <a:rPr b="0" lang="zh-CN" sz="3600" spc="-1" strike="noStrike">
                <a:solidFill>
                  <a:srgbClr val="0070c0"/>
                </a:solidFill>
                <a:latin typeface="Arial"/>
              </a:rPr>
              <a:t>(Microprocessor) </a:t>
            </a:r>
            <a:endParaRPr b="0" lang="zh-CN" sz="3600" spc="-1" strike="noStrike">
              <a:solidFill>
                <a:srgbClr val="000000"/>
              </a:solidFill>
              <a:latin typeface="Calibri"/>
            </a:endParaRPr>
          </a:p>
          <a:p>
            <a:pPr indent="-324000">
              <a:lnSpc>
                <a:spcPct val="100000"/>
              </a:lnSpc>
              <a:buClr>
                <a:srgbClr val="000000"/>
              </a:buClr>
              <a:buFont typeface="Wingdings" charset="2"/>
              <a:buChar char=""/>
            </a:pPr>
            <a:r>
              <a:rPr b="0" lang="zh-CN" sz="3600" spc="-1" strike="noStrike">
                <a:solidFill>
                  <a:srgbClr val="000000"/>
                </a:solidFill>
                <a:latin typeface="宋体"/>
              </a:rPr>
              <a:t>嵌入式</a:t>
            </a:r>
            <a:r>
              <a:rPr b="0" lang="zh-CN" sz="3600" spc="-1" strike="noStrike">
                <a:solidFill>
                  <a:srgbClr val="0070c0"/>
                </a:solidFill>
                <a:latin typeface="宋体"/>
              </a:rPr>
              <a:t>微控制器 </a:t>
            </a:r>
            <a:r>
              <a:rPr b="0" lang="zh-CN" sz="3600" spc="-1" strike="noStrike">
                <a:solidFill>
                  <a:srgbClr val="0070c0"/>
                </a:solidFill>
                <a:latin typeface="Arial"/>
              </a:rPr>
              <a:t>(Microcontroller Unit)</a:t>
            </a:r>
            <a:endParaRPr b="0" lang="zh-CN" sz="3600" spc="-1" strike="noStrike">
              <a:solidFill>
                <a:srgbClr val="000000"/>
              </a:solidFill>
              <a:latin typeface="Calibri"/>
            </a:endParaRPr>
          </a:p>
          <a:p>
            <a:pPr indent="-324000">
              <a:lnSpc>
                <a:spcPct val="100000"/>
              </a:lnSpc>
              <a:buClr>
                <a:srgbClr val="0070c0"/>
              </a:buClr>
              <a:buFont typeface="Wingdings" charset="2"/>
              <a:buChar char=""/>
            </a:pPr>
            <a:r>
              <a:rPr b="0" lang="zh-CN" sz="3600" spc="-1" strike="noStrike">
                <a:solidFill>
                  <a:srgbClr val="0070c0"/>
                </a:solidFill>
                <a:latin typeface="Calibri"/>
              </a:rPr>
              <a:t>DSP</a:t>
            </a:r>
            <a:r>
              <a:rPr b="0" lang="zh-CN" sz="3600" spc="-1" strike="noStrike">
                <a:solidFill>
                  <a:srgbClr val="000000"/>
                </a:solidFill>
                <a:latin typeface="Calibri"/>
              </a:rPr>
              <a:t> </a:t>
            </a:r>
            <a:r>
              <a:rPr b="0" lang="zh-CN" sz="3600" spc="-1" strike="noStrike">
                <a:solidFill>
                  <a:srgbClr val="0070c0"/>
                </a:solidFill>
                <a:latin typeface="Arial"/>
              </a:rPr>
              <a:t>(Digital Signal Processor)</a:t>
            </a:r>
            <a:endParaRPr b="0" lang="zh-CN" sz="3600" spc="-1" strike="noStrike">
              <a:solidFill>
                <a:srgbClr val="000000"/>
              </a:solidFill>
              <a:latin typeface="Calibri"/>
            </a:endParaRPr>
          </a:p>
          <a:p>
            <a:pPr indent="-324000">
              <a:lnSpc>
                <a:spcPct val="100000"/>
              </a:lnSpc>
              <a:buClr>
                <a:srgbClr val="000000"/>
              </a:buClr>
              <a:buFont typeface="Wingdings" charset="2"/>
              <a:buChar char=""/>
            </a:pPr>
            <a:r>
              <a:rPr b="0" lang="zh-CN" sz="3600" spc="-1" strike="noStrike">
                <a:solidFill>
                  <a:srgbClr val="000000"/>
                </a:solidFill>
                <a:latin typeface="Arial"/>
              </a:rPr>
              <a:t>片上系统</a:t>
            </a:r>
            <a:r>
              <a:rPr b="0" lang="zh-CN" sz="3600" spc="-1" strike="noStrike">
                <a:solidFill>
                  <a:srgbClr val="0070c0"/>
                </a:solidFill>
                <a:latin typeface="Arial"/>
              </a:rPr>
              <a:t>SoC (System on Chip)</a:t>
            </a:r>
            <a:endParaRPr b="0" lang="zh-CN" sz="3600" spc="-1" strike="noStrike">
              <a:solidFill>
                <a:srgbClr val="000000"/>
              </a:solidFill>
              <a:latin typeface="Calibri"/>
            </a:endParaRPr>
          </a:p>
        </p:txBody>
      </p:sp>
    </p:spTree>
  </p:cSld>
  <p:timing>
    <p:tnLst>
      <p:par>
        <p:cTn id="59" dur="indefinite" restart="never" nodeType="tmRoot">
          <p:childTnLst>
            <p:seq>
              <p:cTn id="60"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TextShape 1"/>
          <p:cNvSpPr txBox="1"/>
          <p:nvPr/>
        </p:nvSpPr>
        <p:spPr>
          <a:xfrm>
            <a:off x="14473440" y="6640920"/>
            <a:ext cx="399600" cy="214920"/>
          </a:xfrm>
          <a:prstGeom prst="rect">
            <a:avLst/>
          </a:prstGeom>
          <a:noFill/>
          <a:ln>
            <a:noFill/>
          </a:ln>
        </p:spPr>
        <p:txBody>
          <a:bodyPr lIns="0" rIns="0" tIns="0" bIns="0"/>
          <a:p>
            <a:pPr>
              <a:lnSpc>
                <a:spcPct val="100000"/>
              </a:lnSpc>
            </a:pPr>
            <a:fld id="{6DF59B71-9B88-419C-9142-4E9684E62945}"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118" name="TextShape 2"/>
          <p:cNvSpPr txBox="1"/>
          <p:nvPr/>
        </p:nvSpPr>
        <p:spPr>
          <a:xfrm>
            <a:off x="1774800" y="686160"/>
            <a:ext cx="8510400" cy="676800"/>
          </a:xfrm>
          <a:prstGeom prst="rect">
            <a:avLst/>
          </a:prstGeom>
          <a:noFill/>
          <a:ln>
            <a:noFill/>
          </a:ln>
        </p:spPr>
        <p:txBody>
          <a:bodyPr lIns="0" rIns="0" tIns="0" bIns="0" anchor="ctr"/>
          <a:p>
            <a:pPr>
              <a:lnSpc>
                <a:spcPct val="100000"/>
              </a:lnSpc>
            </a:pPr>
            <a:r>
              <a:rPr b="1" lang="zh-CN" sz="4400" spc="-1" strike="noStrike">
                <a:solidFill>
                  <a:srgbClr val="000000"/>
                </a:solidFill>
                <a:latin typeface="隶书"/>
                <a:ea typeface="隶书"/>
              </a:rPr>
              <a:t>嵌入式微处理器</a:t>
            </a:r>
            <a:endParaRPr b="0" lang="zh-CN" sz="4400" spc="-1" strike="noStrike">
              <a:solidFill>
                <a:srgbClr val="000000"/>
              </a:solidFill>
              <a:latin typeface="Calibri"/>
            </a:endParaRPr>
          </a:p>
        </p:txBody>
      </p:sp>
      <p:sp>
        <p:nvSpPr>
          <p:cNvPr id="119" name="TextShape 3"/>
          <p:cNvSpPr txBox="1"/>
          <p:nvPr/>
        </p:nvSpPr>
        <p:spPr>
          <a:xfrm>
            <a:off x="1919160" y="1844640"/>
            <a:ext cx="8353080" cy="3475800"/>
          </a:xfrm>
          <a:prstGeom prst="rect">
            <a:avLst/>
          </a:prstGeom>
          <a:noFill/>
          <a:ln>
            <a:noFill/>
          </a:ln>
        </p:spPr>
        <p:txBody>
          <a:bodyPr lIns="0" rIns="0" tIns="0" bIns="0"/>
          <a:p>
            <a:pPr indent="-324000">
              <a:lnSpc>
                <a:spcPct val="90000"/>
              </a:lnSpc>
              <a:buClr>
                <a:srgbClr val="000000"/>
              </a:buClr>
              <a:buFont typeface="Wingdings" charset="2"/>
              <a:buChar char=""/>
            </a:pPr>
            <a:r>
              <a:rPr b="0" lang="zh-CN" sz="3600" spc="-1" strike="noStrike">
                <a:solidFill>
                  <a:srgbClr val="000000"/>
                </a:solidFill>
                <a:latin typeface="华文新魏"/>
              </a:rPr>
              <a:t>嵌入式</a:t>
            </a:r>
            <a:r>
              <a:rPr b="0" lang="zh-CN" sz="3600" spc="-1" strike="noStrike">
                <a:solidFill>
                  <a:srgbClr val="0070c0"/>
                </a:solidFill>
                <a:latin typeface="华文新魏"/>
              </a:rPr>
              <a:t>微处理器</a:t>
            </a:r>
            <a:r>
              <a:rPr b="0" lang="zh-CN" sz="3600" spc="-1" strike="noStrike">
                <a:solidFill>
                  <a:srgbClr val="0070c0"/>
                </a:solidFill>
                <a:latin typeface="Arial"/>
              </a:rPr>
              <a:t>(Microprocessor)</a:t>
            </a:r>
            <a:r>
              <a:rPr b="0" lang="zh-CN" sz="3600" spc="-1" strike="noStrike">
                <a:solidFill>
                  <a:srgbClr val="000000"/>
                </a:solidFill>
                <a:latin typeface="华文新魏"/>
              </a:rPr>
              <a:t>就是和通用计算机的微处理器对应的</a:t>
            </a:r>
            <a:r>
              <a:rPr b="0" lang="zh-CN" sz="3600" spc="-1" strike="noStrike">
                <a:solidFill>
                  <a:srgbClr val="0070c0"/>
                </a:solidFill>
                <a:latin typeface="华文新魏"/>
              </a:rPr>
              <a:t>CPU</a:t>
            </a:r>
            <a:r>
              <a:rPr b="0" lang="zh-CN" sz="3600" spc="-1" strike="noStrike">
                <a:solidFill>
                  <a:srgbClr val="000000"/>
                </a:solidFill>
                <a:latin typeface="华文新魏"/>
              </a:rPr>
              <a:t>。</a:t>
            </a:r>
            <a:endParaRPr b="0" lang="zh-CN" sz="3600" spc="-1" strike="noStrike">
              <a:solidFill>
                <a:srgbClr val="000000"/>
              </a:solidFill>
              <a:latin typeface="Calibri"/>
            </a:endParaRPr>
          </a:p>
          <a:p>
            <a:pPr>
              <a:lnSpc>
                <a:spcPct val="90000"/>
              </a:lnSpc>
            </a:pPr>
            <a:endParaRPr b="0" lang="zh-CN" sz="3600" spc="-1" strike="noStrike">
              <a:solidFill>
                <a:srgbClr val="000000"/>
              </a:solidFill>
              <a:latin typeface="Calibri"/>
            </a:endParaRPr>
          </a:p>
          <a:p>
            <a:pPr indent="-324000">
              <a:lnSpc>
                <a:spcPct val="90000"/>
              </a:lnSpc>
              <a:buClr>
                <a:srgbClr val="000000"/>
              </a:buClr>
              <a:buFont typeface="Wingdings" charset="2"/>
              <a:buChar char=""/>
            </a:pPr>
            <a:r>
              <a:rPr b="0" lang="zh-CN" sz="3600" spc="-1" strike="noStrike">
                <a:solidFill>
                  <a:srgbClr val="000000"/>
                </a:solidFill>
                <a:latin typeface="华文新魏"/>
              </a:rPr>
              <a:t>目前的嵌入式微处理器主要包括：、</a:t>
            </a:r>
            <a:r>
              <a:rPr b="0" lang="zh-CN" sz="3600" spc="-1" strike="noStrike">
                <a:solidFill>
                  <a:srgbClr val="000000"/>
                </a:solidFill>
                <a:latin typeface="华文新魏"/>
              </a:rPr>
              <a:t>PowerPC</a:t>
            </a:r>
            <a:r>
              <a:rPr b="0" lang="zh-CN" sz="3600" spc="-1" strike="noStrike">
                <a:solidFill>
                  <a:srgbClr val="000000"/>
                </a:solidFill>
                <a:latin typeface="华文新魏"/>
              </a:rPr>
              <a:t>、</a:t>
            </a:r>
            <a:r>
              <a:rPr b="0" lang="zh-CN" sz="3600" spc="-1" strike="noStrike">
                <a:solidFill>
                  <a:srgbClr val="000000"/>
                </a:solidFill>
                <a:latin typeface="华文新魏"/>
              </a:rPr>
              <a:t>Motorola 68000</a:t>
            </a:r>
            <a:r>
              <a:rPr b="0" lang="zh-CN" sz="3600" spc="-1" strike="noStrike">
                <a:solidFill>
                  <a:srgbClr val="000000"/>
                </a:solidFill>
                <a:latin typeface="华文新魏"/>
              </a:rPr>
              <a:t>、</a:t>
            </a:r>
            <a:r>
              <a:rPr b="0" lang="zh-CN" sz="3600" spc="-1" strike="noStrike">
                <a:solidFill>
                  <a:srgbClr val="000000"/>
                </a:solidFill>
                <a:latin typeface="华文新魏"/>
              </a:rPr>
              <a:t>ARM</a:t>
            </a:r>
            <a:r>
              <a:rPr b="0" lang="zh-CN" sz="3600" spc="-1" strike="noStrike">
                <a:solidFill>
                  <a:srgbClr val="000000"/>
                </a:solidFill>
                <a:latin typeface="华文新魏"/>
              </a:rPr>
              <a:t>、</a:t>
            </a:r>
            <a:r>
              <a:rPr b="0" lang="zh-CN" sz="3600" spc="-1" strike="noStrike">
                <a:solidFill>
                  <a:srgbClr val="000000"/>
                </a:solidFill>
                <a:latin typeface="华文新魏"/>
              </a:rPr>
              <a:t>MIPS</a:t>
            </a:r>
            <a:r>
              <a:rPr b="0" lang="zh-CN" sz="3600" spc="-1" strike="noStrike">
                <a:solidFill>
                  <a:srgbClr val="000000"/>
                </a:solidFill>
                <a:latin typeface="华文新魏"/>
              </a:rPr>
              <a:t>系列等等。 </a:t>
            </a:r>
            <a:endParaRPr b="0" lang="zh-CN" sz="3600" spc="-1" strike="noStrike">
              <a:solidFill>
                <a:srgbClr val="000000"/>
              </a:solidFill>
              <a:latin typeface="Calibri"/>
            </a:endParaRPr>
          </a:p>
          <a:p>
            <a:pPr>
              <a:lnSpc>
                <a:spcPct val="90000"/>
              </a:lnSpc>
            </a:pPr>
            <a:endParaRPr b="0" lang="zh-CN" sz="3600" spc="-1" strike="noStrike">
              <a:solidFill>
                <a:srgbClr val="000000"/>
              </a:solidFill>
              <a:latin typeface="Calibri"/>
            </a:endParaRPr>
          </a:p>
        </p:txBody>
      </p:sp>
    </p:spTree>
  </p:cSld>
  <p:timing>
    <p:tnLst>
      <p:par>
        <p:cTn id="61" dur="indefinite" restart="never" nodeType="tmRoot">
          <p:childTnLst>
            <p:seq>
              <p:cTn id="62"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TextShape 1"/>
          <p:cNvSpPr txBox="1"/>
          <p:nvPr/>
        </p:nvSpPr>
        <p:spPr>
          <a:xfrm>
            <a:off x="14473440" y="6640920"/>
            <a:ext cx="399600" cy="214920"/>
          </a:xfrm>
          <a:prstGeom prst="rect">
            <a:avLst/>
          </a:prstGeom>
          <a:noFill/>
          <a:ln>
            <a:noFill/>
          </a:ln>
        </p:spPr>
        <p:txBody>
          <a:bodyPr lIns="0" rIns="0" tIns="0" bIns="0"/>
          <a:p>
            <a:pPr>
              <a:lnSpc>
                <a:spcPct val="100000"/>
              </a:lnSpc>
            </a:pPr>
            <a:fld id="{85B5C382-97A5-4507-A7D7-C8F708E41CA1}"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121" name="TextShape 2"/>
          <p:cNvSpPr txBox="1"/>
          <p:nvPr/>
        </p:nvSpPr>
        <p:spPr>
          <a:xfrm>
            <a:off x="1774800" y="476280"/>
            <a:ext cx="8510400" cy="1096560"/>
          </a:xfrm>
          <a:prstGeom prst="rect">
            <a:avLst/>
          </a:prstGeom>
          <a:noFill/>
          <a:ln>
            <a:noFill/>
          </a:ln>
        </p:spPr>
        <p:txBody>
          <a:bodyPr lIns="0" rIns="0" tIns="0" bIns="0" anchor="ctr">
            <a:normAutofit/>
          </a:bodyPr>
          <a:p>
            <a:pPr>
              <a:lnSpc>
                <a:spcPct val="100000"/>
              </a:lnSpc>
            </a:pPr>
            <a:r>
              <a:rPr b="1" lang="zh-CN" sz="3700" spc="-1" strike="noStrike">
                <a:solidFill>
                  <a:srgbClr val="000000"/>
                </a:solidFill>
                <a:latin typeface="Calibri"/>
                <a:ea typeface="隶书"/>
              </a:rPr>
              <a:t>                   </a:t>
            </a:r>
            <a:br/>
            <a:r>
              <a:rPr b="1" lang="zh-CN" sz="4900" spc="-1" strike="noStrike">
                <a:solidFill>
                  <a:srgbClr val="000000"/>
                </a:solidFill>
                <a:latin typeface="隶书"/>
                <a:ea typeface="隶书"/>
              </a:rPr>
              <a:t>嵌入式微控制器</a:t>
            </a:r>
            <a:br/>
            <a:endParaRPr b="0" lang="zh-CN" sz="4900" spc="-1" strike="noStrike">
              <a:solidFill>
                <a:srgbClr val="000000"/>
              </a:solidFill>
              <a:latin typeface="Calibri"/>
            </a:endParaRPr>
          </a:p>
        </p:txBody>
      </p:sp>
      <p:sp>
        <p:nvSpPr>
          <p:cNvPr id="122" name="TextShape 3"/>
          <p:cNvSpPr txBox="1"/>
          <p:nvPr/>
        </p:nvSpPr>
        <p:spPr>
          <a:xfrm>
            <a:off x="1847880" y="1628640"/>
            <a:ext cx="8229240" cy="4525560"/>
          </a:xfrm>
          <a:prstGeom prst="rect">
            <a:avLst/>
          </a:prstGeom>
          <a:noFill/>
          <a:ln>
            <a:noFill/>
          </a:ln>
        </p:spPr>
        <p:txBody>
          <a:bodyPr lIns="0" rIns="0" tIns="0" bIns="0"/>
          <a:p>
            <a:pPr indent="-324000">
              <a:lnSpc>
                <a:spcPct val="90000"/>
              </a:lnSpc>
              <a:buClr>
                <a:srgbClr val="000000"/>
              </a:buClr>
              <a:buFont typeface="Wingdings" charset="2"/>
              <a:buChar char=""/>
            </a:pPr>
            <a:r>
              <a:rPr b="0" lang="zh-CN" sz="3300" spc="-1" strike="noStrike">
                <a:solidFill>
                  <a:srgbClr val="000000"/>
                </a:solidFill>
                <a:latin typeface="华文新魏"/>
              </a:rPr>
              <a:t>嵌入式微控制器</a:t>
            </a:r>
            <a:r>
              <a:rPr b="0" lang="zh-CN" sz="3300" spc="-1" strike="noStrike">
                <a:solidFill>
                  <a:srgbClr val="0070c0"/>
                </a:solidFill>
                <a:latin typeface="Arial"/>
              </a:rPr>
              <a:t>(Microcontroller Unit</a:t>
            </a:r>
            <a:r>
              <a:rPr b="0" lang="zh-CN" sz="3300" spc="-1" strike="noStrike">
                <a:solidFill>
                  <a:srgbClr val="0070c0"/>
                </a:solidFill>
                <a:latin typeface="Arial"/>
              </a:rPr>
              <a:t>，</a:t>
            </a:r>
            <a:r>
              <a:rPr b="0" lang="zh-CN" sz="3300" spc="-1" strike="noStrike">
                <a:solidFill>
                  <a:srgbClr val="0070c0"/>
                </a:solidFill>
                <a:latin typeface="Arial"/>
              </a:rPr>
              <a:t>MCU)</a:t>
            </a:r>
            <a:r>
              <a:rPr b="0" lang="zh-CN" sz="3300" spc="-1" strike="noStrike">
                <a:solidFill>
                  <a:srgbClr val="000000"/>
                </a:solidFill>
                <a:latin typeface="华文新魏"/>
              </a:rPr>
              <a:t>又称为</a:t>
            </a:r>
            <a:r>
              <a:rPr b="1" lang="zh-CN" sz="3300" spc="-1" strike="noStrike">
                <a:solidFill>
                  <a:srgbClr val="ff3300"/>
                </a:solidFill>
                <a:latin typeface="华文新魏"/>
              </a:rPr>
              <a:t>单片机</a:t>
            </a:r>
            <a:r>
              <a:rPr b="0" lang="zh-CN" sz="3300" spc="-1" strike="noStrike">
                <a:solidFill>
                  <a:srgbClr val="000000"/>
                </a:solidFill>
                <a:latin typeface="华文新魏"/>
              </a:rPr>
              <a:t>，它</a:t>
            </a:r>
            <a:r>
              <a:rPr b="0" lang="zh-CN" sz="3300" spc="-1" strike="noStrike" u="sng">
                <a:solidFill>
                  <a:srgbClr val="000000"/>
                </a:solidFill>
                <a:uFillTx/>
                <a:latin typeface="华文新魏"/>
              </a:rPr>
              <a:t>将</a:t>
            </a:r>
            <a:r>
              <a:rPr b="0" lang="zh-CN" sz="3300" spc="-1" strike="noStrike" u="sng">
                <a:solidFill>
                  <a:srgbClr val="000000"/>
                </a:solidFill>
                <a:uFillTx/>
                <a:latin typeface="华文新魏"/>
              </a:rPr>
              <a:t>CPU</a:t>
            </a:r>
            <a:r>
              <a:rPr b="0" lang="zh-CN" sz="3300" spc="-1" strike="noStrike" u="sng">
                <a:solidFill>
                  <a:srgbClr val="000000"/>
                </a:solidFill>
                <a:uFillTx/>
                <a:latin typeface="华文新魏"/>
              </a:rPr>
              <a:t>、存储器（少量的</a:t>
            </a:r>
            <a:r>
              <a:rPr b="0" lang="zh-CN" sz="3300" spc="-1" strike="noStrike" u="sng">
                <a:solidFill>
                  <a:srgbClr val="000000"/>
                </a:solidFill>
                <a:uFillTx/>
                <a:latin typeface="华文新魏"/>
              </a:rPr>
              <a:t>RAM</a:t>
            </a:r>
            <a:r>
              <a:rPr b="0" lang="zh-CN" sz="3300" spc="-1" strike="noStrike" u="sng">
                <a:solidFill>
                  <a:srgbClr val="000000"/>
                </a:solidFill>
                <a:uFillTx/>
                <a:latin typeface="华文新魏"/>
              </a:rPr>
              <a:t>、</a:t>
            </a:r>
            <a:r>
              <a:rPr b="0" lang="zh-CN" sz="3300" spc="-1" strike="noStrike" u="sng">
                <a:solidFill>
                  <a:srgbClr val="000000"/>
                </a:solidFill>
                <a:uFillTx/>
                <a:latin typeface="华文新魏"/>
              </a:rPr>
              <a:t>ROM</a:t>
            </a:r>
            <a:r>
              <a:rPr b="0" lang="zh-CN" sz="3300" spc="-1" strike="noStrike" u="sng">
                <a:solidFill>
                  <a:srgbClr val="000000"/>
                </a:solidFill>
                <a:uFillTx/>
                <a:latin typeface="华文新魏"/>
              </a:rPr>
              <a:t>或两者都有）和其它外设封装在同一片集成电路里</a:t>
            </a:r>
            <a:r>
              <a:rPr b="0" lang="zh-CN" sz="3300" spc="-1" strike="noStrike">
                <a:solidFill>
                  <a:srgbClr val="000000"/>
                </a:solidFill>
                <a:latin typeface="华文新魏"/>
              </a:rPr>
              <a:t>。</a:t>
            </a:r>
            <a:endParaRPr b="0" lang="zh-CN" sz="3300" spc="-1" strike="noStrike">
              <a:solidFill>
                <a:srgbClr val="000000"/>
              </a:solidFill>
              <a:latin typeface="Calibri"/>
            </a:endParaRPr>
          </a:p>
          <a:p>
            <a:pPr>
              <a:lnSpc>
                <a:spcPct val="90000"/>
              </a:lnSpc>
            </a:pPr>
            <a:endParaRPr b="0" lang="zh-CN" sz="3300" spc="-1" strike="noStrike">
              <a:solidFill>
                <a:srgbClr val="000000"/>
              </a:solidFill>
              <a:latin typeface="Calibri"/>
            </a:endParaRPr>
          </a:p>
          <a:p>
            <a:pPr indent="-324000">
              <a:lnSpc>
                <a:spcPct val="90000"/>
              </a:lnSpc>
              <a:buClr>
                <a:srgbClr val="000000"/>
              </a:buClr>
              <a:buFont typeface="Wingdings" charset="2"/>
              <a:buChar char=""/>
            </a:pPr>
            <a:r>
              <a:rPr b="0" lang="zh-CN" sz="3300" spc="-1" strike="noStrike">
                <a:solidFill>
                  <a:srgbClr val="000000"/>
                </a:solidFill>
                <a:latin typeface="华文新魏"/>
              </a:rPr>
              <a:t>常见的有</a:t>
            </a:r>
            <a:r>
              <a:rPr b="1" lang="zh-CN" sz="3300" spc="-1" strike="noStrike">
                <a:solidFill>
                  <a:srgbClr val="ff3300"/>
                </a:solidFill>
                <a:latin typeface="华文新魏"/>
              </a:rPr>
              <a:t>8051</a:t>
            </a:r>
            <a:r>
              <a:rPr b="1" lang="zh-CN" sz="3300" spc="-1" strike="noStrike">
                <a:solidFill>
                  <a:srgbClr val="ff3300"/>
                </a:solidFill>
                <a:latin typeface="华文新魏"/>
              </a:rPr>
              <a:t>、</a:t>
            </a:r>
            <a:r>
              <a:rPr b="1" lang="zh-CN" sz="3300" spc="-1" strike="noStrike">
                <a:solidFill>
                  <a:srgbClr val="ff3300"/>
                </a:solidFill>
                <a:latin typeface="华文新魏"/>
              </a:rPr>
              <a:t>P51XA</a:t>
            </a:r>
            <a:r>
              <a:rPr b="1" lang="zh-CN" sz="3300" spc="-1" strike="noStrike">
                <a:solidFill>
                  <a:srgbClr val="ff3300"/>
                </a:solidFill>
                <a:latin typeface="华文新魏"/>
              </a:rPr>
              <a:t>、</a:t>
            </a:r>
            <a:r>
              <a:rPr b="1" lang="zh-CN" sz="3300" spc="-1" strike="noStrike">
                <a:solidFill>
                  <a:srgbClr val="ff3300"/>
                </a:solidFill>
                <a:latin typeface="华文新魏"/>
              </a:rPr>
              <a:t>MCS-251</a:t>
            </a:r>
            <a:r>
              <a:rPr b="1" lang="zh-CN" sz="3300" spc="-1" strike="noStrike">
                <a:solidFill>
                  <a:srgbClr val="ff3300"/>
                </a:solidFill>
                <a:latin typeface="华文新魏"/>
              </a:rPr>
              <a:t>等</a:t>
            </a:r>
            <a:r>
              <a:rPr b="0" lang="zh-CN" sz="3300" spc="-1" strike="noStrike">
                <a:solidFill>
                  <a:srgbClr val="000000"/>
                </a:solidFill>
                <a:latin typeface="华文新魏"/>
              </a:rPr>
              <a:t>。</a:t>
            </a:r>
            <a:r>
              <a:rPr b="1" lang="zh-CN" sz="3300" spc="-1" strike="noStrike">
                <a:solidFill>
                  <a:srgbClr val="ff3300"/>
                </a:solidFill>
                <a:latin typeface="华文新魏"/>
              </a:rPr>
              <a:t>单片机≠</a:t>
            </a:r>
            <a:r>
              <a:rPr b="1" lang="zh-CN" sz="3300" spc="-1" strike="noStrike">
                <a:solidFill>
                  <a:srgbClr val="ff3300"/>
                </a:solidFill>
                <a:latin typeface="华文新魏"/>
              </a:rPr>
              <a:t>8051</a:t>
            </a:r>
            <a:r>
              <a:rPr b="1" lang="zh-CN" sz="3300" spc="-1" strike="noStrike">
                <a:solidFill>
                  <a:srgbClr val="ff3300"/>
                </a:solidFill>
                <a:latin typeface="华文新魏"/>
              </a:rPr>
              <a:t>，单片机</a:t>
            </a:r>
            <a:r>
              <a:rPr b="1" lang="zh-CN" sz="3300" spc="-1" strike="noStrike">
                <a:solidFill>
                  <a:srgbClr val="ff3300"/>
                </a:solidFill>
                <a:latin typeface="华文新魏"/>
              </a:rPr>
              <a:t>&gt;8051.</a:t>
            </a:r>
            <a:endParaRPr b="0" lang="zh-CN" sz="3300" spc="-1" strike="noStrike">
              <a:solidFill>
                <a:srgbClr val="000000"/>
              </a:solidFill>
              <a:latin typeface="Calibri"/>
            </a:endParaRPr>
          </a:p>
          <a:p>
            <a:pPr indent="-324000">
              <a:lnSpc>
                <a:spcPct val="90000"/>
              </a:lnSpc>
              <a:buClr>
                <a:srgbClr val="000000"/>
              </a:buClr>
              <a:buFont typeface="Wingdings" charset="2"/>
              <a:buChar char=""/>
            </a:pPr>
            <a:r>
              <a:rPr b="0" lang="zh-CN" sz="3300" spc="-1" strike="noStrike">
                <a:solidFill>
                  <a:srgbClr val="000000"/>
                </a:solidFill>
                <a:latin typeface="华文新魏"/>
              </a:rPr>
              <a:t>微控制器的特点是单片化，体积大大减小，从而使功耗和成本下降、可靠性提高。</a:t>
            </a:r>
            <a:endParaRPr b="0" lang="zh-CN" sz="3300" spc="-1" strike="noStrike">
              <a:solidFill>
                <a:srgbClr val="000000"/>
              </a:solidFill>
              <a:latin typeface="Calibri"/>
            </a:endParaRPr>
          </a:p>
          <a:p>
            <a:pPr>
              <a:lnSpc>
                <a:spcPct val="90000"/>
              </a:lnSpc>
            </a:pPr>
            <a:endParaRPr b="0" lang="zh-CN" sz="3300" spc="-1" strike="noStrike">
              <a:solidFill>
                <a:srgbClr val="000000"/>
              </a:solidFill>
              <a:latin typeface="Calibri"/>
            </a:endParaRPr>
          </a:p>
        </p:txBody>
      </p:sp>
    </p:spTree>
  </p:cSld>
  <p:timing>
    <p:tnLst>
      <p:par>
        <p:cTn id="63" dur="indefinite" restart="never" nodeType="tmRoot">
          <p:childTnLst>
            <p:seq>
              <p:cTn id="64"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TextShape 1"/>
          <p:cNvSpPr txBox="1"/>
          <p:nvPr/>
        </p:nvSpPr>
        <p:spPr>
          <a:xfrm>
            <a:off x="14473440" y="6640920"/>
            <a:ext cx="399600" cy="214920"/>
          </a:xfrm>
          <a:prstGeom prst="rect">
            <a:avLst/>
          </a:prstGeom>
          <a:noFill/>
          <a:ln>
            <a:noFill/>
          </a:ln>
        </p:spPr>
        <p:txBody>
          <a:bodyPr lIns="0" rIns="0" tIns="0" bIns="0"/>
          <a:p>
            <a:pPr>
              <a:lnSpc>
                <a:spcPct val="100000"/>
              </a:lnSpc>
            </a:pPr>
            <a:fld id="{8618C7AB-A0D8-42DD-8B2F-D714B6D44449}"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124" name="TextShape 2"/>
          <p:cNvSpPr txBox="1"/>
          <p:nvPr/>
        </p:nvSpPr>
        <p:spPr>
          <a:xfrm>
            <a:off x="1847880" y="260280"/>
            <a:ext cx="8229240" cy="1142640"/>
          </a:xfrm>
          <a:prstGeom prst="rect">
            <a:avLst/>
          </a:prstGeom>
          <a:noFill/>
          <a:ln>
            <a:noFill/>
          </a:ln>
        </p:spPr>
        <p:txBody>
          <a:bodyPr lIns="0" rIns="0" tIns="0" bIns="0" anchor="ctr">
            <a:normAutofit/>
          </a:bodyPr>
          <a:p>
            <a:pPr>
              <a:lnSpc>
                <a:spcPct val="100000"/>
              </a:lnSpc>
            </a:pPr>
            <a:r>
              <a:rPr b="1" lang="zh-CN" sz="3700" spc="-1" strike="noStrike">
                <a:solidFill>
                  <a:srgbClr val="000000"/>
                </a:solidFill>
                <a:latin typeface="隶书"/>
                <a:ea typeface="隶书"/>
              </a:rPr>
              <a:t>         </a:t>
            </a:r>
            <a:br/>
            <a:r>
              <a:rPr b="1" lang="zh-CN" sz="4900" spc="-1" strike="noStrike">
                <a:solidFill>
                  <a:srgbClr val="000000"/>
                </a:solidFill>
                <a:latin typeface="隶书"/>
                <a:ea typeface="隶书"/>
              </a:rPr>
              <a:t>嵌入式</a:t>
            </a:r>
            <a:r>
              <a:rPr b="1" lang="zh-CN" sz="4900" spc="-1" strike="noStrike">
                <a:solidFill>
                  <a:srgbClr val="000000"/>
                </a:solidFill>
                <a:latin typeface="隶书"/>
                <a:ea typeface="隶书"/>
              </a:rPr>
              <a:t>DSP</a:t>
            </a:r>
            <a:br/>
            <a:endParaRPr b="0" lang="zh-CN" sz="4900" spc="-1" strike="noStrike">
              <a:solidFill>
                <a:srgbClr val="000000"/>
              </a:solidFill>
              <a:latin typeface="Calibri"/>
            </a:endParaRPr>
          </a:p>
        </p:txBody>
      </p:sp>
      <p:sp>
        <p:nvSpPr>
          <p:cNvPr id="125" name="TextShape 3"/>
          <p:cNvSpPr txBox="1"/>
          <p:nvPr/>
        </p:nvSpPr>
        <p:spPr>
          <a:xfrm>
            <a:off x="1992240" y="1557360"/>
            <a:ext cx="8229240" cy="3309840"/>
          </a:xfrm>
          <a:prstGeom prst="rect">
            <a:avLst/>
          </a:prstGeom>
          <a:noFill/>
          <a:ln>
            <a:noFill/>
          </a:ln>
        </p:spPr>
        <p:txBody>
          <a:bodyPr lIns="0" rIns="0" tIns="0" bIns="0"/>
          <a:p>
            <a:pPr>
              <a:lnSpc>
                <a:spcPct val="90000"/>
              </a:lnSpc>
            </a:pPr>
            <a:r>
              <a:rPr b="1" lang="zh-CN" sz="2000" spc="-1" strike="noStrike">
                <a:solidFill>
                  <a:srgbClr val="000000"/>
                </a:solidFill>
                <a:latin typeface="Calibri"/>
              </a:rPr>
              <a:t>嵌入式</a:t>
            </a:r>
            <a:r>
              <a:rPr b="1" lang="zh-CN" sz="2000" spc="-1" strike="noStrike">
                <a:solidFill>
                  <a:srgbClr val="000000"/>
                </a:solidFill>
                <a:latin typeface="Calibri"/>
              </a:rPr>
              <a:t>DSP</a:t>
            </a:r>
            <a:r>
              <a:rPr b="0" lang="zh-CN" sz="2800" spc="-1" strike="noStrike">
                <a:solidFill>
                  <a:srgbClr val="0070c0"/>
                </a:solidFill>
                <a:latin typeface="Arial"/>
              </a:rPr>
              <a:t> (Digital Signal Processor)</a:t>
            </a:r>
            <a:r>
              <a:rPr b="1" lang="zh-CN" sz="2000" spc="-1" strike="noStrike">
                <a:solidFill>
                  <a:srgbClr val="000000"/>
                </a:solidFill>
                <a:latin typeface="Calibri"/>
              </a:rPr>
              <a:t>处理器有两个发展方向：</a:t>
            </a:r>
            <a:endParaRPr b="0" lang="zh-CN" sz="2000" spc="-1" strike="noStrike">
              <a:solidFill>
                <a:srgbClr val="000000"/>
              </a:solidFill>
              <a:latin typeface="Calibri"/>
            </a:endParaRPr>
          </a:p>
          <a:p>
            <a:pPr indent="-324000">
              <a:lnSpc>
                <a:spcPct val="90000"/>
              </a:lnSpc>
              <a:buClr>
                <a:srgbClr val="ff3300"/>
              </a:buClr>
              <a:buFont typeface="Wingdings" charset="2"/>
              <a:buChar char=""/>
            </a:pPr>
            <a:r>
              <a:rPr b="1" lang="zh-CN" sz="2700" spc="-1" strike="noStrike">
                <a:solidFill>
                  <a:srgbClr val="ff3300"/>
                </a:solidFill>
                <a:latin typeface="宋体"/>
              </a:rPr>
              <a:t>单片化设计——</a:t>
            </a:r>
            <a:r>
              <a:rPr b="0" lang="zh-CN" sz="2700" spc="-1" strike="noStrike">
                <a:solidFill>
                  <a:srgbClr val="000000"/>
                </a:solidFill>
                <a:latin typeface="宋体"/>
              </a:rPr>
              <a:t>嵌入式</a:t>
            </a:r>
            <a:r>
              <a:rPr b="0" lang="zh-CN" sz="2700" spc="-1" strike="noStrike">
                <a:solidFill>
                  <a:srgbClr val="000000"/>
                </a:solidFill>
                <a:latin typeface="宋体"/>
              </a:rPr>
              <a:t>DSP</a:t>
            </a:r>
            <a:r>
              <a:rPr b="0" lang="zh-CN" sz="2700" spc="-1" strike="noStrike">
                <a:solidFill>
                  <a:srgbClr val="000000"/>
                </a:solidFill>
                <a:latin typeface="宋体"/>
              </a:rPr>
              <a:t>处理器和嵌入式处理器集成，片上增加丰富的外设成为具有高性能</a:t>
            </a:r>
            <a:r>
              <a:rPr b="0" lang="zh-CN" sz="2700" spc="-1" strike="noStrike">
                <a:solidFill>
                  <a:srgbClr val="000000"/>
                </a:solidFill>
                <a:latin typeface="宋体"/>
              </a:rPr>
              <a:t>DSP</a:t>
            </a:r>
            <a:r>
              <a:rPr b="0" lang="zh-CN" sz="2700" spc="-1" strike="noStrike">
                <a:solidFill>
                  <a:srgbClr val="000000"/>
                </a:solidFill>
                <a:latin typeface="宋体"/>
              </a:rPr>
              <a:t>功能的</a:t>
            </a:r>
            <a:r>
              <a:rPr b="1" lang="zh-CN" sz="2700" spc="-1" strike="noStrike">
                <a:solidFill>
                  <a:srgbClr val="ff3300"/>
                </a:solidFill>
                <a:latin typeface="宋体"/>
              </a:rPr>
              <a:t>SoC</a:t>
            </a:r>
            <a:r>
              <a:rPr b="0" lang="zh-CN" sz="2700" spc="-1" strike="noStrike">
                <a:solidFill>
                  <a:srgbClr val="000000"/>
                </a:solidFill>
                <a:latin typeface="宋体"/>
              </a:rPr>
              <a:t>；</a:t>
            </a:r>
            <a:endParaRPr b="0" lang="zh-CN" sz="2700" spc="-1" strike="noStrike">
              <a:solidFill>
                <a:srgbClr val="000000"/>
              </a:solidFill>
              <a:latin typeface="Calibri"/>
            </a:endParaRPr>
          </a:p>
          <a:p>
            <a:pPr>
              <a:lnSpc>
                <a:spcPct val="90000"/>
              </a:lnSpc>
            </a:pPr>
            <a:endParaRPr b="0" lang="zh-CN" sz="2700" spc="-1" strike="noStrike">
              <a:solidFill>
                <a:srgbClr val="000000"/>
              </a:solidFill>
              <a:latin typeface="Calibri"/>
            </a:endParaRPr>
          </a:p>
          <a:p>
            <a:pPr>
              <a:lnSpc>
                <a:spcPct val="90000"/>
              </a:lnSpc>
            </a:pPr>
            <a:endParaRPr b="0" lang="zh-CN" sz="2700" spc="-1" strike="noStrike">
              <a:solidFill>
                <a:srgbClr val="000000"/>
              </a:solidFill>
              <a:latin typeface="Calibri"/>
            </a:endParaRPr>
          </a:p>
          <a:p>
            <a:pPr indent="-324000">
              <a:lnSpc>
                <a:spcPct val="90000"/>
              </a:lnSpc>
              <a:buClr>
                <a:srgbClr val="000000"/>
              </a:buClr>
              <a:buFont typeface="Wingdings" charset="2"/>
              <a:buChar char=""/>
            </a:pPr>
            <a:r>
              <a:rPr b="0" lang="zh-CN" sz="2700" spc="-1" strike="noStrike">
                <a:solidFill>
                  <a:srgbClr val="000000"/>
                </a:solidFill>
                <a:latin typeface="宋体"/>
              </a:rPr>
              <a:t>是在通用微处理器、微控制器或</a:t>
            </a:r>
            <a:r>
              <a:rPr b="0" lang="zh-CN" sz="2700" spc="-1" strike="noStrike">
                <a:solidFill>
                  <a:srgbClr val="000000"/>
                </a:solidFill>
                <a:latin typeface="宋体"/>
              </a:rPr>
              <a:t>SoC</a:t>
            </a:r>
            <a:r>
              <a:rPr b="0" lang="zh-CN" sz="2700" spc="-1" strike="noStrike">
                <a:solidFill>
                  <a:srgbClr val="000000"/>
                </a:solidFill>
                <a:latin typeface="宋体"/>
              </a:rPr>
              <a:t>中增加</a:t>
            </a:r>
            <a:r>
              <a:rPr b="1" lang="zh-CN" sz="2700" spc="-1" strike="noStrike">
                <a:solidFill>
                  <a:srgbClr val="ff3300"/>
                </a:solidFill>
                <a:latin typeface="宋体"/>
              </a:rPr>
              <a:t>DSP</a:t>
            </a:r>
            <a:r>
              <a:rPr b="1" lang="zh-CN" sz="2700" spc="-1" strike="noStrike">
                <a:solidFill>
                  <a:srgbClr val="ff3300"/>
                </a:solidFill>
                <a:latin typeface="宋体"/>
              </a:rPr>
              <a:t>协处理器</a:t>
            </a:r>
            <a:r>
              <a:rPr b="0" lang="zh-CN" sz="2700" spc="-1" strike="noStrike">
                <a:solidFill>
                  <a:srgbClr val="000000"/>
                </a:solidFill>
                <a:latin typeface="宋体"/>
              </a:rPr>
              <a:t>，例如</a:t>
            </a:r>
            <a:r>
              <a:rPr b="0" lang="zh-CN" sz="2700" spc="-1" strike="noStrike">
                <a:solidFill>
                  <a:srgbClr val="000000"/>
                </a:solidFill>
                <a:latin typeface="宋体"/>
              </a:rPr>
              <a:t>Intel</a:t>
            </a:r>
            <a:r>
              <a:rPr b="0" lang="zh-CN" sz="2700" spc="-1" strike="noStrike">
                <a:solidFill>
                  <a:srgbClr val="000000"/>
                </a:solidFill>
                <a:latin typeface="宋体"/>
              </a:rPr>
              <a:t>的</a:t>
            </a:r>
            <a:r>
              <a:rPr b="0" lang="zh-CN" sz="2700" spc="-1" strike="noStrike">
                <a:solidFill>
                  <a:srgbClr val="000000"/>
                </a:solidFill>
                <a:latin typeface="宋体"/>
              </a:rPr>
              <a:t>MCS-296</a:t>
            </a:r>
            <a:r>
              <a:rPr b="0" lang="zh-CN" sz="2700" spc="-1" strike="noStrike">
                <a:solidFill>
                  <a:srgbClr val="000000"/>
                </a:solidFill>
                <a:latin typeface="宋体"/>
              </a:rPr>
              <a:t>和</a:t>
            </a:r>
            <a:r>
              <a:rPr b="0" lang="zh-CN" sz="2700" spc="-1" strike="noStrike">
                <a:solidFill>
                  <a:srgbClr val="000000"/>
                </a:solidFill>
                <a:latin typeface="宋体"/>
              </a:rPr>
              <a:t>Siemens</a:t>
            </a:r>
            <a:r>
              <a:rPr b="0" lang="zh-CN" sz="2700" spc="-1" strike="noStrike">
                <a:solidFill>
                  <a:srgbClr val="000000"/>
                </a:solidFill>
                <a:latin typeface="宋体"/>
              </a:rPr>
              <a:t>的</a:t>
            </a:r>
            <a:r>
              <a:rPr b="0" lang="zh-CN" sz="2700" spc="-1" strike="noStrike">
                <a:solidFill>
                  <a:srgbClr val="000000"/>
                </a:solidFill>
                <a:latin typeface="宋体"/>
              </a:rPr>
              <a:t>TriCore</a:t>
            </a:r>
            <a:r>
              <a:rPr b="0" lang="zh-CN" sz="2700" spc="-1" strike="noStrike">
                <a:solidFill>
                  <a:srgbClr val="000000"/>
                </a:solidFill>
                <a:latin typeface="宋体"/>
              </a:rPr>
              <a:t>。</a:t>
            </a:r>
            <a:endParaRPr b="0" lang="zh-CN" sz="2700" spc="-1" strike="noStrike">
              <a:solidFill>
                <a:srgbClr val="000000"/>
              </a:solidFill>
              <a:latin typeface="Calibri"/>
            </a:endParaRPr>
          </a:p>
          <a:p>
            <a:pPr>
              <a:lnSpc>
                <a:spcPct val="90000"/>
              </a:lnSpc>
            </a:pPr>
            <a:endParaRPr b="0" lang="zh-CN" sz="2700" spc="-1" strike="noStrike">
              <a:solidFill>
                <a:srgbClr val="000000"/>
              </a:solidFill>
              <a:latin typeface="Calibri"/>
            </a:endParaRPr>
          </a:p>
        </p:txBody>
      </p:sp>
      <p:sp>
        <p:nvSpPr>
          <p:cNvPr id="126" name="CustomShape 4"/>
          <p:cNvSpPr/>
          <p:nvPr/>
        </p:nvSpPr>
        <p:spPr>
          <a:xfrm>
            <a:off x="5063400" y="2705040"/>
            <a:ext cx="2087280" cy="974160"/>
          </a:xfrm>
          <a:prstGeom prst="rect">
            <a:avLst/>
          </a:prstGeom>
          <a:noFill/>
          <a:ln w="9360">
            <a:solidFill>
              <a:schemeClr val="tx1"/>
            </a:solidFill>
            <a:miter/>
          </a:ln>
        </p:spPr>
        <p:style>
          <a:lnRef idx="0"/>
          <a:fillRef idx="0"/>
          <a:effectRef idx="0"/>
          <a:fontRef idx="minor"/>
        </p:style>
        <p:txBody>
          <a:bodyPr lIns="90000" rIns="90000" tIns="45000" bIns="45000"/>
          <a:p>
            <a:pPr algn="ctr">
              <a:lnSpc>
                <a:spcPct val="100000"/>
              </a:lnSpc>
              <a:spcBef>
                <a:spcPts val="1199"/>
              </a:spcBef>
            </a:pPr>
            <a:r>
              <a:rPr b="0" lang="en-US" sz="2400" spc="-1" strike="noStrike">
                <a:solidFill>
                  <a:srgbClr val="000000"/>
                </a:solidFill>
                <a:latin typeface="Times New Roman"/>
                <a:ea typeface="华文新魏"/>
              </a:rPr>
              <a:t>CPU</a:t>
            </a:r>
            <a:endParaRPr b="0" lang="en-US" sz="2400" spc="-1" strike="noStrike">
              <a:latin typeface="Arial"/>
            </a:endParaRPr>
          </a:p>
          <a:p>
            <a:pPr algn="ctr">
              <a:lnSpc>
                <a:spcPct val="100000"/>
              </a:lnSpc>
              <a:spcBef>
                <a:spcPts val="1199"/>
              </a:spcBef>
            </a:pPr>
            <a:r>
              <a:rPr b="0" lang="en-US" sz="2400" spc="-1" strike="noStrike">
                <a:solidFill>
                  <a:srgbClr val="000000"/>
                </a:solidFill>
                <a:latin typeface="Times New Roman"/>
                <a:ea typeface="华文新魏"/>
              </a:rPr>
              <a:t>DSP</a:t>
            </a:r>
            <a:endParaRPr b="0" lang="en-US" sz="2400" spc="-1" strike="noStrike">
              <a:latin typeface="Arial"/>
            </a:endParaRPr>
          </a:p>
        </p:txBody>
      </p:sp>
      <p:sp>
        <p:nvSpPr>
          <p:cNvPr id="127" name="CustomShape 5"/>
          <p:cNvSpPr/>
          <p:nvPr/>
        </p:nvSpPr>
        <p:spPr>
          <a:xfrm>
            <a:off x="5087880" y="5265720"/>
            <a:ext cx="2087280" cy="456120"/>
          </a:xfrm>
          <a:prstGeom prst="rect">
            <a:avLst/>
          </a:prstGeom>
          <a:noFill/>
          <a:ln w="9360">
            <a:solidFill>
              <a:schemeClr val="tx1"/>
            </a:solidFill>
            <a:miter/>
          </a:ln>
        </p:spPr>
        <p:style>
          <a:lnRef idx="0"/>
          <a:fillRef idx="0"/>
          <a:effectRef idx="0"/>
          <a:fontRef idx="minor"/>
        </p:style>
        <p:txBody>
          <a:bodyPr lIns="90000" rIns="90000" tIns="45000" bIns="45000"/>
          <a:p>
            <a:pPr algn="ctr">
              <a:lnSpc>
                <a:spcPct val="100000"/>
              </a:lnSpc>
              <a:spcBef>
                <a:spcPts val="1199"/>
              </a:spcBef>
            </a:pPr>
            <a:r>
              <a:rPr b="0" lang="en-US" sz="2400" spc="-1" strike="noStrike">
                <a:solidFill>
                  <a:srgbClr val="000000"/>
                </a:solidFill>
                <a:latin typeface="Times New Roman"/>
                <a:ea typeface="华文新魏"/>
              </a:rPr>
              <a:t>CPU</a:t>
            </a:r>
            <a:endParaRPr b="0" lang="en-US" sz="2400" spc="-1" strike="noStrike">
              <a:latin typeface="Arial"/>
            </a:endParaRPr>
          </a:p>
        </p:txBody>
      </p:sp>
      <p:sp>
        <p:nvSpPr>
          <p:cNvPr id="128" name="CustomShape 6"/>
          <p:cNvSpPr/>
          <p:nvPr/>
        </p:nvSpPr>
        <p:spPr>
          <a:xfrm>
            <a:off x="5087880" y="5770440"/>
            <a:ext cx="2087280" cy="456120"/>
          </a:xfrm>
          <a:prstGeom prst="rect">
            <a:avLst/>
          </a:prstGeom>
          <a:noFill/>
          <a:ln w="9360">
            <a:solidFill>
              <a:schemeClr val="tx1"/>
            </a:solidFill>
            <a:miter/>
          </a:ln>
        </p:spPr>
        <p:style>
          <a:lnRef idx="0"/>
          <a:fillRef idx="0"/>
          <a:effectRef idx="0"/>
          <a:fontRef idx="minor"/>
        </p:style>
        <p:txBody>
          <a:bodyPr lIns="90000" rIns="90000" tIns="45000" bIns="45000"/>
          <a:p>
            <a:pPr algn="ctr">
              <a:lnSpc>
                <a:spcPct val="100000"/>
              </a:lnSpc>
            </a:pPr>
            <a:r>
              <a:rPr b="0" lang="en-US" sz="2400" spc="-1" strike="noStrike">
                <a:solidFill>
                  <a:srgbClr val="000000"/>
                </a:solidFill>
                <a:latin typeface="Times New Roman"/>
                <a:ea typeface="华文新魏"/>
              </a:rPr>
              <a:t>DSP</a:t>
            </a:r>
            <a:r>
              <a:rPr b="0" lang="en-US" sz="2400" spc="-1" strike="noStrike">
                <a:solidFill>
                  <a:srgbClr val="000000"/>
                </a:solidFill>
                <a:latin typeface="Times New Roman"/>
                <a:ea typeface="华文新魏"/>
              </a:rPr>
              <a:t>协处理器</a:t>
            </a:r>
            <a:endParaRPr b="0" lang="en-US" sz="2400" spc="-1" strike="noStrike">
              <a:latin typeface="Arial"/>
            </a:endParaRPr>
          </a:p>
        </p:txBody>
      </p:sp>
    </p:spTree>
  </p:cSld>
  <p:timing>
    <p:tnLst>
      <p:par>
        <p:cTn id="65" dur="indefinite" restart="never" nodeType="tmRoot">
          <p:childTnLst>
            <p:seq>
              <p:cTn id="66"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14473440" y="6640920"/>
            <a:ext cx="399600" cy="214920"/>
          </a:xfrm>
          <a:prstGeom prst="rect">
            <a:avLst/>
          </a:prstGeom>
          <a:noFill/>
          <a:ln>
            <a:noFill/>
          </a:ln>
        </p:spPr>
        <p:txBody>
          <a:bodyPr lIns="0" rIns="0" tIns="0" bIns="0"/>
          <a:p>
            <a:pPr>
              <a:lnSpc>
                <a:spcPct val="100000"/>
              </a:lnSpc>
            </a:pPr>
            <a:fld id="{838F6033-B591-476E-B965-F5E0FF0EF2A4}"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130" name="TextShape 2"/>
          <p:cNvSpPr txBox="1"/>
          <p:nvPr/>
        </p:nvSpPr>
        <p:spPr>
          <a:xfrm>
            <a:off x="1523880" y="507600"/>
            <a:ext cx="8229240" cy="676800"/>
          </a:xfrm>
          <a:prstGeom prst="rect">
            <a:avLst/>
          </a:prstGeom>
          <a:noFill/>
          <a:ln>
            <a:noFill/>
          </a:ln>
        </p:spPr>
        <p:txBody>
          <a:bodyPr lIns="0" rIns="0" tIns="0" bIns="0" anchor="ctr"/>
          <a:p>
            <a:pPr>
              <a:lnSpc>
                <a:spcPct val="100000"/>
              </a:lnSpc>
            </a:pPr>
            <a:r>
              <a:rPr b="1" lang="zh-CN" sz="4400" spc="-1" strike="noStrike">
                <a:solidFill>
                  <a:srgbClr val="000000"/>
                </a:solidFill>
                <a:latin typeface="隶书"/>
                <a:ea typeface="隶书"/>
              </a:rPr>
              <a:t>典型嵌入式处理器介绍 </a:t>
            </a:r>
            <a:endParaRPr b="0" lang="zh-CN" sz="4400" spc="-1" strike="noStrike">
              <a:solidFill>
                <a:srgbClr val="000000"/>
              </a:solidFill>
              <a:latin typeface="Calibri"/>
            </a:endParaRPr>
          </a:p>
        </p:txBody>
      </p:sp>
      <p:sp>
        <p:nvSpPr>
          <p:cNvPr id="131" name="TextShape 3"/>
          <p:cNvSpPr txBox="1"/>
          <p:nvPr/>
        </p:nvSpPr>
        <p:spPr>
          <a:xfrm>
            <a:off x="2136600" y="1504800"/>
            <a:ext cx="7543440" cy="3446640"/>
          </a:xfrm>
          <a:prstGeom prst="rect">
            <a:avLst/>
          </a:prstGeom>
          <a:noFill/>
          <a:ln>
            <a:noFill/>
          </a:ln>
        </p:spPr>
        <p:txBody>
          <a:bodyPr lIns="0" rIns="0" tIns="0" bIns="0"/>
          <a:p>
            <a:pPr indent="-324000">
              <a:lnSpc>
                <a:spcPct val="100000"/>
              </a:lnSpc>
              <a:buClr>
                <a:srgbClr val="000000"/>
              </a:buClr>
              <a:buFont typeface="Wingdings" charset="2"/>
              <a:buChar char=""/>
            </a:pPr>
            <a:r>
              <a:rPr b="0" lang="zh-CN" sz="3200" spc="-1" strike="noStrike">
                <a:solidFill>
                  <a:srgbClr val="000000"/>
                </a:solidFill>
                <a:latin typeface="Calibri"/>
              </a:rPr>
              <a:t>MIPS</a:t>
            </a:r>
            <a:r>
              <a:rPr b="0" lang="zh-CN" sz="3200" spc="-1" strike="noStrike">
                <a:solidFill>
                  <a:srgbClr val="000000"/>
                </a:solidFill>
                <a:latin typeface="宋体"/>
              </a:rPr>
              <a:t>处理器</a:t>
            </a:r>
            <a:endParaRPr b="0" lang="zh-CN" sz="3200" spc="-1" strike="noStrike">
              <a:solidFill>
                <a:srgbClr val="000000"/>
              </a:solidFill>
              <a:latin typeface="Calibri"/>
            </a:endParaRPr>
          </a:p>
          <a:p>
            <a:pPr>
              <a:lnSpc>
                <a:spcPct val="100000"/>
              </a:lnSpc>
            </a:pPr>
            <a:endParaRPr b="0" lang="zh-CN" sz="3200" spc="-1" strike="noStrike">
              <a:solidFill>
                <a:srgbClr val="000000"/>
              </a:solidFill>
              <a:latin typeface="Calibri"/>
            </a:endParaRPr>
          </a:p>
          <a:p>
            <a:pPr indent="-324000">
              <a:lnSpc>
                <a:spcPct val="100000"/>
              </a:lnSpc>
              <a:buClr>
                <a:srgbClr val="000000"/>
              </a:buClr>
              <a:buFont typeface="Wingdings" charset="2"/>
              <a:buChar char=""/>
            </a:pPr>
            <a:r>
              <a:rPr b="0" lang="zh-CN" sz="3200" spc="-1" strike="noStrike">
                <a:solidFill>
                  <a:srgbClr val="000000"/>
                </a:solidFill>
                <a:latin typeface="Calibri"/>
              </a:rPr>
              <a:t>PowerPC</a:t>
            </a:r>
            <a:r>
              <a:rPr b="0" lang="zh-CN" sz="3200" spc="-1" strike="noStrike">
                <a:solidFill>
                  <a:srgbClr val="000000"/>
                </a:solidFill>
                <a:latin typeface="宋体"/>
              </a:rPr>
              <a:t>处理器</a:t>
            </a:r>
            <a:r>
              <a:rPr b="0" lang="zh-CN" sz="3200" spc="-1" strike="noStrike">
                <a:solidFill>
                  <a:srgbClr val="000000"/>
                </a:solidFill>
                <a:latin typeface="Calibri"/>
              </a:rPr>
              <a:t> </a:t>
            </a:r>
            <a:endParaRPr b="0" lang="zh-CN" sz="3200" spc="-1" strike="noStrike">
              <a:solidFill>
                <a:srgbClr val="000000"/>
              </a:solidFill>
              <a:latin typeface="Calibri"/>
            </a:endParaRPr>
          </a:p>
          <a:p>
            <a:pPr>
              <a:lnSpc>
                <a:spcPct val="100000"/>
              </a:lnSpc>
            </a:pPr>
            <a:endParaRPr b="0" lang="zh-CN" sz="3200" spc="-1" strike="noStrike">
              <a:solidFill>
                <a:srgbClr val="000000"/>
              </a:solidFill>
              <a:latin typeface="Calibri"/>
            </a:endParaRPr>
          </a:p>
          <a:p>
            <a:pPr indent="-324000">
              <a:lnSpc>
                <a:spcPct val="100000"/>
              </a:lnSpc>
              <a:buClr>
                <a:srgbClr val="000000"/>
              </a:buClr>
              <a:buFont typeface="Wingdings" charset="2"/>
              <a:buChar char=""/>
            </a:pPr>
            <a:r>
              <a:rPr b="0" lang="zh-CN" sz="3200" spc="-1" strike="noStrike">
                <a:solidFill>
                  <a:srgbClr val="000000"/>
                </a:solidFill>
                <a:latin typeface="Calibri"/>
              </a:rPr>
              <a:t>Sparc</a:t>
            </a:r>
            <a:r>
              <a:rPr b="0" lang="zh-CN" sz="3200" spc="-1" strike="noStrike">
                <a:solidFill>
                  <a:srgbClr val="000000"/>
                </a:solidFill>
                <a:latin typeface="宋体"/>
              </a:rPr>
              <a:t>处理器</a:t>
            </a:r>
            <a:r>
              <a:rPr b="0" lang="zh-CN" sz="3200" spc="-1" strike="noStrike">
                <a:solidFill>
                  <a:srgbClr val="000000"/>
                </a:solidFill>
                <a:latin typeface="Calibri"/>
              </a:rPr>
              <a:t> </a:t>
            </a:r>
            <a:endParaRPr b="0" lang="zh-CN" sz="3200" spc="-1" strike="noStrike">
              <a:solidFill>
                <a:srgbClr val="000000"/>
              </a:solidFill>
              <a:latin typeface="Calibri"/>
            </a:endParaRPr>
          </a:p>
          <a:p>
            <a:pPr>
              <a:lnSpc>
                <a:spcPct val="100000"/>
              </a:lnSpc>
            </a:pPr>
            <a:endParaRPr b="0" lang="zh-CN" sz="3200" spc="-1" strike="noStrike">
              <a:solidFill>
                <a:srgbClr val="000000"/>
              </a:solidFill>
              <a:latin typeface="Calibri"/>
            </a:endParaRPr>
          </a:p>
          <a:p>
            <a:pPr indent="-324000">
              <a:lnSpc>
                <a:spcPct val="100000"/>
              </a:lnSpc>
              <a:buClr>
                <a:srgbClr val="000000"/>
              </a:buClr>
              <a:buFont typeface="Wingdings" charset="2"/>
              <a:buChar char=""/>
            </a:pPr>
            <a:r>
              <a:rPr b="0" lang="zh-CN" sz="3200" spc="-1" strike="noStrike">
                <a:solidFill>
                  <a:srgbClr val="000000"/>
                </a:solidFill>
                <a:latin typeface="Calibri"/>
              </a:rPr>
              <a:t>ARM</a:t>
            </a:r>
            <a:r>
              <a:rPr b="0" lang="zh-CN" sz="3200" spc="-1" strike="noStrike">
                <a:solidFill>
                  <a:srgbClr val="000000"/>
                </a:solidFill>
                <a:latin typeface="宋体"/>
              </a:rPr>
              <a:t>处理器</a:t>
            </a:r>
            <a:r>
              <a:rPr b="0" lang="zh-CN" sz="3200" spc="-1" strike="noStrike">
                <a:solidFill>
                  <a:srgbClr val="000000"/>
                </a:solidFill>
                <a:latin typeface="Calibri"/>
              </a:rPr>
              <a:t> </a:t>
            </a:r>
            <a:endParaRPr b="0" lang="zh-CN" sz="3200" spc="-1" strike="noStrike">
              <a:solidFill>
                <a:srgbClr val="000000"/>
              </a:solidFill>
              <a:latin typeface="Calibri"/>
            </a:endParaRPr>
          </a:p>
        </p:txBody>
      </p:sp>
    </p:spTree>
  </p:cSld>
  <p:timing>
    <p:tnLst>
      <p:par>
        <p:cTn id="67" dur="indefinite" restart="never" nodeType="tmRoot">
          <p:childTnLst>
            <p:seq>
              <p:cTn id="68"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TextShape 1"/>
          <p:cNvSpPr txBox="1"/>
          <p:nvPr/>
        </p:nvSpPr>
        <p:spPr>
          <a:xfrm>
            <a:off x="14473440" y="6640920"/>
            <a:ext cx="399600" cy="214920"/>
          </a:xfrm>
          <a:prstGeom prst="rect">
            <a:avLst/>
          </a:prstGeom>
          <a:noFill/>
          <a:ln>
            <a:noFill/>
          </a:ln>
        </p:spPr>
        <p:txBody>
          <a:bodyPr lIns="0" rIns="0" tIns="0" bIns="0"/>
          <a:p>
            <a:pPr>
              <a:lnSpc>
                <a:spcPct val="100000"/>
              </a:lnSpc>
            </a:pPr>
            <a:fld id="{CD9C2BE3-E411-4EB5-8767-6019FCE3A6E7}"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133" name="TextShape 2"/>
          <p:cNvSpPr txBox="1"/>
          <p:nvPr/>
        </p:nvSpPr>
        <p:spPr>
          <a:xfrm>
            <a:off x="1682640" y="507600"/>
            <a:ext cx="8229240" cy="676800"/>
          </a:xfrm>
          <a:prstGeom prst="rect">
            <a:avLst/>
          </a:prstGeom>
          <a:noFill/>
          <a:ln>
            <a:noFill/>
          </a:ln>
        </p:spPr>
        <p:txBody>
          <a:bodyPr lIns="0" rIns="0" tIns="0" bIns="0" anchor="ctr"/>
          <a:p>
            <a:pPr marL="685800" indent="-685440">
              <a:lnSpc>
                <a:spcPct val="100000"/>
              </a:lnSpc>
            </a:pPr>
            <a:r>
              <a:rPr b="1" lang="zh-CN" sz="4400" spc="-1" strike="noStrike">
                <a:solidFill>
                  <a:srgbClr val="000000"/>
                </a:solidFill>
                <a:latin typeface="隶书"/>
                <a:ea typeface="隶书"/>
              </a:rPr>
              <a:t>嵌入式</a:t>
            </a:r>
            <a:r>
              <a:rPr b="1" lang="zh-CN" sz="4400" spc="-1" strike="noStrike">
                <a:solidFill>
                  <a:srgbClr val="000000"/>
                </a:solidFill>
                <a:latin typeface="隶书"/>
                <a:ea typeface="隶书"/>
              </a:rPr>
              <a:t>SoC</a:t>
            </a:r>
            <a:endParaRPr b="0" lang="zh-CN" sz="4400" spc="-1" strike="noStrike">
              <a:solidFill>
                <a:srgbClr val="000000"/>
              </a:solidFill>
              <a:latin typeface="Calibri"/>
            </a:endParaRPr>
          </a:p>
        </p:txBody>
      </p:sp>
      <p:sp>
        <p:nvSpPr>
          <p:cNvPr id="134" name="TextShape 3"/>
          <p:cNvSpPr txBox="1"/>
          <p:nvPr/>
        </p:nvSpPr>
        <p:spPr>
          <a:xfrm>
            <a:off x="2208240" y="1700280"/>
            <a:ext cx="7543440" cy="4495320"/>
          </a:xfrm>
          <a:prstGeom prst="rect">
            <a:avLst/>
          </a:prstGeom>
          <a:noFill/>
          <a:ln>
            <a:noFill/>
          </a:ln>
        </p:spPr>
        <p:txBody>
          <a:bodyPr lIns="0" rIns="0" tIns="0" bIns="0"/>
          <a:p>
            <a:pPr indent="-324000">
              <a:lnSpc>
                <a:spcPct val="100000"/>
              </a:lnSpc>
              <a:buClr>
                <a:srgbClr val="000000"/>
              </a:buClr>
              <a:buFont typeface="Wingdings" charset="2"/>
              <a:buChar char=""/>
            </a:pPr>
            <a:r>
              <a:rPr b="0" lang="zh-CN" sz="3600" spc="-1" strike="noStrike">
                <a:solidFill>
                  <a:srgbClr val="000000"/>
                </a:solidFill>
                <a:latin typeface="Calibri"/>
              </a:rPr>
              <a:t>20</a:t>
            </a:r>
            <a:r>
              <a:rPr b="0" lang="zh-CN" sz="3600" spc="-1" strike="noStrike">
                <a:solidFill>
                  <a:srgbClr val="000000"/>
                </a:solidFill>
                <a:latin typeface="Calibri"/>
              </a:rPr>
              <a:t>世纪</a:t>
            </a:r>
            <a:r>
              <a:rPr b="0" lang="zh-CN" sz="3600" spc="-1" strike="noStrike">
                <a:solidFill>
                  <a:srgbClr val="000000"/>
                </a:solidFill>
                <a:latin typeface="Calibri"/>
              </a:rPr>
              <a:t>90</a:t>
            </a:r>
            <a:r>
              <a:rPr b="0" lang="zh-CN" sz="3600" spc="-1" strike="noStrike">
                <a:solidFill>
                  <a:srgbClr val="000000"/>
                </a:solidFill>
                <a:latin typeface="Calibri"/>
              </a:rPr>
              <a:t>年代后，</a:t>
            </a:r>
            <a:r>
              <a:rPr b="0" lang="zh-CN" sz="3600" spc="-1" strike="noStrike">
                <a:solidFill>
                  <a:srgbClr val="0070c0"/>
                </a:solidFill>
                <a:latin typeface="Calibri"/>
              </a:rPr>
              <a:t>“集成电路”级设计 转向“集成系统”级设计</a:t>
            </a:r>
            <a:r>
              <a:rPr b="0" lang="zh-CN" sz="3600" spc="-1" strike="noStrike">
                <a:solidFill>
                  <a:srgbClr val="ff0000"/>
                </a:solidFill>
                <a:latin typeface="Calibri"/>
              </a:rPr>
              <a:t>(</a:t>
            </a:r>
            <a:r>
              <a:rPr b="0" lang="zh-CN" sz="3600" spc="-1" strike="noStrike">
                <a:solidFill>
                  <a:srgbClr val="ff3300"/>
                </a:solidFill>
                <a:latin typeface="Calibri"/>
              </a:rPr>
              <a:t>“IC”——“IS”)</a:t>
            </a:r>
            <a:endParaRPr b="0" lang="zh-CN" sz="3600" spc="-1" strike="noStrike">
              <a:solidFill>
                <a:srgbClr val="000000"/>
              </a:solidFill>
              <a:latin typeface="Calibri"/>
            </a:endParaRPr>
          </a:p>
          <a:p>
            <a:pPr>
              <a:lnSpc>
                <a:spcPct val="100000"/>
              </a:lnSpc>
            </a:pPr>
            <a:endParaRPr b="0" lang="zh-CN" sz="3600" spc="-1" strike="noStrike">
              <a:solidFill>
                <a:srgbClr val="000000"/>
              </a:solidFill>
              <a:latin typeface="Calibri"/>
            </a:endParaRPr>
          </a:p>
          <a:p>
            <a:pPr indent="-324000">
              <a:lnSpc>
                <a:spcPct val="100000"/>
              </a:lnSpc>
              <a:buClr>
                <a:srgbClr val="000000"/>
              </a:buClr>
              <a:buFont typeface="Wingdings" charset="2"/>
              <a:buChar char=""/>
            </a:pPr>
            <a:r>
              <a:rPr b="0" lang="zh-CN" sz="3600" spc="-1" strike="noStrike">
                <a:solidFill>
                  <a:srgbClr val="000000"/>
                </a:solidFill>
                <a:latin typeface="Calibri"/>
              </a:rPr>
              <a:t>目前嵌入式系统已进入单片系统</a:t>
            </a:r>
            <a:r>
              <a:rPr b="0" lang="zh-CN" sz="3600" spc="-1" strike="noStrike">
                <a:solidFill>
                  <a:srgbClr val="000000"/>
                </a:solidFill>
                <a:latin typeface="Calibri"/>
              </a:rPr>
              <a:t>SoC</a:t>
            </a:r>
            <a:r>
              <a:rPr b="0" lang="zh-CN" sz="3600" spc="-1" strike="noStrike">
                <a:solidFill>
                  <a:srgbClr val="000000"/>
                </a:solidFill>
                <a:latin typeface="Calibri"/>
              </a:rPr>
              <a:t>的设计阶段，并开始逐步进入实用化、规范化阶段，集成电路已进入</a:t>
            </a:r>
            <a:r>
              <a:rPr b="0" lang="zh-CN" sz="3600" spc="-1" strike="noStrike">
                <a:solidFill>
                  <a:srgbClr val="000000"/>
                </a:solidFill>
                <a:latin typeface="Calibri"/>
              </a:rPr>
              <a:t>SoC</a:t>
            </a:r>
            <a:r>
              <a:rPr b="0" lang="zh-CN" sz="3600" spc="-1" strike="noStrike">
                <a:solidFill>
                  <a:srgbClr val="000000"/>
                </a:solidFill>
                <a:latin typeface="Calibri"/>
              </a:rPr>
              <a:t>的设计流程。</a:t>
            </a:r>
            <a:endParaRPr b="0" lang="zh-CN" sz="3600" spc="-1" strike="noStrike">
              <a:solidFill>
                <a:srgbClr val="000000"/>
              </a:solidFill>
              <a:latin typeface="Calibri"/>
            </a:endParaRPr>
          </a:p>
        </p:txBody>
      </p:sp>
    </p:spTree>
  </p:cSld>
  <p:timing>
    <p:tnLst>
      <p:par>
        <p:cTn id="69" dur="indefinite" restart="never" nodeType="tmRoot">
          <p:childTnLst>
            <p:seq>
              <p:cTn id="70"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Shape 1"/>
          <p:cNvSpPr txBox="1"/>
          <p:nvPr/>
        </p:nvSpPr>
        <p:spPr>
          <a:xfrm>
            <a:off x="2212920" y="430920"/>
            <a:ext cx="6397200" cy="676800"/>
          </a:xfrm>
          <a:prstGeom prst="rect">
            <a:avLst/>
          </a:prstGeom>
          <a:noFill/>
          <a:ln>
            <a:noFill/>
          </a:ln>
        </p:spPr>
        <p:txBody>
          <a:bodyPr lIns="0" rIns="0" tIns="0" bIns="0"/>
          <a:p>
            <a:pPr>
              <a:lnSpc>
                <a:spcPct val="100000"/>
              </a:lnSpc>
            </a:pPr>
            <a:r>
              <a:rPr b="1" lang="zh-CN" sz="4400" spc="-1" strike="noStrike">
                <a:solidFill>
                  <a:srgbClr val="000000"/>
                </a:solidFill>
                <a:latin typeface="隶书"/>
                <a:ea typeface="隶书"/>
              </a:rPr>
              <a:t>嵌入式</a:t>
            </a:r>
            <a:r>
              <a:rPr b="1" lang="zh-CN" sz="4400" spc="-1" strike="noStrike">
                <a:solidFill>
                  <a:srgbClr val="000000"/>
                </a:solidFill>
                <a:latin typeface="隶书"/>
                <a:ea typeface="隶书"/>
              </a:rPr>
              <a:t>SoC</a:t>
            </a:r>
            <a:r>
              <a:rPr b="1" lang="zh-CN" sz="4400" spc="-1" strike="noStrike">
                <a:solidFill>
                  <a:srgbClr val="000000"/>
                </a:solidFill>
                <a:latin typeface="隶书"/>
                <a:ea typeface="隶书"/>
              </a:rPr>
              <a:t>发展的原因？</a:t>
            </a:r>
            <a:endParaRPr b="0" lang="zh-CN" sz="4400" spc="-1" strike="noStrike">
              <a:solidFill>
                <a:srgbClr val="000000"/>
              </a:solidFill>
              <a:latin typeface="Calibri"/>
            </a:endParaRPr>
          </a:p>
        </p:txBody>
      </p:sp>
      <p:sp>
        <p:nvSpPr>
          <p:cNvPr id="136" name="TextShape 2"/>
          <p:cNvSpPr txBox="1"/>
          <p:nvPr/>
        </p:nvSpPr>
        <p:spPr>
          <a:xfrm>
            <a:off x="2136600" y="6356520"/>
            <a:ext cx="1980720" cy="364680"/>
          </a:xfrm>
          <a:prstGeom prst="rect">
            <a:avLst/>
          </a:prstGeom>
          <a:noFill/>
          <a:ln>
            <a:noFill/>
          </a:ln>
        </p:spPr>
        <p:txBody>
          <a:bodyPr lIns="0" rIns="0" tIns="0" bIns="0"/>
          <a:p>
            <a:pPr>
              <a:lnSpc>
                <a:spcPct val="100000"/>
              </a:lnSpc>
            </a:pPr>
            <a:fld id="{2C90474B-51DF-41DF-A832-DC8422A3F80E}"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137" name="TextShape 3"/>
          <p:cNvSpPr txBox="1"/>
          <p:nvPr/>
        </p:nvSpPr>
        <p:spPr>
          <a:xfrm>
            <a:off x="1981080" y="1219320"/>
            <a:ext cx="8229240" cy="3261960"/>
          </a:xfrm>
          <a:prstGeom prst="rect">
            <a:avLst/>
          </a:prstGeom>
          <a:noFill/>
          <a:ln>
            <a:noFill/>
          </a:ln>
        </p:spPr>
        <p:txBody>
          <a:bodyPr lIns="0" rIns="0" tIns="0" bIns="0"/>
          <a:p>
            <a:pPr indent="-324000">
              <a:lnSpc>
                <a:spcPct val="100000"/>
              </a:lnSpc>
              <a:buClr>
                <a:srgbClr val="000000"/>
              </a:buClr>
              <a:buFont typeface="Wingdings" charset="2"/>
              <a:buChar char=""/>
            </a:pPr>
            <a:r>
              <a:rPr b="0" lang="zh-CN" sz="3200" spc="-1" strike="noStrike">
                <a:solidFill>
                  <a:srgbClr val="000000"/>
                </a:solidFill>
                <a:latin typeface="Calibri"/>
              </a:rPr>
              <a:t>新产品在市场上的生命大为缩短，平均从</a:t>
            </a:r>
            <a:r>
              <a:rPr b="0" lang="zh-CN" sz="3200" spc="-1" strike="noStrike">
                <a:solidFill>
                  <a:srgbClr val="000000"/>
                </a:solidFill>
                <a:latin typeface="Calibri"/>
              </a:rPr>
              <a:t>36</a:t>
            </a:r>
            <a:r>
              <a:rPr b="0" lang="zh-CN" sz="3200" spc="-1" strike="noStrike">
                <a:solidFill>
                  <a:srgbClr val="000000"/>
                </a:solidFill>
                <a:latin typeface="Calibri"/>
              </a:rPr>
              <a:t>月到缩短为</a:t>
            </a:r>
            <a:r>
              <a:rPr b="0" lang="zh-CN" sz="3200" spc="-1" strike="noStrike">
                <a:solidFill>
                  <a:srgbClr val="000000"/>
                </a:solidFill>
                <a:latin typeface="Calibri"/>
              </a:rPr>
              <a:t>15-9</a:t>
            </a:r>
            <a:r>
              <a:rPr b="0" lang="zh-CN" sz="3200" spc="-1" strike="noStrike">
                <a:solidFill>
                  <a:srgbClr val="000000"/>
                </a:solidFill>
                <a:latin typeface="Calibri"/>
              </a:rPr>
              <a:t>月，要求产品的设计周期也大大缩短。</a:t>
            </a:r>
            <a:endParaRPr b="0" lang="zh-CN" sz="3200" spc="-1" strike="noStrike">
              <a:solidFill>
                <a:srgbClr val="000000"/>
              </a:solidFill>
              <a:latin typeface="Calibri"/>
            </a:endParaRPr>
          </a:p>
          <a:p>
            <a:pPr indent="-324000">
              <a:lnSpc>
                <a:spcPct val="100000"/>
              </a:lnSpc>
              <a:buClr>
                <a:srgbClr val="000000"/>
              </a:buClr>
              <a:buFont typeface="Wingdings" charset="2"/>
              <a:buChar char=""/>
            </a:pPr>
            <a:r>
              <a:rPr b="0" lang="zh-CN" sz="3200" spc="-1" strike="noStrike">
                <a:solidFill>
                  <a:srgbClr val="000000"/>
                </a:solidFill>
                <a:latin typeface="Calibri"/>
              </a:rPr>
              <a:t>性能要求——高密度、高速度、高性能、小体积、低电压、低功耗。</a:t>
            </a:r>
            <a:r>
              <a:rPr b="0" lang="zh-CN" sz="3200" spc="-1" strike="noStrike">
                <a:solidFill>
                  <a:srgbClr val="ff3300"/>
                </a:solidFill>
                <a:latin typeface="Calibri"/>
              </a:rPr>
              <a:t>特别是低功耗。</a:t>
            </a:r>
            <a:endParaRPr b="0" lang="zh-CN" sz="3200" spc="-1" strike="noStrike">
              <a:solidFill>
                <a:srgbClr val="000000"/>
              </a:solidFill>
              <a:latin typeface="Calibri"/>
            </a:endParaRPr>
          </a:p>
          <a:p>
            <a:pPr indent="-324000">
              <a:lnSpc>
                <a:spcPct val="100000"/>
              </a:lnSpc>
              <a:buClr>
                <a:srgbClr val="000000"/>
              </a:buClr>
              <a:buFont typeface="Wingdings" charset="2"/>
              <a:buChar char=""/>
            </a:pPr>
            <a:r>
              <a:rPr b="0" lang="zh-CN" sz="3200" spc="-1" strike="noStrike">
                <a:solidFill>
                  <a:srgbClr val="000000"/>
                </a:solidFill>
                <a:latin typeface="Calibri"/>
              </a:rPr>
              <a:t>成本价格、可靠性。</a:t>
            </a:r>
            <a:endParaRPr b="0" lang="zh-CN" sz="3200" spc="-1" strike="noStrike">
              <a:solidFill>
                <a:srgbClr val="000000"/>
              </a:solidFill>
              <a:latin typeface="Calibri"/>
            </a:endParaRPr>
          </a:p>
          <a:p>
            <a:pPr>
              <a:lnSpc>
                <a:spcPct val="100000"/>
              </a:lnSpc>
            </a:pPr>
            <a:endParaRPr b="0" lang="zh-CN" sz="3200" spc="-1" strike="noStrike">
              <a:solidFill>
                <a:srgbClr val="000000"/>
              </a:solidFill>
              <a:latin typeface="Calibri"/>
            </a:endParaRPr>
          </a:p>
        </p:txBody>
      </p:sp>
    </p:spTree>
  </p:cSld>
  <p:timing>
    <p:tnLst>
      <p:par>
        <p:cTn id="71" dur="indefinite" restart="never" nodeType="tmRoot">
          <p:childTnLst>
            <p:seq>
              <p:cTn id="72"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extShape 1"/>
          <p:cNvSpPr txBox="1"/>
          <p:nvPr/>
        </p:nvSpPr>
        <p:spPr>
          <a:xfrm>
            <a:off x="2212920" y="430920"/>
            <a:ext cx="6397200" cy="676800"/>
          </a:xfrm>
          <a:prstGeom prst="rect">
            <a:avLst/>
          </a:prstGeom>
          <a:noFill/>
          <a:ln>
            <a:noFill/>
          </a:ln>
        </p:spPr>
        <p:txBody>
          <a:bodyPr lIns="0" rIns="0" tIns="0" bIns="0"/>
          <a:p>
            <a:pPr>
              <a:lnSpc>
                <a:spcPct val="100000"/>
              </a:lnSpc>
            </a:pPr>
            <a:r>
              <a:rPr b="1" lang="zh-CN" sz="4400" spc="-1" strike="noStrike">
                <a:solidFill>
                  <a:srgbClr val="000000"/>
                </a:solidFill>
                <a:latin typeface="隶书"/>
                <a:ea typeface="隶书"/>
              </a:rPr>
              <a:t>嵌入式</a:t>
            </a:r>
            <a:r>
              <a:rPr b="1" lang="zh-CN" sz="4400" spc="-1" strike="noStrike">
                <a:solidFill>
                  <a:srgbClr val="000000"/>
                </a:solidFill>
                <a:latin typeface="隶书"/>
                <a:ea typeface="隶书"/>
              </a:rPr>
              <a:t>SoC</a:t>
            </a:r>
            <a:r>
              <a:rPr b="1" lang="zh-CN" sz="4400" spc="-1" strike="noStrike">
                <a:solidFill>
                  <a:srgbClr val="000000"/>
                </a:solidFill>
                <a:latin typeface="隶书"/>
                <a:ea typeface="隶书"/>
              </a:rPr>
              <a:t>的特点</a:t>
            </a:r>
            <a:endParaRPr b="0" lang="zh-CN" sz="4400" spc="-1" strike="noStrike">
              <a:solidFill>
                <a:srgbClr val="000000"/>
              </a:solidFill>
              <a:latin typeface="Calibri"/>
            </a:endParaRPr>
          </a:p>
        </p:txBody>
      </p:sp>
      <p:sp>
        <p:nvSpPr>
          <p:cNvPr id="139" name="TextShape 2"/>
          <p:cNvSpPr txBox="1"/>
          <p:nvPr/>
        </p:nvSpPr>
        <p:spPr>
          <a:xfrm>
            <a:off x="2136600" y="6356520"/>
            <a:ext cx="1980720" cy="364680"/>
          </a:xfrm>
          <a:prstGeom prst="rect">
            <a:avLst/>
          </a:prstGeom>
          <a:noFill/>
          <a:ln>
            <a:noFill/>
          </a:ln>
        </p:spPr>
        <p:txBody>
          <a:bodyPr lIns="0" rIns="0" tIns="0" bIns="0"/>
          <a:p>
            <a:pPr>
              <a:lnSpc>
                <a:spcPct val="100000"/>
              </a:lnSpc>
            </a:pPr>
            <a:fld id="{E977F0D6-DA0F-48B5-A5CE-20E020B09176}"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140" name="TextShape 3"/>
          <p:cNvSpPr txBox="1"/>
          <p:nvPr/>
        </p:nvSpPr>
        <p:spPr>
          <a:xfrm>
            <a:off x="1981080" y="1219320"/>
            <a:ext cx="8229240" cy="4246920"/>
          </a:xfrm>
          <a:prstGeom prst="rect">
            <a:avLst/>
          </a:prstGeom>
          <a:noFill/>
          <a:ln>
            <a:noFill/>
          </a:ln>
        </p:spPr>
        <p:txBody>
          <a:bodyPr lIns="0" rIns="0" tIns="0" bIns="0"/>
          <a:p>
            <a:pPr indent="-324000">
              <a:lnSpc>
                <a:spcPct val="100000"/>
              </a:lnSpc>
              <a:buClr>
                <a:srgbClr val="000000"/>
              </a:buClr>
              <a:buFont typeface="Wingdings" charset="2"/>
              <a:buChar char=""/>
            </a:pPr>
            <a:r>
              <a:rPr b="0" lang="zh-CN" sz="3600" spc="-1" strike="noStrike">
                <a:solidFill>
                  <a:srgbClr val="000000"/>
                </a:solidFill>
                <a:latin typeface="Calibri"/>
              </a:rPr>
              <a:t>进入二十一世纪后，集成电路设计进入了高度集成的</a:t>
            </a:r>
            <a:r>
              <a:rPr b="0" lang="zh-CN" sz="3600" spc="-1" strike="noStrike">
                <a:solidFill>
                  <a:srgbClr val="000000"/>
                </a:solidFill>
                <a:latin typeface="Calibri"/>
              </a:rPr>
              <a:t>SoC</a:t>
            </a:r>
            <a:r>
              <a:rPr b="0" lang="zh-CN" sz="3600" spc="-1" strike="noStrike">
                <a:solidFill>
                  <a:srgbClr val="000000"/>
                </a:solidFill>
                <a:latin typeface="Calibri"/>
              </a:rPr>
              <a:t>时代。</a:t>
            </a:r>
            <a:endParaRPr b="0" lang="zh-CN" sz="3600" spc="-1" strike="noStrike">
              <a:solidFill>
                <a:srgbClr val="000000"/>
              </a:solidFill>
              <a:latin typeface="Calibri"/>
            </a:endParaRPr>
          </a:p>
          <a:p>
            <a:pPr>
              <a:lnSpc>
                <a:spcPct val="100000"/>
              </a:lnSpc>
            </a:pPr>
            <a:endParaRPr b="0" lang="zh-CN" sz="3600" spc="-1" strike="noStrike">
              <a:solidFill>
                <a:srgbClr val="000000"/>
              </a:solidFill>
              <a:latin typeface="Calibri"/>
            </a:endParaRPr>
          </a:p>
          <a:p>
            <a:pPr indent="-324000">
              <a:lnSpc>
                <a:spcPct val="100000"/>
              </a:lnSpc>
              <a:buClr>
                <a:srgbClr val="000000"/>
              </a:buClr>
              <a:buFont typeface="Wingdings" charset="2"/>
              <a:buChar char=""/>
            </a:pPr>
            <a:r>
              <a:rPr b="0" lang="zh-CN" sz="3600" spc="-1" strike="noStrike">
                <a:solidFill>
                  <a:srgbClr val="000000"/>
                </a:solidFill>
                <a:latin typeface="Calibri"/>
              </a:rPr>
              <a:t>SoC</a:t>
            </a:r>
            <a:r>
              <a:rPr b="0" lang="zh-CN" sz="3600" spc="-1" strike="noStrike">
                <a:solidFill>
                  <a:srgbClr val="000000"/>
                </a:solidFill>
                <a:latin typeface="Calibri"/>
              </a:rPr>
              <a:t>设计技术优点：</a:t>
            </a:r>
            <a:endParaRPr b="0" lang="zh-CN" sz="3600" spc="-1" strike="noStrike">
              <a:solidFill>
                <a:srgbClr val="000000"/>
              </a:solidFill>
              <a:latin typeface="Calibri"/>
            </a:endParaRPr>
          </a:p>
          <a:p>
            <a:pPr lvl="1" marL="457200" indent="-324000">
              <a:lnSpc>
                <a:spcPct val="100000"/>
              </a:lnSpc>
              <a:buClr>
                <a:srgbClr val="000000"/>
              </a:buClr>
              <a:buFont typeface="Wingdings" charset="2"/>
              <a:buChar char=""/>
            </a:pPr>
            <a:r>
              <a:rPr b="0" lang="zh-CN" sz="2800" spc="-1" strike="noStrike">
                <a:solidFill>
                  <a:srgbClr val="000000"/>
                </a:solidFill>
                <a:latin typeface="Calibri"/>
              </a:rPr>
              <a:t>大幅度地提高系统的可靠性</a:t>
            </a:r>
            <a:endParaRPr b="0" lang="zh-CN" sz="2800" spc="-1" strike="noStrike">
              <a:solidFill>
                <a:srgbClr val="000000"/>
              </a:solidFill>
              <a:latin typeface="Calibri"/>
            </a:endParaRPr>
          </a:p>
          <a:p>
            <a:pPr lvl="1" marL="457200" indent="-324000">
              <a:lnSpc>
                <a:spcPct val="100000"/>
              </a:lnSpc>
              <a:buClr>
                <a:srgbClr val="000000"/>
              </a:buClr>
              <a:buFont typeface="Wingdings" charset="2"/>
              <a:buChar char=""/>
            </a:pPr>
            <a:r>
              <a:rPr b="0" lang="zh-CN" sz="2800" spc="-1" strike="noStrike">
                <a:solidFill>
                  <a:srgbClr val="000000"/>
                </a:solidFill>
                <a:latin typeface="Calibri"/>
              </a:rPr>
              <a:t>减少系统的面积和功耗</a:t>
            </a:r>
            <a:endParaRPr b="0" lang="zh-CN" sz="2800" spc="-1" strike="noStrike">
              <a:solidFill>
                <a:srgbClr val="000000"/>
              </a:solidFill>
              <a:latin typeface="Calibri"/>
            </a:endParaRPr>
          </a:p>
          <a:p>
            <a:pPr lvl="1" marL="457200" indent="-324000">
              <a:lnSpc>
                <a:spcPct val="100000"/>
              </a:lnSpc>
              <a:buClr>
                <a:srgbClr val="000000"/>
              </a:buClr>
              <a:buFont typeface="Wingdings" charset="2"/>
              <a:buChar char=""/>
            </a:pPr>
            <a:r>
              <a:rPr b="0" lang="zh-CN" sz="2800" spc="-1" strike="noStrike">
                <a:solidFill>
                  <a:srgbClr val="000000"/>
                </a:solidFill>
                <a:latin typeface="Calibri"/>
              </a:rPr>
              <a:t>降低系统成本</a:t>
            </a:r>
            <a:endParaRPr b="0" lang="zh-CN" sz="2800" spc="-1" strike="noStrike">
              <a:solidFill>
                <a:srgbClr val="000000"/>
              </a:solidFill>
              <a:latin typeface="Calibri"/>
            </a:endParaRPr>
          </a:p>
          <a:p>
            <a:pPr lvl="1" marL="457200" indent="-324000">
              <a:lnSpc>
                <a:spcPct val="100000"/>
              </a:lnSpc>
              <a:buClr>
                <a:srgbClr val="000000"/>
              </a:buClr>
              <a:buFont typeface="Wingdings" charset="2"/>
              <a:buChar char=""/>
            </a:pPr>
            <a:r>
              <a:rPr b="0" lang="zh-CN" sz="2800" spc="-1" strike="noStrike">
                <a:solidFill>
                  <a:srgbClr val="000000"/>
                </a:solidFill>
                <a:latin typeface="Calibri"/>
              </a:rPr>
              <a:t>极大地提高系统的性能价格比。</a:t>
            </a:r>
            <a:endParaRPr b="0" lang="zh-CN" sz="2800" spc="-1" strike="noStrike">
              <a:solidFill>
                <a:srgbClr val="000000"/>
              </a:solidFill>
              <a:latin typeface="Calibri"/>
            </a:endParaRPr>
          </a:p>
          <a:p>
            <a:pPr>
              <a:lnSpc>
                <a:spcPct val="100000"/>
              </a:lnSpc>
            </a:pPr>
            <a:endParaRPr b="0" lang="zh-CN" sz="2800" spc="-1" strike="noStrike">
              <a:solidFill>
                <a:srgbClr val="000000"/>
              </a:solidFill>
              <a:latin typeface="Calibri"/>
            </a:endParaRPr>
          </a:p>
        </p:txBody>
      </p:sp>
    </p:spTree>
  </p:cSld>
  <p:timing>
    <p:tnLst>
      <p:par>
        <p:cTn id="73" dur="indefinite" restart="never" nodeType="tmRoot">
          <p:childTnLst>
            <p:seq>
              <p:cTn id="74"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TextShape 1"/>
          <p:cNvSpPr txBox="1"/>
          <p:nvPr/>
        </p:nvSpPr>
        <p:spPr>
          <a:xfrm>
            <a:off x="11425680" y="6640920"/>
            <a:ext cx="399600" cy="184320"/>
          </a:xfrm>
          <a:prstGeom prst="rect">
            <a:avLst/>
          </a:prstGeom>
          <a:noFill/>
          <a:ln>
            <a:noFill/>
          </a:ln>
        </p:spPr>
        <p:txBody>
          <a:bodyPr lIns="0" rIns="0" tIns="0" bIns="0"/>
          <a:p>
            <a:pPr>
              <a:lnSpc>
                <a:spcPct val="100000"/>
              </a:lnSpc>
            </a:pPr>
            <a:fld id="{E7333481-FC60-49B6-BCD2-FB0B55AA442E}" type="slidenum">
              <a:rPr b="0" lang="en-US" sz="1200" spc="-1" strike="noStrike">
                <a:solidFill>
                  <a:srgbClr val="000000"/>
                </a:solidFill>
                <a:latin typeface="Arial"/>
                <a:ea typeface="宋体"/>
              </a:rPr>
              <a:t>&lt;number&gt;</a:t>
            </a:fld>
            <a:endParaRPr b="0" lang="en-US" sz="1200" spc="-1" strike="noStrike">
              <a:latin typeface="Times New Roman"/>
            </a:endParaRPr>
          </a:p>
        </p:txBody>
      </p:sp>
      <p:sp>
        <p:nvSpPr>
          <p:cNvPr id="86" name="TextShape 2"/>
          <p:cNvSpPr txBox="1"/>
          <p:nvPr/>
        </p:nvSpPr>
        <p:spPr>
          <a:xfrm>
            <a:off x="689040" y="430920"/>
            <a:ext cx="6397200" cy="573840"/>
          </a:xfrm>
          <a:prstGeom prst="rect">
            <a:avLst/>
          </a:prstGeom>
          <a:noFill/>
          <a:ln>
            <a:noFill/>
          </a:ln>
        </p:spPr>
        <p:txBody>
          <a:bodyPr lIns="0" rIns="0" tIns="0" bIns="0" anchor="ctr"/>
          <a:p>
            <a:pPr>
              <a:lnSpc>
                <a:spcPct val="100000"/>
              </a:lnSpc>
            </a:pPr>
            <a:r>
              <a:rPr b="1" lang="zh-CN" sz="3700" spc="-1" strike="noStrike">
                <a:solidFill>
                  <a:srgbClr val="000000"/>
                </a:solidFill>
                <a:latin typeface="Calibri"/>
                <a:ea typeface="隶书"/>
              </a:rPr>
              <a:t>嵌入式系统的定义</a:t>
            </a:r>
            <a:endParaRPr b="0" lang="zh-CN" sz="3700" spc="-1" strike="noStrike">
              <a:solidFill>
                <a:srgbClr val="000000"/>
              </a:solidFill>
              <a:latin typeface="Calibri"/>
            </a:endParaRPr>
          </a:p>
        </p:txBody>
      </p:sp>
      <p:sp>
        <p:nvSpPr>
          <p:cNvPr id="87" name="TextShape 3"/>
          <p:cNvSpPr txBox="1"/>
          <p:nvPr/>
        </p:nvSpPr>
        <p:spPr>
          <a:xfrm>
            <a:off x="4042080" y="1191600"/>
            <a:ext cx="7620840" cy="1703160"/>
          </a:xfrm>
          <a:prstGeom prst="rect">
            <a:avLst/>
          </a:prstGeom>
          <a:noFill/>
          <a:ln>
            <a:noFill/>
          </a:ln>
        </p:spPr>
        <p:txBody>
          <a:bodyPr lIns="0" rIns="0" tIns="0" bIns="0"/>
          <a:p>
            <a:pPr marL="669960" indent="-669600" algn="just">
              <a:lnSpc>
                <a:spcPct val="90000"/>
              </a:lnSpc>
            </a:pPr>
            <a:endParaRPr b="0" lang="zh-CN" sz="1800" spc="-1" strike="noStrike">
              <a:solidFill>
                <a:srgbClr val="000000"/>
              </a:solidFill>
              <a:latin typeface="Calibri"/>
            </a:endParaRPr>
          </a:p>
          <a:p>
            <a:pPr marL="669960" indent="-669600" algn="just">
              <a:lnSpc>
                <a:spcPct val="90000"/>
              </a:lnSpc>
              <a:buClr>
                <a:srgbClr val="000000"/>
              </a:buClr>
              <a:buFont typeface="Wingdings" charset="2"/>
              <a:buChar char=""/>
            </a:pPr>
            <a:r>
              <a:rPr b="0" lang="zh-CN" sz="3200" spc="-1" strike="noStrike">
                <a:solidFill>
                  <a:srgbClr val="000000"/>
                </a:solidFill>
                <a:latin typeface="Calibri"/>
              </a:rPr>
              <a:t>嵌入式系统是</a:t>
            </a:r>
            <a:r>
              <a:rPr b="1" lang="zh-CN" sz="3200" spc="-1" strike="noStrike">
                <a:solidFill>
                  <a:srgbClr val="ff3300"/>
                </a:solidFill>
                <a:latin typeface="Calibri"/>
              </a:rPr>
              <a:t>嵌入到</a:t>
            </a:r>
            <a:r>
              <a:rPr b="0" lang="zh-CN" sz="3200" spc="-1" strike="noStrike">
                <a:solidFill>
                  <a:srgbClr val="000000"/>
                </a:solidFill>
                <a:latin typeface="Calibri"/>
              </a:rPr>
              <a:t>对象体系中的以嵌入式计算机为核心的专用计算机系统。</a:t>
            </a:r>
            <a:endParaRPr b="0" lang="zh-CN" sz="3200" spc="-1" strike="noStrike">
              <a:solidFill>
                <a:srgbClr val="000000"/>
              </a:solidFill>
              <a:latin typeface="Calibri"/>
            </a:endParaRPr>
          </a:p>
          <a:p>
            <a:pPr marL="669960" indent="-669600" algn="just">
              <a:lnSpc>
                <a:spcPct val="90000"/>
              </a:lnSpc>
              <a:buBlip>
                <a:blip r:embed="rId1"/>
              </a:buBlip>
            </a:pPr>
            <a:r>
              <a:rPr b="1" lang="zh-CN" sz="3200" spc="-1" strike="noStrike">
                <a:solidFill>
                  <a:srgbClr val="ff3300"/>
                </a:solidFill>
                <a:latin typeface="Calibri"/>
              </a:rPr>
              <a:t>基本要素：嵌入、专用性、计算机</a:t>
            </a:r>
            <a:endParaRPr b="0" lang="zh-CN" sz="3200" spc="-1" strike="noStrike">
              <a:solidFill>
                <a:srgbClr val="000000"/>
              </a:solidFill>
              <a:latin typeface="Calibri"/>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14473440" y="6640920"/>
            <a:ext cx="399600" cy="214920"/>
          </a:xfrm>
          <a:prstGeom prst="rect">
            <a:avLst/>
          </a:prstGeom>
          <a:noFill/>
          <a:ln>
            <a:noFill/>
          </a:ln>
        </p:spPr>
        <p:txBody>
          <a:bodyPr lIns="0" rIns="0" tIns="0" bIns="0"/>
          <a:p>
            <a:pPr>
              <a:lnSpc>
                <a:spcPct val="100000"/>
              </a:lnSpc>
            </a:pPr>
            <a:fld id="{CE6DF1C7-722E-4C05-880A-895019B6E8B0}"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142" name="TextShape 2"/>
          <p:cNvSpPr txBox="1"/>
          <p:nvPr/>
        </p:nvSpPr>
        <p:spPr>
          <a:xfrm>
            <a:off x="1682640" y="507600"/>
            <a:ext cx="8229240" cy="676800"/>
          </a:xfrm>
          <a:prstGeom prst="rect">
            <a:avLst/>
          </a:prstGeom>
          <a:noFill/>
          <a:ln>
            <a:noFill/>
          </a:ln>
        </p:spPr>
        <p:txBody>
          <a:bodyPr lIns="0" rIns="0" tIns="0" bIns="0" anchor="ctr"/>
          <a:p>
            <a:pPr>
              <a:lnSpc>
                <a:spcPct val="100000"/>
              </a:lnSpc>
            </a:pPr>
            <a:r>
              <a:rPr b="1" lang="zh-CN" sz="4400" spc="-1" strike="noStrike">
                <a:solidFill>
                  <a:srgbClr val="000000"/>
                </a:solidFill>
                <a:latin typeface="隶书"/>
                <a:ea typeface="隶书"/>
              </a:rPr>
              <a:t>嵌入式</a:t>
            </a:r>
            <a:r>
              <a:rPr b="1" lang="zh-CN" sz="4400" spc="-1" strike="noStrike">
                <a:solidFill>
                  <a:srgbClr val="000000"/>
                </a:solidFill>
                <a:latin typeface="隶书"/>
                <a:ea typeface="隶书"/>
              </a:rPr>
              <a:t>SoC</a:t>
            </a:r>
            <a:r>
              <a:rPr b="1" lang="zh-CN" sz="4400" spc="-1" strike="noStrike">
                <a:solidFill>
                  <a:srgbClr val="000000"/>
                </a:solidFill>
                <a:latin typeface="隶书"/>
                <a:ea typeface="隶书"/>
              </a:rPr>
              <a:t>的设计理念</a:t>
            </a:r>
            <a:endParaRPr b="0" lang="zh-CN" sz="4400" spc="-1" strike="noStrike">
              <a:solidFill>
                <a:srgbClr val="000000"/>
              </a:solidFill>
              <a:latin typeface="Calibri"/>
            </a:endParaRPr>
          </a:p>
        </p:txBody>
      </p:sp>
      <p:sp>
        <p:nvSpPr>
          <p:cNvPr id="143" name="TextShape 3"/>
          <p:cNvSpPr txBox="1"/>
          <p:nvPr/>
        </p:nvSpPr>
        <p:spPr>
          <a:xfrm>
            <a:off x="1827360" y="1600200"/>
            <a:ext cx="8229240" cy="3939120"/>
          </a:xfrm>
          <a:prstGeom prst="rect">
            <a:avLst/>
          </a:prstGeom>
          <a:noFill/>
          <a:ln>
            <a:noFill/>
          </a:ln>
        </p:spPr>
        <p:txBody>
          <a:bodyPr lIns="0" rIns="0" tIns="0" bIns="0"/>
          <a:p>
            <a:pPr indent="-324000">
              <a:lnSpc>
                <a:spcPct val="100000"/>
              </a:lnSpc>
              <a:buClr>
                <a:srgbClr val="000000"/>
              </a:buClr>
              <a:buFont typeface="Wingdings" charset="2"/>
              <a:buChar char=""/>
            </a:pPr>
            <a:r>
              <a:rPr b="0" lang="zh-CN" sz="3200" spc="-1" strike="noStrike">
                <a:solidFill>
                  <a:srgbClr val="000000"/>
                </a:solidFill>
                <a:latin typeface="Calibri"/>
              </a:rPr>
              <a:t>不是把所需的集成电路简单的二次集成到一个芯片上。</a:t>
            </a:r>
            <a:endParaRPr b="0" lang="zh-CN" sz="3200" spc="-1" strike="noStrike">
              <a:solidFill>
                <a:srgbClr val="000000"/>
              </a:solidFill>
              <a:latin typeface="Calibri"/>
            </a:endParaRPr>
          </a:p>
          <a:p>
            <a:pPr>
              <a:lnSpc>
                <a:spcPct val="100000"/>
              </a:lnSpc>
            </a:pPr>
            <a:endParaRPr b="0" lang="zh-CN" sz="3200" spc="-1" strike="noStrike">
              <a:solidFill>
                <a:srgbClr val="000000"/>
              </a:solidFill>
              <a:latin typeface="Calibri"/>
            </a:endParaRPr>
          </a:p>
          <a:p>
            <a:pPr indent="-324000">
              <a:lnSpc>
                <a:spcPct val="100000"/>
              </a:lnSpc>
              <a:buClr>
                <a:srgbClr val="ff0000"/>
              </a:buClr>
              <a:buFont typeface="Wingdings" charset="2"/>
              <a:buChar char=""/>
            </a:pPr>
            <a:r>
              <a:rPr b="0" lang="zh-CN" sz="3200" spc="-1" strike="noStrike">
                <a:solidFill>
                  <a:srgbClr val="ff0000"/>
                </a:solidFill>
                <a:latin typeface="Calibri"/>
              </a:rPr>
              <a:t>从整个系统性能要求出发</a:t>
            </a:r>
            <a:r>
              <a:rPr b="0" lang="zh-CN" sz="3200" spc="-1" strike="noStrike">
                <a:solidFill>
                  <a:srgbClr val="000000"/>
                </a:solidFill>
                <a:latin typeface="Calibri"/>
              </a:rPr>
              <a:t>，把微处理器、模型算法、芯片结构、外围器件各层次电路直至器件的设计紧密结合起来，并通过建立在全新理念上的系统软件和硬件的协同设计，在单个芯片上完成整个系统的功能。</a:t>
            </a:r>
            <a:endParaRPr b="0" lang="zh-CN" sz="3200" spc="-1" strike="noStrike">
              <a:solidFill>
                <a:srgbClr val="000000"/>
              </a:solidFill>
              <a:latin typeface="Calibri"/>
            </a:endParaRPr>
          </a:p>
        </p:txBody>
      </p:sp>
    </p:spTree>
  </p:cSld>
  <p:timing>
    <p:tnLst>
      <p:par>
        <p:cTn id="75" dur="indefinite" restart="never" nodeType="tmRoot">
          <p:childTnLst>
            <p:seq>
              <p:cTn id="76"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TextShape 1"/>
          <p:cNvSpPr txBox="1"/>
          <p:nvPr/>
        </p:nvSpPr>
        <p:spPr>
          <a:xfrm>
            <a:off x="14473440" y="6640920"/>
            <a:ext cx="399600" cy="214920"/>
          </a:xfrm>
          <a:prstGeom prst="rect">
            <a:avLst/>
          </a:prstGeom>
          <a:noFill/>
          <a:ln>
            <a:noFill/>
          </a:ln>
        </p:spPr>
        <p:txBody>
          <a:bodyPr lIns="0" rIns="0" tIns="0" bIns="0"/>
          <a:p>
            <a:pPr>
              <a:lnSpc>
                <a:spcPct val="100000"/>
              </a:lnSpc>
            </a:pPr>
            <a:fld id="{50F20EB3-BB43-472C-8003-68C359EB92EC}"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145" name="TextShape 2"/>
          <p:cNvSpPr txBox="1"/>
          <p:nvPr/>
        </p:nvSpPr>
        <p:spPr>
          <a:xfrm>
            <a:off x="1611360" y="507600"/>
            <a:ext cx="8229240" cy="676800"/>
          </a:xfrm>
          <a:prstGeom prst="rect">
            <a:avLst/>
          </a:prstGeom>
          <a:noFill/>
          <a:ln>
            <a:noFill/>
          </a:ln>
        </p:spPr>
        <p:txBody>
          <a:bodyPr lIns="0" rIns="0" tIns="0" bIns="0" anchor="ctr"/>
          <a:p>
            <a:pPr>
              <a:lnSpc>
                <a:spcPct val="100000"/>
              </a:lnSpc>
            </a:pPr>
            <a:r>
              <a:rPr b="1" lang="zh-CN" sz="4400" spc="-1" strike="noStrike">
                <a:solidFill>
                  <a:srgbClr val="000000"/>
                </a:solidFill>
                <a:latin typeface="隶书"/>
                <a:ea typeface="隶书"/>
              </a:rPr>
              <a:t>嵌入式</a:t>
            </a:r>
            <a:r>
              <a:rPr b="1" lang="zh-CN" sz="4400" spc="-1" strike="noStrike">
                <a:solidFill>
                  <a:srgbClr val="000000"/>
                </a:solidFill>
                <a:latin typeface="隶书"/>
                <a:ea typeface="隶书"/>
              </a:rPr>
              <a:t>SoC</a:t>
            </a:r>
            <a:r>
              <a:rPr b="1" lang="zh-CN" sz="4400" spc="-1" strike="noStrike">
                <a:solidFill>
                  <a:srgbClr val="000000"/>
                </a:solidFill>
                <a:latin typeface="隶书"/>
                <a:ea typeface="隶书"/>
              </a:rPr>
              <a:t>举例</a:t>
            </a:r>
            <a:endParaRPr b="0" lang="zh-CN" sz="4400" spc="-1" strike="noStrike">
              <a:solidFill>
                <a:srgbClr val="000000"/>
              </a:solidFill>
              <a:latin typeface="Calibri"/>
            </a:endParaRPr>
          </a:p>
        </p:txBody>
      </p:sp>
      <p:sp>
        <p:nvSpPr>
          <p:cNvPr id="146" name="TextShape 3"/>
          <p:cNvSpPr txBox="1"/>
          <p:nvPr/>
        </p:nvSpPr>
        <p:spPr>
          <a:xfrm>
            <a:off x="1682640" y="1600200"/>
            <a:ext cx="8229240" cy="2769480"/>
          </a:xfrm>
          <a:prstGeom prst="rect">
            <a:avLst/>
          </a:prstGeom>
          <a:noFill/>
          <a:ln>
            <a:noFill/>
          </a:ln>
        </p:spPr>
        <p:txBody>
          <a:bodyPr lIns="0" rIns="0" tIns="0" bIns="0"/>
          <a:p>
            <a:pPr>
              <a:lnSpc>
                <a:spcPct val="100000"/>
              </a:lnSpc>
            </a:pPr>
            <a:endParaRPr b="0" lang="zh-CN" sz="1800" spc="-1" strike="noStrike">
              <a:solidFill>
                <a:srgbClr val="000000"/>
              </a:solidFill>
              <a:latin typeface="Calibri"/>
            </a:endParaRPr>
          </a:p>
          <a:p>
            <a:pPr indent="-324000">
              <a:lnSpc>
                <a:spcPct val="100000"/>
              </a:lnSpc>
              <a:buClr>
                <a:srgbClr val="000000"/>
              </a:buClr>
              <a:buFont typeface="Wingdings" charset="2"/>
              <a:buChar char=""/>
            </a:pPr>
            <a:r>
              <a:rPr b="0" lang="zh-CN" sz="3200" spc="-1" strike="noStrike">
                <a:solidFill>
                  <a:srgbClr val="000000"/>
                </a:solidFill>
                <a:latin typeface="Calibri"/>
              </a:rPr>
              <a:t>HMS30C7202</a:t>
            </a:r>
            <a:r>
              <a:rPr b="0" lang="zh-CN" sz="3200" spc="-1" strike="noStrike">
                <a:solidFill>
                  <a:srgbClr val="000000"/>
                </a:solidFill>
                <a:latin typeface="Calibri"/>
              </a:rPr>
              <a:t>是韩国现代公司开发的基于</a:t>
            </a:r>
            <a:r>
              <a:rPr b="0" lang="zh-CN" sz="3200" spc="-1" strike="noStrike">
                <a:solidFill>
                  <a:srgbClr val="000000"/>
                </a:solidFill>
                <a:latin typeface="Calibri"/>
              </a:rPr>
              <a:t>ARM720T</a:t>
            </a:r>
            <a:r>
              <a:rPr b="0" lang="zh-CN" sz="3200" spc="-1" strike="noStrike">
                <a:solidFill>
                  <a:srgbClr val="000000"/>
                </a:solidFill>
                <a:latin typeface="Calibri"/>
              </a:rPr>
              <a:t>内核、主频为</a:t>
            </a:r>
            <a:r>
              <a:rPr b="0" lang="zh-CN" sz="3200" spc="-1" strike="noStrike">
                <a:solidFill>
                  <a:srgbClr val="000000"/>
                </a:solidFill>
                <a:latin typeface="Calibri"/>
              </a:rPr>
              <a:t>70MHz</a:t>
            </a:r>
            <a:r>
              <a:rPr b="0" lang="zh-CN" sz="3200" spc="-1" strike="noStrike">
                <a:solidFill>
                  <a:srgbClr val="000000"/>
                </a:solidFill>
                <a:latin typeface="Calibri"/>
              </a:rPr>
              <a:t>、功能非常强大高集成度的片上系统，它片内外设的资源很多，广泛应用于</a:t>
            </a:r>
            <a:r>
              <a:rPr b="0" lang="zh-CN" sz="3200" spc="-1" strike="noStrike">
                <a:solidFill>
                  <a:srgbClr val="000000"/>
                </a:solidFill>
                <a:latin typeface="Calibri"/>
              </a:rPr>
              <a:t>PDA</a:t>
            </a:r>
            <a:r>
              <a:rPr b="0" lang="zh-CN" sz="3200" spc="-1" strike="noStrike">
                <a:solidFill>
                  <a:srgbClr val="000000"/>
                </a:solidFill>
                <a:latin typeface="Calibri"/>
              </a:rPr>
              <a:t>、智能电器、工业控制、网络设备、音频设备、电子图书、</a:t>
            </a:r>
            <a:r>
              <a:rPr b="0" lang="zh-CN" sz="3200" spc="-1" strike="noStrike">
                <a:solidFill>
                  <a:srgbClr val="000000"/>
                </a:solidFill>
                <a:latin typeface="Calibri"/>
              </a:rPr>
              <a:t>POS</a:t>
            </a:r>
            <a:r>
              <a:rPr b="0" lang="zh-CN" sz="3200" spc="-1" strike="noStrike">
                <a:solidFill>
                  <a:srgbClr val="000000"/>
                </a:solidFill>
                <a:latin typeface="Calibri"/>
              </a:rPr>
              <a:t>等。</a:t>
            </a:r>
            <a:endParaRPr b="0" lang="zh-CN" sz="3200" spc="-1" strike="noStrike">
              <a:solidFill>
                <a:srgbClr val="000000"/>
              </a:solidFill>
              <a:latin typeface="Calibri"/>
            </a:endParaRPr>
          </a:p>
        </p:txBody>
      </p:sp>
    </p:spTree>
  </p:cSld>
  <p:timing>
    <p:tnLst>
      <p:par>
        <p:cTn id="77" dur="indefinite" restart="never" nodeType="tmRoot">
          <p:childTnLst>
            <p:seq>
              <p:cTn id="78"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TextShape 1"/>
          <p:cNvSpPr txBox="1"/>
          <p:nvPr/>
        </p:nvSpPr>
        <p:spPr>
          <a:xfrm>
            <a:off x="14473440" y="6640920"/>
            <a:ext cx="399600" cy="214920"/>
          </a:xfrm>
          <a:prstGeom prst="rect">
            <a:avLst/>
          </a:prstGeom>
          <a:noFill/>
          <a:ln>
            <a:noFill/>
          </a:ln>
        </p:spPr>
        <p:txBody>
          <a:bodyPr lIns="0" rIns="0" tIns="0" bIns="0"/>
          <a:p>
            <a:pPr>
              <a:lnSpc>
                <a:spcPct val="100000"/>
              </a:lnSpc>
            </a:pPr>
            <a:fld id="{7B9DED35-0E6C-42E2-A76C-81ABF79362F7}"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148" name="TextShape 2"/>
          <p:cNvSpPr txBox="1"/>
          <p:nvPr/>
        </p:nvSpPr>
        <p:spPr>
          <a:xfrm>
            <a:off x="1523880" y="507600"/>
            <a:ext cx="8229240" cy="676800"/>
          </a:xfrm>
          <a:prstGeom prst="rect">
            <a:avLst/>
          </a:prstGeom>
          <a:noFill/>
          <a:ln>
            <a:noFill/>
          </a:ln>
        </p:spPr>
        <p:txBody>
          <a:bodyPr lIns="0" rIns="0" tIns="0" bIns="0" anchor="ctr"/>
          <a:p>
            <a:pPr>
              <a:lnSpc>
                <a:spcPct val="100000"/>
              </a:lnSpc>
            </a:pPr>
            <a:r>
              <a:rPr b="1" lang="zh-CN" sz="4400" spc="-1" strike="noStrike">
                <a:solidFill>
                  <a:srgbClr val="000000"/>
                </a:solidFill>
                <a:latin typeface="隶书"/>
                <a:ea typeface="隶书"/>
              </a:rPr>
              <a:t>可编程片上系统－</a:t>
            </a:r>
            <a:r>
              <a:rPr b="1" lang="zh-CN" sz="4400" spc="-1" strike="noStrike">
                <a:solidFill>
                  <a:srgbClr val="000000"/>
                </a:solidFill>
                <a:latin typeface="隶书"/>
                <a:ea typeface="隶书"/>
              </a:rPr>
              <a:t>SOPC </a:t>
            </a:r>
            <a:endParaRPr b="0" lang="zh-CN" sz="4400" spc="-1" strike="noStrike">
              <a:solidFill>
                <a:srgbClr val="000000"/>
              </a:solidFill>
              <a:latin typeface="Calibri"/>
            </a:endParaRPr>
          </a:p>
        </p:txBody>
      </p:sp>
      <p:sp>
        <p:nvSpPr>
          <p:cNvPr id="149" name="CustomShape 3"/>
          <p:cNvSpPr/>
          <p:nvPr/>
        </p:nvSpPr>
        <p:spPr>
          <a:xfrm>
            <a:off x="1774800" y="1773360"/>
            <a:ext cx="8424360" cy="4881960"/>
          </a:xfrm>
          <a:prstGeom prst="rect">
            <a:avLst/>
          </a:prstGeom>
          <a:noFill/>
          <a:ln>
            <a:noFill/>
          </a:ln>
        </p:spPr>
        <p:style>
          <a:lnRef idx="0"/>
          <a:fillRef idx="0"/>
          <a:effectRef idx="0"/>
          <a:fontRef idx="minor"/>
        </p:style>
        <p:txBody>
          <a:bodyPr lIns="90000" rIns="90000" tIns="45000" bIns="45000"/>
          <a:p>
            <a:pPr indent="574560">
              <a:lnSpc>
                <a:spcPct val="90000"/>
              </a:lnSpc>
              <a:spcBef>
                <a:spcPts val="641"/>
              </a:spcBef>
              <a:buClr>
                <a:srgbClr val="000000"/>
              </a:buClr>
              <a:buFont typeface="Wingdings" charset="2"/>
              <a:buChar char=""/>
            </a:pPr>
            <a:r>
              <a:rPr b="0" lang="en-US" sz="3200" spc="-1" strike="noStrike">
                <a:solidFill>
                  <a:srgbClr val="000000"/>
                </a:solidFill>
                <a:latin typeface="华文新魏"/>
                <a:ea typeface="华文新魏"/>
              </a:rPr>
              <a:t>可编程逻辑器件——</a:t>
            </a:r>
            <a:r>
              <a:rPr b="0" lang="en-US" sz="3200" spc="-1" strike="noStrike">
                <a:solidFill>
                  <a:srgbClr val="000000"/>
                </a:solidFill>
                <a:latin typeface="华文新魏"/>
                <a:ea typeface="华文新魏"/>
              </a:rPr>
              <a:t>Programmable Logic Device (FPGA</a:t>
            </a:r>
            <a:r>
              <a:rPr b="0" lang="en-US" sz="3200" spc="-1" strike="noStrike">
                <a:solidFill>
                  <a:srgbClr val="000000"/>
                </a:solidFill>
                <a:latin typeface="华文新魏"/>
                <a:ea typeface="华文新魏"/>
              </a:rPr>
              <a:t>和</a:t>
            </a:r>
            <a:r>
              <a:rPr b="0" lang="en-US" sz="3200" spc="-1" strike="noStrike">
                <a:solidFill>
                  <a:srgbClr val="000000"/>
                </a:solidFill>
                <a:latin typeface="华文新魏"/>
                <a:ea typeface="华文新魏"/>
              </a:rPr>
              <a:t>CPLD)</a:t>
            </a:r>
            <a:endParaRPr b="0" lang="en-US" sz="3200" spc="-1" strike="noStrike">
              <a:latin typeface="Arial"/>
            </a:endParaRPr>
          </a:p>
          <a:p>
            <a:pPr>
              <a:lnSpc>
                <a:spcPct val="90000"/>
              </a:lnSpc>
              <a:spcBef>
                <a:spcPts val="641"/>
              </a:spcBef>
            </a:pPr>
            <a:endParaRPr b="0" lang="en-US" sz="3200" spc="-1" strike="noStrike">
              <a:latin typeface="Arial"/>
            </a:endParaRPr>
          </a:p>
          <a:p>
            <a:pPr indent="574560">
              <a:lnSpc>
                <a:spcPct val="90000"/>
              </a:lnSpc>
              <a:spcBef>
                <a:spcPts val="641"/>
              </a:spcBef>
              <a:buClr>
                <a:srgbClr val="000000"/>
              </a:buClr>
              <a:buFont typeface="Wingdings" charset="2"/>
              <a:buChar char=""/>
            </a:pPr>
            <a:r>
              <a:rPr b="0" lang="en-US" sz="3200" spc="-1" strike="noStrike">
                <a:solidFill>
                  <a:srgbClr val="000000"/>
                </a:solidFill>
                <a:latin typeface="华文新魏"/>
                <a:ea typeface="华文新魏"/>
              </a:rPr>
              <a:t>基于</a:t>
            </a:r>
            <a:r>
              <a:rPr b="0" lang="en-US" sz="3200" spc="-1" strike="noStrike">
                <a:solidFill>
                  <a:srgbClr val="000000"/>
                </a:solidFill>
                <a:latin typeface="华文新魏"/>
                <a:ea typeface="华文新魏"/>
              </a:rPr>
              <a:t>FPGA</a:t>
            </a:r>
            <a:r>
              <a:rPr b="0" lang="en-US" sz="3200" spc="-1" strike="noStrike">
                <a:solidFill>
                  <a:srgbClr val="000000"/>
                </a:solidFill>
                <a:latin typeface="华文新魏"/>
                <a:ea typeface="华文新魏"/>
              </a:rPr>
              <a:t>技术的</a:t>
            </a:r>
            <a:r>
              <a:rPr b="0" lang="en-US" sz="3200" spc="-1" strike="noStrike">
                <a:solidFill>
                  <a:srgbClr val="000000"/>
                </a:solidFill>
                <a:latin typeface="华文新魏"/>
                <a:ea typeface="华文新魏"/>
              </a:rPr>
              <a:t>SOC</a:t>
            </a:r>
            <a:r>
              <a:rPr b="0" lang="en-US" sz="3200" spc="-1" strike="noStrike">
                <a:solidFill>
                  <a:srgbClr val="000000"/>
                </a:solidFill>
                <a:latin typeface="华文新魏"/>
                <a:ea typeface="华文新魏"/>
              </a:rPr>
              <a:t>设计方案——可编程片上系统</a:t>
            </a:r>
            <a:r>
              <a:rPr b="0" lang="en-US" sz="3200" spc="-1" strike="noStrike">
                <a:solidFill>
                  <a:srgbClr val="000000"/>
                </a:solidFill>
                <a:latin typeface="华文新魏"/>
                <a:ea typeface="华文新魏"/>
              </a:rPr>
              <a:t>SOPC</a:t>
            </a:r>
            <a:endParaRPr b="0" lang="en-US" sz="3200" spc="-1" strike="noStrike">
              <a:latin typeface="Arial"/>
            </a:endParaRPr>
          </a:p>
          <a:p>
            <a:pPr>
              <a:lnSpc>
                <a:spcPct val="90000"/>
              </a:lnSpc>
              <a:spcBef>
                <a:spcPts val="641"/>
              </a:spcBef>
            </a:pPr>
            <a:r>
              <a:rPr b="0" lang="en-US" sz="3200" spc="-1" strike="noStrike">
                <a:solidFill>
                  <a:srgbClr val="000000"/>
                </a:solidFill>
                <a:latin typeface="华文新魏"/>
                <a:ea typeface="华文新魏"/>
              </a:rPr>
              <a:t> </a:t>
            </a:r>
            <a:endParaRPr b="0" lang="en-US" sz="3200" spc="-1" strike="noStrike">
              <a:latin typeface="Arial"/>
            </a:endParaRPr>
          </a:p>
          <a:p>
            <a:pPr indent="574560">
              <a:lnSpc>
                <a:spcPct val="100000"/>
              </a:lnSpc>
              <a:buClr>
                <a:srgbClr val="000000"/>
              </a:buClr>
              <a:buFont typeface="Wingdings" charset="2"/>
              <a:buChar char=""/>
            </a:pPr>
            <a:r>
              <a:rPr b="0" lang="en-US" sz="3200" spc="-1" strike="noStrike">
                <a:solidFill>
                  <a:srgbClr val="000000"/>
                </a:solidFill>
                <a:latin typeface="华文新魏"/>
                <a:ea typeface="华文新魏"/>
              </a:rPr>
              <a:t>    </a:t>
            </a:r>
            <a:r>
              <a:rPr b="0" lang="en-US" sz="3200" spc="-1" strike="noStrike">
                <a:solidFill>
                  <a:srgbClr val="000000"/>
                </a:solidFill>
                <a:latin typeface="华文新魏"/>
                <a:ea typeface="华文新魏"/>
              </a:rPr>
              <a:t>SOPC</a:t>
            </a:r>
            <a:r>
              <a:rPr b="0" lang="en-US" sz="3200" spc="-1" strike="noStrike">
                <a:solidFill>
                  <a:srgbClr val="000000"/>
                </a:solidFill>
                <a:latin typeface="华文新魏"/>
                <a:ea typeface="华文新魏"/>
              </a:rPr>
              <a:t>是</a:t>
            </a:r>
            <a:r>
              <a:rPr b="0" lang="en-US" sz="3200" spc="-1" strike="noStrike">
                <a:solidFill>
                  <a:srgbClr val="000000"/>
                </a:solidFill>
                <a:latin typeface="华文新魏"/>
                <a:ea typeface="华文新魏"/>
              </a:rPr>
              <a:t>SOC</a:t>
            </a:r>
            <a:r>
              <a:rPr b="0" lang="en-US" sz="3200" spc="-1" strike="noStrike">
                <a:solidFill>
                  <a:srgbClr val="000000"/>
                </a:solidFill>
                <a:latin typeface="华文新魏"/>
                <a:ea typeface="华文新魏"/>
              </a:rPr>
              <a:t>的一种，同时具备软硬件在系统可编程的功能</a:t>
            </a:r>
            <a:r>
              <a:rPr b="0" lang="en-US" sz="3200" spc="-1" strike="noStrike">
                <a:solidFill>
                  <a:srgbClr val="000000"/>
                </a:solidFill>
                <a:latin typeface="华文新魏"/>
                <a:ea typeface="华文新魏"/>
              </a:rPr>
              <a:t>(</a:t>
            </a:r>
            <a:r>
              <a:rPr b="0" lang="en-US" sz="3200" spc="-1" strike="noStrike">
                <a:solidFill>
                  <a:srgbClr val="000000"/>
                </a:solidFill>
                <a:latin typeface="华文新魏"/>
                <a:ea typeface="华文新魏"/>
              </a:rPr>
              <a:t>可裁剪、可扩充、可升级</a:t>
            </a:r>
            <a:r>
              <a:rPr b="0" lang="en-US" sz="3200" spc="-1" strike="noStrike">
                <a:solidFill>
                  <a:srgbClr val="000000"/>
                </a:solidFill>
                <a:latin typeface="华文新魏"/>
                <a:ea typeface="华文新魏"/>
              </a:rPr>
              <a:t>) </a:t>
            </a:r>
            <a:endParaRPr b="0" lang="en-US" sz="3200" spc="-1" strike="noStrike">
              <a:latin typeface="Arial"/>
            </a:endParaRPr>
          </a:p>
          <a:p>
            <a:pPr>
              <a:lnSpc>
                <a:spcPct val="90000"/>
              </a:lnSpc>
              <a:spcBef>
                <a:spcPts val="561"/>
              </a:spcBef>
            </a:pPr>
            <a:endParaRPr b="0" lang="en-US" sz="3200" spc="-1" strike="noStrike">
              <a:latin typeface="Arial"/>
            </a:endParaRPr>
          </a:p>
        </p:txBody>
      </p:sp>
    </p:spTree>
  </p:cSld>
  <p:timing>
    <p:tnLst>
      <p:par>
        <p:cTn id="79" dur="indefinite" restart="never" nodeType="tmRoot">
          <p:childTnLst>
            <p:seq>
              <p:cTn id="80"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14473440" y="6640920"/>
            <a:ext cx="399600" cy="214920"/>
          </a:xfrm>
          <a:prstGeom prst="rect">
            <a:avLst/>
          </a:prstGeom>
          <a:noFill/>
          <a:ln>
            <a:noFill/>
          </a:ln>
        </p:spPr>
        <p:txBody>
          <a:bodyPr lIns="0" rIns="0" tIns="0" bIns="0"/>
          <a:p>
            <a:pPr>
              <a:lnSpc>
                <a:spcPct val="100000"/>
              </a:lnSpc>
            </a:pPr>
            <a:fld id="{56FBAE80-F3BE-4D9C-A4D2-15020DFC5BB2}"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151" name="TextShape 2"/>
          <p:cNvSpPr txBox="1"/>
          <p:nvPr/>
        </p:nvSpPr>
        <p:spPr>
          <a:xfrm>
            <a:off x="1523880" y="169200"/>
            <a:ext cx="8229240" cy="1353960"/>
          </a:xfrm>
          <a:prstGeom prst="rect">
            <a:avLst/>
          </a:prstGeom>
          <a:noFill/>
          <a:ln>
            <a:noFill/>
          </a:ln>
        </p:spPr>
        <p:txBody>
          <a:bodyPr lIns="0" rIns="0" tIns="0" bIns="0" anchor="ctr"/>
          <a:p>
            <a:pPr>
              <a:lnSpc>
                <a:spcPct val="100000"/>
              </a:lnSpc>
            </a:pPr>
            <a:r>
              <a:rPr b="1" lang="zh-CN" sz="3200" spc="-1" strike="noStrike">
                <a:solidFill>
                  <a:srgbClr val="000000"/>
                </a:solidFill>
                <a:latin typeface="隶书"/>
                <a:ea typeface="隶书"/>
              </a:rPr>
              <a:t>2.4 </a:t>
            </a:r>
            <a:r>
              <a:rPr b="1" lang="zh-CN" sz="3200" spc="-1" strike="noStrike">
                <a:solidFill>
                  <a:srgbClr val="000000"/>
                </a:solidFill>
                <a:latin typeface="隶书"/>
                <a:ea typeface="隶书"/>
              </a:rPr>
              <a:t>嵌入式系统外围接口电路和设备接口</a:t>
            </a:r>
            <a:r>
              <a:rPr b="1" lang="zh-CN" sz="4400" spc="-1" strike="noStrike">
                <a:solidFill>
                  <a:srgbClr val="000000"/>
                </a:solidFill>
                <a:latin typeface="隶书"/>
                <a:ea typeface="隶书"/>
              </a:rPr>
              <a:t> </a:t>
            </a:r>
            <a:endParaRPr b="0" lang="zh-CN" sz="4400" spc="-1" strike="noStrike">
              <a:solidFill>
                <a:srgbClr val="000000"/>
              </a:solidFill>
              <a:latin typeface="Calibri"/>
            </a:endParaRPr>
          </a:p>
        </p:txBody>
      </p:sp>
      <p:sp>
        <p:nvSpPr>
          <p:cNvPr id="152" name="TextShape 3"/>
          <p:cNvSpPr txBox="1"/>
          <p:nvPr/>
        </p:nvSpPr>
        <p:spPr>
          <a:xfrm>
            <a:off x="2208240" y="1628640"/>
            <a:ext cx="7924320" cy="3554280"/>
          </a:xfrm>
          <a:prstGeom prst="rect">
            <a:avLst/>
          </a:prstGeom>
          <a:noFill/>
          <a:ln>
            <a:noFill/>
          </a:ln>
        </p:spPr>
        <p:txBody>
          <a:bodyPr lIns="0" rIns="0" tIns="0" bIns="0"/>
          <a:p>
            <a:pPr>
              <a:lnSpc>
                <a:spcPct val="70000"/>
              </a:lnSpc>
            </a:pPr>
            <a:r>
              <a:rPr b="1" lang="zh-CN" sz="3000" spc="-1" strike="noStrike">
                <a:solidFill>
                  <a:srgbClr val="000000"/>
                </a:solidFill>
                <a:latin typeface="宋体"/>
              </a:rPr>
              <a:t>根据外围设备的功能可分为以下</a:t>
            </a:r>
            <a:r>
              <a:rPr b="1" lang="zh-CN" sz="3000" spc="-1" strike="noStrike">
                <a:solidFill>
                  <a:srgbClr val="000000"/>
                </a:solidFill>
                <a:latin typeface="Calibri"/>
              </a:rPr>
              <a:t>5</a:t>
            </a:r>
            <a:r>
              <a:rPr b="1" lang="zh-CN" sz="3000" spc="-1" strike="noStrike">
                <a:solidFill>
                  <a:srgbClr val="000000"/>
                </a:solidFill>
                <a:latin typeface="宋体"/>
              </a:rPr>
              <a:t>类：</a:t>
            </a:r>
            <a:endParaRPr b="0" lang="zh-CN" sz="3000" spc="-1" strike="noStrike">
              <a:solidFill>
                <a:srgbClr val="000000"/>
              </a:solidFill>
              <a:latin typeface="Calibri"/>
            </a:endParaRPr>
          </a:p>
          <a:p>
            <a:pPr>
              <a:lnSpc>
                <a:spcPct val="70000"/>
              </a:lnSpc>
            </a:pPr>
            <a:r>
              <a:rPr b="1" lang="zh-CN" sz="3000" spc="-1" strike="noStrike">
                <a:solidFill>
                  <a:srgbClr val="000000"/>
                </a:solidFill>
                <a:latin typeface="Calibri"/>
              </a:rPr>
              <a:t> </a:t>
            </a:r>
            <a:endParaRPr b="0" lang="zh-CN" sz="3000" spc="-1" strike="noStrike">
              <a:solidFill>
                <a:srgbClr val="000000"/>
              </a:solidFill>
              <a:latin typeface="Calibri"/>
            </a:endParaRPr>
          </a:p>
          <a:p>
            <a:pPr indent="-324000">
              <a:lnSpc>
                <a:spcPct val="70000"/>
              </a:lnSpc>
              <a:buClr>
                <a:srgbClr val="000000"/>
              </a:buClr>
              <a:buFont typeface="Wingdings" charset="2"/>
              <a:buChar char=""/>
            </a:pPr>
            <a:r>
              <a:rPr b="0" lang="zh-CN" sz="3000" spc="-1" strike="noStrike">
                <a:solidFill>
                  <a:srgbClr val="000000"/>
                </a:solidFill>
                <a:latin typeface="宋体"/>
              </a:rPr>
              <a:t>存储器</a:t>
            </a:r>
            <a:endParaRPr b="0" lang="zh-CN" sz="3000" spc="-1" strike="noStrike">
              <a:solidFill>
                <a:srgbClr val="000000"/>
              </a:solidFill>
              <a:latin typeface="Calibri"/>
            </a:endParaRPr>
          </a:p>
          <a:p>
            <a:pPr>
              <a:lnSpc>
                <a:spcPct val="70000"/>
              </a:lnSpc>
            </a:pPr>
            <a:endParaRPr b="0" lang="zh-CN" sz="3000" spc="-1" strike="noStrike">
              <a:solidFill>
                <a:srgbClr val="000000"/>
              </a:solidFill>
              <a:latin typeface="Calibri"/>
            </a:endParaRPr>
          </a:p>
          <a:p>
            <a:pPr indent="-324000">
              <a:lnSpc>
                <a:spcPct val="70000"/>
              </a:lnSpc>
              <a:buClr>
                <a:srgbClr val="000000"/>
              </a:buClr>
              <a:buFont typeface="Wingdings" charset="2"/>
              <a:buChar char=""/>
            </a:pPr>
            <a:r>
              <a:rPr b="0" lang="zh-CN" sz="3000" spc="-1" strike="noStrike">
                <a:solidFill>
                  <a:srgbClr val="000000"/>
                </a:solidFill>
                <a:latin typeface="宋体"/>
              </a:rPr>
              <a:t>通信接口</a:t>
            </a:r>
            <a:endParaRPr b="0" lang="zh-CN" sz="3000" spc="-1" strike="noStrike">
              <a:solidFill>
                <a:srgbClr val="000000"/>
              </a:solidFill>
              <a:latin typeface="Calibri"/>
            </a:endParaRPr>
          </a:p>
          <a:p>
            <a:pPr>
              <a:lnSpc>
                <a:spcPct val="70000"/>
              </a:lnSpc>
            </a:pPr>
            <a:endParaRPr b="0" lang="zh-CN" sz="3000" spc="-1" strike="noStrike">
              <a:solidFill>
                <a:srgbClr val="000000"/>
              </a:solidFill>
              <a:latin typeface="Calibri"/>
            </a:endParaRPr>
          </a:p>
          <a:p>
            <a:pPr indent="-324000">
              <a:lnSpc>
                <a:spcPct val="70000"/>
              </a:lnSpc>
              <a:buClr>
                <a:srgbClr val="000000"/>
              </a:buClr>
              <a:buFont typeface="Wingdings" charset="2"/>
              <a:buChar char=""/>
            </a:pPr>
            <a:r>
              <a:rPr b="0" lang="zh-CN" sz="3000" spc="-1" strike="noStrike">
                <a:solidFill>
                  <a:srgbClr val="000000"/>
                </a:solidFill>
                <a:latin typeface="宋体"/>
              </a:rPr>
              <a:t>输入输出设备 </a:t>
            </a:r>
            <a:endParaRPr b="0" lang="zh-CN" sz="3000" spc="-1" strike="noStrike">
              <a:solidFill>
                <a:srgbClr val="000000"/>
              </a:solidFill>
              <a:latin typeface="Calibri"/>
            </a:endParaRPr>
          </a:p>
          <a:p>
            <a:pPr>
              <a:lnSpc>
                <a:spcPct val="70000"/>
              </a:lnSpc>
            </a:pPr>
            <a:endParaRPr b="0" lang="zh-CN" sz="3000" spc="-1" strike="noStrike">
              <a:solidFill>
                <a:srgbClr val="000000"/>
              </a:solidFill>
              <a:latin typeface="Calibri"/>
            </a:endParaRPr>
          </a:p>
          <a:p>
            <a:pPr indent="-324000">
              <a:lnSpc>
                <a:spcPct val="70000"/>
              </a:lnSpc>
              <a:buClr>
                <a:srgbClr val="000000"/>
              </a:buClr>
              <a:buFont typeface="Wingdings" charset="2"/>
              <a:buChar char=""/>
            </a:pPr>
            <a:r>
              <a:rPr b="0" lang="zh-CN" sz="3000" spc="-1" strike="noStrike">
                <a:solidFill>
                  <a:srgbClr val="000000"/>
                </a:solidFill>
                <a:latin typeface="宋体"/>
              </a:rPr>
              <a:t>设备扩展接口 </a:t>
            </a:r>
            <a:endParaRPr b="0" lang="zh-CN" sz="3000" spc="-1" strike="noStrike">
              <a:solidFill>
                <a:srgbClr val="000000"/>
              </a:solidFill>
              <a:latin typeface="Calibri"/>
            </a:endParaRPr>
          </a:p>
          <a:p>
            <a:pPr>
              <a:lnSpc>
                <a:spcPct val="70000"/>
              </a:lnSpc>
            </a:pPr>
            <a:endParaRPr b="0" lang="zh-CN" sz="3000" spc="-1" strike="noStrike">
              <a:solidFill>
                <a:srgbClr val="000000"/>
              </a:solidFill>
              <a:latin typeface="Calibri"/>
            </a:endParaRPr>
          </a:p>
          <a:p>
            <a:pPr indent="-324000">
              <a:lnSpc>
                <a:spcPct val="70000"/>
              </a:lnSpc>
              <a:buClr>
                <a:srgbClr val="000000"/>
              </a:buClr>
              <a:buFont typeface="Wingdings" charset="2"/>
              <a:buChar char=""/>
            </a:pPr>
            <a:r>
              <a:rPr b="0" lang="zh-CN" sz="3000" spc="-1" strike="noStrike">
                <a:solidFill>
                  <a:srgbClr val="000000"/>
                </a:solidFill>
                <a:latin typeface="宋体"/>
              </a:rPr>
              <a:t>电源及辅助设</a:t>
            </a:r>
            <a:r>
              <a:rPr b="0" lang="zh-CN" sz="2000" spc="-1" strike="noStrike">
                <a:solidFill>
                  <a:srgbClr val="000000"/>
                </a:solidFill>
                <a:latin typeface="宋体"/>
              </a:rPr>
              <a:t>备 </a:t>
            </a:r>
            <a:endParaRPr b="0" lang="zh-CN" sz="2000" spc="-1" strike="noStrike">
              <a:solidFill>
                <a:srgbClr val="000000"/>
              </a:solidFill>
              <a:latin typeface="Calibri"/>
            </a:endParaRPr>
          </a:p>
        </p:txBody>
      </p:sp>
    </p:spTree>
  </p:cSld>
  <p:timing>
    <p:tnLst>
      <p:par>
        <p:cTn id="81" dur="indefinite" restart="never" nodeType="tmRoot">
          <p:childTnLst>
            <p:seq>
              <p:cTn id="82"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TextShape 1"/>
          <p:cNvSpPr txBox="1"/>
          <p:nvPr/>
        </p:nvSpPr>
        <p:spPr>
          <a:xfrm>
            <a:off x="1523880" y="0"/>
            <a:ext cx="8686440" cy="676800"/>
          </a:xfrm>
          <a:prstGeom prst="rect">
            <a:avLst/>
          </a:prstGeom>
          <a:noFill/>
          <a:ln>
            <a:noFill/>
          </a:ln>
        </p:spPr>
        <p:txBody>
          <a:bodyPr lIns="0" rIns="0" tIns="0" bIns="0"/>
          <a:p>
            <a:pPr>
              <a:lnSpc>
                <a:spcPct val="100000"/>
              </a:lnSpc>
            </a:pPr>
            <a:r>
              <a:rPr b="1" lang="zh-CN" sz="4400" spc="-1" strike="noStrike">
                <a:solidFill>
                  <a:srgbClr val="000000"/>
                </a:solidFill>
                <a:latin typeface="隶书"/>
                <a:ea typeface="隶书"/>
              </a:rPr>
              <a:t>3 </a:t>
            </a:r>
            <a:r>
              <a:rPr b="1" lang="zh-CN" sz="4400" spc="-1" strike="noStrike">
                <a:solidFill>
                  <a:srgbClr val="000000"/>
                </a:solidFill>
                <a:latin typeface="隶书"/>
                <a:ea typeface="隶书"/>
              </a:rPr>
              <a:t>嵌入式系统的软件组成及开发</a:t>
            </a:r>
            <a:endParaRPr b="0" lang="zh-CN" sz="4400" spc="-1" strike="noStrike">
              <a:solidFill>
                <a:srgbClr val="000000"/>
              </a:solidFill>
              <a:latin typeface="Calibri"/>
            </a:endParaRPr>
          </a:p>
        </p:txBody>
      </p:sp>
      <p:sp>
        <p:nvSpPr>
          <p:cNvPr id="154" name="TextShape 2"/>
          <p:cNvSpPr txBox="1"/>
          <p:nvPr/>
        </p:nvSpPr>
        <p:spPr>
          <a:xfrm>
            <a:off x="1981080" y="2060640"/>
            <a:ext cx="8229240" cy="1477080"/>
          </a:xfrm>
          <a:prstGeom prst="rect">
            <a:avLst/>
          </a:prstGeom>
          <a:noFill/>
          <a:ln>
            <a:noFill/>
          </a:ln>
        </p:spPr>
        <p:txBody>
          <a:bodyPr lIns="0" rIns="0" tIns="0" bIns="0"/>
          <a:p>
            <a:pPr>
              <a:lnSpc>
                <a:spcPct val="100000"/>
              </a:lnSpc>
            </a:pPr>
            <a:r>
              <a:rPr b="0" lang="zh-CN" sz="3200" spc="-1" strike="noStrike">
                <a:solidFill>
                  <a:srgbClr val="000000"/>
                </a:solidFill>
                <a:latin typeface="华文新魏"/>
              </a:rPr>
              <a:t>3.1 </a:t>
            </a:r>
            <a:r>
              <a:rPr b="0" lang="zh-CN" sz="3200" spc="-1" strike="noStrike">
                <a:solidFill>
                  <a:srgbClr val="000000"/>
                </a:solidFill>
                <a:latin typeface="华文新魏"/>
              </a:rPr>
              <a:t>嵌入式系统的软件层次结构</a:t>
            </a:r>
            <a:endParaRPr b="0" lang="zh-CN" sz="3200" spc="-1" strike="noStrike">
              <a:solidFill>
                <a:srgbClr val="000000"/>
              </a:solidFill>
              <a:latin typeface="Calibri"/>
            </a:endParaRPr>
          </a:p>
          <a:p>
            <a:pPr>
              <a:lnSpc>
                <a:spcPct val="100000"/>
              </a:lnSpc>
            </a:pPr>
            <a:r>
              <a:rPr b="0" lang="zh-CN" sz="3200" spc="-1" strike="noStrike">
                <a:solidFill>
                  <a:srgbClr val="000000"/>
                </a:solidFill>
                <a:latin typeface="华文新魏"/>
              </a:rPr>
              <a:t>3.2 </a:t>
            </a:r>
            <a:r>
              <a:rPr b="0" lang="zh-CN" sz="3200" spc="-1" strike="noStrike">
                <a:solidFill>
                  <a:srgbClr val="000000"/>
                </a:solidFill>
                <a:latin typeface="华文新魏"/>
              </a:rPr>
              <a:t>嵌入式操作系统</a:t>
            </a:r>
            <a:endParaRPr b="0" lang="zh-CN" sz="3200" spc="-1" strike="noStrike">
              <a:solidFill>
                <a:srgbClr val="000000"/>
              </a:solidFill>
              <a:latin typeface="Calibri"/>
            </a:endParaRPr>
          </a:p>
          <a:p>
            <a:pPr>
              <a:lnSpc>
                <a:spcPct val="100000"/>
              </a:lnSpc>
            </a:pPr>
            <a:r>
              <a:rPr b="0" lang="zh-CN" sz="3200" spc="-1" strike="noStrike">
                <a:solidFill>
                  <a:srgbClr val="000000"/>
                </a:solidFill>
                <a:latin typeface="华文新魏"/>
              </a:rPr>
              <a:t>3.3 </a:t>
            </a:r>
            <a:r>
              <a:rPr b="0" lang="zh-CN" sz="3200" spc="-1" strike="noStrike">
                <a:solidFill>
                  <a:srgbClr val="000000"/>
                </a:solidFill>
                <a:latin typeface="华文新魏"/>
              </a:rPr>
              <a:t>嵌入式系统的软件开发</a:t>
            </a:r>
            <a:endParaRPr b="0" lang="zh-CN" sz="3200" spc="-1" strike="noStrike">
              <a:solidFill>
                <a:srgbClr val="000000"/>
              </a:solidFill>
              <a:latin typeface="Calibri"/>
            </a:endParaRPr>
          </a:p>
        </p:txBody>
      </p:sp>
    </p:spTree>
  </p:cSld>
  <p:timing>
    <p:tnLst>
      <p:par>
        <p:cTn id="83" dur="indefinite" restart="never" nodeType="tmRoot">
          <p:childTnLst>
            <p:seq>
              <p:cTn id="84"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extShape 1"/>
          <p:cNvSpPr txBox="1"/>
          <p:nvPr/>
        </p:nvSpPr>
        <p:spPr>
          <a:xfrm>
            <a:off x="1774800" y="152280"/>
            <a:ext cx="8642160" cy="676800"/>
          </a:xfrm>
          <a:prstGeom prst="rect">
            <a:avLst/>
          </a:prstGeom>
          <a:noFill/>
          <a:ln>
            <a:noFill/>
          </a:ln>
        </p:spPr>
        <p:txBody>
          <a:bodyPr lIns="0" rIns="0" tIns="0" bIns="0"/>
          <a:p>
            <a:pPr>
              <a:lnSpc>
                <a:spcPct val="100000"/>
              </a:lnSpc>
            </a:pPr>
            <a:r>
              <a:rPr b="1" lang="zh-CN" sz="4400" spc="-1" strike="noStrike">
                <a:solidFill>
                  <a:srgbClr val="000000"/>
                </a:solidFill>
                <a:latin typeface="隶书"/>
                <a:ea typeface="隶书"/>
              </a:rPr>
              <a:t>3.1 </a:t>
            </a:r>
            <a:r>
              <a:rPr b="1" lang="zh-CN" sz="4400" spc="-1" strike="noStrike">
                <a:solidFill>
                  <a:srgbClr val="000000"/>
                </a:solidFill>
                <a:latin typeface="隶书"/>
                <a:ea typeface="隶书"/>
              </a:rPr>
              <a:t>嵌入式系统的软件层次结构</a:t>
            </a:r>
            <a:endParaRPr b="0" lang="zh-CN" sz="4400" spc="-1" strike="noStrike">
              <a:solidFill>
                <a:srgbClr val="000000"/>
              </a:solidFill>
              <a:latin typeface="Calibri"/>
            </a:endParaRPr>
          </a:p>
        </p:txBody>
      </p:sp>
      <p:sp>
        <p:nvSpPr>
          <p:cNvPr id="156" name="TextShape 2"/>
          <p:cNvSpPr txBox="1"/>
          <p:nvPr/>
        </p:nvSpPr>
        <p:spPr>
          <a:xfrm>
            <a:off x="1981080" y="2060640"/>
            <a:ext cx="8229240" cy="1969560"/>
          </a:xfrm>
          <a:prstGeom prst="rect">
            <a:avLst/>
          </a:prstGeom>
          <a:noFill/>
          <a:ln>
            <a:noFill/>
          </a:ln>
        </p:spPr>
        <p:txBody>
          <a:bodyPr lIns="0" rIns="0" tIns="0" bIns="0"/>
          <a:p>
            <a:pPr>
              <a:lnSpc>
                <a:spcPct val="100000"/>
              </a:lnSpc>
            </a:pPr>
            <a:r>
              <a:rPr b="0" lang="zh-CN" sz="3200" spc="-1" strike="noStrike">
                <a:solidFill>
                  <a:srgbClr val="000000"/>
                </a:solidFill>
                <a:latin typeface="华文新魏"/>
              </a:rPr>
              <a:t>板级支持包层</a:t>
            </a:r>
            <a:endParaRPr b="0" lang="zh-CN" sz="3200" spc="-1" strike="noStrike">
              <a:solidFill>
                <a:srgbClr val="000000"/>
              </a:solidFill>
              <a:latin typeface="Calibri"/>
            </a:endParaRPr>
          </a:p>
          <a:p>
            <a:pPr>
              <a:lnSpc>
                <a:spcPct val="100000"/>
              </a:lnSpc>
            </a:pPr>
            <a:r>
              <a:rPr b="0" lang="zh-CN" sz="3200" spc="-1" strike="noStrike">
                <a:solidFill>
                  <a:srgbClr val="000000"/>
                </a:solidFill>
                <a:latin typeface="华文新魏"/>
              </a:rPr>
              <a:t>实时操作系统层</a:t>
            </a:r>
            <a:endParaRPr b="0" lang="zh-CN" sz="3200" spc="-1" strike="noStrike">
              <a:solidFill>
                <a:srgbClr val="000000"/>
              </a:solidFill>
              <a:latin typeface="Calibri"/>
            </a:endParaRPr>
          </a:p>
          <a:p>
            <a:pPr>
              <a:lnSpc>
                <a:spcPct val="100000"/>
              </a:lnSpc>
            </a:pPr>
            <a:r>
              <a:rPr b="0" lang="zh-CN" sz="3200" spc="-1" strike="noStrike">
                <a:solidFill>
                  <a:srgbClr val="000000"/>
                </a:solidFill>
                <a:latin typeface="华文新魏"/>
              </a:rPr>
              <a:t>应用程序接口层</a:t>
            </a:r>
            <a:endParaRPr b="0" lang="zh-CN" sz="3200" spc="-1" strike="noStrike">
              <a:solidFill>
                <a:srgbClr val="000000"/>
              </a:solidFill>
              <a:latin typeface="Calibri"/>
            </a:endParaRPr>
          </a:p>
          <a:p>
            <a:pPr>
              <a:lnSpc>
                <a:spcPct val="100000"/>
              </a:lnSpc>
            </a:pPr>
            <a:r>
              <a:rPr b="0" lang="zh-CN" sz="3200" spc="-1" strike="noStrike">
                <a:solidFill>
                  <a:srgbClr val="000000"/>
                </a:solidFill>
                <a:latin typeface="华文新魏"/>
              </a:rPr>
              <a:t>应用程序层</a:t>
            </a:r>
            <a:endParaRPr b="0" lang="zh-CN" sz="3200" spc="-1" strike="noStrike">
              <a:solidFill>
                <a:srgbClr val="000000"/>
              </a:solidFill>
              <a:latin typeface="Calibri"/>
            </a:endParaRPr>
          </a:p>
        </p:txBody>
      </p:sp>
    </p:spTree>
  </p:cSld>
  <p:timing>
    <p:tnLst>
      <p:par>
        <p:cTn id="85" dur="indefinite" restart="never" nodeType="tmRoot">
          <p:childTnLst>
            <p:seq>
              <p:cTn id="86"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TextShape 1"/>
          <p:cNvSpPr txBox="1"/>
          <p:nvPr/>
        </p:nvSpPr>
        <p:spPr>
          <a:xfrm>
            <a:off x="14473440" y="6640920"/>
            <a:ext cx="399600" cy="214920"/>
          </a:xfrm>
          <a:prstGeom prst="rect">
            <a:avLst/>
          </a:prstGeom>
          <a:noFill/>
          <a:ln>
            <a:noFill/>
          </a:ln>
        </p:spPr>
        <p:txBody>
          <a:bodyPr lIns="0" rIns="0" tIns="0" bIns="0"/>
          <a:p>
            <a:pPr>
              <a:lnSpc>
                <a:spcPct val="100000"/>
              </a:lnSpc>
            </a:pPr>
            <a:fld id="{EE37A874-6A22-425E-9483-D767D5352E4C}"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158" name="TextShape 2"/>
          <p:cNvSpPr txBox="1"/>
          <p:nvPr/>
        </p:nvSpPr>
        <p:spPr>
          <a:xfrm>
            <a:off x="1682640" y="507600"/>
            <a:ext cx="8229240" cy="676800"/>
          </a:xfrm>
          <a:prstGeom prst="rect">
            <a:avLst/>
          </a:prstGeom>
          <a:noFill/>
          <a:ln>
            <a:noFill/>
          </a:ln>
        </p:spPr>
        <p:txBody>
          <a:bodyPr lIns="0" rIns="0" tIns="0" bIns="0" anchor="ctr"/>
          <a:p>
            <a:pPr>
              <a:lnSpc>
                <a:spcPct val="100000"/>
              </a:lnSpc>
            </a:pPr>
            <a:r>
              <a:rPr b="1" lang="zh-CN" sz="4400" spc="-1" strike="noStrike">
                <a:solidFill>
                  <a:srgbClr val="000000"/>
                </a:solidFill>
                <a:latin typeface="隶书"/>
                <a:ea typeface="隶书"/>
              </a:rPr>
              <a:t>3.2 </a:t>
            </a:r>
            <a:r>
              <a:rPr b="1" lang="zh-CN" sz="4400" spc="-1" strike="noStrike">
                <a:solidFill>
                  <a:srgbClr val="000000"/>
                </a:solidFill>
                <a:latin typeface="隶书"/>
                <a:ea typeface="隶书"/>
              </a:rPr>
              <a:t>嵌入式操作系统 </a:t>
            </a:r>
            <a:endParaRPr b="0" lang="zh-CN" sz="4400" spc="-1" strike="noStrike">
              <a:solidFill>
                <a:srgbClr val="000000"/>
              </a:solidFill>
              <a:latin typeface="Calibri"/>
            </a:endParaRPr>
          </a:p>
        </p:txBody>
      </p:sp>
      <p:sp>
        <p:nvSpPr>
          <p:cNvPr id="159" name="TextShape 3"/>
          <p:cNvSpPr txBox="1"/>
          <p:nvPr/>
        </p:nvSpPr>
        <p:spPr>
          <a:xfrm>
            <a:off x="1992240" y="1916280"/>
            <a:ext cx="7546680" cy="1969560"/>
          </a:xfrm>
          <a:prstGeom prst="rect">
            <a:avLst/>
          </a:prstGeom>
          <a:noFill/>
          <a:ln>
            <a:noFill/>
          </a:ln>
        </p:spPr>
        <p:txBody>
          <a:bodyPr lIns="0" rIns="0" tIns="0" bIns="0"/>
          <a:p>
            <a:pPr indent="-324000" algn="just">
              <a:lnSpc>
                <a:spcPct val="100000"/>
              </a:lnSpc>
              <a:buClr>
                <a:srgbClr val="000000"/>
              </a:buClr>
              <a:buFont typeface="Wingdings" charset="2"/>
              <a:buChar char=""/>
            </a:pPr>
            <a:r>
              <a:rPr b="0" lang="zh-CN" sz="3200" spc="-1" strike="noStrike">
                <a:solidFill>
                  <a:srgbClr val="000000"/>
                </a:solidFill>
                <a:latin typeface="Calibri"/>
              </a:rPr>
              <a:t>1  </a:t>
            </a:r>
            <a:r>
              <a:rPr b="0" lang="zh-CN" sz="3200" spc="-1" strike="noStrike">
                <a:solidFill>
                  <a:srgbClr val="000000"/>
                </a:solidFill>
                <a:latin typeface="Calibri"/>
              </a:rPr>
              <a:t>操作系统与嵌入式操作系统</a:t>
            </a:r>
            <a:r>
              <a:rPr b="0" lang="zh-CN" sz="3200" spc="-1" strike="noStrike">
                <a:solidFill>
                  <a:srgbClr val="000000"/>
                </a:solidFill>
                <a:latin typeface="Calibri"/>
              </a:rPr>
              <a:t>	</a:t>
            </a:r>
            <a:endParaRPr b="0" lang="zh-CN" sz="3200" spc="-1" strike="noStrike">
              <a:solidFill>
                <a:srgbClr val="000000"/>
              </a:solidFill>
              <a:latin typeface="Calibri"/>
            </a:endParaRPr>
          </a:p>
          <a:p>
            <a:pPr indent="-324000" algn="just">
              <a:lnSpc>
                <a:spcPct val="100000"/>
              </a:lnSpc>
              <a:buClr>
                <a:srgbClr val="000000"/>
              </a:buClr>
              <a:buFont typeface="Wingdings" charset="2"/>
              <a:buChar char=""/>
            </a:pPr>
            <a:r>
              <a:rPr b="0" lang="zh-CN" sz="3200" spc="-1" strike="noStrike">
                <a:solidFill>
                  <a:srgbClr val="000000"/>
                </a:solidFill>
                <a:latin typeface="Calibri"/>
              </a:rPr>
              <a:t>2  </a:t>
            </a:r>
            <a:r>
              <a:rPr b="0" lang="zh-CN" sz="3200" spc="-1" strike="noStrike">
                <a:solidFill>
                  <a:srgbClr val="000000"/>
                </a:solidFill>
                <a:latin typeface="Calibri"/>
              </a:rPr>
              <a:t>嵌入式实时操作系统</a:t>
            </a:r>
            <a:r>
              <a:rPr b="0" lang="zh-CN" sz="3200" spc="-1" strike="noStrike">
                <a:solidFill>
                  <a:srgbClr val="000000"/>
                </a:solidFill>
                <a:latin typeface="Calibri"/>
              </a:rPr>
              <a:t>	</a:t>
            </a:r>
            <a:endParaRPr b="0" lang="zh-CN" sz="3200" spc="-1" strike="noStrike">
              <a:solidFill>
                <a:srgbClr val="000000"/>
              </a:solidFill>
              <a:latin typeface="Calibri"/>
            </a:endParaRPr>
          </a:p>
          <a:p>
            <a:pPr indent="-324000" algn="just">
              <a:lnSpc>
                <a:spcPct val="100000"/>
              </a:lnSpc>
              <a:buClr>
                <a:srgbClr val="000000"/>
              </a:buClr>
              <a:buFont typeface="Wingdings" charset="2"/>
              <a:buChar char=""/>
            </a:pPr>
            <a:r>
              <a:rPr b="0" lang="zh-CN" sz="3200" spc="-1" strike="noStrike">
                <a:solidFill>
                  <a:srgbClr val="000000"/>
                </a:solidFill>
                <a:latin typeface="Calibri"/>
              </a:rPr>
              <a:t>3  </a:t>
            </a:r>
            <a:r>
              <a:rPr b="0" lang="zh-CN" sz="3200" spc="-1" strike="noStrike">
                <a:solidFill>
                  <a:srgbClr val="000000"/>
                </a:solidFill>
                <a:latin typeface="Calibri"/>
              </a:rPr>
              <a:t>嵌入式操作系统基本管理功能</a:t>
            </a:r>
            <a:endParaRPr b="0" lang="zh-CN" sz="3200" spc="-1" strike="noStrike">
              <a:solidFill>
                <a:srgbClr val="000000"/>
              </a:solidFill>
              <a:latin typeface="Calibri"/>
            </a:endParaRPr>
          </a:p>
          <a:p>
            <a:pPr indent="-324000">
              <a:lnSpc>
                <a:spcPct val="100000"/>
              </a:lnSpc>
              <a:buClr>
                <a:srgbClr val="000000"/>
              </a:buClr>
              <a:buFont typeface="Wingdings" charset="2"/>
              <a:buChar char=""/>
            </a:pPr>
            <a:r>
              <a:rPr b="0" lang="zh-CN" sz="3200" spc="-1" strike="noStrike">
                <a:solidFill>
                  <a:srgbClr val="000000"/>
                </a:solidFill>
                <a:latin typeface="Calibri"/>
              </a:rPr>
              <a:t>4  </a:t>
            </a:r>
            <a:r>
              <a:rPr b="0" lang="zh-CN" sz="3200" spc="-1" strike="noStrike">
                <a:solidFill>
                  <a:srgbClr val="000000"/>
                </a:solidFill>
                <a:latin typeface="宋体"/>
              </a:rPr>
              <a:t>典型嵌入式操作系统介绍</a:t>
            </a:r>
            <a:r>
              <a:rPr b="0" lang="zh-CN" sz="3200" spc="-1" strike="noStrike">
                <a:solidFill>
                  <a:srgbClr val="000000"/>
                </a:solidFill>
                <a:latin typeface="Calibri"/>
              </a:rPr>
              <a:t> </a:t>
            </a:r>
            <a:endParaRPr b="0" lang="zh-CN" sz="3200" spc="-1" strike="noStrike">
              <a:solidFill>
                <a:srgbClr val="000000"/>
              </a:solidFill>
              <a:latin typeface="Calibri"/>
            </a:endParaRPr>
          </a:p>
        </p:txBody>
      </p:sp>
    </p:spTree>
  </p:cSld>
  <p:timing>
    <p:tnLst>
      <p:par>
        <p:cTn id="87" dur="indefinite" restart="never" nodeType="tmRoot">
          <p:childTnLst>
            <p:seq>
              <p:cTn id="88"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Shape 1"/>
          <p:cNvSpPr txBox="1"/>
          <p:nvPr/>
        </p:nvSpPr>
        <p:spPr>
          <a:xfrm>
            <a:off x="14473440" y="6640920"/>
            <a:ext cx="399600" cy="214920"/>
          </a:xfrm>
          <a:prstGeom prst="rect">
            <a:avLst/>
          </a:prstGeom>
          <a:noFill/>
          <a:ln>
            <a:noFill/>
          </a:ln>
        </p:spPr>
        <p:txBody>
          <a:bodyPr lIns="0" rIns="0" tIns="0" bIns="0"/>
          <a:p>
            <a:pPr>
              <a:lnSpc>
                <a:spcPct val="100000"/>
              </a:lnSpc>
            </a:pPr>
            <a:fld id="{4F7FECDC-B8C5-49AB-994A-A2927DFDFF13}"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161" name="TextShape 2"/>
          <p:cNvSpPr txBox="1"/>
          <p:nvPr/>
        </p:nvSpPr>
        <p:spPr>
          <a:xfrm>
            <a:off x="1774800" y="493200"/>
            <a:ext cx="8229240" cy="676800"/>
          </a:xfrm>
          <a:prstGeom prst="rect">
            <a:avLst/>
          </a:prstGeom>
          <a:noFill/>
          <a:ln>
            <a:noFill/>
          </a:ln>
        </p:spPr>
        <p:txBody>
          <a:bodyPr lIns="0" rIns="0" tIns="0" bIns="0" anchor="ctr"/>
          <a:p>
            <a:pPr>
              <a:lnSpc>
                <a:spcPct val="100000"/>
              </a:lnSpc>
            </a:pPr>
            <a:r>
              <a:rPr b="1" lang="zh-CN" sz="4400" spc="-1" strike="noStrike">
                <a:solidFill>
                  <a:srgbClr val="000000"/>
                </a:solidFill>
                <a:latin typeface="隶书"/>
                <a:ea typeface="隶书"/>
              </a:rPr>
              <a:t>操作系统与嵌入式操作系统</a:t>
            </a:r>
            <a:endParaRPr b="0" lang="zh-CN" sz="4400" spc="-1" strike="noStrike">
              <a:solidFill>
                <a:srgbClr val="000000"/>
              </a:solidFill>
              <a:latin typeface="Calibri"/>
            </a:endParaRPr>
          </a:p>
        </p:txBody>
      </p:sp>
      <p:sp>
        <p:nvSpPr>
          <p:cNvPr id="162" name="TextShape 3"/>
          <p:cNvSpPr txBox="1"/>
          <p:nvPr/>
        </p:nvSpPr>
        <p:spPr>
          <a:xfrm>
            <a:off x="1774800" y="1628640"/>
            <a:ext cx="8229240" cy="3000600"/>
          </a:xfrm>
          <a:prstGeom prst="rect">
            <a:avLst/>
          </a:prstGeom>
          <a:noFill/>
          <a:ln>
            <a:noFill/>
          </a:ln>
        </p:spPr>
        <p:txBody>
          <a:bodyPr lIns="0" rIns="0" tIns="0" bIns="0"/>
          <a:p>
            <a:pPr indent="-324000">
              <a:lnSpc>
                <a:spcPct val="100000"/>
              </a:lnSpc>
              <a:buClr>
                <a:srgbClr val="000000"/>
              </a:buClr>
              <a:buFont typeface="Wingdings" charset="2"/>
              <a:buChar char=""/>
            </a:pPr>
            <a:r>
              <a:rPr b="0" lang="zh-CN" sz="2800" spc="-1" strike="noStrike">
                <a:solidFill>
                  <a:srgbClr val="000000"/>
                </a:solidFill>
                <a:latin typeface="Calibri"/>
              </a:rPr>
              <a:t>计算机由硬件和软件两部分组成；</a:t>
            </a:r>
            <a:endParaRPr b="0" lang="zh-CN" sz="2800" spc="-1" strike="noStrike">
              <a:solidFill>
                <a:srgbClr val="000000"/>
              </a:solidFill>
              <a:latin typeface="Calibri"/>
            </a:endParaRPr>
          </a:p>
          <a:p>
            <a:pPr indent="-324000">
              <a:lnSpc>
                <a:spcPct val="100000"/>
              </a:lnSpc>
              <a:buClr>
                <a:srgbClr val="000000"/>
              </a:buClr>
              <a:buFont typeface="Wingdings" charset="2"/>
              <a:buChar char=""/>
            </a:pPr>
            <a:r>
              <a:rPr b="0" lang="zh-CN" sz="2800" spc="-1" strike="noStrike">
                <a:solidFill>
                  <a:srgbClr val="000000"/>
                </a:solidFill>
                <a:latin typeface="Calibri"/>
              </a:rPr>
              <a:t>操作系统可以解释或理解为</a:t>
            </a:r>
            <a:r>
              <a:rPr b="1" lang="zh-CN" sz="2800" spc="-1" strike="noStrike">
                <a:solidFill>
                  <a:srgbClr val="ff3300"/>
                </a:solidFill>
                <a:latin typeface="Calibri"/>
              </a:rPr>
              <a:t>补平</a:t>
            </a:r>
            <a:r>
              <a:rPr b="0" lang="zh-CN" sz="2800" spc="-1" strike="noStrike">
                <a:solidFill>
                  <a:srgbClr val="000000"/>
                </a:solidFill>
                <a:latin typeface="Calibri"/>
              </a:rPr>
              <a:t>硬件差异的界面或是说</a:t>
            </a:r>
            <a:r>
              <a:rPr b="1" lang="zh-CN" sz="2800" spc="-1" strike="noStrike">
                <a:solidFill>
                  <a:srgbClr val="ff3300"/>
                </a:solidFill>
                <a:latin typeface="Calibri"/>
              </a:rPr>
              <a:t>隐藏</a:t>
            </a:r>
            <a:r>
              <a:rPr b="0" lang="zh-CN" sz="2800" spc="-1" strike="noStrike">
                <a:solidFill>
                  <a:srgbClr val="000000"/>
                </a:solidFill>
                <a:latin typeface="Calibri"/>
              </a:rPr>
              <a:t>硬件，让应用程序可以在上面运行。</a:t>
            </a:r>
            <a:endParaRPr b="0" lang="zh-CN" sz="2800" spc="-1" strike="noStrike">
              <a:solidFill>
                <a:srgbClr val="000000"/>
              </a:solidFill>
              <a:latin typeface="Calibri"/>
            </a:endParaRPr>
          </a:p>
          <a:p>
            <a:pPr indent="-324000">
              <a:lnSpc>
                <a:spcPct val="100000"/>
              </a:lnSpc>
              <a:buClr>
                <a:srgbClr val="000000"/>
              </a:buClr>
              <a:buFont typeface="Wingdings" charset="2"/>
              <a:buChar char=""/>
            </a:pPr>
            <a:r>
              <a:rPr b="0" lang="zh-CN" sz="2800" spc="-1" strike="noStrike">
                <a:solidFill>
                  <a:srgbClr val="000000"/>
                </a:solidFill>
                <a:latin typeface="Calibri"/>
              </a:rPr>
              <a:t>嵌入式操作系统</a:t>
            </a:r>
            <a:r>
              <a:rPr b="0" lang="zh-CN" sz="2800" spc="-1" strike="noStrike">
                <a:solidFill>
                  <a:srgbClr val="000000"/>
                </a:solidFill>
                <a:latin typeface="Calibri"/>
              </a:rPr>
              <a:t>EOS(Embedded Operating System)</a:t>
            </a:r>
            <a:r>
              <a:rPr b="0" lang="zh-CN" sz="2800" spc="-1" strike="noStrike">
                <a:solidFill>
                  <a:srgbClr val="000000"/>
                </a:solidFill>
                <a:latin typeface="Calibri"/>
              </a:rPr>
              <a:t>是一段嵌入在目标硬件中的软件，用户的其他应用程序都建立在嵌入式操作系统之上。 </a:t>
            </a:r>
            <a:endParaRPr b="0" lang="zh-CN" sz="2800" spc="-1" strike="noStrike">
              <a:solidFill>
                <a:srgbClr val="000000"/>
              </a:solidFill>
              <a:latin typeface="Calibri"/>
            </a:endParaRPr>
          </a:p>
          <a:p>
            <a:pPr>
              <a:lnSpc>
                <a:spcPct val="100000"/>
              </a:lnSpc>
            </a:pPr>
            <a:endParaRPr b="0" lang="zh-CN" sz="2800" spc="-1" strike="noStrike">
              <a:solidFill>
                <a:srgbClr val="000000"/>
              </a:solidFill>
              <a:latin typeface="Calibri"/>
            </a:endParaRPr>
          </a:p>
        </p:txBody>
      </p:sp>
    </p:spTree>
  </p:cSld>
  <p:timing>
    <p:tnLst>
      <p:par>
        <p:cTn id="89" dur="indefinite" restart="never" nodeType="tmRoot">
          <p:childTnLst>
            <p:seq>
              <p:cTn id="90"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Shape 1"/>
          <p:cNvSpPr txBox="1"/>
          <p:nvPr/>
        </p:nvSpPr>
        <p:spPr>
          <a:xfrm>
            <a:off x="14473440" y="6640920"/>
            <a:ext cx="399600" cy="214920"/>
          </a:xfrm>
          <a:prstGeom prst="rect">
            <a:avLst/>
          </a:prstGeom>
          <a:noFill/>
          <a:ln>
            <a:noFill/>
          </a:ln>
        </p:spPr>
        <p:txBody>
          <a:bodyPr lIns="0" rIns="0" tIns="0" bIns="0"/>
          <a:p>
            <a:pPr>
              <a:lnSpc>
                <a:spcPct val="100000"/>
              </a:lnSpc>
            </a:pPr>
            <a:fld id="{3C50BFC9-D721-4320-8E43-232823DF2036}"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164" name="TextShape 2"/>
          <p:cNvSpPr txBox="1"/>
          <p:nvPr/>
        </p:nvSpPr>
        <p:spPr>
          <a:xfrm>
            <a:off x="1703520" y="493200"/>
            <a:ext cx="8229240" cy="676800"/>
          </a:xfrm>
          <a:prstGeom prst="rect">
            <a:avLst/>
          </a:prstGeom>
          <a:noFill/>
          <a:ln>
            <a:noFill/>
          </a:ln>
        </p:spPr>
        <p:txBody>
          <a:bodyPr lIns="0" rIns="0" tIns="0" bIns="0" anchor="ctr"/>
          <a:p>
            <a:pPr marL="685800" indent="-685440">
              <a:lnSpc>
                <a:spcPct val="100000"/>
              </a:lnSpc>
            </a:pPr>
            <a:r>
              <a:rPr b="1" lang="zh-CN" sz="4400" spc="-1" strike="noStrike">
                <a:solidFill>
                  <a:srgbClr val="000000"/>
                </a:solidFill>
                <a:latin typeface="隶书"/>
                <a:ea typeface="隶书"/>
              </a:rPr>
              <a:t>嵌入式实时操作系统</a:t>
            </a:r>
            <a:endParaRPr b="0" lang="zh-CN" sz="4400" spc="-1" strike="noStrike">
              <a:solidFill>
                <a:srgbClr val="000000"/>
              </a:solidFill>
              <a:latin typeface="Calibri"/>
            </a:endParaRPr>
          </a:p>
        </p:txBody>
      </p:sp>
      <p:sp>
        <p:nvSpPr>
          <p:cNvPr id="165" name="TextShape 3"/>
          <p:cNvSpPr txBox="1"/>
          <p:nvPr/>
        </p:nvSpPr>
        <p:spPr>
          <a:xfrm>
            <a:off x="1919160" y="1557360"/>
            <a:ext cx="7848360" cy="2146320"/>
          </a:xfrm>
          <a:prstGeom prst="rect">
            <a:avLst/>
          </a:prstGeom>
          <a:noFill/>
          <a:ln>
            <a:noFill/>
          </a:ln>
        </p:spPr>
        <p:txBody>
          <a:bodyPr lIns="0" rIns="0" tIns="0" bIns="0"/>
          <a:p>
            <a:pPr>
              <a:lnSpc>
                <a:spcPct val="90000"/>
              </a:lnSpc>
            </a:pPr>
            <a:endParaRPr b="0" lang="zh-CN" sz="1800" spc="-1" strike="noStrike">
              <a:solidFill>
                <a:srgbClr val="000000"/>
              </a:solidFill>
              <a:latin typeface="Calibri"/>
            </a:endParaRPr>
          </a:p>
          <a:p>
            <a:pPr indent="-324000">
              <a:lnSpc>
                <a:spcPct val="90000"/>
              </a:lnSpc>
              <a:buClr>
                <a:srgbClr val="000000"/>
              </a:buClr>
              <a:buFont typeface="Wingdings" charset="2"/>
              <a:buChar char=""/>
            </a:pPr>
            <a:r>
              <a:rPr b="0" lang="zh-CN" sz="3200" spc="-1" strike="noStrike">
                <a:solidFill>
                  <a:srgbClr val="000000"/>
                </a:solidFill>
                <a:latin typeface="Calibri"/>
              </a:rPr>
              <a:t>嵌入式系统一般具有</a:t>
            </a:r>
            <a:r>
              <a:rPr b="1" lang="zh-CN" sz="3200" spc="-1" strike="noStrike">
                <a:solidFill>
                  <a:srgbClr val="ff3300"/>
                </a:solidFill>
                <a:latin typeface="Calibri"/>
              </a:rPr>
              <a:t>实时</a:t>
            </a:r>
            <a:r>
              <a:rPr b="0" lang="zh-CN" sz="3200" spc="-1" strike="noStrike">
                <a:solidFill>
                  <a:srgbClr val="000000"/>
                </a:solidFill>
                <a:latin typeface="Calibri"/>
              </a:rPr>
              <a:t>特点。</a:t>
            </a:r>
            <a:endParaRPr b="0" lang="zh-CN" sz="3200" spc="-1" strike="noStrike">
              <a:solidFill>
                <a:srgbClr val="000000"/>
              </a:solidFill>
              <a:latin typeface="Calibri"/>
            </a:endParaRPr>
          </a:p>
          <a:p>
            <a:pPr indent="-324000">
              <a:lnSpc>
                <a:spcPct val="90000"/>
              </a:lnSpc>
              <a:buClr>
                <a:srgbClr val="000000"/>
              </a:buClr>
              <a:buFont typeface="Wingdings" charset="2"/>
              <a:buChar char=""/>
            </a:pPr>
            <a:r>
              <a:rPr b="0" lang="zh-CN" sz="3200" spc="-1" strike="noStrike">
                <a:solidFill>
                  <a:srgbClr val="000000"/>
                </a:solidFill>
                <a:latin typeface="Calibri"/>
              </a:rPr>
              <a:t>所谓实时系统，是指一个能够在指定或者确定的时间内完成系统功能以及对外部或内部、同步或异步事件作出响应的系统。 </a:t>
            </a:r>
            <a:endParaRPr b="0" lang="zh-CN" sz="3200" spc="-1" strike="noStrike">
              <a:solidFill>
                <a:srgbClr val="000000"/>
              </a:solidFill>
              <a:latin typeface="Calibri"/>
            </a:endParaRPr>
          </a:p>
        </p:txBody>
      </p:sp>
    </p:spTree>
  </p:cSld>
  <p:timing>
    <p:tnLst>
      <p:par>
        <p:cTn id="91" dur="indefinite" restart="never" nodeType="tmRoot">
          <p:childTnLst>
            <p:seq>
              <p:cTn id="92"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1847880" y="44280"/>
            <a:ext cx="7695720" cy="676800"/>
          </a:xfrm>
          <a:prstGeom prst="rect">
            <a:avLst/>
          </a:prstGeom>
          <a:noFill/>
          <a:ln>
            <a:noFill/>
          </a:ln>
        </p:spPr>
        <p:txBody>
          <a:bodyPr lIns="0" rIns="0" tIns="0" bIns="0"/>
          <a:p>
            <a:pPr>
              <a:lnSpc>
                <a:spcPct val="100000"/>
              </a:lnSpc>
            </a:pPr>
            <a:r>
              <a:rPr b="1" lang="zh-CN" sz="4400" spc="-1" strike="noStrike">
                <a:solidFill>
                  <a:srgbClr val="000000"/>
                </a:solidFill>
                <a:latin typeface="隶书"/>
                <a:ea typeface="隶书"/>
              </a:rPr>
              <a:t>嵌入式实时操作系统</a:t>
            </a:r>
            <a:endParaRPr b="0" lang="zh-CN" sz="4400" spc="-1" strike="noStrike">
              <a:solidFill>
                <a:srgbClr val="000000"/>
              </a:solidFill>
              <a:latin typeface="Calibri"/>
            </a:endParaRPr>
          </a:p>
        </p:txBody>
      </p:sp>
      <p:sp>
        <p:nvSpPr>
          <p:cNvPr id="167" name="TextShape 2"/>
          <p:cNvSpPr txBox="1"/>
          <p:nvPr/>
        </p:nvSpPr>
        <p:spPr>
          <a:xfrm>
            <a:off x="2136600" y="6356520"/>
            <a:ext cx="1980720" cy="364680"/>
          </a:xfrm>
          <a:prstGeom prst="rect">
            <a:avLst/>
          </a:prstGeom>
          <a:noFill/>
          <a:ln>
            <a:noFill/>
          </a:ln>
        </p:spPr>
        <p:txBody>
          <a:bodyPr lIns="0" rIns="0" tIns="0" bIns="0"/>
          <a:p>
            <a:pPr>
              <a:lnSpc>
                <a:spcPct val="100000"/>
              </a:lnSpc>
            </a:pPr>
            <a:fld id="{D184CFF9-7AE9-49FB-83E2-54E1EE21BC04}"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168" name="TextShape 3"/>
          <p:cNvSpPr txBox="1"/>
          <p:nvPr/>
        </p:nvSpPr>
        <p:spPr>
          <a:xfrm>
            <a:off x="2135160" y="1789200"/>
            <a:ext cx="7924320" cy="2154240"/>
          </a:xfrm>
          <a:prstGeom prst="rect">
            <a:avLst/>
          </a:prstGeom>
          <a:noFill/>
          <a:ln>
            <a:noFill/>
          </a:ln>
        </p:spPr>
        <p:txBody>
          <a:bodyPr lIns="0" rIns="0" tIns="0" bIns="0"/>
          <a:p>
            <a:pPr indent="-324000">
              <a:lnSpc>
                <a:spcPct val="100000"/>
              </a:lnSpc>
              <a:buClr>
                <a:srgbClr val="000000"/>
              </a:buClr>
              <a:buFont typeface="Wingdings" charset="2"/>
              <a:buChar char=""/>
            </a:pPr>
            <a:r>
              <a:rPr b="0" lang="zh-CN" sz="2000" spc="-1" strike="noStrike">
                <a:solidFill>
                  <a:srgbClr val="000000"/>
                </a:solidFill>
                <a:latin typeface="宋体"/>
              </a:rPr>
              <a:t>大多嵌入式系统应用在实时环境中，因此嵌入式操作系统大部分是实时操作系统（</a:t>
            </a:r>
            <a:r>
              <a:rPr b="0" lang="zh-CN" sz="2000" spc="-1" strike="noStrike">
                <a:solidFill>
                  <a:srgbClr val="000000"/>
                </a:solidFill>
                <a:latin typeface="宋体"/>
              </a:rPr>
              <a:t>RTOS</a:t>
            </a:r>
            <a:r>
              <a:rPr b="0" lang="zh-CN" sz="2000" spc="-1" strike="noStrike">
                <a:solidFill>
                  <a:srgbClr val="000000"/>
                </a:solidFill>
                <a:latin typeface="宋体"/>
              </a:rPr>
              <a:t>）。</a:t>
            </a:r>
            <a:r>
              <a:rPr b="0" lang="zh-CN" sz="2000" spc="-1" strike="noStrike">
                <a:solidFill>
                  <a:srgbClr val="000000"/>
                </a:solidFill>
                <a:latin typeface="Calibri"/>
              </a:rPr>
              <a:t> </a:t>
            </a:r>
            <a:endParaRPr b="0" lang="zh-CN" sz="2000" spc="-1" strike="noStrike">
              <a:solidFill>
                <a:srgbClr val="000000"/>
              </a:solidFill>
              <a:latin typeface="Calibri"/>
            </a:endParaRPr>
          </a:p>
          <a:p>
            <a:pPr indent="-324000">
              <a:lnSpc>
                <a:spcPct val="100000"/>
              </a:lnSpc>
              <a:buClr>
                <a:srgbClr val="000000"/>
              </a:buClr>
              <a:buFont typeface="Wingdings" charset="2"/>
              <a:buChar char=""/>
            </a:pPr>
            <a:r>
              <a:rPr b="0" lang="zh-CN" sz="2000" spc="-1" strike="noStrike">
                <a:solidFill>
                  <a:srgbClr val="000000"/>
                </a:solidFill>
                <a:latin typeface="Calibri"/>
              </a:rPr>
              <a:t>嵌入式实时操作系统的主要特点是性能上的“实时性”，</a:t>
            </a:r>
            <a:r>
              <a:rPr b="0" lang="zh-CN" sz="2000" spc="-1" strike="noStrike">
                <a:solidFill>
                  <a:srgbClr val="0070c0"/>
                </a:solidFill>
                <a:latin typeface="Calibri"/>
              </a:rPr>
              <a:t>系统的正确性不仅依赖于计算的逻辑结果，也依赖于结果产生的时间。</a:t>
            </a:r>
            <a:endParaRPr b="0" lang="zh-CN" sz="2000" spc="-1" strike="noStrike">
              <a:solidFill>
                <a:srgbClr val="000000"/>
              </a:solidFill>
              <a:latin typeface="Calibri"/>
            </a:endParaRPr>
          </a:p>
          <a:p>
            <a:pPr indent="-324000">
              <a:lnSpc>
                <a:spcPct val="100000"/>
              </a:lnSpc>
              <a:buClr>
                <a:srgbClr val="000000"/>
              </a:buClr>
              <a:buFont typeface="Wingdings" charset="2"/>
              <a:buChar char=""/>
            </a:pPr>
            <a:r>
              <a:rPr b="0" lang="zh-CN" sz="2000" spc="-1" strike="noStrike">
                <a:solidFill>
                  <a:srgbClr val="000000"/>
                </a:solidFill>
                <a:latin typeface="宋体"/>
              </a:rPr>
              <a:t>实时操作系统可以根据实际应用环境的要求对内核进行</a:t>
            </a:r>
            <a:r>
              <a:rPr b="1" lang="zh-CN" sz="2000" spc="-1" strike="noStrike">
                <a:solidFill>
                  <a:srgbClr val="ff3300"/>
                </a:solidFill>
                <a:latin typeface="宋体"/>
              </a:rPr>
              <a:t>剪裁</a:t>
            </a:r>
            <a:r>
              <a:rPr b="0" lang="zh-CN" sz="2000" spc="-1" strike="noStrike">
                <a:solidFill>
                  <a:srgbClr val="000000"/>
                </a:solidFill>
                <a:latin typeface="宋体"/>
              </a:rPr>
              <a:t>和</a:t>
            </a:r>
            <a:r>
              <a:rPr b="0" lang="zh-CN" sz="2000" spc="-1" strike="noStrike">
                <a:solidFill>
                  <a:srgbClr val="ff0000"/>
                </a:solidFill>
                <a:latin typeface="宋体"/>
              </a:rPr>
              <a:t>重新</a:t>
            </a:r>
            <a:r>
              <a:rPr b="1" lang="zh-CN" sz="2000" spc="-1" strike="noStrike">
                <a:solidFill>
                  <a:srgbClr val="ff3300"/>
                </a:solidFill>
                <a:latin typeface="宋体"/>
              </a:rPr>
              <a:t>配置</a:t>
            </a:r>
            <a:r>
              <a:rPr b="0" lang="zh-CN" sz="2000" spc="-1" strike="noStrike">
                <a:solidFill>
                  <a:srgbClr val="000000"/>
                </a:solidFill>
                <a:latin typeface="宋体"/>
              </a:rPr>
              <a:t>，组成可根据实际的不同应用领域而有所不同。但以下几个重要组成部分是不太变化的：</a:t>
            </a:r>
            <a:r>
              <a:rPr b="1" lang="zh-CN" sz="2000" spc="-1" strike="noStrike">
                <a:solidFill>
                  <a:srgbClr val="ff3300"/>
                </a:solidFill>
                <a:latin typeface="宋体"/>
              </a:rPr>
              <a:t>实时内核、网络组件、文件系统和图形接口</a:t>
            </a:r>
            <a:r>
              <a:rPr b="0" lang="zh-CN" sz="2000" spc="-1" strike="noStrike">
                <a:solidFill>
                  <a:srgbClr val="000000"/>
                </a:solidFill>
                <a:latin typeface="宋体"/>
              </a:rPr>
              <a:t>等。</a:t>
            </a:r>
            <a:endParaRPr b="0" lang="zh-CN" sz="2000" spc="-1" strike="noStrike">
              <a:solidFill>
                <a:srgbClr val="000000"/>
              </a:solidFill>
              <a:latin typeface="Calibri"/>
            </a:endParaRPr>
          </a:p>
        </p:txBody>
      </p:sp>
    </p:spTree>
  </p:cSld>
  <p:timing>
    <p:tnLst>
      <p:par>
        <p:cTn id="93" dur="indefinite" restart="never" nodeType="tmRoot">
          <p:childTnLst>
            <p:seq>
              <p:cTn id="9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11425680" y="6640920"/>
            <a:ext cx="399600" cy="184320"/>
          </a:xfrm>
          <a:prstGeom prst="rect">
            <a:avLst/>
          </a:prstGeom>
          <a:noFill/>
          <a:ln>
            <a:noFill/>
          </a:ln>
        </p:spPr>
        <p:txBody>
          <a:bodyPr lIns="0" rIns="0" tIns="0" bIns="0"/>
          <a:p>
            <a:pPr>
              <a:lnSpc>
                <a:spcPct val="100000"/>
              </a:lnSpc>
            </a:pPr>
            <a:fld id="{0A61F2F1-C143-4386-91F9-C1F104E82FAB}" type="slidenum">
              <a:rPr b="0" lang="en-US" sz="1200" spc="-1" strike="noStrike">
                <a:solidFill>
                  <a:srgbClr val="000000"/>
                </a:solidFill>
                <a:latin typeface="Arial"/>
                <a:ea typeface="宋体"/>
              </a:rPr>
              <a:t>&lt;number&gt;</a:t>
            </a:fld>
            <a:endParaRPr b="0" lang="en-US" sz="1200" spc="-1" strike="noStrike">
              <a:latin typeface="Times New Roman"/>
            </a:endParaRPr>
          </a:p>
        </p:txBody>
      </p:sp>
      <p:sp>
        <p:nvSpPr>
          <p:cNvPr id="89" name="TextShape 2"/>
          <p:cNvSpPr txBox="1"/>
          <p:nvPr/>
        </p:nvSpPr>
        <p:spPr>
          <a:xfrm>
            <a:off x="689040" y="430920"/>
            <a:ext cx="6397200" cy="573840"/>
          </a:xfrm>
          <a:prstGeom prst="rect">
            <a:avLst/>
          </a:prstGeom>
          <a:noFill/>
          <a:ln>
            <a:noFill/>
          </a:ln>
        </p:spPr>
        <p:txBody>
          <a:bodyPr lIns="0" rIns="0" tIns="0" bIns="0" anchor="ctr"/>
          <a:p>
            <a:pPr>
              <a:lnSpc>
                <a:spcPct val="100000"/>
              </a:lnSpc>
            </a:pPr>
            <a:r>
              <a:rPr b="1" lang="zh-CN" sz="3700" spc="-1" strike="noStrike">
                <a:solidFill>
                  <a:srgbClr val="000000"/>
                </a:solidFill>
                <a:latin typeface="隶书"/>
                <a:ea typeface="隶书"/>
              </a:rPr>
              <a:t>嵌入式系统的特点</a:t>
            </a:r>
            <a:endParaRPr b="0" lang="zh-CN" sz="3700" spc="-1" strike="noStrike">
              <a:solidFill>
                <a:srgbClr val="000000"/>
              </a:solidFill>
              <a:latin typeface="Calibri"/>
            </a:endParaRPr>
          </a:p>
        </p:txBody>
      </p:sp>
      <p:sp>
        <p:nvSpPr>
          <p:cNvPr id="90" name="TextShape 3"/>
          <p:cNvSpPr txBox="1"/>
          <p:nvPr/>
        </p:nvSpPr>
        <p:spPr>
          <a:xfrm>
            <a:off x="4042080" y="1191600"/>
            <a:ext cx="7620840" cy="3489840"/>
          </a:xfrm>
          <a:prstGeom prst="rect">
            <a:avLst/>
          </a:prstGeom>
          <a:noFill/>
          <a:ln>
            <a:noFill/>
          </a:ln>
        </p:spPr>
        <p:txBody>
          <a:bodyPr lIns="0" rIns="0" tIns="0" bIns="0"/>
          <a:p>
            <a:pPr indent="-324000" algn="just">
              <a:lnSpc>
                <a:spcPct val="90000"/>
              </a:lnSpc>
              <a:buBlip>
                <a:blip r:embed="rId1"/>
              </a:buBlip>
            </a:pPr>
            <a:r>
              <a:rPr b="1" lang="zh-CN" sz="2800" spc="-1" strike="noStrike">
                <a:solidFill>
                  <a:srgbClr val="ff0000"/>
                </a:solidFill>
                <a:latin typeface="Calibri"/>
              </a:rPr>
              <a:t>“</a:t>
            </a:r>
            <a:r>
              <a:rPr b="1" lang="zh-CN" sz="2800" spc="-1" strike="noStrike">
                <a:solidFill>
                  <a:srgbClr val="ff0000"/>
                </a:solidFill>
                <a:latin typeface="Calibri"/>
              </a:rPr>
              <a:t>专用”的计算机系统；</a:t>
            </a:r>
            <a:endParaRPr b="0" lang="zh-CN" sz="2800" spc="-1" strike="noStrike">
              <a:solidFill>
                <a:srgbClr val="000000"/>
              </a:solidFill>
              <a:latin typeface="Calibri"/>
            </a:endParaRPr>
          </a:p>
          <a:p>
            <a:pPr indent="-324000" algn="just">
              <a:lnSpc>
                <a:spcPct val="90000"/>
              </a:lnSpc>
              <a:buBlip>
                <a:blip r:embed="rId2"/>
              </a:buBlip>
            </a:pPr>
            <a:r>
              <a:rPr b="1" lang="zh-CN" sz="2800" spc="-1" strike="noStrike">
                <a:solidFill>
                  <a:srgbClr val="ff0000"/>
                </a:solidFill>
                <a:latin typeface="Calibri"/>
              </a:rPr>
              <a:t>运行环境差异很大； </a:t>
            </a:r>
            <a:endParaRPr b="0" lang="zh-CN" sz="2800" spc="-1" strike="noStrike">
              <a:solidFill>
                <a:srgbClr val="000000"/>
              </a:solidFill>
              <a:latin typeface="Calibri"/>
            </a:endParaRPr>
          </a:p>
          <a:p>
            <a:pPr indent="-324000" algn="just">
              <a:lnSpc>
                <a:spcPct val="90000"/>
              </a:lnSpc>
              <a:buBlip>
                <a:blip r:embed="rId3"/>
              </a:buBlip>
            </a:pPr>
            <a:r>
              <a:rPr b="1" lang="zh-CN" sz="2800" spc="-1" strike="noStrike">
                <a:solidFill>
                  <a:srgbClr val="ff0000"/>
                </a:solidFill>
                <a:latin typeface="Calibri"/>
              </a:rPr>
              <a:t>比通用</a:t>
            </a:r>
            <a:r>
              <a:rPr b="1" lang="zh-CN" sz="2800" spc="-1" strike="noStrike">
                <a:solidFill>
                  <a:srgbClr val="ff0000"/>
                </a:solidFill>
                <a:latin typeface="Calibri"/>
              </a:rPr>
              <a:t>PC</a:t>
            </a:r>
            <a:r>
              <a:rPr b="1" lang="zh-CN" sz="2800" spc="-1" strike="noStrike">
                <a:solidFill>
                  <a:srgbClr val="ff0000"/>
                </a:solidFill>
                <a:latin typeface="Calibri"/>
              </a:rPr>
              <a:t>系统资源少； </a:t>
            </a:r>
            <a:endParaRPr b="0" lang="zh-CN" sz="2800" spc="-1" strike="noStrike">
              <a:solidFill>
                <a:srgbClr val="000000"/>
              </a:solidFill>
              <a:latin typeface="Calibri"/>
            </a:endParaRPr>
          </a:p>
          <a:p>
            <a:pPr indent="-324000" algn="just">
              <a:lnSpc>
                <a:spcPct val="90000"/>
              </a:lnSpc>
              <a:buBlip>
                <a:blip r:embed="rId4"/>
              </a:buBlip>
            </a:pPr>
            <a:r>
              <a:rPr b="1" lang="zh-CN" sz="2800" spc="-1" strike="noStrike">
                <a:solidFill>
                  <a:srgbClr val="ff0000"/>
                </a:solidFill>
                <a:latin typeface="Calibri"/>
              </a:rPr>
              <a:t>低功耗、体积小、集成度高、成本低； </a:t>
            </a:r>
            <a:endParaRPr b="0" lang="zh-CN" sz="2800" spc="-1" strike="noStrike">
              <a:solidFill>
                <a:srgbClr val="000000"/>
              </a:solidFill>
              <a:latin typeface="Calibri"/>
            </a:endParaRPr>
          </a:p>
          <a:p>
            <a:pPr indent="-324000" algn="just">
              <a:lnSpc>
                <a:spcPct val="90000"/>
              </a:lnSpc>
              <a:buBlip>
                <a:blip r:embed="rId5"/>
              </a:buBlip>
            </a:pPr>
            <a:r>
              <a:rPr b="1" lang="zh-CN" sz="2800" spc="-1" strike="noStrike">
                <a:solidFill>
                  <a:srgbClr val="000000"/>
                </a:solidFill>
                <a:latin typeface="Calibri"/>
              </a:rPr>
              <a:t>具有完整的系统测试和可靠性评估体系；</a:t>
            </a:r>
            <a:endParaRPr b="0" lang="zh-CN" sz="2800" spc="-1" strike="noStrike">
              <a:solidFill>
                <a:srgbClr val="000000"/>
              </a:solidFill>
              <a:latin typeface="Calibri"/>
            </a:endParaRPr>
          </a:p>
          <a:p>
            <a:pPr indent="-324000" algn="just">
              <a:lnSpc>
                <a:spcPct val="90000"/>
              </a:lnSpc>
              <a:buBlip>
                <a:blip r:embed="rId6"/>
              </a:buBlip>
            </a:pPr>
            <a:r>
              <a:rPr b="1" lang="zh-CN" sz="2800" spc="-1" strike="noStrike">
                <a:solidFill>
                  <a:srgbClr val="000000"/>
                </a:solidFill>
                <a:latin typeface="Calibri"/>
              </a:rPr>
              <a:t>具有较长的生命周期；</a:t>
            </a:r>
            <a:endParaRPr b="0" lang="zh-CN" sz="2800" spc="-1" strike="noStrike">
              <a:solidFill>
                <a:srgbClr val="000000"/>
              </a:solidFill>
              <a:latin typeface="Calibri"/>
            </a:endParaRPr>
          </a:p>
          <a:p>
            <a:pPr indent="-324000" algn="just">
              <a:lnSpc>
                <a:spcPct val="90000"/>
              </a:lnSpc>
              <a:buBlip>
                <a:blip r:embed="rId7"/>
              </a:buBlip>
            </a:pPr>
            <a:r>
              <a:rPr b="1" lang="zh-CN" sz="2800" spc="-1" strike="noStrike">
                <a:solidFill>
                  <a:srgbClr val="ff0000"/>
                </a:solidFill>
                <a:latin typeface="Calibri"/>
              </a:rPr>
              <a:t>需要专用开发工具和方法进行设计；</a:t>
            </a:r>
            <a:endParaRPr b="0" lang="zh-CN" sz="2800" spc="-1" strike="noStrike">
              <a:solidFill>
                <a:srgbClr val="000000"/>
              </a:solidFill>
              <a:latin typeface="Calibri"/>
            </a:endParaRPr>
          </a:p>
          <a:p>
            <a:pPr indent="-324000" algn="just">
              <a:lnSpc>
                <a:spcPct val="90000"/>
              </a:lnSpc>
              <a:buBlip>
                <a:blip r:embed="rId8"/>
              </a:buBlip>
            </a:pPr>
            <a:r>
              <a:rPr b="1" lang="zh-CN" sz="2800" spc="-1" strike="noStrike">
                <a:solidFill>
                  <a:srgbClr val="000000"/>
                </a:solidFill>
                <a:latin typeface="Calibri"/>
              </a:rPr>
              <a:t>包含专用调试电路</a:t>
            </a:r>
            <a:endParaRPr b="0" lang="zh-CN" sz="2800" spc="-1" strike="noStrike">
              <a:solidFill>
                <a:srgbClr val="000000"/>
              </a:solidFill>
              <a:latin typeface="Calibri"/>
            </a:endParaRPr>
          </a:p>
          <a:p>
            <a:pPr indent="-324000" algn="just">
              <a:lnSpc>
                <a:spcPct val="90000"/>
              </a:lnSpc>
              <a:buBlip>
                <a:blip r:embed="rId9"/>
              </a:buBlip>
            </a:pPr>
            <a:r>
              <a:rPr b="1" lang="zh-CN" sz="2800" spc="-1" strike="noStrike">
                <a:solidFill>
                  <a:srgbClr val="000000"/>
                </a:solidFill>
                <a:latin typeface="Calibri"/>
              </a:rPr>
              <a:t> </a:t>
            </a:r>
            <a:endParaRPr b="0" lang="zh-CN" sz="2800" spc="-1" strike="noStrike">
              <a:solidFill>
                <a:srgbClr val="000000"/>
              </a:solidFill>
              <a:latin typeface="Calibri"/>
            </a:endParaRPr>
          </a:p>
        </p:txBody>
      </p:sp>
    </p:spTree>
  </p:cSld>
  <p:timing>
    <p:tnLst>
      <p:par>
        <p:cTn id="5" dur="indefinite" restart="never" nodeType="tmRoot">
          <p:childTnLst>
            <p:seq>
              <p:cTn id="6" dur="indefinite" nodeType="mainSeq">
                <p:childTnLst>
                  <p:par>
                    <p:cTn id="7" nodeType="clickEffect" fill="hold">
                      <p:stCondLst>
                        <p:cond delay="indefinite"/>
                      </p:stCondLst>
                      <p:childTnLst>
                        <p:par>
                          <p:cTn id="8" nodeType="withEffect" fill="hold">
                            <p:stCondLst>
                              <p:cond delay="0"/>
                            </p:stCondLst>
                            <p:childTnLst>
                              <p:par>
                                <p:cTn id="9" nodeType="clickEffect" fill="hold" presetClass="entr" presetID="1">
                                  <p:stCondLst>
                                    <p:cond delay="0"/>
                                  </p:stCondLst>
                                  <p:childTnLst>
                                    <p:set>
                                      <p:cBhvr>
                                        <p:cTn id="10"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par>
                    <p:cTn id="11" nodeType="clickEffect" fill="hold">
                      <p:stCondLst>
                        <p:cond delay="indefinite"/>
                      </p:stCondLst>
                      <p:childTnLst>
                        <p:par>
                          <p:cTn id="12" nodeType="withEffect" fill="hold">
                            <p:stCondLst>
                              <p:cond delay="0"/>
                            </p:stCondLst>
                            <p:childTnLst>
                              <p:par>
                                <p:cTn id="13" nodeType="clickEffect" fill="hold" presetClass="entr" presetID="1">
                                  <p:stCondLst>
                                    <p:cond delay="0"/>
                                  </p:stCondLst>
                                  <p:childTnLst>
                                    <p:set>
                                      <p:cBhvr>
                                        <p:cTn id="14" dur="1" fill="hold">
                                          <p:stCondLst>
                                            <p:cond delay="0"/>
                                          </p:stCondLst>
                                        </p:cTn>
                                        <p:tgtEl>
                                          <p:spTgt spid="90">
                                            <p:txEl>
                                              <p:pRg st="1" end="1"/>
                                            </p:txEl>
                                          </p:spTgt>
                                        </p:tgtEl>
                                        <p:attrNameLst>
                                          <p:attrName>style.visibility</p:attrName>
                                        </p:attrNameLst>
                                      </p:cBhvr>
                                      <p:to>
                                        <p:strVal val="visible"/>
                                      </p:to>
                                    </p:set>
                                  </p:childTnLst>
                                </p:cTn>
                              </p:par>
                            </p:childTnLst>
                          </p:cTn>
                        </p:par>
                      </p:childTnLst>
                    </p:cTn>
                  </p:par>
                  <p:par>
                    <p:cTn id="15" nodeType="clickEffect" fill="hold">
                      <p:stCondLst>
                        <p:cond delay="indefinite"/>
                      </p:stCondLst>
                      <p:childTnLst>
                        <p:par>
                          <p:cTn id="16" nodeType="withEffect" fill="hold">
                            <p:stCondLst>
                              <p:cond delay="0"/>
                            </p:stCondLst>
                            <p:childTnLst>
                              <p:par>
                                <p:cTn id="17" nodeType="clickEffect" fill="hold" presetClass="entr" presetID="1">
                                  <p:stCondLst>
                                    <p:cond delay="0"/>
                                  </p:stCondLst>
                                  <p:childTnLst>
                                    <p:set>
                                      <p:cBhvr>
                                        <p:cTn id="18" dur="1" fill="hold">
                                          <p:stCondLst>
                                            <p:cond delay="0"/>
                                          </p:stCondLst>
                                        </p:cTn>
                                        <p:tgtEl>
                                          <p:spTgt spid="90">
                                            <p:txEl>
                                              <p:pRg st="2" end="2"/>
                                            </p:txEl>
                                          </p:spTgt>
                                        </p:tgtEl>
                                        <p:attrNameLst>
                                          <p:attrName>style.visibility</p:attrName>
                                        </p:attrNameLst>
                                      </p:cBhvr>
                                      <p:to>
                                        <p:strVal val="visible"/>
                                      </p:to>
                                    </p:set>
                                  </p:childTnLst>
                                </p:cTn>
                              </p:par>
                            </p:childTnLst>
                          </p:cTn>
                        </p:par>
                      </p:childTnLst>
                    </p:cTn>
                  </p:par>
                  <p:par>
                    <p:cTn id="19" nodeType="clickEffect" fill="hold">
                      <p:stCondLst>
                        <p:cond delay="indefinite"/>
                      </p:stCondLst>
                      <p:childTnLst>
                        <p:par>
                          <p:cTn id="20" nodeType="withEffect" fill="hold">
                            <p:stCondLst>
                              <p:cond delay="0"/>
                            </p:stCondLst>
                            <p:childTnLst>
                              <p:par>
                                <p:cTn id="21" nodeType="clickEffect" fill="hold" presetClass="entr" presetID="1">
                                  <p:stCondLst>
                                    <p:cond delay="0"/>
                                  </p:stCondLst>
                                  <p:childTnLst>
                                    <p:set>
                                      <p:cBhvr>
                                        <p:cTn id="22" dur="1" fill="hold">
                                          <p:stCondLst>
                                            <p:cond delay="0"/>
                                          </p:stCondLst>
                                        </p:cTn>
                                        <p:tgtEl>
                                          <p:spTgt spid="90">
                                            <p:txEl>
                                              <p:pRg st="3" end="3"/>
                                            </p:txEl>
                                          </p:spTgt>
                                        </p:tgtEl>
                                        <p:attrNameLst>
                                          <p:attrName>style.visibility</p:attrName>
                                        </p:attrNameLst>
                                      </p:cBhvr>
                                      <p:to>
                                        <p:strVal val="visible"/>
                                      </p:to>
                                    </p:set>
                                  </p:childTnLst>
                                </p:cTn>
                              </p:par>
                            </p:childTnLst>
                          </p:cTn>
                        </p:par>
                      </p:childTnLst>
                    </p:cTn>
                  </p:par>
                  <p:par>
                    <p:cTn id="23" nodeType="clickEffect" fill="hold">
                      <p:stCondLst>
                        <p:cond delay="indefinite"/>
                      </p:stCondLst>
                      <p:childTnLst>
                        <p:par>
                          <p:cTn id="24" nodeType="withEffect" fill="hold">
                            <p:stCondLst>
                              <p:cond delay="0"/>
                            </p:stCondLst>
                            <p:childTnLst>
                              <p:par>
                                <p:cTn id="25" nodeType="clickEffect" fill="hold" presetClass="entr" presetID="1">
                                  <p:stCondLst>
                                    <p:cond delay="0"/>
                                  </p:stCondLst>
                                  <p:childTnLst>
                                    <p:set>
                                      <p:cBhvr>
                                        <p:cTn id="26" dur="1" fill="hold">
                                          <p:stCondLst>
                                            <p:cond delay="0"/>
                                          </p:stCondLst>
                                        </p:cTn>
                                        <p:tgtEl>
                                          <p:spTgt spid="90">
                                            <p:txEl>
                                              <p:pRg st="4" end="4"/>
                                            </p:txEl>
                                          </p:spTgt>
                                        </p:tgtEl>
                                        <p:attrNameLst>
                                          <p:attrName>style.visibility</p:attrName>
                                        </p:attrNameLst>
                                      </p:cBhvr>
                                      <p:to>
                                        <p:strVal val="visible"/>
                                      </p:to>
                                    </p:set>
                                  </p:childTnLst>
                                </p:cTn>
                              </p:par>
                            </p:childTnLst>
                          </p:cTn>
                        </p:par>
                      </p:childTnLst>
                    </p:cTn>
                  </p:par>
                  <p:par>
                    <p:cTn id="27" nodeType="clickEffect" fill="hold">
                      <p:stCondLst>
                        <p:cond delay="indefinite"/>
                      </p:stCondLst>
                      <p:childTnLst>
                        <p:par>
                          <p:cTn id="28" nodeType="withEffect" fill="hold">
                            <p:stCondLst>
                              <p:cond delay="0"/>
                            </p:stCondLst>
                            <p:childTnLst>
                              <p:par>
                                <p:cTn id="29" nodeType="clickEffect" fill="hold" presetClass="entr" presetID="1">
                                  <p:stCondLst>
                                    <p:cond delay="0"/>
                                  </p:stCondLst>
                                  <p:childTnLst>
                                    <p:set>
                                      <p:cBhvr>
                                        <p:cTn id="30" dur="1" fill="hold">
                                          <p:stCondLst>
                                            <p:cond delay="0"/>
                                          </p:stCondLst>
                                        </p:cTn>
                                        <p:tgtEl>
                                          <p:spTgt spid="90">
                                            <p:txEl>
                                              <p:pRg st="5" end="5"/>
                                            </p:txEl>
                                          </p:spTgt>
                                        </p:tgtEl>
                                        <p:attrNameLst>
                                          <p:attrName>style.visibility</p:attrName>
                                        </p:attrNameLst>
                                      </p:cBhvr>
                                      <p:to>
                                        <p:strVal val="visible"/>
                                      </p:to>
                                    </p:set>
                                  </p:childTnLst>
                                </p:cTn>
                              </p:par>
                            </p:childTnLst>
                          </p:cTn>
                        </p:par>
                      </p:childTnLst>
                    </p:cTn>
                  </p:par>
                  <p:par>
                    <p:cTn id="31" nodeType="clickEffect" fill="hold">
                      <p:stCondLst>
                        <p:cond delay="indefinite"/>
                      </p:stCondLst>
                      <p:childTnLst>
                        <p:par>
                          <p:cTn id="32" nodeType="withEffect" fill="hold">
                            <p:stCondLst>
                              <p:cond delay="0"/>
                            </p:stCondLst>
                            <p:childTnLst>
                              <p:par>
                                <p:cTn id="33" nodeType="clickEffect" fill="hold" presetClass="entr" presetID="1">
                                  <p:stCondLst>
                                    <p:cond delay="0"/>
                                  </p:stCondLst>
                                  <p:childTnLst>
                                    <p:set>
                                      <p:cBhvr>
                                        <p:cTn id="34" dur="1" fill="hold">
                                          <p:stCondLst>
                                            <p:cond delay="0"/>
                                          </p:stCondLst>
                                        </p:cTn>
                                        <p:tgtEl>
                                          <p:spTgt spid="90">
                                            <p:txEl>
                                              <p:pRg st="6" end="6"/>
                                            </p:txEl>
                                          </p:spTgt>
                                        </p:tgtEl>
                                        <p:attrNameLst>
                                          <p:attrName>style.visibility</p:attrName>
                                        </p:attrNameLst>
                                      </p:cBhvr>
                                      <p:to>
                                        <p:strVal val="visible"/>
                                      </p:to>
                                    </p:set>
                                  </p:childTnLst>
                                </p:cTn>
                              </p:par>
                            </p:childTnLst>
                          </p:cTn>
                        </p:par>
                      </p:childTnLst>
                    </p:cTn>
                  </p:par>
                  <p:par>
                    <p:cTn id="35" nodeType="clickEffect" fill="hold">
                      <p:stCondLst>
                        <p:cond delay="indefinite"/>
                      </p:stCondLst>
                      <p:childTnLst>
                        <p:par>
                          <p:cTn id="36" nodeType="withEffect" fill="hold">
                            <p:stCondLst>
                              <p:cond delay="0"/>
                            </p:stCondLst>
                            <p:childTnLst>
                              <p:par>
                                <p:cTn id="37" nodeType="clickEffect" fill="hold" presetClass="entr" presetID="1">
                                  <p:stCondLst>
                                    <p:cond delay="0"/>
                                  </p:stCondLst>
                                  <p:childTnLst>
                                    <p:set>
                                      <p:cBhvr>
                                        <p:cTn id="38" dur="1" fill="hold">
                                          <p:stCondLst>
                                            <p:cond delay="0"/>
                                          </p:stCondLst>
                                        </p:cTn>
                                        <p:tgtEl>
                                          <p:spTgt spid="90">
                                            <p:txEl>
                                              <p:pRg st="7" end="7"/>
                                            </p:txEl>
                                          </p:spTgt>
                                        </p:tgtEl>
                                        <p:attrNameLst>
                                          <p:attrName>style.visibility</p:attrName>
                                        </p:attrNameLst>
                                      </p:cBhvr>
                                      <p:to>
                                        <p:strVal val="visible"/>
                                      </p:to>
                                    </p:set>
                                  </p:childTnLst>
                                </p:cTn>
                              </p:par>
                            </p:childTnLst>
                          </p:cTn>
                        </p:par>
                      </p:childTnLst>
                    </p:cTn>
                  </p:par>
                  <p:par>
                    <p:cTn id="39" nodeType="clickEffect" fill="hold">
                      <p:stCondLst>
                        <p:cond delay="indefinite"/>
                      </p:stCondLst>
                      <p:childTnLst>
                        <p:par>
                          <p:cTn id="40" nodeType="withEffect" fill="hold">
                            <p:stCondLst>
                              <p:cond delay="0"/>
                            </p:stCondLst>
                            <p:childTnLst>
                              <p:par>
                                <p:cTn id="41" nodeType="clickEffect" fill="hold" presetClass="entr" presetID="1">
                                  <p:stCondLst>
                                    <p:cond delay="0"/>
                                  </p:stCondLst>
                                  <p:childTnLst>
                                    <p:set>
                                      <p:cBhvr>
                                        <p:cTn id="42" dur="1" fill="hold">
                                          <p:stCondLst>
                                            <p:cond delay="0"/>
                                          </p:stCondLst>
                                        </p:cTn>
                                        <p:tgtEl>
                                          <p:spTgt spid="90">
                                            <p:txEl>
                                              <p:pRg st="8" end="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TextShape 1"/>
          <p:cNvSpPr txBox="1"/>
          <p:nvPr/>
        </p:nvSpPr>
        <p:spPr>
          <a:xfrm>
            <a:off x="14473440" y="6640920"/>
            <a:ext cx="399600" cy="214920"/>
          </a:xfrm>
          <a:prstGeom prst="rect">
            <a:avLst/>
          </a:prstGeom>
          <a:noFill/>
          <a:ln>
            <a:noFill/>
          </a:ln>
        </p:spPr>
        <p:txBody>
          <a:bodyPr lIns="0" rIns="0" tIns="0" bIns="0"/>
          <a:p>
            <a:pPr>
              <a:lnSpc>
                <a:spcPct val="100000"/>
              </a:lnSpc>
            </a:pPr>
            <a:fld id="{32D89740-1E79-4462-A87E-EB871D78F687}"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170" name="TextShape 2"/>
          <p:cNvSpPr txBox="1"/>
          <p:nvPr/>
        </p:nvSpPr>
        <p:spPr>
          <a:xfrm>
            <a:off x="1611360" y="507600"/>
            <a:ext cx="8229240" cy="676800"/>
          </a:xfrm>
          <a:prstGeom prst="rect">
            <a:avLst/>
          </a:prstGeom>
          <a:noFill/>
          <a:ln>
            <a:noFill/>
          </a:ln>
        </p:spPr>
        <p:txBody>
          <a:bodyPr lIns="0" rIns="0" tIns="0" bIns="0" anchor="ctr"/>
          <a:p>
            <a:pPr marL="685800" indent="-685440">
              <a:lnSpc>
                <a:spcPct val="100000"/>
              </a:lnSpc>
            </a:pPr>
            <a:r>
              <a:rPr b="1" lang="zh-CN" sz="4400" spc="-1" strike="noStrike">
                <a:solidFill>
                  <a:srgbClr val="000000"/>
                </a:solidFill>
                <a:latin typeface="隶书"/>
                <a:ea typeface="隶书"/>
              </a:rPr>
              <a:t>嵌入式操作系统基本管理功能</a:t>
            </a:r>
            <a:endParaRPr b="0" lang="zh-CN" sz="4400" spc="-1" strike="noStrike">
              <a:solidFill>
                <a:srgbClr val="000000"/>
              </a:solidFill>
              <a:latin typeface="Calibri"/>
            </a:endParaRPr>
          </a:p>
        </p:txBody>
      </p:sp>
      <p:sp>
        <p:nvSpPr>
          <p:cNvPr id="171" name="TextShape 3"/>
          <p:cNvSpPr txBox="1"/>
          <p:nvPr/>
        </p:nvSpPr>
        <p:spPr>
          <a:xfrm>
            <a:off x="1992240" y="1523880"/>
            <a:ext cx="8229240" cy="3138840"/>
          </a:xfrm>
          <a:prstGeom prst="rect">
            <a:avLst/>
          </a:prstGeom>
          <a:noFill/>
          <a:ln>
            <a:noFill/>
          </a:ln>
        </p:spPr>
        <p:txBody>
          <a:bodyPr lIns="0" rIns="0" tIns="0" bIns="0"/>
          <a:p>
            <a:pPr>
              <a:lnSpc>
                <a:spcPct val="100000"/>
              </a:lnSpc>
            </a:pPr>
            <a:r>
              <a:rPr b="0" lang="zh-CN" sz="2700" spc="-1" strike="noStrike">
                <a:solidFill>
                  <a:srgbClr val="000000"/>
                </a:solidFill>
                <a:latin typeface="Calibri"/>
              </a:rPr>
              <a:t>嵌入式操作系统相对于一般操作系统而言，仅指操作系统的</a:t>
            </a:r>
            <a:r>
              <a:rPr b="1" lang="zh-CN" sz="2700" spc="-1" strike="noStrike">
                <a:solidFill>
                  <a:srgbClr val="ff3300"/>
                </a:solidFill>
                <a:latin typeface="Calibri"/>
              </a:rPr>
              <a:t>内核</a:t>
            </a:r>
            <a:r>
              <a:rPr b="0" lang="zh-CN" sz="2700" spc="-1" strike="noStrike">
                <a:solidFill>
                  <a:srgbClr val="000000"/>
                </a:solidFill>
                <a:latin typeface="Calibri"/>
              </a:rPr>
              <a:t>（或者微内核），其他的诸如窗口系统界面或是通讯协议等模块，可以另外选择，目前大多数的嵌入式操作系统必须提供以下管理功能： </a:t>
            </a:r>
            <a:endParaRPr b="0" lang="zh-CN" sz="2700" spc="-1" strike="noStrike">
              <a:solidFill>
                <a:srgbClr val="000000"/>
              </a:solidFill>
              <a:latin typeface="Calibri"/>
            </a:endParaRPr>
          </a:p>
          <a:p>
            <a:pPr indent="858960">
              <a:lnSpc>
                <a:spcPct val="100000"/>
              </a:lnSpc>
              <a:buClr>
                <a:srgbClr val="000000"/>
              </a:buClr>
              <a:buFont typeface="Wingdings" charset="2"/>
              <a:buChar char=""/>
            </a:pPr>
            <a:r>
              <a:rPr b="0" lang="zh-CN" sz="2400" spc="-1" strike="noStrike">
                <a:solidFill>
                  <a:srgbClr val="000000"/>
                </a:solidFill>
                <a:latin typeface="华文新魏"/>
              </a:rPr>
              <a:t>多任务管理 </a:t>
            </a:r>
            <a:endParaRPr b="0" lang="zh-CN" sz="2400" spc="-1" strike="noStrike">
              <a:solidFill>
                <a:srgbClr val="000000"/>
              </a:solidFill>
              <a:latin typeface="Calibri"/>
            </a:endParaRPr>
          </a:p>
          <a:p>
            <a:pPr indent="858960">
              <a:lnSpc>
                <a:spcPct val="100000"/>
              </a:lnSpc>
              <a:buClr>
                <a:srgbClr val="000000"/>
              </a:buClr>
              <a:buFont typeface="Wingdings" charset="2"/>
              <a:buChar char=""/>
            </a:pPr>
            <a:r>
              <a:rPr b="0" lang="zh-CN" sz="2400" spc="-1" strike="noStrike">
                <a:solidFill>
                  <a:srgbClr val="000000"/>
                </a:solidFill>
                <a:latin typeface="华文新魏"/>
              </a:rPr>
              <a:t>存储管理 </a:t>
            </a:r>
            <a:endParaRPr b="0" lang="zh-CN" sz="2400" spc="-1" strike="noStrike">
              <a:solidFill>
                <a:srgbClr val="000000"/>
              </a:solidFill>
              <a:latin typeface="Calibri"/>
            </a:endParaRPr>
          </a:p>
          <a:p>
            <a:pPr indent="858960">
              <a:lnSpc>
                <a:spcPct val="100000"/>
              </a:lnSpc>
              <a:buClr>
                <a:srgbClr val="000000"/>
              </a:buClr>
              <a:buFont typeface="Wingdings" charset="2"/>
              <a:buChar char=""/>
            </a:pPr>
            <a:r>
              <a:rPr b="0" lang="zh-CN" sz="2400" spc="-1" strike="noStrike">
                <a:solidFill>
                  <a:srgbClr val="000000"/>
                </a:solidFill>
                <a:latin typeface="华文新魏"/>
              </a:rPr>
              <a:t>周边资源管理 </a:t>
            </a:r>
            <a:endParaRPr b="0" lang="zh-CN" sz="2400" spc="-1" strike="noStrike">
              <a:solidFill>
                <a:srgbClr val="000000"/>
              </a:solidFill>
              <a:latin typeface="Calibri"/>
            </a:endParaRPr>
          </a:p>
          <a:p>
            <a:pPr indent="858960">
              <a:lnSpc>
                <a:spcPct val="100000"/>
              </a:lnSpc>
              <a:buClr>
                <a:srgbClr val="000000"/>
              </a:buClr>
              <a:buFont typeface="Wingdings" charset="2"/>
              <a:buChar char=""/>
            </a:pPr>
            <a:r>
              <a:rPr b="0" lang="zh-CN" sz="2400" spc="-1" strike="noStrike">
                <a:solidFill>
                  <a:srgbClr val="000000"/>
                </a:solidFill>
                <a:latin typeface="华文新魏"/>
              </a:rPr>
              <a:t>中断管理 </a:t>
            </a:r>
            <a:endParaRPr b="0" lang="zh-CN" sz="2400" spc="-1" strike="noStrike">
              <a:solidFill>
                <a:srgbClr val="000000"/>
              </a:solidFill>
              <a:latin typeface="Calibri"/>
            </a:endParaRPr>
          </a:p>
        </p:txBody>
      </p:sp>
    </p:spTree>
  </p:cSld>
  <p:timing>
    <p:tnLst>
      <p:par>
        <p:cTn id="95" dur="indefinite" restart="never" nodeType="tmRoot">
          <p:childTnLst>
            <p:seq>
              <p:cTn id="96" dur="indefinite"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CustomShape 1"/>
          <p:cNvSpPr/>
          <p:nvPr/>
        </p:nvSpPr>
        <p:spPr>
          <a:xfrm>
            <a:off x="1611360" y="274680"/>
            <a:ext cx="8229240" cy="1142640"/>
          </a:xfrm>
          <a:prstGeom prst="rect">
            <a:avLst/>
          </a:prstGeom>
          <a:noFill/>
          <a:ln>
            <a:noFill/>
          </a:ln>
        </p:spPr>
        <p:style>
          <a:lnRef idx="0"/>
          <a:fillRef idx="0"/>
          <a:effectRef idx="0"/>
          <a:fontRef idx="minor"/>
        </p:style>
        <p:txBody>
          <a:bodyPr lIns="90000" rIns="90000" tIns="45000" bIns="45000" anchor="ctr"/>
          <a:p>
            <a:pPr marL="685800" indent="-685440">
              <a:lnSpc>
                <a:spcPct val="100000"/>
              </a:lnSpc>
            </a:pPr>
            <a:r>
              <a:rPr b="0" lang="en-US" sz="4400" spc="-1" strike="noStrike">
                <a:solidFill>
                  <a:srgbClr val="1f497d"/>
                </a:solidFill>
                <a:latin typeface="隶书"/>
                <a:ea typeface="隶书"/>
              </a:rPr>
              <a:t>多任务管理</a:t>
            </a:r>
            <a:endParaRPr b="0" lang="en-US" sz="4400" spc="-1" strike="noStrike">
              <a:latin typeface="Arial"/>
            </a:endParaRPr>
          </a:p>
        </p:txBody>
      </p:sp>
      <p:pic>
        <p:nvPicPr>
          <p:cNvPr id="173" name="图片 1" descr=""/>
          <p:cNvPicPr/>
          <p:nvPr/>
        </p:nvPicPr>
        <p:blipFill>
          <a:blip r:embed="rId1"/>
          <a:stretch/>
        </p:blipFill>
        <p:spPr>
          <a:xfrm>
            <a:off x="5726160" y="3200400"/>
            <a:ext cx="5021280" cy="2280960"/>
          </a:xfrm>
          <a:prstGeom prst="rect">
            <a:avLst/>
          </a:prstGeom>
          <a:ln>
            <a:noFill/>
          </a:ln>
        </p:spPr>
      </p:pic>
      <p:pic>
        <p:nvPicPr>
          <p:cNvPr id="174" name="图片 2" descr=""/>
          <p:cNvPicPr/>
          <p:nvPr/>
        </p:nvPicPr>
        <p:blipFill>
          <a:blip r:embed="rId2"/>
          <a:stretch/>
        </p:blipFill>
        <p:spPr>
          <a:xfrm>
            <a:off x="1143000" y="1905120"/>
            <a:ext cx="2923920" cy="1714320"/>
          </a:xfrm>
          <a:prstGeom prst="rect">
            <a:avLst/>
          </a:prstGeom>
          <a:ln>
            <a:noFill/>
          </a:ln>
        </p:spPr>
      </p:pic>
    </p:spTree>
  </p:cSld>
  <p:timing>
    <p:tnLst>
      <p:par>
        <p:cTn id="97" dur="indefinite" restart="never" nodeType="tmRoot">
          <p:childTnLst>
            <p:seq>
              <p:cTn id="98" dur="indefinite"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CustomShape 1"/>
          <p:cNvSpPr/>
          <p:nvPr/>
        </p:nvSpPr>
        <p:spPr>
          <a:xfrm>
            <a:off x="1611360" y="274680"/>
            <a:ext cx="8229240" cy="1142640"/>
          </a:xfrm>
          <a:prstGeom prst="rect">
            <a:avLst/>
          </a:prstGeom>
          <a:noFill/>
          <a:ln>
            <a:noFill/>
          </a:ln>
        </p:spPr>
        <p:style>
          <a:lnRef idx="0"/>
          <a:fillRef idx="0"/>
          <a:effectRef idx="0"/>
          <a:fontRef idx="minor"/>
        </p:style>
        <p:txBody>
          <a:bodyPr lIns="90000" rIns="90000" tIns="45000" bIns="45000" anchor="ctr"/>
          <a:p>
            <a:pPr marL="685800" indent="-685440">
              <a:lnSpc>
                <a:spcPct val="100000"/>
              </a:lnSpc>
            </a:pPr>
            <a:r>
              <a:rPr b="0" lang="en-US" sz="4400" spc="-1" strike="noStrike">
                <a:solidFill>
                  <a:srgbClr val="1f497d"/>
                </a:solidFill>
                <a:latin typeface="隶书"/>
                <a:ea typeface="隶书"/>
              </a:rPr>
              <a:t>存储管理</a:t>
            </a:r>
            <a:endParaRPr b="0" lang="en-US" sz="4400" spc="-1" strike="noStrike">
              <a:latin typeface="Arial"/>
            </a:endParaRPr>
          </a:p>
        </p:txBody>
      </p:sp>
      <p:pic>
        <p:nvPicPr>
          <p:cNvPr id="176" name="图片 1" descr=""/>
          <p:cNvPicPr/>
          <p:nvPr/>
        </p:nvPicPr>
        <p:blipFill>
          <a:blip r:embed="rId1"/>
          <a:stretch/>
        </p:blipFill>
        <p:spPr>
          <a:xfrm>
            <a:off x="1295280" y="1905120"/>
            <a:ext cx="1895040" cy="2857320"/>
          </a:xfrm>
          <a:prstGeom prst="rect">
            <a:avLst/>
          </a:prstGeom>
          <a:ln>
            <a:noFill/>
          </a:ln>
        </p:spPr>
      </p:pic>
      <p:sp>
        <p:nvSpPr>
          <p:cNvPr id="177" name="CustomShape 2"/>
          <p:cNvSpPr/>
          <p:nvPr/>
        </p:nvSpPr>
        <p:spPr>
          <a:xfrm>
            <a:off x="5040720" y="2590920"/>
            <a:ext cx="223848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一般不使用虚拟内存</a:t>
            </a:r>
            <a:endParaRPr b="0" lang="en-US" sz="1800" spc="-1" strike="noStrike">
              <a:latin typeface="Arial"/>
            </a:endParaRPr>
          </a:p>
          <a:p>
            <a:pPr>
              <a:lnSpc>
                <a:spcPct val="100000"/>
              </a:lnSpc>
            </a:pPr>
            <a:r>
              <a:rPr b="0" lang="en-US" sz="1800" spc="-1" strike="noStrike">
                <a:solidFill>
                  <a:srgbClr val="000000"/>
                </a:solidFill>
                <a:latin typeface="Calibri"/>
              </a:rPr>
              <a:t>动态内存管理</a:t>
            </a:r>
            <a:endParaRPr b="0" lang="en-US" sz="1800" spc="-1" strike="noStrike">
              <a:latin typeface="Arial"/>
            </a:endParaRPr>
          </a:p>
        </p:txBody>
      </p:sp>
    </p:spTree>
  </p:cSld>
  <p:timing>
    <p:tnLst>
      <p:par>
        <p:cTn id="99" dur="indefinite" restart="never" nodeType="tmRoot">
          <p:childTnLst>
            <p:seq>
              <p:cTn id="100" dur="indefinite"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CustomShape 1"/>
          <p:cNvSpPr/>
          <p:nvPr/>
        </p:nvSpPr>
        <p:spPr>
          <a:xfrm>
            <a:off x="1611360" y="274680"/>
            <a:ext cx="8229240" cy="1142640"/>
          </a:xfrm>
          <a:prstGeom prst="rect">
            <a:avLst/>
          </a:prstGeom>
          <a:noFill/>
          <a:ln>
            <a:noFill/>
          </a:ln>
        </p:spPr>
        <p:style>
          <a:lnRef idx="0"/>
          <a:fillRef idx="0"/>
          <a:effectRef idx="0"/>
          <a:fontRef idx="minor"/>
        </p:style>
        <p:txBody>
          <a:bodyPr lIns="90000" rIns="90000" tIns="45000" bIns="45000" anchor="ctr"/>
          <a:p>
            <a:pPr marL="685800" indent="-685440">
              <a:lnSpc>
                <a:spcPct val="100000"/>
              </a:lnSpc>
            </a:pPr>
            <a:r>
              <a:rPr b="0" lang="en-US" sz="4400" spc="-1" strike="noStrike">
                <a:solidFill>
                  <a:srgbClr val="1f497d"/>
                </a:solidFill>
                <a:latin typeface="隶书"/>
                <a:ea typeface="隶书"/>
              </a:rPr>
              <a:t>周边资源管理</a:t>
            </a:r>
            <a:endParaRPr b="0" lang="en-US" sz="4400" spc="-1" strike="noStrike">
              <a:latin typeface="Arial"/>
            </a:endParaRPr>
          </a:p>
        </p:txBody>
      </p:sp>
      <p:pic>
        <p:nvPicPr>
          <p:cNvPr id="179" name="图片 1" descr=""/>
          <p:cNvPicPr/>
          <p:nvPr/>
        </p:nvPicPr>
        <p:blipFill>
          <a:blip r:embed="rId1"/>
          <a:stretch/>
        </p:blipFill>
        <p:spPr>
          <a:xfrm>
            <a:off x="4572000" y="2666880"/>
            <a:ext cx="2904840" cy="1523520"/>
          </a:xfrm>
          <a:prstGeom prst="rect">
            <a:avLst/>
          </a:prstGeom>
          <a:ln>
            <a:noFill/>
          </a:ln>
        </p:spPr>
      </p:pic>
    </p:spTree>
  </p:cSld>
  <p:timing>
    <p:tnLst>
      <p:par>
        <p:cTn id="101" dur="indefinite" restart="never" nodeType="tmRoot">
          <p:childTnLst>
            <p:seq>
              <p:cTn id="102" dur="indefinite"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CustomShape 1"/>
          <p:cNvSpPr/>
          <p:nvPr/>
        </p:nvSpPr>
        <p:spPr>
          <a:xfrm>
            <a:off x="1611360" y="274680"/>
            <a:ext cx="8229240" cy="1142640"/>
          </a:xfrm>
          <a:prstGeom prst="rect">
            <a:avLst/>
          </a:prstGeom>
          <a:noFill/>
          <a:ln>
            <a:noFill/>
          </a:ln>
        </p:spPr>
        <p:style>
          <a:lnRef idx="0"/>
          <a:fillRef idx="0"/>
          <a:effectRef idx="0"/>
          <a:fontRef idx="minor"/>
        </p:style>
        <p:txBody>
          <a:bodyPr lIns="90000" rIns="90000" tIns="45000" bIns="45000" anchor="ctr"/>
          <a:p>
            <a:pPr marL="685800" indent="-685440">
              <a:lnSpc>
                <a:spcPct val="100000"/>
              </a:lnSpc>
            </a:pPr>
            <a:r>
              <a:rPr b="0" lang="en-US" sz="4400" spc="-1" strike="noStrike">
                <a:solidFill>
                  <a:srgbClr val="1f497d"/>
                </a:solidFill>
                <a:latin typeface="隶书"/>
                <a:ea typeface="隶书"/>
              </a:rPr>
              <a:t>中断管理</a:t>
            </a:r>
            <a:endParaRPr b="0" lang="en-US" sz="4400" spc="-1" strike="noStrike">
              <a:latin typeface="Arial"/>
            </a:endParaRPr>
          </a:p>
        </p:txBody>
      </p:sp>
      <p:pic>
        <p:nvPicPr>
          <p:cNvPr id="181" name="图片 1" descr=""/>
          <p:cNvPicPr/>
          <p:nvPr/>
        </p:nvPicPr>
        <p:blipFill>
          <a:blip r:embed="rId1"/>
          <a:stretch/>
        </p:blipFill>
        <p:spPr>
          <a:xfrm>
            <a:off x="2133720" y="1295280"/>
            <a:ext cx="6933960" cy="5200200"/>
          </a:xfrm>
          <a:prstGeom prst="rect">
            <a:avLst/>
          </a:prstGeom>
          <a:ln>
            <a:noFill/>
          </a:ln>
        </p:spPr>
      </p:pic>
    </p:spTree>
  </p:cSld>
  <p:timing>
    <p:tnLst>
      <p:par>
        <p:cTn id="103" dur="indefinite" restart="never" nodeType="tmRoot">
          <p:childTnLst>
            <p:seq>
              <p:cTn id="104" dur="indefinite"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TextShape 1"/>
          <p:cNvSpPr txBox="1"/>
          <p:nvPr/>
        </p:nvSpPr>
        <p:spPr>
          <a:xfrm>
            <a:off x="14473440" y="6640920"/>
            <a:ext cx="399600" cy="214920"/>
          </a:xfrm>
          <a:prstGeom prst="rect">
            <a:avLst/>
          </a:prstGeom>
          <a:noFill/>
          <a:ln>
            <a:noFill/>
          </a:ln>
        </p:spPr>
        <p:txBody>
          <a:bodyPr lIns="0" rIns="0" tIns="0" bIns="0"/>
          <a:p>
            <a:pPr>
              <a:lnSpc>
                <a:spcPct val="100000"/>
              </a:lnSpc>
            </a:pPr>
            <a:fld id="{E8081C34-11F0-4F9A-965D-77AFF24B672D}"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183" name="TextShape 2"/>
          <p:cNvSpPr txBox="1"/>
          <p:nvPr/>
        </p:nvSpPr>
        <p:spPr>
          <a:xfrm>
            <a:off x="1611360" y="507600"/>
            <a:ext cx="8229240" cy="676800"/>
          </a:xfrm>
          <a:prstGeom prst="rect">
            <a:avLst/>
          </a:prstGeom>
          <a:noFill/>
          <a:ln>
            <a:noFill/>
          </a:ln>
        </p:spPr>
        <p:txBody>
          <a:bodyPr lIns="0" rIns="0" tIns="0" bIns="0" anchor="ctr"/>
          <a:p>
            <a:pPr>
              <a:lnSpc>
                <a:spcPct val="100000"/>
              </a:lnSpc>
            </a:pPr>
            <a:r>
              <a:rPr b="1" lang="zh-CN" sz="4400" spc="-1" strike="noStrike">
                <a:solidFill>
                  <a:srgbClr val="000000"/>
                </a:solidFill>
                <a:latin typeface="隶书"/>
                <a:ea typeface="隶书"/>
              </a:rPr>
              <a:t>典型嵌入式操作系统介绍</a:t>
            </a:r>
            <a:r>
              <a:rPr b="1" lang="zh-CN" sz="4400" spc="-1" strike="noStrike">
                <a:solidFill>
                  <a:srgbClr val="000000"/>
                </a:solidFill>
                <a:latin typeface="Calibri"/>
                <a:ea typeface="隶书"/>
              </a:rPr>
              <a:t> </a:t>
            </a:r>
            <a:endParaRPr b="0" lang="zh-CN" sz="4400" spc="-1" strike="noStrike">
              <a:solidFill>
                <a:srgbClr val="000000"/>
              </a:solidFill>
              <a:latin typeface="Calibri"/>
            </a:endParaRPr>
          </a:p>
        </p:txBody>
      </p:sp>
      <p:sp>
        <p:nvSpPr>
          <p:cNvPr id="184" name="TextShape 3"/>
          <p:cNvSpPr txBox="1"/>
          <p:nvPr/>
        </p:nvSpPr>
        <p:spPr>
          <a:xfrm>
            <a:off x="1919160" y="1773360"/>
            <a:ext cx="8000640" cy="2631240"/>
          </a:xfrm>
          <a:prstGeom prst="rect">
            <a:avLst/>
          </a:prstGeom>
          <a:noFill/>
          <a:ln>
            <a:noFill/>
          </a:ln>
        </p:spPr>
        <p:txBody>
          <a:bodyPr lIns="0" rIns="0" tIns="0" bIns="0"/>
          <a:p>
            <a:pPr>
              <a:lnSpc>
                <a:spcPct val="90000"/>
              </a:lnSpc>
            </a:pPr>
            <a:r>
              <a:rPr b="0" lang="zh-CN" sz="3000" spc="-1" strike="noStrike">
                <a:solidFill>
                  <a:srgbClr val="000000"/>
                </a:solidFill>
                <a:latin typeface="宋体"/>
              </a:rPr>
              <a:t>    </a:t>
            </a:r>
            <a:r>
              <a:rPr b="0" lang="zh-CN" sz="3000" spc="-1" strike="noStrike">
                <a:solidFill>
                  <a:srgbClr val="000000"/>
                </a:solidFill>
                <a:latin typeface="宋体"/>
              </a:rPr>
              <a:t>嵌入式操作系统的种类繁多，但大体上可分为两种</a:t>
            </a:r>
            <a:r>
              <a:rPr b="0" lang="zh-CN" sz="3000" spc="-1" strike="noStrike">
                <a:solidFill>
                  <a:srgbClr val="000000"/>
                </a:solidFill>
                <a:latin typeface="Calibri"/>
              </a:rPr>
              <a:t>——</a:t>
            </a:r>
            <a:r>
              <a:rPr b="1" lang="zh-CN" sz="3000" spc="-1" strike="noStrike">
                <a:solidFill>
                  <a:srgbClr val="ff3300"/>
                </a:solidFill>
                <a:latin typeface="宋体"/>
              </a:rPr>
              <a:t>商用型和免费型。</a:t>
            </a:r>
            <a:endParaRPr b="0" lang="zh-CN" sz="3000" spc="-1" strike="noStrike">
              <a:solidFill>
                <a:srgbClr val="000000"/>
              </a:solidFill>
              <a:latin typeface="Calibri"/>
            </a:endParaRPr>
          </a:p>
          <a:p>
            <a:pPr>
              <a:lnSpc>
                <a:spcPct val="90000"/>
              </a:lnSpc>
            </a:pPr>
            <a:endParaRPr b="0" lang="zh-CN" sz="3000" spc="-1" strike="noStrike">
              <a:solidFill>
                <a:srgbClr val="000000"/>
              </a:solidFill>
              <a:latin typeface="Calibri"/>
            </a:endParaRPr>
          </a:p>
          <a:p>
            <a:pPr indent="-952200">
              <a:lnSpc>
                <a:spcPct val="90000"/>
              </a:lnSpc>
              <a:buClr>
                <a:srgbClr val="000000"/>
              </a:buClr>
              <a:buFont typeface="Wingdings" charset="2"/>
              <a:buChar char=""/>
            </a:pPr>
            <a:r>
              <a:rPr b="0" lang="zh-CN" sz="2000" spc="-1" strike="noStrike">
                <a:solidFill>
                  <a:srgbClr val="000000"/>
                </a:solidFill>
                <a:latin typeface="宋体"/>
              </a:rPr>
              <a:t>商用型的操作系统主要有</a:t>
            </a:r>
            <a:r>
              <a:rPr b="0" lang="zh-CN" sz="2000" spc="-1" strike="noStrike">
                <a:solidFill>
                  <a:srgbClr val="000000"/>
                </a:solidFill>
                <a:latin typeface="Calibri"/>
              </a:rPr>
              <a:t>VxWorks</a:t>
            </a:r>
            <a:r>
              <a:rPr b="0" lang="zh-CN" sz="2000" spc="-1" strike="noStrike">
                <a:solidFill>
                  <a:srgbClr val="000000"/>
                </a:solidFill>
                <a:latin typeface="宋体"/>
              </a:rPr>
              <a:t>、</a:t>
            </a:r>
            <a:r>
              <a:rPr b="0" lang="zh-CN" sz="2000" spc="-1" strike="noStrike">
                <a:solidFill>
                  <a:srgbClr val="000000"/>
                </a:solidFill>
                <a:latin typeface="Calibri"/>
              </a:rPr>
              <a:t>Windows CE </a:t>
            </a:r>
            <a:r>
              <a:rPr b="0" lang="zh-CN" sz="2000" spc="-1" strike="noStrike">
                <a:solidFill>
                  <a:srgbClr val="000000"/>
                </a:solidFill>
                <a:latin typeface="宋体"/>
              </a:rPr>
              <a:t>、</a:t>
            </a:r>
            <a:r>
              <a:rPr b="0" lang="zh-CN" sz="2000" spc="-1" strike="noStrike">
                <a:solidFill>
                  <a:srgbClr val="000000"/>
                </a:solidFill>
                <a:latin typeface="Calibri"/>
              </a:rPr>
              <a:t>Psos</a:t>
            </a:r>
            <a:r>
              <a:rPr b="0" lang="zh-CN" sz="2000" spc="-1" strike="noStrike">
                <a:solidFill>
                  <a:srgbClr val="000000"/>
                </a:solidFill>
                <a:latin typeface="宋体"/>
              </a:rPr>
              <a:t>、</a:t>
            </a:r>
            <a:r>
              <a:rPr b="0" lang="zh-CN" sz="2000" spc="-1" strike="noStrike">
                <a:solidFill>
                  <a:srgbClr val="000000"/>
                </a:solidFill>
                <a:latin typeface="Calibri"/>
              </a:rPr>
              <a:t>Palm OS</a:t>
            </a:r>
            <a:r>
              <a:rPr b="0" lang="zh-CN" sz="2000" spc="-1" strike="noStrike">
                <a:solidFill>
                  <a:srgbClr val="000000"/>
                </a:solidFill>
                <a:latin typeface="宋体"/>
              </a:rPr>
              <a:t>、</a:t>
            </a:r>
            <a:r>
              <a:rPr b="0" lang="zh-CN" sz="2000" spc="-1" strike="noStrike">
                <a:solidFill>
                  <a:srgbClr val="000000"/>
                </a:solidFill>
                <a:latin typeface="Calibri"/>
              </a:rPr>
              <a:t>OS-9</a:t>
            </a:r>
            <a:r>
              <a:rPr b="0" lang="zh-CN" sz="2000" spc="-1" strike="noStrike">
                <a:solidFill>
                  <a:srgbClr val="000000"/>
                </a:solidFill>
                <a:latin typeface="宋体"/>
              </a:rPr>
              <a:t>、</a:t>
            </a:r>
            <a:r>
              <a:rPr b="0" lang="zh-CN" sz="2000" spc="-1" strike="noStrike">
                <a:solidFill>
                  <a:srgbClr val="000000"/>
                </a:solidFill>
                <a:latin typeface="Calibri"/>
              </a:rPr>
              <a:t>LynxOS</a:t>
            </a:r>
            <a:r>
              <a:rPr b="0" lang="zh-CN" sz="2000" spc="-1" strike="noStrike">
                <a:solidFill>
                  <a:srgbClr val="000000"/>
                </a:solidFill>
                <a:latin typeface="宋体"/>
              </a:rPr>
              <a:t>、</a:t>
            </a:r>
            <a:r>
              <a:rPr b="0" lang="zh-CN" sz="2000" spc="-1" strike="noStrike">
                <a:solidFill>
                  <a:srgbClr val="000000"/>
                </a:solidFill>
                <a:latin typeface="Calibri"/>
              </a:rPr>
              <a:t>QNX</a:t>
            </a:r>
            <a:r>
              <a:rPr b="0" lang="zh-CN" sz="2000" spc="-1" strike="noStrike">
                <a:solidFill>
                  <a:srgbClr val="000000"/>
                </a:solidFill>
                <a:latin typeface="宋体"/>
              </a:rPr>
              <a:t>、</a:t>
            </a:r>
            <a:r>
              <a:rPr b="0" lang="zh-CN" sz="2000" spc="-1" strike="noStrike">
                <a:solidFill>
                  <a:srgbClr val="000000"/>
                </a:solidFill>
                <a:latin typeface="Calibri"/>
              </a:rPr>
              <a:t>LYNX</a:t>
            </a:r>
            <a:r>
              <a:rPr b="0" lang="zh-CN" sz="2000" spc="-1" strike="noStrike">
                <a:solidFill>
                  <a:srgbClr val="000000"/>
                </a:solidFill>
                <a:latin typeface="Calibri"/>
              </a:rPr>
              <a:t>、</a:t>
            </a:r>
            <a:r>
              <a:rPr b="0" lang="zh-CN" sz="2000" spc="-1" strike="noStrike">
                <a:solidFill>
                  <a:srgbClr val="000000"/>
                </a:solidFill>
                <a:latin typeface="Calibri"/>
              </a:rPr>
              <a:t>IOS</a:t>
            </a:r>
            <a:r>
              <a:rPr b="0" lang="zh-CN" sz="2000" spc="-1" strike="noStrike">
                <a:solidFill>
                  <a:srgbClr val="000000"/>
                </a:solidFill>
                <a:latin typeface="Calibri"/>
              </a:rPr>
              <a:t>、</a:t>
            </a:r>
            <a:r>
              <a:rPr b="0" lang="zh-CN" sz="2000" spc="-1" strike="noStrike">
                <a:solidFill>
                  <a:srgbClr val="000000"/>
                </a:solidFill>
                <a:latin typeface="华文新魏"/>
              </a:rPr>
              <a:t> </a:t>
            </a:r>
            <a:r>
              <a:rPr b="0" lang="zh-CN" sz="2000" spc="-1" strike="noStrike">
                <a:solidFill>
                  <a:srgbClr val="000000"/>
                </a:solidFill>
                <a:latin typeface="华文新魏"/>
              </a:rPr>
              <a:t>Symbian</a:t>
            </a:r>
            <a:r>
              <a:rPr b="0" lang="zh-CN" sz="2000" spc="-1" strike="noStrike">
                <a:solidFill>
                  <a:srgbClr val="000000"/>
                </a:solidFill>
                <a:latin typeface="宋体"/>
              </a:rPr>
              <a:t>等</a:t>
            </a:r>
            <a:endParaRPr b="0" lang="zh-CN" sz="2000" spc="-1" strike="noStrike">
              <a:solidFill>
                <a:srgbClr val="000000"/>
              </a:solidFill>
              <a:latin typeface="Calibri"/>
            </a:endParaRPr>
          </a:p>
          <a:p>
            <a:pPr>
              <a:lnSpc>
                <a:spcPct val="90000"/>
              </a:lnSpc>
            </a:pPr>
            <a:r>
              <a:rPr b="0" lang="zh-CN" sz="2000" spc="-1" strike="noStrike">
                <a:solidFill>
                  <a:srgbClr val="000000"/>
                </a:solidFill>
                <a:latin typeface="Calibri"/>
              </a:rPr>
              <a:t> </a:t>
            </a:r>
            <a:endParaRPr b="0" lang="zh-CN" sz="2000" spc="-1" strike="noStrike">
              <a:solidFill>
                <a:srgbClr val="000000"/>
              </a:solidFill>
              <a:latin typeface="Calibri"/>
            </a:endParaRPr>
          </a:p>
          <a:p>
            <a:pPr indent="-952200">
              <a:lnSpc>
                <a:spcPct val="90000"/>
              </a:lnSpc>
              <a:buClr>
                <a:srgbClr val="000000"/>
              </a:buClr>
              <a:buFont typeface="Wingdings" charset="2"/>
              <a:buChar char=""/>
            </a:pPr>
            <a:r>
              <a:rPr b="0" lang="zh-CN" sz="2000" spc="-1" strike="noStrike">
                <a:solidFill>
                  <a:srgbClr val="000000"/>
                </a:solidFill>
                <a:latin typeface="宋体"/>
              </a:rPr>
              <a:t>免费型的操作系统主要有</a:t>
            </a:r>
            <a:r>
              <a:rPr b="0" lang="zh-CN" sz="2000" spc="-1" strike="noStrike">
                <a:solidFill>
                  <a:srgbClr val="000000"/>
                </a:solidFill>
                <a:latin typeface="Calibri"/>
              </a:rPr>
              <a:t>Linux</a:t>
            </a:r>
            <a:r>
              <a:rPr b="0" lang="zh-CN" sz="2000" spc="-1" strike="noStrike">
                <a:solidFill>
                  <a:srgbClr val="000000"/>
                </a:solidFill>
                <a:latin typeface="宋体"/>
              </a:rPr>
              <a:t>、</a:t>
            </a:r>
            <a:r>
              <a:rPr b="0" lang="zh-CN" sz="2000" spc="-1" strike="noStrike">
                <a:solidFill>
                  <a:srgbClr val="000000"/>
                </a:solidFill>
                <a:latin typeface="Calibri"/>
              </a:rPr>
              <a:t>µC/OS-III</a:t>
            </a:r>
            <a:r>
              <a:rPr b="0" lang="zh-CN" sz="2000" spc="-1" strike="noStrike">
                <a:solidFill>
                  <a:srgbClr val="000000"/>
                </a:solidFill>
                <a:latin typeface="Calibri"/>
              </a:rPr>
              <a:t>和</a:t>
            </a:r>
            <a:r>
              <a:rPr b="0" lang="zh-CN" sz="2000" spc="-1" strike="noStrike">
                <a:solidFill>
                  <a:srgbClr val="000000"/>
                </a:solidFill>
                <a:latin typeface="Calibri"/>
              </a:rPr>
              <a:t>Android </a:t>
            </a:r>
            <a:endParaRPr b="0" lang="zh-CN" sz="2000" spc="-1" strike="noStrike">
              <a:solidFill>
                <a:srgbClr val="000000"/>
              </a:solidFill>
              <a:latin typeface="Calibri"/>
            </a:endParaRPr>
          </a:p>
          <a:p>
            <a:pPr indent="-952200">
              <a:lnSpc>
                <a:spcPct val="90000"/>
              </a:lnSpc>
              <a:buClr>
                <a:srgbClr val="000000"/>
              </a:buClr>
              <a:buFont typeface="Wingdings" charset="2"/>
              <a:buChar char=""/>
            </a:pPr>
            <a:r>
              <a:rPr b="0" lang="zh-CN" sz="2000" spc="-1" strike="noStrike">
                <a:solidFill>
                  <a:srgbClr val="000000"/>
                </a:solidFill>
                <a:latin typeface="Calibri"/>
              </a:rPr>
              <a:t>FreeRTOS </a:t>
            </a:r>
            <a:endParaRPr b="0" lang="zh-CN" sz="2000" spc="-1" strike="noStrike">
              <a:solidFill>
                <a:srgbClr val="000000"/>
              </a:solidFill>
              <a:latin typeface="Calibri"/>
            </a:endParaRPr>
          </a:p>
        </p:txBody>
      </p:sp>
    </p:spTree>
  </p:cSld>
  <p:timing>
    <p:tnLst>
      <p:par>
        <p:cTn id="105" dur="indefinite" restart="never" nodeType="tmRoot">
          <p:childTnLst>
            <p:seq>
              <p:cTn id="106" dur="indefinite"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TextShape 1"/>
          <p:cNvSpPr txBox="1"/>
          <p:nvPr/>
        </p:nvSpPr>
        <p:spPr>
          <a:xfrm>
            <a:off x="14473440" y="6640920"/>
            <a:ext cx="399600" cy="214920"/>
          </a:xfrm>
          <a:prstGeom prst="rect">
            <a:avLst/>
          </a:prstGeom>
          <a:noFill/>
          <a:ln>
            <a:noFill/>
          </a:ln>
        </p:spPr>
        <p:txBody>
          <a:bodyPr lIns="0" rIns="0" tIns="0" bIns="0"/>
          <a:p>
            <a:pPr>
              <a:lnSpc>
                <a:spcPct val="100000"/>
              </a:lnSpc>
            </a:pPr>
            <a:fld id="{95442AD2-4E19-4C62-9D39-07B21F1BC6A7}"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186" name="TextShape 2"/>
          <p:cNvSpPr txBox="1"/>
          <p:nvPr/>
        </p:nvSpPr>
        <p:spPr>
          <a:xfrm>
            <a:off x="1703520" y="493200"/>
            <a:ext cx="8229240" cy="676800"/>
          </a:xfrm>
          <a:prstGeom prst="rect">
            <a:avLst/>
          </a:prstGeom>
          <a:noFill/>
          <a:ln>
            <a:noFill/>
          </a:ln>
        </p:spPr>
        <p:txBody>
          <a:bodyPr lIns="0" rIns="0" tIns="0" bIns="0" anchor="ctr"/>
          <a:p>
            <a:pPr>
              <a:lnSpc>
                <a:spcPct val="100000"/>
              </a:lnSpc>
            </a:pPr>
            <a:r>
              <a:rPr b="1" lang="zh-CN" sz="4400" spc="-1" strike="noStrike">
                <a:solidFill>
                  <a:srgbClr val="000000"/>
                </a:solidFill>
                <a:latin typeface="隶书"/>
                <a:ea typeface="隶书"/>
              </a:rPr>
              <a:t>典型嵌入式操作系统介绍</a:t>
            </a:r>
            <a:r>
              <a:rPr b="1" lang="zh-CN" sz="4400" spc="-1" strike="noStrike">
                <a:solidFill>
                  <a:srgbClr val="000000"/>
                </a:solidFill>
                <a:latin typeface="Calibri"/>
                <a:ea typeface="隶书"/>
              </a:rPr>
              <a:t> </a:t>
            </a:r>
            <a:endParaRPr b="0" lang="zh-CN" sz="4400" spc="-1" strike="noStrike">
              <a:solidFill>
                <a:srgbClr val="000000"/>
              </a:solidFill>
              <a:latin typeface="Calibri"/>
            </a:endParaRPr>
          </a:p>
        </p:txBody>
      </p:sp>
      <p:sp>
        <p:nvSpPr>
          <p:cNvPr id="187" name="TextShape 3"/>
          <p:cNvSpPr txBox="1"/>
          <p:nvPr/>
        </p:nvSpPr>
        <p:spPr>
          <a:xfrm>
            <a:off x="2063880" y="1341360"/>
            <a:ext cx="8000640" cy="5181120"/>
          </a:xfrm>
          <a:prstGeom prst="rect">
            <a:avLst/>
          </a:prstGeom>
          <a:noFill/>
          <a:ln>
            <a:noFill/>
          </a:ln>
        </p:spPr>
        <p:txBody>
          <a:bodyPr lIns="0" rIns="0" tIns="0" bIns="0"/>
          <a:p>
            <a:pPr>
              <a:lnSpc>
                <a:spcPct val="100000"/>
              </a:lnSpc>
            </a:pPr>
            <a:endParaRPr b="0" lang="zh-CN" sz="1800" spc="-1" strike="noStrike">
              <a:solidFill>
                <a:srgbClr val="000000"/>
              </a:solidFill>
              <a:latin typeface="Calibri"/>
            </a:endParaRPr>
          </a:p>
          <a:p>
            <a:pPr marL="952560" indent="-952200">
              <a:lnSpc>
                <a:spcPct val="100000"/>
              </a:lnSpc>
              <a:buBlip>
                <a:blip r:embed="rId1"/>
              </a:buBlip>
            </a:pPr>
            <a:r>
              <a:rPr b="0" lang="zh-CN" sz="3200" spc="-1" strike="noStrike">
                <a:solidFill>
                  <a:srgbClr val="000000"/>
                </a:solidFill>
                <a:latin typeface="华文新魏"/>
                <a:ea typeface="黑体"/>
              </a:rPr>
              <a:t>  </a:t>
            </a:r>
            <a:r>
              <a:rPr b="0" lang="zh-CN" sz="3200" spc="-1" strike="noStrike">
                <a:solidFill>
                  <a:srgbClr val="000000"/>
                </a:solidFill>
                <a:latin typeface="华文新魏"/>
                <a:ea typeface="黑体"/>
              </a:rPr>
              <a:t>Linux</a:t>
            </a:r>
            <a:r>
              <a:rPr b="0" lang="zh-CN" sz="3200" spc="-1" strike="noStrike">
                <a:solidFill>
                  <a:srgbClr val="000000"/>
                </a:solidFill>
                <a:latin typeface="华文新魏"/>
                <a:ea typeface="黑体"/>
              </a:rPr>
              <a:t>操作系统</a:t>
            </a:r>
            <a:endParaRPr b="0" lang="zh-CN" sz="3200" spc="-1" strike="noStrike">
              <a:solidFill>
                <a:srgbClr val="000000"/>
              </a:solidFill>
              <a:latin typeface="Calibri"/>
            </a:endParaRPr>
          </a:p>
          <a:p>
            <a:pPr marL="952560" indent="-952200">
              <a:lnSpc>
                <a:spcPct val="100000"/>
              </a:lnSpc>
              <a:buBlip>
                <a:blip r:embed="rId2"/>
              </a:buBlip>
            </a:pPr>
            <a:r>
              <a:rPr b="0" lang="zh-CN" sz="3200" spc="-1" strike="noStrike">
                <a:solidFill>
                  <a:srgbClr val="000000"/>
                </a:solidFill>
                <a:latin typeface="华文新魏"/>
                <a:ea typeface="黑体"/>
              </a:rPr>
              <a:t>  </a:t>
            </a:r>
            <a:r>
              <a:rPr b="0" lang="zh-CN" sz="3200" spc="-1" strike="noStrike">
                <a:solidFill>
                  <a:srgbClr val="000000"/>
                </a:solidFill>
                <a:latin typeface="华文新魏"/>
                <a:ea typeface="黑体"/>
              </a:rPr>
              <a:t>VxWorks</a:t>
            </a:r>
            <a:r>
              <a:rPr b="0" lang="zh-CN" sz="3200" spc="-1" strike="noStrike">
                <a:solidFill>
                  <a:srgbClr val="000000"/>
                </a:solidFill>
                <a:latin typeface="华文新魏"/>
                <a:ea typeface="黑体"/>
              </a:rPr>
              <a:t>嵌入式实时操作系统 </a:t>
            </a:r>
            <a:endParaRPr b="0" lang="zh-CN" sz="3200" spc="-1" strike="noStrike">
              <a:solidFill>
                <a:srgbClr val="000000"/>
              </a:solidFill>
              <a:latin typeface="Calibri"/>
            </a:endParaRPr>
          </a:p>
          <a:p>
            <a:pPr marL="952560" indent="-952200">
              <a:lnSpc>
                <a:spcPct val="100000"/>
              </a:lnSpc>
              <a:buBlip>
                <a:blip r:embed="rId3"/>
              </a:buBlip>
            </a:pPr>
            <a:r>
              <a:rPr b="0" lang="zh-CN" sz="3200" spc="-1" strike="noStrike">
                <a:solidFill>
                  <a:srgbClr val="000000"/>
                </a:solidFill>
                <a:latin typeface="华文新魏"/>
                <a:ea typeface="黑体"/>
              </a:rPr>
              <a:t>  </a:t>
            </a:r>
            <a:r>
              <a:rPr b="0" lang="zh-CN" sz="3200" spc="-1" strike="noStrike">
                <a:solidFill>
                  <a:srgbClr val="000000"/>
                </a:solidFill>
                <a:latin typeface="华文新魏"/>
                <a:ea typeface="黑体"/>
              </a:rPr>
              <a:t>WinCE</a:t>
            </a:r>
            <a:r>
              <a:rPr b="0" lang="zh-CN" sz="3200" spc="-1" strike="noStrike">
                <a:solidFill>
                  <a:srgbClr val="000000"/>
                </a:solidFill>
                <a:latin typeface="华文新魏"/>
                <a:ea typeface="黑体"/>
              </a:rPr>
              <a:t>操作系统 </a:t>
            </a:r>
            <a:endParaRPr b="0" lang="zh-CN" sz="3200" spc="-1" strike="noStrike">
              <a:solidFill>
                <a:srgbClr val="000000"/>
              </a:solidFill>
              <a:latin typeface="Calibri"/>
            </a:endParaRPr>
          </a:p>
          <a:p>
            <a:pPr marL="952560" indent="-952200">
              <a:lnSpc>
                <a:spcPct val="100000"/>
              </a:lnSpc>
              <a:buBlip>
                <a:blip r:embed="rId4"/>
              </a:buBlip>
            </a:pPr>
            <a:r>
              <a:rPr b="0" lang="zh-CN" sz="3200" spc="-1" strike="noStrike">
                <a:solidFill>
                  <a:srgbClr val="000000"/>
                </a:solidFill>
                <a:latin typeface="华文新魏"/>
                <a:ea typeface="黑体"/>
              </a:rPr>
              <a:t>  </a:t>
            </a:r>
            <a:r>
              <a:rPr b="0" lang="zh-CN" sz="3200" spc="-1" strike="noStrike">
                <a:solidFill>
                  <a:srgbClr val="000000"/>
                </a:solidFill>
                <a:latin typeface="华文新魏"/>
                <a:ea typeface="黑体"/>
              </a:rPr>
              <a:t>uC/OS-III </a:t>
            </a:r>
            <a:r>
              <a:rPr b="0" lang="zh-CN" sz="3200" spc="-1" strike="noStrike">
                <a:solidFill>
                  <a:srgbClr val="000000"/>
                </a:solidFill>
                <a:latin typeface="华文新魏"/>
                <a:ea typeface="黑体"/>
              </a:rPr>
              <a:t>嵌入式操作系统 </a:t>
            </a:r>
            <a:endParaRPr b="0" lang="zh-CN" sz="3200" spc="-1" strike="noStrike">
              <a:solidFill>
                <a:srgbClr val="000000"/>
              </a:solidFill>
              <a:latin typeface="Calibri"/>
            </a:endParaRPr>
          </a:p>
          <a:p>
            <a:pPr marL="952560" indent="-952200">
              <a:lnSpc>
                <a:spcPct val="100000"/>
              </a:lnSpc>
              <a:buBlip>
                <a:blip r:embed="rId5"/>
              </a:buBlip>
            </a:pPr>
            <a:r>
              <a:rPr b="0" lang="zh-CN" sz="3200" spc="-1" strike="noStrike">
                <a:solidFill>
                  <a:srgbClr val="000000"/>
                </a:solidFill>
                <a:latin typeface="华文新魏"/>
                <a:ea typeface="黑体"/>
              </a:rPr>
              <a:t> </a:t>
            </a:r>
            <a:r>
              <a:rPr b="0" lang="zh-CN" sz="3200" spc="-1" strike="noStrike">
                <a:solidFill>
                  <a:srgbClr val="000000"/>
                </a:solidFill>
                <a:latin typeface="华文新魏"/>
                <a:ea typeface="黑体"/>
              </a:rPr>
              <a:t>Android</a:t>
            </a:r>
            <a:r>
              <a:rPr b="0" lang="zh-CN" sz="3200" spc="-1" strike="noStrike">
                <a:solidFill>
                  <a:srgbClr val="000000"/>
                </a:solidFill>
                <a:latin typeface="华文新魏"/>
                <a:ea typeface="黑体"/>
              </a:rPr>
              <a:t>操作系统</a:t>
            </a:r>
            <a:endParaRPr b="0" lang="zh-CN" sz="3200" spc="-1" strike="noStrike">
              <a:solidFill>
                <a:srgbClr val="000000"/>
              </a:solidFill>
              <a:latin typeface="Calibri"/>
            </a:endParaRPr>
          </a:p>
          <a:p>
            <a:pPr marL="952560" indent="-952200">
              <a:lnSpc>
                <a:spcPct val="100000"/>
              </a:lnSpc>
              <a:buBlip>
                <a:blip r:embed="rId6"/>
              </a:buBlip>
            </a:pPr>
            <a:r>
              <a:rPr b="0" lang="zh-CN" sz="3200" spc="-1" strike="noStrike">
                <a:solidFill>
                  <a:srgbClr val="000000"/>
                </a:solidFill>
                <a:latin typeface="华文新魏"/>
                <a:ea typeface="黑体"/>
              </a:rPr>
              <a:t> </a:t>
            </a:r>
            <a:r>
              <a:rPr b="0" lang="zh-CN" sz="3200" spc="-1" strike="noStrike">
                <a:solidFill>
                  <a:srgbClr val="000000"/>
                </a:solidFill>
                <a:latin typeface="华文新魏"/>
                <a:ea typeface="黑体"/>
              </a:rPr>
              <a:t>IOS</a:t>
            </a:r>
            <a:r>
              <a:rPr b="0" lang="zh-CN" sz="3200" spc="-1" strike="noStrike">
                <a:solidFill>
                  <a:srgbClr val="000000"/>
                </a:solidFill>
                <a:latin typeface="华文新魏"/>
                <a:ea typeface="黑体"/>
              </a:rPr>
              <a:t>操作系统</a:t>
            </a:r>
            <a:endParaRPr b="0" lang="zh-CN" sz="3200" spc="-1" strike="noStrike">
              <a:solidFill>
                <a:srgbClr val="000000"/>
              </a:solidFill>
              <a:latin typeface="Calibri"/>
            </a:endParaRPr>
          </a:p>
          <a:p>
            <a:pPr marL="952560" indent="-952200">
              <a:lnSpc>
                <a:spcPct val="100000"/>
              </a:lnSpc>
              <a:buBlip>
                <a:blip r:embed="rId7"/>
              </a:buBlip>
            </a:pPr>
            <a:r>
              <a:rPr b="0" lang="zh-CN" sz="3200" spc="-1" strike="noStrike">
                <a:solidFill>
                  <a:srgbClr val="000000"/>
                </a:solidFill>
                <a:latin typeface="华文新魏"/>
                <a:ea typeface="黑体"/>
              </a:rPr>
              <a:t> </a:t>
            </a:r>
            <a:r>
              <a:rPr b="0" lang="zh-CN" sz="3200" spc="-1" strike="noStrike">
                <a:solidFill>
                  <a:srgbClr val="000000"/>
                </a:solidFill>
                <a:latin typeface="华文新魏"/>
                <a:ea typeface="黑体"/>
              </a:rPr>
              <a:t>Symbian</a:t>
            </a:r>
            <a:r>
              <a:rPr b="0" lang="zh-CN" sz="3200" spc="-1" strike="noStrike">
                <a:solidFill>
                  <a:srgbClr val="000000"/>
                </a:solidFill>
                <a:latin typeface="华文新魏"/>
                <a:ea typeface="黑体"/>
              </a:rPr>
              <a:t>操作系统</a:t>
            </a:r>
            <a:endParaRPr b="0" lang="zh-CN" sz="3200" spc="-1" strike="noStrike">
              <a:solidFill>
                <a:srgbClr val="000000"/>
              </a:solidFill>
              <a:latin typeface="Calibri"/>
            </a:endParaRPr>
          </a:p>
          <a:p>
            <a:pPr>
              <a:lnSpc>
                <a:spcPct val="100000"/>
              </a:lnSpc>
            </a:pPr>
            <a:endParaRPr b="0" lang="zh-CN" sz="3200" spc="-1" strike="noStrike">
              <a:solidFill>
                <a:srgbClr val="000000"/>
              </a:solidFill>
              <a:latin typeface="Calibri"/>
            </a:endParaRPr>
          </a:p>
          <a:p>
            <a:pPr>
              <a:lnSpc>
                <a:spcPct val="100000"/>
              </a:lnSpc>
            </a:pPr>
            <a:endParaRPr b="0" lang="zh-CN" sz="3200" spc="-1" strike="noStrike">
              <a:solidFill>
                <a:srgbClr val="000000"/>
              </a:solidFill>
              <a:latin typeface="Calibri"/>
            </a:endParaRPr>
          </a:p>
          <a:p>
            <a:pPr>
              <a:lnSpc>
                <a:spcPct val="100000"/>
              </a:lnSpc>
            </a:pPr>
            <a:endParaRPr b="0" lang="zh-CN" sz="3200" spc="-1" strike="noStrike">
              <a:solidFill>
                <a:srgbClr val="000000"/>
              </a:solidFill>
              <a:latin typeface="Calibri"/>
            </a:endParaRPr>
          </a:p>
        </p:txBody>
      </p:sp>
    </p:spTree>
  </p:cSld>
  <p:timing>
    <p:tnLst>
      <p:par>
        <p:cTn id="107" dur="indefinite" restart="never" nodeType="tmRoot">
          <p:childTnLst>
            <p:seq>
              <p:cTn id="108" dur="indefinite"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TextShape 1"/>
          <p:cNvSpPr txBox="1"/>
          <p:nvPr/>
        </p:nvSpPr>
        <p:spPr>
          <a:xfrm>
            <a:off x="2212920" y="379080"/>
            <a:ext cx="6397200" cy="676800"/>
          </a:xfrm>
          <a:prstGeom prst="rect">
            <a:avLst/>
          </a:prstGeom>
          <a:noFill/>
          <a:ln>
            <a:noFill/>
          </a:ln>
        </p:spPr>
        <p:txBody>
          <a:bodyPr lIns="0" rIns="0" tIns="0" bIns="0" anchor="ctr"/>
          <a:p>
            <a:pPr>
              <a:lnSpc>
                <a:spcPct val="100000"/>
              </a:lnSpc>
            </a:pPr>
            <a:r>
              <a:rPr b="1" lang="zh-CN" sz="4400" spc="-1" strike="noStrike">
                <a:solidFill>
                  <a:srgbClr val="000000"/>
                </a:solidFill>
                <a:latin typeface="隶书"/>
                <a:ea typeface="隶书"/>
              </a:rPr>
              <a:t>嵌入式操作系统</a:t>
            </a:r>
            <a:endParaRPr b="0" lang="zh-CN" sz="4400" spc="-1" strike="noStrike">
              <a:solidFill>
                <a:srgbClr val="000000"/>
              </a:solidFill>
              <a:latin typeface="Calibri"/>
            </a:endParaRPr>
          </a:p>
        </p:txBody>
      </p:sp>
      <p:sp>
        <p:nvSpPr>
          <p:cNvPr id="189" name="TextShape 2"/>
          <p:cNvSpPr txBox="1"/>
          <p:nvPr/>
        </p:nvSpPr>
        <p:spPr>
          <a:xfrm>
            <a:off x="2136600" y="6356520"/>
            <a:ext cx="1980720" cy="364680"/>
          </a:xfrm>
          <a:prstGeom prst="rect">
            <a:avLst/>
          </a:prstGeom>
          <a:noFill/>
          <a:ln>
            <a:noFill/>
          </a:ln>
        </p:spPr>
        <p:txBody>
          <a:bodyPr lIns="0" rIns="0" tIns="0" bIns="0"/>
          <a:p>
            <a:pPr>
              <a:lnSpc>
                <a:spcPct val="100000"/>
              </a:lnSpc>
            </a:pPr>
            <a:fld id="{BAFE508B-0071-4C2B-8468-123BCEDCF168}"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190" name="TextShape 3"/>
          <p:cNvSpPr txBox="1"/>
          <p:nvPr/>
        </p:nvSpPr>
        <p:spPr>
          <a:xfrm>
            <a:off x="2286000" y="1905120"/>
            <a:ext cx="6771960" cy="307440"/>
          </a:xfrm>
          <a:prstGeom prst="rect">
            <a:avLst/>
          </a:prstGeom>
          <a:noFill/>
          <a:ln>
            <a:noFill/>
          </a:ln>
        </p:spPr>
        <p:txBody>
          <a:bodyPr lIns="0" rIns="0" tIns="0" bIns="0"/>
          <a:p>
            <a:pPr>
              <a:lnSpc>
                <a:spcPct val="100000"/>
              </a:lnSpc>
            </a:pPr>
            <a:r>
              <a:rPr b="0" lang="zh-CN" sz="2000" spc="-1" strike="noStrike">
                <a:solidFill>
                  <a:srgbClr val="000000"/>
                </a:solidFill>
                <a:latin typeface="Calibri"/>
              </a:rPr>
              <a:t>常见的嵌入式操作系统</a:t>
            </a:r>
            <a:endParaRPr b="0" lang="zh-CN" sz="2000" spc="-1" strike="noStrike">
              <a:solidFill>
                <a:srgbClr val="000000"/>
              </a:solidFill>
              <a:latin typeface="Calibri"/>
            </a:endParaRPr>
          </a:p>
        </p:txBody>
      </p:sp>
      <p:sp>
        <p:nvSpPr>
          <p:cNvPr id="191" name="CustomShape 4"/>
          <p:cNvSpPr/>
          <p:nvPr/>
        </p:nvSpPr>
        <p:spPr>
          <a:xfrm>
            <a:off x="2514600" y="2637000"/>
            <a:ext cx="7391160" cy="3747240"/>
          </a:xfrm>
          <a:prstGeom prst="rect">
            <a:avLst/>
          </a:prstGeom>
          <a:noFill/>
          <a:ln w="9360">
            <a:noFill/>
          </a:ln>
        </p:spPr>
        <p:style>
          <a:lnRef idx="0"/>
          <a:fillRef idx="0"/>
          <a:effectRef idx="0"/>
          <a:fontRef idx="minor"/>
        </p:style>
        <p:txBody>
          <a:bodyPr lIns="90000" rIns="90000" tIns="45000" bIns="45000"/>
          <a:p>
            <a:pPr>
              <a:lnSpc>
                <a:spcPct val="100000"/>
              </a:lnSpc>
            </a:pPr>
            <a:r>
              <a:rPr b="0" lang="en-US" sz="2400" spc="-1" strike="noStrike">
                <a:solidFill>
                  <a:srgbClr val="000000"/>
                </a:solidFill>
                <a:latin typeface="Times New Roman"/>
                <a:ea typeface="华文新魏"/>
              </a:rPr>
              <a:t>        </a:t>
            </a:r>
            <a:r>
              <a:rPr b="0" lang="en-US" sz="2400" spc="-1" strike="noStrike">
                <a:solidFill>
                  <a:srgbClr val="000000"/>
                </a:solidFill>
                <a:latin typeface="Times New Roman"/>
                <a:ea typeface="华文新魏"/>
              </a:rPr>
              <a:t>uClinux</a:t>
            </a:r>
            <a:r>
              <a:rPr b="0" lang="en-US" sz="2400" spc="-1" strike="noStrike">
                <a:solidFill>
                  <a:srgbClr val="000000"/>
                </a:solidFill>
                <a:latin typeface="Times New Roman"/>
                <a:ea typeface="华文新魏"/>
              </a:rPr>
              <a:t>是一个完全符合</a:t>
            </a:r>
            <a:r>
              <a:rPr b="0" lang="en-US" sz="2400" spc="-1" strike="noStrike">
                <a:solidFill>
                  <a:srgbClr val="000000"/>
                </a:solidFill>
                <a:latin typeface="Times New Roman"/>
                <a:ea typeface="华文新魏"/>
              </a:rPr>
              <a:t>GNU/GPL</a:t>
            </a:r>
            <a:r>
              <a:rPr b="0" lang="en-US" sz="2400" spc="-1" strike="noStrike">
                <a:solidFill>
                  <a:srgbClr val="000000"/>
                </a:solidFill>
                <a:latin typeface="Times New Roman"/>
                <a:ea typeface="华文新魏"/>
              </a:rPr>
              <a:t>公约的操作系统，完全开放代码。</a:t>
            </a:r>
            <a:r>
              <a:rPr b="0" lang="en-US" sz="2400" spc="-1" strike="noStrike">
                <a:solidFill>
                  <a:srgbClr val="000000"/>
                </a:solidFill>
                <a:latin typeface="Times New Roman"/>
                <a:ea typeface="华文新魏"/>
              </a:rPr>
              <a:t>uClinux</a:t>
            </a:r>
            <a:r>
              <a:rPr b="0" lang="en-US" sz="2400" spc="-1" strike="noStrike">
                <a:solidFill>
                  <a:srgbClr val="000000"/>
                </a:solidFill>
                <a:latin typeface="Times New Roman"/>
                <a:ea typeface="华文新魏"/>
              </a:rPr>
              <a:t>从</a:t>
            </a:r>
            <a:r>
              <a:rPr b="0" lang="en-US" sz="2400" spc="-1" strike="noStrike">
                <a:solidFill>
                  <a:srgbClr val="000000"/>
                </a:solidFill>
                <a:latin typeface="Times New Roman"/>
                <a:ea typeface="华文新魏"/>
              </a:rPr>
              <a:t>Linux 2.0/2.4</a:t>
            </a:r>
            <a:r>
              <a:rPr b="0" lang="en-US" sz="2400" spc="-1" strike="noStrike">
                <a:solidFill>
                  <a:srgbClr val="000000"/>
                </a:solidFill>
                <a:latin typeface="Times New Roman"/>
                <a:ea typeface="华文新魏"/>
              </a:rPr>
              <a:t>内核派生而来，沿袭了主流</a:t>
            </a:r>
            <a:r>
              <a:rPr b="0" lang="en-US" sz="2400" spc="-1" strike="noStrike">
                <a:solidFill>
                  <a:srgbClr val="000000"/>
                </a:solidFill>
                <a:latin typeface="Times New Roman"/>
                <a:ea typeface="华文新魏"/>
              </a:rPr>
              <a:t>Linux</a:t>
            </a:r>
            <a:r>
              <a:rPr b="0" lang="en-US" sz="2400" spc="-1" strike="noStrike">
                <a:solidFill>
                  <a:srgbClr val="000000"/>
                </a:solidFill>
                <a:latin typeface="Times New Roman"/>
                <a:ea typeface="华文新魏"/>
              </a:rPr>
              <a:t>的绝大部分特性。它是专门针对</a:t>
            </a:r>
            <a:r>
              <a:rPr b="1" lang="en-US" sz="2400" spc="-1" strike="noStrike">
                <a:solidFill>
                  <a:srgbClr val="ff3300"/>
                </a:solidFill>
                <a:latin typeface="Times New Roman"/>
                <a:ea typeface="华文新魏"/>
              </a:rPr>
              <a:t>没有</a:t>
            </a:r>
            <a:r>
              <a:rPr b="1" lang="en-US" sz="2400" spc="-1" strike="noStrike">
                <a:solidFill>
                  <a:srgbClr val="ff3300"/>
                </a:solidFill>
                <a:latin typeface="Times New Roman"/>
                <a:ea typeface="华文新魏"/>
              </a:rPr>
              <a:t>MMU</a:t>
            </a:r>
            <a:r>
              <a:rPr b="1" lang="en-US" sz="2400" spc="-1" strike="noStrike">
                <a:solidFill>
                  <a:srgbClr val="ff3300"/>
                </a:solidFill>
                <a:latin typeface="Times New Roman"/>
                <a:ea typeface="华文新魏"/>
              </a:rPr>
              <a:t>的</a:t>
            </a:r>
            <a:r>
              <a:rPr b="1" lang="en-US" sz="2400" spc="-1" strike="noStrike">
                <a:solidFill>
                  <a:srgbClr val="ff3300"/>
                </a:solidFill>
                <a:latin typeface="Times New Roman"/>
                <a:ea typeface="华文新魏"/>
              </a:rPr>
              <a:t>CPU</a:t>
            </a:r>
            <a:r>
              <a:rPr b="0" lang="en-US" sz="2400" spc="-1" strike="noStrike">
                <a:solidFill>
                  <a:srgbClr val="000000"/>
                </a:solidFill>
                <a:latin typeface="Times New Roman"/>
                <a:ea typeface="华文新魏"/>
              </a:rPr>
              <a:t>，并且为嵌入式系统做了许多小型化的工作。</a:t>
            </a:r>
            <a:r>
              <a:rPr b="1" lang="en-US" sz="2400" spc="-1" strike="noStrike">
                <a:solidFill>
                  <a:srgbClr val="ff3300"/>
                </a:solidFill>
                <a:latin typeface="Times New Roman"/>
                <a:ea typeface="华文新魏"/>
              </a:rPr>
              <a:t>适用于没有虚拟内存或内存管理单元</a:t>
            </a:r>
            <a:r>
              <a:rPr b="1" lang="en-US" sz="2400" spc="-1" strike="noStrike">
                <a:solidFill>
                  <a:srgbClr val="ff3300"/>
                </a:solidFill>
                <a:latin typeface="Times New Roman"/>
                <a:ea typeface="华文新魏"/>
              </a:rPr>
              <a:t>(MMU)</a:t>
            </a:r>
            <a:r>
              <a:rPr b="1" lang="en-US" sz="2400" spc="-1" strike="noStrike">
                <a:solidFill>
                  <a:srgbClr val="ff3300"/>
                </a:solidFill>
                <a:latin typeface="Times New Roman"/>
                <a:ea typeface="华文新魏"/>
              </a:rPr>
              <a:t>的处理器</a:t>
            </a:r>
            <a:r>
              <a:rPr b="0" lang="en-US" sz="2400" spc="-1" strike="noStrike">
                <a:solidFill>
                  <a:srgbClr val="000000"/>
                </a:solidFill>
                <a:latin typeface="Times New Roman"/>
                <a:ea typeface="华文新魏"/>
              </a:rPr>
              <a:t>，例如</a:t>
            </a:r>
            <a:r>
              <a:rPr b="0" lang="en-US" sz="2400" spc="-1" strike="noStrike">
                <a:solidFill>
                  <a:srgbClr val="000000"/>
                </a:solidFill>
                <a:latin typeface="Times New Roman"/>
                <a:ea typeface="华文新魏"/>
              </a:rPr>
              <a:t>ARM7TDMI</a:t>
            </a:r>
            <a:r>
              <a:rPr b="0" lang="en-US" sz="2400" spc="-1" strike="noStrike">
                <a:solidFill>
                  <a:srgbClr val="000000"/>
                </a:solidFill>
                <a:latin typeface="Times New Roman"/>
                <a:ea typeface="华文新魏"/>
              </a:rPr>
              <a:t>。它通常用于具有很少内存或</a:t>
            </a:r>
            <a:r>
              <a:rPr b="0" lang="en-US" sz="2400" spc="-1" strike="noStrike">
                <a:solidFill>
                  <a:srgbClr val="000000"/>
                </a:solidFill>
                <a:latin typeface="Times New Roman"/>
                <a:ea typeface="华文新魏"/>
              </a:rPr>
              <a:t>Flash</a:t>
            </a:r>
            <a:r>
              <a:rPr b="0" lang="en-US" sz="2400" spc="-1" strike="noStrike">
                <a:solidFill>
                  <a:srgbClr val="000000"/>
                </a:solidFill>
                <a:latin typeface="Times New Roman"/>
                <a:ea typeface="华文新魏"/>
              </a:rPr>
              <a:t>的嵌入式系统。它保留了</a:t>
            </a:r>
            <a:r>
              <a:rPr b="0" lang="en-US" sz="2400" spc="-1" strike="noStrike">
                <a:solidFill>
                  <a:srgbClr val="000000"/>
                </a:solidFill>
                <a:latin typeface="Times New Roman"/>
                <a:ea typeface="华文新魏"/>
              </a:rPr>
              <a:t>Linux</a:t>
            </a:r>
            <a:r>
              <a:rPr b="0" lang="en-US" sz="2400" spc="-1" strike="noStrike">
                <a:solidFill>
                  <a:srgbClr val="000000"/>
                </a:solidFill>
                <a:latin typeface="Times New Roman"/>
                <a:ea typeface="华文新魏"/>
              </a:rPr>
              <a:t>的大部分优点：</a:t>
            </a:r>
            <a:r>
              <a:rPr b="0" lang="en-US" sz="2400" spc="-1" strike="noStrike">
                <a:solidFill>
                  <a:srgbClr val="0066ff"/>
                </a:solidFill>
                <a:latin typeface="Times New Roman"/>
                <a:ea typeface="华文新魏"/>
              </a:rPr>
              <a:t>稳定、良好的移植性、优秀的网络功能、完备的对各种文件系统的支持、以及标准丰富的</a:t>
            </a:r>
            <a:r>
              <a:rPr b="0" lang="en-US" sz="2400" spc="-1" strike="noStrike">
                <a:solidFill>
                  <a:srgbClr val="0066ff"/>
                </a:solidFill>
                <a:latin typeface="Times New Roman"/>
                <a:ea typeface="华文新魏"/>
              </a:rPr>
              <a:t>API</a:t>
            </a:r>
            <a:r>
              <a:rPr b="0" lang="en-US" sz="2400" spc="-1" strike="noStrike">
                <a:solidFill>
                  <a:srgbClr val="0066ff"/>
                </a:solidFill>
                <a:latin typeface="Times New Roman"/>
                <a:ea typeface="华文新魏"/>
              </a:rPr>
              <a:t>等</a:t>
            </a:r>
            <a:r>
              <a:rPr b="0" lang="en-US" sz="2400" spc="-1" strike="noStrike">
                <a:solidFill>
                  <a:srgbClr val="000000"/>
                </a:solidFill>
                <a:latin typeface="Times New Roman"/>
                <a:ea typeface="华文新魏"/>
              </a:rPr>
              <a:t>。 </a:t>
            </a:r>
            <a:endParaRPr b="0" lang="en-US" sz="2400" spc="-1" strike="noStrike">
              <a:latin typeface="Arial"/>
            </a:endParaRPr>
          </a:p>
        </p:txBody>
      </p:sp>
      <p:sp>
        <p:nvSpPr>
          <p:cNvPr id="192" name="CustomShape 5"/>
          <p:cNvSpPr/>
          <p:nvPr/>
        </p:nvSpPr>
        <p:spPr>
          <a:xfrm>
            <a:off x="6743880" y="2035080"/>
            <a:ext cx="2881080" cy="456120"/>
          </a:xfrm>
          <a:prstGeom prst="rect">
            <a:avLst/>
          </a:prstGeom>
          <a:noFill/>
          <a:ln>
            <a:noFill/>
          </a:ln>
        </p:spPr>
        <p:style>
          <a:lnRef idx="0"/>
          <a:fillRef idx="0"/>
          <a:effectRef idx="0"/>
          <a:fontRef idx="minor"/>
        </p:style>
        <p:txBody>
          <a:bodyPr lIns="90000" rIns="90000" tIns="45000" bIns="45000"/>
          <a:p>
            <a:pPr>
              <a:lnSpc>
                <a:spcPct val="100000"/>
              </a:lnSpc>
              <a:spcBef>
                <a:spcPts val="1199"/>
              </a:spcBef>
            </a:pPr>
            <a:r>
              <a:rPr b="0" lang="en-US" sz="2400" spc="-1" strike="noStrike">
                <a:solidFill>
                  <a:srgbClr val="000000"/>
                </a:solidFill>
                <a:latin typeface="Times New Roman"/>
                <a:ea typeface="华文新魏"/>
              </a:rPr>
              <a:t>——</a:t>
            </a:r>
            <a:r>
              <a:rPr b="0" lang="en-US" sz="2400" spc="-1" strike="noStrike">
                <a:solidFill>
                  <a:srgbClr val="0000ff"/>
                </a:solidFill>
                <a:latin typeface="Times New Roman"/>
                <a:ea typeface="华文新魏"/>
              </a:rPr>
              <a:t>嵌入式</a:t>
            </a:r>
            <a:r>
              <a:rPr b="0" lang="en-US" sz="2400" spc="-1" strike="noStrike">
                <a:solidFill>
                  <a:srgbClr val="0000ff"/>
                </a:solidFill>
                <a:latin typeface="Times New Roman"/>
                <a:ea typeface="华文新魏"/>
              </a:rPr>
              <a:t>Linux</a:t>
            </a:r>
            <a:endParaRPr b="0" lang="en-US" sz="2400" spc="-1" strike="noStrike">
              <a:latin typeface="Arial"/>
            </a:endParaRPr>
          </a:p>
        </p:txBody>
      </p:sp>
      <p:grpSp>
        <p:nvGrpSpPr>
          <p:cNvPr id="193" name="Group 6"/>
          <p:cNvGrpSpPr/>
          <p:nvPr/>
        </p:nvGrpSpPr>
        <p:grpSpPr>
          <a:xfrm>
            <a:off x="4943520" y="3357720"/>
            <a:ext cx="2231640" cy="2088720"/>
            <a:chOff x="4943520" y="3357720"/>
            <a:chExt cx="2231640" cy="2088720"/>
          </a:xfrm>
        </p:grpSpPr>
        <p:sp>
          <p:nvSpPr>
            <p:cNvPr id="194" name="CustomShape 7"/>
            <p:cNvSpPr/>
            <p:nvPr/>
          </p:nvSpPr>
          <p:spPr>
            <a:xfrm>
              <a:off x="4943520" y="3357720"/>
              <a:ext cx="2231640" cy="2088720"/>
            </a:xfrm>
            <a:prstGeom prst="roundRect">
              <a:avLst>
                <a:gd name="adj" fmla="val 5620"/>
              </a:avLst>
            </a:prstGeom>
            <a:solidFill>
              <a:schemeClr val="bg1"/>
            </a:solidFill>
            <a:ln w="9360">
              <a:solidFill>
                <a:schemeClr val="tx1"/>
              </a:solidFill>
              <a:round/>
            </a:ln>
          </p:spPr>
          <p:style>
            <a:lnRef idx="0"/>
            <a:fillRef idx="0"/>
            <a:effectRef idx="0"/>
            <a:fontRef idx="minor"/>
          </p:style>
        </p:sp>
        <p:pic>
          <p:nvPicPr>
            <p:cNvPr id="195" name="Picture 8" descr=""/>
            <p:cNvPicPr/>
            <p:nvPr/>
          </p:nvPicPr>
          <p:blipFill>
            <a:blip r:embed="rId1"/>
            <a:stretch/>
          </p:blipFill>
          <p:spPr>
            <a:xfrm>
              <a:off x="5014800" y="3430440"/>
              <a:ext cx="2088720" cy="1953720"/>
            </a:xfrm>
            <a:prstGeom prst="rect">
              <a:avLst/>
            </a:prstGeom>
            <a:ln>
              <a:noFill/>
            </a:ln>
          </p:spPr>
        </p:pic>
      </p:grpSp>
    </p:spTree>
  </p:cSld>
  <p:timing>
    <p:tnLst>
      <p:par>
        <p:cTn id="109" dur="indefinite" restart="never" nodeType="tmRoot">
          <p:childTnLst>
            <p:seq>
              <p:cTn id="110" dur="indefinite" nodeType="mainSeq">
                <p:childTnLst>
                  <p:par>
                    <p:cTn id="111" nodeType="clickEffect" fill="hold">
                      <p:stCondLst>
                        <p:cond delay="0"/>
                      </p:stCondLst>
                      <p:childTnLst>
                        <p:par>
                          <p:cTn id="112" nodeType="withEffect" fill="hold">
                            <p:stCondLst>
                              <p:cond delay="0"/>
                            </p:stCondLst>
                            <p:childTnLst>
                              <p:par>
                                <p:cTn id="113" nodeType="withEffect" fill="hold" presetClass="entr" presetID="27">
                                  <p:stCondLst>
                                    <p:cond delay="0"/>
                                  </p:stCondLst>
                                  <p:childTnLst>
                                    <p:set>
                                      <p:cBhvr>
                                        <p:cTn id="114" dur="1" fill="hold">
                                          <p:stCondLst>
                                            <p:cond delay="0"/>
                                          </p:stCondLst>
                                        </p:cTn>
                                        <p:tgtEl>
                                          <p:spTgt spid="192"/>
                                        </p:tgtEl>
                                        <p:attrNameLst>
                                          <p:attrName>style.visibility</p:attrName>
                                        </p:attrNameLst>
                                      </p:cBhvr>
                                      <p:to>
                                        <p:strVal val="visible"/>
                                      </p:to>
                                    </p:set>
                                    <p:anim calcmode="discrete" valueType="clr">
                                      <p:cBhvr additive="repl">
                                        <p:cTn id="115" dur="80"/>
                                        <p:tgtEl>
                                          <p:spTgt spid="192"/>
                                        </p:tgtEl>
                                        <p:attrNameLst>
                                          <p:attrName>style.color</p:attrName>
                                        </p:attrNameLst>
                                      </p:cBhvr>
                                      <p:tavLst>
                                        <p:tav tm="0">
                                          <p:val>
                                            <p:strVal val="rgb(77,80,-64)"/>
                                          </p:val>
                                        </p:tav>
                                        <p:tav tm="50000">
                                          <p:val>
                                            <p:strVal val="rgb(0,0,0)"/>
                                          </p:val>
                                        </p:tav>
                                      </p:tavLst>
                                    </p:anim>
                                    <p:anim calcmode="discrete" valueType="clr">
                                      <p:cBhvr additive="repl">
                                        <p:cTn id="116" dur="80"/>
                                        <p:tgtEl>
                                          <p:spTgt spid="192"/>
                                        </p:tgtEl>
                                        <p:attrNameLst>
                                          <p:attrName>fillcolor</p:attrName>
                                        </p:attrNameLst>
                                      </p:cBhvr>
                                      <p:tavLst>
                                        <p:tav tm="0">
                                          <p:val>
                                            <p:strVal val="rgb(77,80,-64)"/>
                                          </p:val>
                                        </p:tav>
                                        <p:tav tm="50000">
                                          <p:val>
                                            <p:strVal val="rgb(0,0,0)"/>
                                          </p:val>
                                        </p:tav>
                                      </p:tavLst>
                                    </p:anim>
                                    <p:set>
                                      <p:cBhvr>
                                        <p:cTn id="117" dur="80"/>
                                        <p:tgtEl>
                                          <p:spTgt spid="192"/>
                                        </p:tgtEl>
                                        <p:attrNameLst>
                                          <p:attrName>fill.type</p:attrName>
                                        </p:attrNameLst>
                                      </p:cBhvr>
                                      <p:to>
                                        <p:strVal val="solid"/>
                                      </p:to>
                                    </p:set>
                                  </p:childTnLst>
                                </p:cTn>
                              </p:par>
                            </p:childTnLst>
                          </p:cTn>
                        </p:par>
                        <p:par>
                          <p:cTn id="118" nodeType="afterEffect" fill="hold">
                            <p:stCondLst>
                              <p:cond delay="440"/>
                            </p:stCondLst>
                            <p:childTnLst>
                              <p:par>
                                <p:cTn id="119" nodeType="afterEffect" fill="hold" presetClass="entr" presetID="4" presetSubtype="16">
                                  <p:stCondLst>
                                    <p:cond delay="0"/>
                                  </p:stCondLst>
                                  <p:childTnLst>
                                    <p:set>
                                      <p:cBhvr>
                                        <p:cTn id="120" dur="1" fill="hold">
                                          <p:stCondLst>
                                            <p:cond delay="0"/>
                                          </p:stCondLst>
                                        </p:cTn>
                                        <p:tgtEl>
                                          <p:spTgt spid="191"/>
                                        </p:tgtEl>
                                        <p:attrNameLst>
                                          <p:attrName>style.visibility</p:attrName>
                                        </p:attrNameLst>
                                      </p:cBhvr>
                                      <p:to>
                                        <p:strVal val="visible"/>
                                      </p:to>
                                    </p:set>
                                    <p:animEffect filter="box(in)" transition="in">
                                      <p:cBhvr additive="repl">
                                        <p:cTn id="121" dur="500"/>
                                        <p:tgtEl>
                                          <p:spTgt spid="191"/>
                                        </p:tgtEl>
                                      </p:cBhvr>
                                    </p:animEffect>
                                  </p:childTnLst>
                                </p:cTn>
                              </p:par>
                            </p:childTnLst>
                          </p:cTn>
                        </p:par>
                      </p:childTnLst>
                    </p:cTn>
                  </p:par>
                  <p:par>
                    <p:cTn id="122" nodeType="clickEffect" fill="hold">
                      <p:stCondLst>
                        <p:cond delay="indefinite"/>
                      </p:stCondLst>
                      <p:childTnLst>
                        <p:par>
                          <p:cTn id="123" nodeType="withEffect" fill="hold">
                            <p:stCondLst>
                              <p:cond delay="0"/>
                            </p:stCondLst>
                            <p:childTnLst>
                              <p:par>
                                <p:cTn id="124" nodeType="clickEffect" fill="hold" presetClass="entr" presetID="30">
                                  <p:stCondLst>
                                    <p:cond delay="0"/>
                                  </p:stCondLst>
                                  <p:childTnLst>
                                    <p:set>
                                      <p:cBhvr>
                                        <p:cTn id="125" dur="1" fill="hold">
                                          <p:stCondLst>
                                            <p:cond delay="0"/>
                                          </p:stCondLst>
                                        </p:cTn>
                                        <p:tgtEl>
                                          <p:spTgt spid="193"/>
                                        </p:tgtEl>
                                        <p:attrNameLst>
                                          <p:attrName>style.visibility</p:attrName>
                                        </p:attrNameLst>
                                      </p:cBhvr>
                                      <p:to>
                                        <p:strVal val="visible"/>
                                      </p:to>
                                    </p:set>
                                    <p:animEffect filter="fade" transition="in">
                                      <p:cBhvr additive="repl">
                                        <p:cTn id="126" dur="800"/>
                                        <p:tgtEl>
                                          <p:spTgt spid="193"/>
                                        </p:tgtEl>
                                      </p:cBhvr>
                                    </p:animEffect>
                                    <p:anim calcmode="lin" valueType="num">
                                      <p:cBhvr additive="repl">
                                        <p:cTn id="127" dur="800" fill="hold"/>
                                        <p:tgtEl>
                                          <p:spTgt spid="193"/>
                                        </p:tgtEl>
                                        <p:attrNameLst>
                                          <p:attrName>r</p:attrName>
                                        </p:attrNameLst>
                                      </p:cBhvr>
                                      <p:tavLst>
                                        <p:tav tm="0">
                                          <p:val>
                                            <p:strVal val="-90"/>
                                          </p:val>
                                        </p:tav>
                                        <p:tav tm="100000">
                                          <p:val>
                                            <p:strVal val="0"/>
                                          </p:val>
                                        </p:tav>
                                      </p:tavLst>
                                    </p:anim>
                                    <p:anim calcmode="lin" valueType="num">
                                      <p:cBhvr additive="repl">
                                        <p:cTn id="128" dur="800" fill="hold"/>
                                        <p:tgtEl>
                                          <p:spTgt spid="193"/>
                                        </p:tgtEl>
                                        <p:attrNameLst>
                                          <p:attrName>ppt_x</p:attrName>
                                        </p:attrNameLst>
                                      </p:cBhvr>
                                      <p:tavLst>
                                        <p:tav tm="0">
                                          <p:val>
                                            <p:strVal val="#ppt_x+0.4"/>
                                          </p:val>
                                        </p:tav>
                                        <p:tav tm="100000">
                                          <p:val>
                                            <p:strVal val="#ppt_x-0.05"/>
                                          </p:val>
                                        </p:tav>
                                      </p:tavLst>
                                    </p:anim>
                                    <p:anim calcmode="lin" valueType="num">
                                      <p:cBhvr additive="repl">
                                        <p:cTn id="129" dur="800" fill="hold"/>
                                        <p:tgtEl>
                                          <p:spTgt spid="193"/>
                                        </p:tgtEl>
                                        <p:attrNameLst>
                                          <p:attrName>ppt_y</p:attrName>
                                        </p:attrNameLst>
                                      </p:cBhvr>
                                      <p:tavLst>
                                        <p:tav tm="0">
                                          <p:val>
                                            <p:strVal val="#ppt_y-0.4"/>
                                          </p:val>
                                        </p:tav>
                                        <p:tav tm="100000">
                                          <p:val>
                                            <p:strVal val="#ppt_y+0.1"/>
                                          </p:val>
                                        </p:tav>
                                      </p:tavLst>
                                    </p:anim>
                                    <p:anim calcmode="lin" valueType="num">
                                      <p:cBhvr additive="repl">
                                        <p:cTn id="130" dur="200" fill="hold">
                                          <p:stCondLst>
                                            <p:cond delay="800"/>
                                          </p:stCondLst>
                                        </p:cTn>
                                        <p:tgtEl>
                                          <p:spTgt spid="193"/>
                                        </p:tgtEl>
                                        <p:attrNameLst>
                                          <p:attrName>ppt_x</p:attrName>
                                        </p:attrNameLst>
                                      </p:cBhvr>
                                      <p:tavLst>
                                        <p:tav tm="0">
                                          <p:val>
                                            <p:strVal val="#ppt_x-0.05"/>
                                          </p:val>
                                        </p:tav>
                                        <p:tav tm="100000">
                                          <p:val>
                                            <p:strVal val="#ppt_x"/>
                                          </p:val>
                                        </p:tav>
                                      </p:tavLst>
                                    </p:anim>
                                    <p:anim calcmode="lin" valueType="num">
                                      <p:cBhvr additive="repl">
                                        <p:cTn id="131" dur="200" fill="hold">
                                          <p:stCondLst>
                                            <p:cond delay="800"/>
                                          </p:stCondLst>
                                        </p:cTn>
                                        <p:tgtEl>
                                          <p:spTgt spid="193"/>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TextShape 1"/>
          <p:cNvSpPr txBox="1"/>
          <p:nvPr/>
        </p:nvSpPr>
        <p:spPr>
          <a:xfrm>
            <a:off x="2212920" y="379080"/>
            <a:ext cx="6397200" cy="676800"/>
          </a:xfrm>
          <a:prstGeom prst="rect">
            <a:avLst/>
          </a:prstGeom>
          <a:noFill/>
          <a:ln>
            <a:noFill/>
          </a:ln>
        </p:spPr>
        <p:txBody>
          <a:bodyPr lIns="0" rIns="0" tIns="0" bIns="0" anchor="ctr"/>
          <a:p>
            <a:pPr>
              <a:lnSpc>
                <a:spcPct val="100000"/>
              </a:lnSpc>
            </a:pPr>
            <a:r>
              <a:rPr b="1" lang="zh-CN" sz="4400" spc="-1" strike="noStrike">
                <a:solidFill>
                  <a:srgbClr val="000000"/>
                </a:solidFill>
                <a:latin typeface="隶书"/>
                <a:ea typeface="隶书"/>
              </a:rPr>
              <a:t>嵌入式操作系统</a:t>
            </a:r>
            <a:endParaRPr b="0" lang="zh-CN" sz="4400" spc="-1" strike="noStrike">
              <a:solidFill>
                <a:srgbClr val="000000"/>
              </a:solidFill>
              <a:latin typeface="Calibri"/>
            </a:endParaRPr>
          </a:p>
        </p:txBody>
      </p:sp>
      <p:sp>
        <p:nvSpPr>
          <p:cNvPr id="197" name="TextShape 2"/>
          <p:cNvSpPr txBox="1"/>
          <p:nvPr/>
        </p:nvSpPr>
        <p:spPr>
          <a:xfrm>
            <a:off x="2136600" y="6356520"/>
            <a:ext cx="1980720" cy="364680"/>
          </a:xfrm>
          <a:prstGeom prst="rect">
            <a:avLst/>
          </a:prstGeom>
          <a:noFill/>
          <a:ln>
            <a:noFill/>
          </a:ln>
        </p:spPr>
        <p:txBody>
          <a:bodyPr lIns="0" rIns="0" tIns="0" bIns="0"/>
          <a:p>
            <a:pPr>
              <a:lnSpc>
                <a:spcPct val="100000"/>
              </a:lnSpc>
            </a:pPr>
            <a:fld id="{919BB00B-B8FB-4812-974A-467B134337F3}"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198" name="TextShape 3"/>
          <p:cNvSpPr txBox="1"/>
          <p:nvPr/>
        </p:nvSpPr>
        <p:spPr>
          <a:xfrm>
            <a:off x="2286000" y="1905120"/>
            <a:ext cx="6771960" cy="307440"/>
          </a:xfrm>
          <a:prstGeom prst="rect">
            <a:avLst/>
          </a:prstGeom>
          <a:noFill/>
          <a:ln>
            <a:noFill/>
          </a:ln>
        </p:spPr>
        <p:txBody>
          <a:bodyPr lIns="0" rIns="0" tIns="0" bIns="0"/>
          <a:p>
            <a:pPr>
              <a:lnSpc>
                <a:spcPct val="100000"/>
              </a:lnSpc>
            </a:pPr>
            <a:r>
              <a:rPr b="0" lang="zh-CN" sz="2000" spc="-1" strike="noStrike">
                <a:solidFill>
                  <a:srgbClr val="000000"/>
                </a:solidFill>
                <a:latin typeface="Calibri"/>
              </a:rPr>
              <a:t>常见的嵌入式操作系统</a:t>
            </a:r>
            <a:endParaRPr b="0" lang="zh-CN" sz="2000" spc="-1" strike="noStrike">
              <a:solidFill>
                <a:srgbClr val="000000"/>
              </a:solidFill>
              <a:latin typeface="Calibri"/>
            </a:endParaRPr>
          </a:p>
        </p:txBody>
      </p:sp>
      <p:sp>
        <p:nvSpPr>
          <p:cNvPr id="199" name="CustomShape 4"/>
          <p:cNvSpPr/>
          <p:nvPr/>
        </p:nvSpPr>
        <p:spPr>
          <a:xfrm>
            <a:off x="2514600" y="2637000"/>
            <a:ext cx="7391160" cy="3747960"/>
          </a:xfrm>
          <a:prstGeom prst="rect">
            <a:avLst/>
          </a:prstGeom>
          <a:noFill/>
          <a:ln w="9360">
            <a:noFill/>
          </a:ln>
        </p:spPr>
        <p:style>
          <a:lnRef idx="0"/>
          <a:fillRef idx="0"/>
          <a:effectRef idx="0"/>
          <a:fontRef idx="minor"/>
        </p:style>
        <p:txBody>
          <a:bodyPr lIns="90000" rIns="90000" tIns="45000" bIns="45000"/>
          <a:p>
            <a:pPr>
              <a:lnSpc>
                <a:spcPct val="100000"/>
              </a:lnSpc>
            </a:pPr>
            <a:r>
              <a:rPr b="0" lang="en-US" sz="2400" spc="-1" strike="noStrike">
                <a:solidFill>
                  <a:srgbClr val="000000"/>
                </a:solidFill>
                <a:latin typeface="Times New Roman"/>
                <a:ea typeface="华文新魏"/>
              </a:rPr>
              <a:t>        </a:t>
            </a:r>
            <a:r>
              <a:rPr b="0" lang="en-US" sz="2400" spc="-1" strike="noStrike">
                <a:solidFill>
                  <a:srgbClr val="0066ff"/>
                </a:solidFill>
                <a:latin typeface="Times New Roman"/>
                <a:ea typeface="华文新魏"/>
              </a:rPr>
              <a:t>Windows CE</a:t>
            </a:r>
            <a:r>
              <a:rPr b="0" lang="en-US" sz="2400" spc="-1" strike="noStrike">
                <a:solidFill>
                  <a:srgbClr val="000000"/>
                </a:solidFill>
                <a:latin typeface="Times New Roman"/>
                <a:ea typeface="华文新魏"/>
              </a:rPr>
              <a:t>是微软开发的一个开放的、可升级的</a:t>
            </a:r>
            <a:r>
              <a:rPr b="0" lang="en-US" sz="2400" spc="-1" strike="noStrike">
                <a:solidFill>
                  <a:srgbClr val="000000"/>
                </a:solidFill>
                <a:latin typeface="Times New Roman"/>
                <a:ea typeface="华文新魏"/>
              </a:rPr>
              <a:t>32</a:t>
            </a:r>
            <a:r>
              <a:rPr b="0" lang="en-US" sz="2400" spc="-1" strike="noStrike">
                <a:solidFill>
                  <a:srgbClr val="000000"/>
                </a:solidFill>
                <a:latin typeface="Times New Roman"/>
                <a:ea typeface="华文新魏"/>
              </a:rPr>
              <a:t>位嵌入式操作系统，是基于掌上型电脑类的电子设备操作，它是精简的</a:t>
            </a:r>
            <a:r>
              <a:rPr b="1" lang="en-US" sz="2400" spc="-1" strike="noStrike">
                <a:solidFill>
                  <a:srgbClr val="ff3300"/>
                </a:solidFill>
                <a:latin typeface="Times New Roman"/>
                <a:ea typeface="华文新魏"/>
              </a:rPr>
              <a:t>Windows 95</a:t>
            </a:r>
            <a:r>
              <a:rPr b="0" lang="en-US" sz="2400" spc="-1" strike="noStrike">
                <a:solidFill>
                  <a:srgbClr val="000000"/>
                </a:solidFill>
                <a:latin typeface="Times New Roman"/>
                <a:ea typeface="华文新魏"/>
              </a:rPr>
              <a:t>。</a:t>
            </a:r>
            <a:r>
              <a:rPr b="0" lang="en-US" sz="2400" spc="-1" strike="noStrike">
                <a:solidFill>
                  <a:srgbClr val="000000"/>
                </a:solidFill>
                <a:latin typeface="Times New Roman"/>
                <a:ea typeface="华文新魏"/>
              </a:rPr>
              <a:t>Windows CE</a:t>
            </a:r>
            <a:r>
              <a:rPr b="0" lang="en-US" sz="2400" spc="-1" strike="noStrike">
                <a:solidFill>
                  <a:srgbClr val="000000"/>
                </a:solidFill>
                <a:latin typeface="Times New Roman"/>
                <a:ea typeface="华文新魏"/>
              </a:rPr>
              <a:t>的图形用户界面相当出色。</a:t>
            </a:r>
            <a:r>
              <a:rPr b="0" lang="en-US" sz="2400" spc="-1" strike="noStrike">
                <a:solidFill>
                  <a:srgbClr val="000000"/>
                </a:solidFill>
                <a:latin typeface="Times New Roman"/>
                <a:ea typeface="华文新魏"/>
              </a:rPr>
              <a:t>Win CE</a:t>
            </a:r>
            <a:r>
              <a:rPr b="0" lang="en-US" sz="2400" spc="-1" strike="noStrike">
                <a:solidFill>
                  <a:srgbClr val="000000"/>
                </a:solidFill>
                <a:latin typeface="Times New Roman"/>
                <a:ea typeface="华文新魏"/>
              </a:rPr>
              <a:t>具有模块化、结构化和基于</a:t>
            </a:r>
            <a:r>
              <a:rPr b="0" lang="en-US" sz="2400" spc="-1" strike="noStrike">
                <a:solidFill>
                  <a:srgbClr val="000000"/>
                </a:solidFill>
                <a:latin typeface="Times New Roman"/>
                <a:ea typeface="华文新魏"/>
              </a:rPr>
              <a:t>Win32</a:t>
            </a:r>
            <a:r>
              <a:rPr b="0" lang="en-US" sz="2400" spc="-1" strike="noStrike">
                <a:solidFill>
                  <a:srgbClr val="000000"/>
                </a:solidFill>
                <a:latin typeface="Times New Roman"/>
                <a:ea typeface="华文新魏"/>
              </a:rPr>
              <a:t>应用程序接口以及与处理器无关等特点。</a:t>
            </a:r>
            <a:r>
              <a:rPr b="0" lang="en-US" sz="2400" spc="-1" strike="noStrike">
                <a:solidFill>
                  <a:srgbClr val="000000"/>
                </a:solidFill>
                <a:latin typeface="Times New Roman"/>
                <a:ea typeface="华文新魏"/>
              </a:rPr>
              <a:t>Win CE</a:t>
            </a:r>
            <a:r>
              <a:rPr b="0" lang="en-US" sz="2400" spc="-1" strike="noStrike">
                <a:solidFill>
                  <a:srgbClr val="000000"/>
                </a:solidFill>
                <a:latin typeface="Times New Roman"/>
                <a:ea typeface="华文新魏"/>
              </a:rPr>
              <a:t>不仅继承了传统的</a:t>
            </a:r>
            <a:r>
              <a:rPr b="0" lang="en-US" sz="2400" spc="-1" strike="noStrike">
                <a:solidFill>
                  <a:srgbClr val="000000"/>
                </a:solidFill>
                <a:latin typeface="Times New Roman"/>
                <a:ea typeface="华文新魏"/>
              </a:rPr>
              <a:t>Windows</a:t>
            </a:r>
            <a:r>
              <a:rPr b="0" lang="en-US" sz="2400" spc="-1" strike="noStrike">
                <a:solidFill>
                  <a:srgbClr val="000000"/>
                </a:solidFill>
                <a:latin typeface="Times New Roman"/>
                <a:ea typeface="华文新魏"/>
              </a:rPr>
              <a:t>图形界面，并且在</a:t>
            </a:r>
            <a:r>
              <a:rPr b="0" lang="en-US" sz="2400" spc="-1" strike="noStrike">
                <a:solidFill>
                  <a:srgbClr val="000000"/>
                </a:solidFill>
                <a:latin typeface="Times New Roman"/>
                <a:ea typeface="华文新魏"/>
              </a:rPr>
              <a:t>Win CE</a:t>
            </a:r>
            <a:r>
              <a:rPr b="0" lang="en-US" sz="2400" spc="-1" strike="noStrike">
                <a:solidFill>
                  <a:srgbClr val="000000"/>
                </a:solidFill>
                <a:latin typeface="Times New Roman"/>
                <a:ea typeface="华文新魏"/>
              </a:rPr>
              <a:t>平台上可以使用</a:t>
            </a:r>
            <a:r>
              <a:rPr b="0" lang="en-US" sz="2400" spc="-1" strike="noStrike">
                <a:solidFill>
                  <a:srgbClr val="000000"/>
                </a:solidFill>
                <a:latin typeface="Times New Roman"/>
                <a:ea typeface="华文新魏"/>
              </a:rPr>
              <a:t>Windows 95/98</a:t>
            </a:r>
            <a:r>
              <a:rPr b="0" lang="en-US" sz="2400" spc="-1" strike="noStrike">
                <a:solidFill>
                  <a:srgbClr val="000000"/>
                </a:solidFill>
                <a:latin typeface="Times New Roman"/>
                <a:ea typeface="华文新魏"/>
              </a:rPr>
              <a:t>上的编程工具（如</a:t>
            </a:r>
            <a:r>
              <a:rPr b="0" lang="en-US" sz="2400" spc="-1" strike="noStrike">
                <a:solidFill>
                  <a:srgbClr val="000000"/>
                </a:solidFill>
                <a:latin typeface="Times New Roman"/>
                <a:ea typeface="华文新魏"/>
              </a:rPr>
              <a:t>Visual Basic</a:t>
            </a:r>
            <a:r>
              <a:rPr b="0" lang="en-US" sz="2400" spc="-1" strike="noStrike">
                <a:solidFill>
                  <a:srgbClr val="000000"/>
                </a:solidFill>
                <a:latin typeface="Times New Roman"/>
                <a:ea typeface="华文新魏"/>
              </a:rPr>
              <a:t>、</a:t>
            </a:r>
            <a:r>
              <a:rPr b="0" lang="en-US" sz="2400" spc="-1" strike="noStrike">
                <a:solidFill>
                  <a:srgbClr val="000000"/>
                </a:solidFill>
                <a:latin typeface="Times New Roman"/>
                <a:ea typeface="华文新魏"/>
              </a:rPr>
              <a:t>Visual C++</a:t>
            </a:r>
            <a:r>
              <a:rPr b="0" lang="en-US" sz="2400" spc="-1" strike="noStrike">
                <a:solidFill>
                  <a:srgbClr val="000000"/>
                </a:solidFill>
                <a:latin typeface="Times New Roman"/>
                <a:ea typeface="华文新魏"/>
              </a:rPr>
              <a:t>等）、</a:t>
            </a:r>
            <a:r>
              <a:rPr b="0" lang="en-US" sz="2400" spc="-1" strike="noStrike">
                <a:solidFill>
                  <a:srgbClr val="0066ff"/>
                </a:solidFill>
                <a:latin typeface="Times New Roman"/>
                <a:ea typeface="华文新魏"/>
              </a:rPr>
              <a:t>使绝大多数的应用软件只需简单的修改和移植就可以在</a:t>
            </a:r>
            <a:r>
              <a:rPr b="0" lang="en-US" sz="2400" spc="-1" strike="noStrike">
                <a:solidFill>
                  <a:srgbClr val="0066ff"/>
                </a:solidFill>
                <a:latin typeface="Times New Roman"/>
                <a:ea typeface="华文新魏"/>
              </a:rPr>
              <a:t>Windows CE</a:t>
            </a:r>
            <a:r>
              <a:rPr b="0" lang="en-US" sz="2400" spc="-1" strike="noStrike">
                <a:solidFill>
                  <a:srgbClr val="0066ff"/>
                </a:solidFill>
                <a:latin typeface="Times New Roman"/>
                <a:ea typeface="华文新魏"/>
              </a:rPr>
              <a:t>平台上继续使用。</a:t>
            </a:r>
            <a:r>
              <a:rPr b="0" lang="en-US" sz="2400" spc="-1" strike="noStrike">
                <a:solidFill>
                  <a:srgbClr val="000000"/>
                </a:solidFill>
                <a:latin typeface="Times New Roman"/>
                <a:ea typeface="华文新魏"/>
              </a:rPr>
              <a:t>  </a:t>
            </a:r>
            <a:endParaRPr b="0" lang="en-US" sz="2400" spc="-1" strike="noStrike">
              <a:latin typeface="Arial"/>
            </a:endParaRPr>
          </a:p>
        </p:txBody>
      </p:sp>
      <p:sp>
        <p:nvSpPr>
          <p:cNvPr id="200" name="CustomShape 5"/>
          <p:cNvSpPr/>
          <p:nvPr/>
        </p:nvSpPr>
        <p:spPr>
          <a:xfrm>
            <a:off x="6743880" y="2035080"/>
            <a:ext cx="2881080" cy="456120"/>
          </a:xfrm>
          <a:prstGeom prst="rect">
            <a:avLst/>
          </a:prstGeom>
          <a:noFill/>
          <a:ln>
            <a:noFill/>
          </a:ln>
        </p:spPr>
        <p:style>
          <a:lnRef idx="0"/>
          <a:fillRef idx="0"/>
          <a:effectRef idx="0"/>
          <a:fontRef idx="minor"/>
        </p:style>
        <p:txBody>
          <a:bodyPr lIns="90000" rIns="90000" tIns="45000" bIns="45000"/>
          <a:p>
            <a:pPr>
              <a:lnSpc>
                <a:spcPct val="100000"/>
              </a:lnSpc>
              <a:spcBef>
                <a:spcPts val="1199"/>
              </a:spcBef>
            </a:pPr>
            <a:r>
              <a:rPr b="0" lang="en-US" sz="2400" spc="-1" strike="noStrike">
                <a:solidFill>
                  <a:srgbClr val="000000"/>
                </a:solidFill>
                <a:latin typeface="Times New Roman"/>
                <a:ea typeface="华文新魏"/>
              </a:rPr>
              <a:t>——</a:t>
            </a:r>
            <a:r>
              <a:rPr b="0" lang="en-US" sz="2400" spc="-1" strike="noStrike">
                <a:solidFill>
                  <a:srgbClr val="0000ff"/>
                </a:solidFill>
                <a:latin typeface="Times New Roman"/>
                <a:ea typeface="华文新魏"/>
              </a:rPr>
              <a:t>Win CE</a:t>
            </a:r>
            <a:endParaRPr b="0" lang="en-US" sz="2400" spc="-1" strike="noStrike">
              <a:latin typeface="Arial"/>
            </a:endParaRPr>
          </a:p>
        </p:txBody>
      </p:sp>
      <p:grpSp>
        <p:nvGrpSpPr>
          <p:cNvPr id="201" name="Group 6"/>
          <p:cNvGrpSpPr/>
          <p:nvPr/>
        </p:nvGrpSpPr>
        <p:grpSpPr>
          <a:xfrm>
            <a:off x="5087880" y="2924280"/>
            <a:ext cx="2374560" cy="2373120"/>
            <a:chOff x="5087880" y="2924280"/>
            <a:chExt cx="2374560" cy="2373120"/>
          </a:xfrm>
        </p:grpSpPr>
        <p:sp>
          <p:nvSpPr>
            <p:cNvPr id="202" name="CustomShape 7"/>
            <p:cNvSpPr/>
            <p:nvPr/>
          </p:nvSpPr>
          <p:spPr>
            <a:xfrm>
              <a:off x="5087880" y="2924280"/>
              <a:ext cx="2374560" cy="2373120"/>
            </a:xfrm>
            <a:prstGeom prst="roundRect">
              <a:avLst>
                <a:gd name="adj" fmla="val 3236"/>
              </a:avLst>
            </a:prstGeom>
            <a:solidFill>
              <a:srgbClr val="ffffff"/>
            </a:solidFill>
            <a:ln w="9360">
              <a:solidFill>
                <a:schemeClr val="tx1"/>
              </a:solidFill>
              <a:round/>
            </a:ln>
          </p:spPr>
          <p:style>
            <a:lnRef idx="0"/>
            <a:fillRef idx="0"/>
            <a:effectRef idx="0"/>
            <a:fontRef idx="minor"/>
          </p:style>
        </p:sp>
        <p:pic>
          <p:nvPicPr>
            <p:cNvPr id="203" name="Picture 8" descr=""/>
            <p:cNvPicPr/>
            <p:nvPr/>
          </p:nvPicPr>
          <p:blipFill>
            <a:blip r:embed="rId1"/>
            <a:stretch/>
          </p:blipFill>
          <p:spPr>
            <a:xfrm>
              <a:off x="5246640" y="3083040"/>
              <a:ext cx="2057040" cy="2057040"/>
            </a:xfrm>
            <a:prstGeom prst="rect">
              <a:avLst/>
            </a:prstGeom>
            <a:ln>
              <a:noFill/>
            </a:ln>
          </p:spPr>
        </p:pic>
      </p:grpSp>
    </p:spTree>
  </p:cSld>
  <p:timing>
    <p:tnLst>
      <p:par>
        <p:cTn id="132" dur="indefinite" restart="never" nodeType="tmRoot">
          <p:childTnLst>
            <p:seq>
              <p:cTn id="133" dur="indefinite" nodeType="mainSeq">
                <p:childTnLst>
                  <p:par>
                    <p:cTn id="134" nodeType="clickEffect" fill="hold">
                      <p:stCondLst>
                        <p:cond delay="0"/>
                      </p:stCondLst>
                      <p:childTnLst>
                        <p:par>
                          <p:cTn id="135" nodeType="withEffect" fill="hold">
                            <p:stCondLst>
                              <p:cond delay="0"/>
                            </p:stCondLst>
                            <p:childTnLst>
                              <p:par>
                                <p:cTn id="136" nodeType="withEffect" fill="hold" presetClass="entr" presetID="27">
                                  <p:stCondLst>
                                    <p:cond delay="0"/>
                                  </p:stCondLst>
                                  <p:childTnLst>
                                    <p:set>
                                      <p:cBhvr>
                                        <p:cTn id="137" dur="1" fill="hold">
                                          <p:stCondLst>
                                            <p:cond delay="0"/>
                                          </p:stCondLst>
                                        </p:cTn>
                                        <p:tgtEl>
                                          <p:spTgt spid="200"/>
                                        </p:tgtEl>
                                        <p:attrNameLst>
                                          <p:attrName>style.visibility</p:attrName>
                                        </p:attrNameLst>
                                      </p:cBhvr>
                                      <p:to>
                                        <p:strVal val="visible"/>
                                      </p:to>
                                    </p:set>
                                    <p:anim calcmode="discrete" valueType="clr">
                                      <p:cBhvr additive="repl">
                                        <p:cTn id="138" dur="80"/>
                                        <p:tgtEl>
                                          <p:spTgt spid="200"/>
                                        </p:tgtEl>
                                        <p:attrNameLst>
                                          <p:attrName>style.color</p:attrName>
                                        </p:attrNameLst>
                                      </p:cBhvr>
                                      <p:tavLst>
                                        <p:tav tm="0">
                                          <p:val>
                                            <p:strVal val="rgb(77,80,-64)"/>
                                          </p:val>
                                        </p:tav>
                                        <p:tav tm="50000">
                                          <p:val>
                                            <p:strVal val="rgb(0,0,0)"/>
                                          </p:val>
                                        </p:tav>
                                      </p:tavLst>
                                    </p:anim>
                                    <p:anim calcmode="discrete" valueType="clr">
                                      <p:cBhvr additive="repl">
                                        <p:cTn id="139" dur="80"/>
                                        <p:tgtEl>
                                          <p:spTgt spid="200"/>
                                        </p:tgtEl>
                                        <p:attrNameLst>
                                          <p:attrName>fillcolor</p:attrName>
                                        </p:attrNameLst>
                                      </p:cBhvr>
                                      <p:tavLst>
                                        <p:tav tm="0">
                                          <p:val>
                                            <p:strVal val="rgb(77,80,-64)"/>
                                          </p:val>
                                        </p:tav>
                                        <p:tav tm="50000">
                                          <p:val>
                                            <p:strVal val="rgb(0,0,0)"/>
                                          </p:val>
                                        </p:tav>
                                      </p:tavLst>
                                    </p:anim>
                                    <p:set>
                                      <p:cBhvr>
                                        <p:cTn id="140" dur="80"/>
                                        <p:tgtEl>
                                          <p:spTgt spid="200"/>
                                        </p:tgtEl>
                                        <p:attrNameLst>
                                          <p:attrName>fill.type</p:attrName>
                                        </p:attrNameLst>
                                      </p:cBhvr>
                                      <p:to>
                                        <p:strVal val="solid"/>
                                      </p:to>
                                    </p:set>
                                  </p:childTnLst>
                                </p:cTn>
                              </p:par>
                            </p:childTnLst>
                          </p:cTn>
                        </p:par>
                        <p:par>
                          <p:cTn id="141" nodeType="afterEffect" fill="hold">
                            <p:stCondLst>
                              <p:cond delay="320"/>
                            </p:stCondLst>
                            <p:childTnLst>
                              <p:par>
                                <p:cTn id="142" nodeType="afterEffect" fill="hold" presetClass="entr" presetID="4" presetSubtype="16">
                                  <p:stCondLst>
                                    <p:cond delay="0"/>
                                  </p:stCondLst>
                                  <p:childTnLst>
                                    <p:set>
                                      <p:cBhvr>
                                        <p:cTn id="143" dur="1" fill="hold">
                                          <p:stCondLst>
                                            <p:cond delay="0"/>
                                          </p:stCondLst>
                                        </p:cTn>
                                        <p:tgtEl>
                                          <p:spTgt spid="199"/>
                                        </p:tgtEl>
                                        <p:attrNameLst>
                                          <p:attrName>style.visibility</p:attrName>
                                        </p:attrNameLst>
                                      </p:cBhvr>
                                      <p:to>
                                        <p:strVal val="visible"/>
                                      </p:to>
                                    </p:set>
                                    <p:animEffect filter="box(in)" transition="in">
                                      <p:cBhvr additive="repl">
                                        <p:cTn id="144" dur="500"/>
                                        <p:tgtEl>
                                          <p:spTgt spid="199"/>
                                        </p:tgtEl>
                                      </p:cBhvr>
                                    </p:animEffect>
                                  </p:childTnLst>
                                </p:cTn>
                              </p:par>
                            </p:childTnLst>
                          </p:cTn>
                        </p:par>
                      </p:childTnLst>
                    </p:cTn>
                  </p:par>
                  <p:par>
                    <p:cTn id="145" nodeType="clickEffect" fill="hold">
                      <p:stCondLst>
                        <p:cond delay="indefinite"/>
                      </p:stCondLst>
                      <p:childTnLst>
                        <p:par>
                          <p:cTn id="146" nodeType="withEffect" fill="hold">
                            <p:stCondLst>
                              <p:cond delay="0"/>
                            </p:stCondLst>
                            <p:childTnLst>
                              <p:par>
                                <p:cTn id="147" nodeType="clickEffect" fill="hold" presetClass="entr" presetID="31">
                                  <p:stCondLst>
                                    <p:cond delay="0"/>
                                  </p:stCondLst>
                                  <p:childTnLst>
                                    <p:set>
                                      <p:cBhvr>
                                        <p:cTn id="148" dur="1" fill="hold">
                                          <p:stCondLst>
                                            <p:cond delay="0"/>
                                          </p:stCondLst>
                                        </p:cTn>
                                        <p:tgtEl>
                                          <p:spTgt spid="201"/>
                                        </p:tgtEl>
                                        <p:attrNameLst>
                                          <p:attrName>style.visibility</p:attrName>
                                        </p:attrNameLst>
                                      </p:cBhvr>
                                      <p:to>
                                        <p:strVal val="visible"/>
                                      </p:to>
                                    </p:set>
                                    <p:anim calcmode="lin" valueType="num">
                                      <p:cBhvr additive="repl">
                                        <p:cTn id="149" dur="1000" fill="hold"/>
                                        <p:tgtEl>
                                          <p:spTgt spid="201"/>
                                        </p:tgtEl>
                                        <p:attrNameLst>
                                          <p:attrName>ppt_w</p:attrName>
                                        </p:attrNameLst>
                                      </p:cBhvr>
                                      <p:tavLst>
                                        <p:tav tm="0">
                                          <p:val>
                                            <p:fltVal val="0"/>
                                          </p:val>
                                        </p:tav>
                                        <p:tav tm="100000">
                                          <p:val>
                                            <p:strVal val="#ppt_w"/>
                                          </p:val>
                                        </p:tav>
                                      </p:tavLst>
                                    </p:anim>
                                    <p:anim calcmode="lin" valueType="num">
                                      <p:cBhvr additive="repl">
                                        <p:cTn id="150" dur="1000" fill="hold"/>
                                        <p:tgtEl>
                                          <p:spTgt spid="201"/>
                                        </p:tgtEl>
                                        <p:attrNameLst>
                                          <p:attrName>ppt_h</p:attrName>
                                        </p:attrNameLst>
                                      </p:cBhvr>
                                      <p:tavLst>
                                        <p:tav tm="0">
                                          <p:val>
                                            <p:fltVal val="0"/>
                                          </p:val>
                                        </p:tav>
                                        <p:tav tm="100000">
                                          <p:val>
                                            <p:strVal val="#ppt_h"/>
                                          </p:val>
                                        </p:tav>
                                      </p:tavLst>
                                    </p:anim>
                                    <p:anim calcmode="lin" valueType="num">
                                      <p:cBhvr additive="repl">
                                        <p:cTn id="151" dur="1000" fill="hold"/>
                                        <p:tgtEl>
                                          <p:spTgt spid="201"/>
                                        </p:tgtEl>
                                        <p:attrNameLst>
                                          <p:attrName>r</p:attrName>
                                        </p:attrNameLst>
                                      </p:cBhvr>
                                      <p:tavLst>
                                        <p:tav tm="0">
                                          <p:val>
                                            <p:strVal val="90"/>
                                          </p:val>
                                        </p:tav>
                                        <p:tav tm="100000">
                                          <p:val>
                                            <p:strVal val="0"/>
                                          </p:val>
                                        </p:tav>
                                      </p:tavLst>
                                    </p:anim>
                                    <p:animEffect filter="fade" transition="in">
                                      <p:cBhvr additive="repl">
                                        <p:cTn id="152" dur="1000"/>
                                        <p:tgtEl>
                                          <p:spTgt spid="20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TextShape 1"/>
          <p:cNvSpPr txBox="1"/>
          <p:nvPr/>
        </p:nvSpPr>
        <p:spPr>
          <a:xfrm>
            <a:off x="2212920" y="379080"/>
            <a:ext cx="6397200" cy="676800"/>
          </a:xfrm>
          <a:prstGeom prst="rect">
            <a:avLst/>
          </a:prstGeom>
          <a:noFill/>
          <a:ln>
            <a:noFill/>
          </a:ln>
        </p:spPr>
        <p:txBody>
          <a:bodyPr lIns="0" rIns="0" tIns="0" bIns="0" anchor="ctr"/>
          <a:p>
            <a:pPr>
              <a:lnSpc>
                <a:spcPct val="100000"/>
              </a:lnSpc>
            </a:pPr>
            <a:r>
              <a:rPr b="1" lang="zh-CN" sz="4400" spc="-1" strike="noStrike">
                <a:solidFill>
                  <a:srgbClr val="000000"/>
                </a:solidFill>
                <a:latin typeface="隶书"/>
                <a:ea typeface="隶书"/>
              </a:rPr>
              <a:t>嵌入式操作系统</a:t>
            </a:r>
            <a:endParaRPr b="0" lang="zh-CN" sz="4400" spc="-1" strike="noStrike">
              <a:solidFill>
                <a:srgbClr val="000000"/>
              </a:solidFill>
              <a:latin typeface="Calibri"/>
            </a:endParaRPr>
          </a:p>
        </p:txBody>
      </p:sp>
      <p:sp>
        <p:nvSpPr>
          <p:cNvPr id="205" name="TextShape 2"/>
          <p:cNvSpPr txBox="1"/>
          <p:nvPr/>
        </p:nvSpPr>
        <p:spPr>
          <a:xfrm>
            <a:off x="2136600" y="6356520"/>
            <a:ext cx="1980720" cy="364680"/>
          </a:xfrm>
          <a:prstGeom prst="rect">
            <a:avLst/>
          </a:prstGeom>
          <a:noFill/>
          <a:ln>
            <a:noFill/>
          </a:ln>
        </p:spPr>
        <p:txBody>
          <a:bodyPr lIns="0" rIns="0" tIns="0" bIns="0"/>
          <a:p>
            <a:pPr>
              <a:lnSpc>
                <a:spcPct val="100000"/>
              </a:lnSpc>
            </a:pPr>
            <a:fld id="{E62FFBD5-29DA-4345-8BA0-BE12C63BE051}"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206" name="TextShape 3"/>
          <p:cNvSpPr txBox="1"/>
          <p:nvPr/>
        </p:nvSpPr>
        <p:spPr>
          <a:xfrm>
            <a:off x="2286000" y="1905120"/>
            <a:ext cx="6771960" cy="307440"/>
          </a:xfrm>
          <a:prstGeom prst="rect">
            <a:avLst/>
          </a:prstGeom>
          <a:noFill/>
          <a:ln>
            <a:noFill/>
          </a:ln>
        </p:spPr>
        <p:txBody>
          <a:bodyPr lIns="0" rIns="0" tIns="0" bIns="0"/>
          <a:p>
            <a:pPr>
              <a:lnSpc>
                <a:spcPct val="100000"/>
              </a:lnSpc>
            </a:pPr>
            <a:r>
              <a:rPr b="0" lang="zh-CN" sz="2000" spc="-1" strike="noStrike">
                <a:solidFill>
                  <a:srgbClr val="000000"/>
                </a:solidFill>
                <a:latin typeface="Calibri"/>
              </a:rPr>
              <a:t>常见的嵌入式操作系统</a:t>
            </a:r>
            <a:endParaRPr b="0" lang="zh-CN" sz="2000" spc="-1" strike="noStrike">
              <a:solidFill>
                <a:srgbClr val="000000"/>
              </a:solidFill>
              <a:latin typeface="Calibri"/>
            </a:endParaRPr>
          </a:p>
        </p:txBody>
      </p:sp>
      <p:sp>
        <p:nvSpPr>
          <p:cNvPr id="207" name="CustomShape 4"/>
          <p:cNvSpPr/>
          <p:nvPr/>
        </p:nvSpPr>
        <p:spPr>
          <a:xfrm>
            <a:off x="6743880" y="2035080"/>
            <a:ext cx="2881080" cy="456120"/>
          </a:xfrm>
          <a:prstGeom prst="rect">
            <a:avLst/>
          </a:prstGeom>
          <a:noFill/>
          <a:ln>
            <a:noFill/>
          </a:ln>
        </p:spPr>
        <p:style>
          <a:lnRef idx="0"/>
          <a:fillRef idx="0"/>
          <a:effectRef idx="0"/>
          <a:fontRef idx="minor"/>
        </p:style>
        <p:txBody>
          <a:bodyPr lIns="90000" rIns="90000" tIns="45000" bIns="45000"/>
          <a:p>
            <a:pPr>
              <a:lnSpc>
                <a:spcPct val="100000"/>
              </a:lnSpc>
              <a:spcBef>
                <a:spcPts val="1199"/>
              </a:spcBef>
            </a:pPr>
            <a:r>
              <a:rPr b="0" lang="en-US" sz="2400" spc="-1" strike="noStrike">
                <a:solidFill>
                  <a:srgbClr val="000000"/>
                </a:solidFill>
                <a:latin typeface="Times New Roman"/>
                <a:ea typeface="华文新魏"/>
              </a:rPr>
              <a:t>——</a:t>
            </a:r>
            <a:r>
              <a:rPr b="0" lang="en-US" sz="2400" spc="-1" strike="noStrike">
                <a:solidFill>
                  <a:srgbClr val="0000ff"/>
                </a:solidFill>
                <a:latin typeface="Times New Roman"/>
                <a:ea typeface="华文新魏"/>
              </a:rPr>
              <a:t>VxWorks</a:t>
            </a:r>
            <a:endParaRPr b="0" lang="en-US" sz="2400" spc="-1" strike="noStrike">
              <a:latin typeface="Arial"/>
            </a:endParaRPr>
          </a:p>
        </p:txBody>
      </p:sp>
      <p:grpSp>
        <p:nvGrpSpPr>
          <p:cNvPr id="208" name="Group 5"/>
          <p:cNvGrpSpPr/>
          <p:nvPr/>
        </p:nvGrpSpPr>
        <p:grpSpPr>
          <a:xfrm>
            <a:off x="2514600" y="2637000"/>
            <a:ext cx="7391160" cy="3747960"/>
            <a:chOff x="2514600" y="2637000"/>
            <a:chExt cx="7391160" cy="3747960"/>
          </a:xfrm>
        </p:grpSpPr>
        <p:sp>
          <p:nvSpPr>
            <p:cNvPr id="209" name="CustomShape 6"/>
            <p:cNvSpPr/>
            <p:nvPr/>
          </p:nvSpPr>
          <p:spPr>
            <a:xfrm>
              <a:off x="2514600" y="2637000"/>
              <a:ext cx="7391160" cy="374796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000000"/>
                  </a:solidFill>
                  <a:latin typeface="Times New Roman"/>
                  <a:ea typeface="华文新魏"/>
                </a:rPr>
                <a:t>        </a:t>
              </a:r>
              <a:r>
                <a:rPr b="0" lang="en-US" sz="2400" spc="-1" strike="noStrike">
                  <a:solidFill>
                    <a:srgbClr val="000000"/>
                  </a:solidFill>
                  <a:latin typeface="Times New Roman"/>
                  <a:ea typeface="华文新魏"/>
                </a:rPr>
                <a:t>VxWorks</a:t>
              </a:r>
              <a:r>
                <a:rPr b="0" lang="en-US" sz="2400" spc="-1" strike="noStrike">
                  <a:solidFill>
                    <a:srgbClr val="000000"/>
                  </a:solidFill>
                  <a:latin typeface="Times New Roman"/>
                  <a:ea typeface="华文新魏"/>
                </a:rPr>
                <a:t>操作系统是美国                               公司于</a:t>
              </a:r>
              <a:r>
                <a:rPr b="0" lang="en-US" sz="2400" spc="-1" strike="noStrike">
                  <a:solidFill>
                    <a:srgbClr val="000000"/>
                  </a:solidFill>
                  <a:latin typeface="Times New Roman"/>
                  <a:ea typeface="华文新魏"/>
                </a:rPr>
                <a:t>1983</a:t>
              </a:r>
              <a:r>
                <a:rPr b="0" lang="en-US" sz="2400" spc="-1" strike="noStrike">
                  <a:solidFill>
                    <a:srgbClr val="000000"/>
                  </a:solidFill>
                  <a:latin typeface="Times New Roman"/>
                  <a:ea typeface="华文新魏"/>
                </a:rPr>
                <a:t>年设计开发的一种嵌入式实时操作系统（</a:t>
              </a:r>
              <a:r>
                <a:rPr b="0" lang="en-US" sz="2400" spc="-1" strike="noStrike">
                  <a:solidFill>
                    <a:srgbClr val="000000"/>
                  </a:solidFill>
                  <a:latin typeface="Times New Roman"/>
                  <a:ea typeface="华文新魏"/>
                </a:rPr>
                <a:t>RTOS</a:t>
              </a:r>
              <a:r>
                <a:rPr b="0" lang="en-US" sz="2400" spc="-1" strike="noStrike">
                  <a:solidFill>
                    <a:srgbClr val="000000"/>
                  </a:solidFill>
                  <a:latin typeface="Times New Roman"/>
                  <a:ea typeface="华文新魏"/>
                </a:rPr>
                <a:t>），是嵌入式开发环境的关键组成部分。良好的持续发展能力、高性能的内核以及友好的用户开发环境，在嵌入式实时操作系统领域占据一席之地。它以其良好的可靠性和卓越的实时性被</a:t>
              </a:r>
              <a:r>
                <a:rPr b="1" lang="en-US" sz="2400" spc="-1" strike="noStrike">
                  <a:solidFill>
                    <a:srgbClr val="ff3300"/>
                  </a:solidFill>
                  <a:latin typeface="Times New Roman"/>
                  <a:ea typeface="华文新魏"/>
                </a:rPr>
                <a:t>广泛地应用在通信、军事、航空、航天等高精尖技术及实时性要求极高的领域中，如卫星通讯、军事演习、弹道制导、飞机导航等，甚至在</a:t>
              </a:r>
              <a:r>
                <a:rPr b="1" lang="en-US" sz="2400" spc="-1" strike="noStrike">
                  <a:solidFill>
                    <a:srgbClr val="ff3300"/>
                  </a:solidFill>
                  <a:latin typeface="Times New Roman"/>
                  <a:ea typeface="华文新魏"/>
                </a:rPr>
                <a:t>1997</a:t>
              </a:r>
              <a:r>
                <a:rPr b="1" lang="en-US" sz="2400" spc="-1" strike="noStrike">
                  <a:solidFill>
                    <a:srgbClr val="ff3300"/>
                  </a:solidFill>
                  <a:latin typeface="Times New Roman"/>
                  <a:ea typeface="华文新魏"/>
                </a:rPr>
                <a:t>年</a:t>
              </a:r>
              <a:r>
                <a:rPr b="1" lang="en-US" sz="2400" spc="-1" strike="noStrike">
                  <a:solidFill>
                    <a:srgbClr val="ff3300"/>
                  </a:solidFill>
                  <a:latin typeface="Times New Roman"/>
                  <a:ea typeface="华文新魏"/>
                </a:rPr>
                <a:t>4</a:t>
              </a:r>
              <a:r>
                <a:rPr b="1" lang="en-US" sz="2400" spc="-1" strike="noStrike">
                  <a:solidFill>
                    <a:srgbClr val="ff3300"/>
                  </a:solidFill>
                  <a:latin typeface="Times New Roman"/>
                  <a:ea typeface="华文新魏"/>
                </a:rPr>
                <a:t>月登陆火星表面的火星探测器上也使用到了</a:t>
              </a:r>
              <a:r>
                <a:rPr b="1" lang="en-US" sz="2400" spc="-1" strike="noStrike">
                  <a:solidFill>
                    <a:srgbClr val="ff3300"/>
                  </a:solidFill>
                  <a:latin typeface="Times New Roman"/>
                  <a:ea typeface="华文新魏"/>
                </a:rPr>
                <a:t>VxWorks</a:t>
              </a:r>
              <a:r>
                <a:rPr b="1" lang="en-US" sz="2400" spc="-1" strike="noStrike">
                  <a:solidFill>
                    <a:srgbClr val="ff3300"/>
                  </a:solidFill>
                  <a:latin typeface="Times New Roman"/>
                  <a:ea typeface="华文新魏"/>
                </a:rPr>
                <a:t>。</a:t>
              </a:r>
              <a:endParaRPr b="0" lang="en-US" sz="2400" spc="-1" strike="noStrike">
                <a:latin typeface="Arial"/>
              </a:endParaRPr>
            </a:p>
          </p:txBody>
        </p:sp>
        <p:grpSp>
          <p:nvGrpSpPr>
            <p:cNvPr id="210" name="Group 7"/>
            <p:cNvGrpSpPr/>
            <p:nvPr/>
          </p:nvGrpSpPr>
          <p:grpSpPr>
            <a:xfrm>
              <a:off x="6600960" y="2637000"/>
              <a:ext cx="2231640" cy="461520"/>
              <a:chOff x="6600960" y="2637000"/>
              <a:chExt cx="2231640" cy="461520"/>
            </a:xfrm>
          </p:grpSpPr>
          <p:sp>
            <p:nvSpPr>
              <p:cNvPr id="211" name="CustomShape 8"/>
              <p:cNvSpPr/>
              <p:nvPr/>
            </p:nvSpPr>
            <p:spPr>
              <a:xfrm>
                <a:off x="6600960" y="2637000"/>
                <a:ext cx="2231640" cy="461520"/>
              </a:xfrm>
              <a:prstGeom prst="roundRect">
                <a:avLst>
                  <a:gd name="adj" fmla="val 16667"/>
                </a:avLst>
              </a:prstGeom>
              <a:solidFill>
                <a:srgbClr val="ffffff"/>
              </a:solidFill>
              <a:ln w="9360">
                <a:solidFill>
                  <a:schemeClr val="tx1"/>
                </a:solidFill>
                <a:round/>
              </a:ln>
            </p:spPr>
            <p:style>
              <a:lnRef idx="0"/>
              <a:fillRef idx="0"/>
              <a:effectRef idx="0"/>
              <a:fontRef idx="minor"/>
            </p:style>
          </p:sp>
          <p:pic>
            <p:nvPicPr>
              <p:cNvPr id="212" name="Picture 9" descr=""/>
              <p:cNvPicPr/>
              <p:nvPr/>
            </p:nvPicPr>
            <p:blipFill>
              <a:blip r:embed="rId1"/>
              <a:srcRect l="0" t="0" r="9994" b="0"/>
              <a:stretch/>
            </p:blipFill>
            <p:spPr>
              <a:xfrm>
                <a:off x="6678000" y="2714040"/>
                <a:ext cx="2077200" cy="342000"/>
              </a:xfrm>
              <a:prstGeom prst="rect">
                <a:avLst/>
              </a:prstGeom>
              <a:ln>
                <a:noFill/>
              </a:ln>
            </p:spPr>
          </p:pic>
        </p:grpSp>
      </p:grpSp>
    </p:spTree>
  </p:cSld>
  <p:timing>
    <p:tnLst>
      <p:par>
        <p:cTn id="153" dur="indefinite" restart="never" nodeType="tmRoot">
          <p:childTnLst>
            <p:seq>
              <p:cTn id="154" dur="indefinite" nodeType="mainSeq">
                <p:childTnLst>
                  <p:par>
                    <p:cTn id="155" nodeType="clickEffect" fill="hold">
                      <p:stCondLst>
                        <p:cond delay="0"/>
                      </p:stCondLst>
                      <p:childTnLst>
                        <p:par>
                          <p:cTn id="156" nodeType="withEffect" fill="hold">
                            <p:stCondLst>
                              <p:cond delay="0"/>
                            </p:stCondLst>
                            <p:childTnLst>
                              <p:par>
                                <p:cTn id="157" nodeType="withEffect" fill="hold" presetClass="entr" presetID="27">
                                  <p:stCondLst>
                                    <p:cond delay="0"/>
                                  </p:stCondLst>
                                  <p:childTnLst>
                                    <p:set>
                                      <p:cBhvr>
                                        <p:cTn id="158" dur="1" fill="hold">
                                          <p:stCondLst>
                                            <p:cond delay="0"/>
                                          </p:stCondLst>
                                        </p:cTn>
                                        <p:tgtEl>
                                          <p:spTgt spid="207"/>
                                        </p:tgtEl>
                                        <p:attrNameLst>
                                          <p:attrName>style.visibility</p:attrName>
                                        </p:attrNameLst>
                                      </p:cBhvr>
                                      <p:to>
                                        <p:strVal val="visible"/>
                                      </p:to>
                                    </p:set>
                                    <p:anim calcmode="discrete" valueType="clr">
                                      <p:cBhvr additive="repl">
                                        <p:cTn id="159" dur="80"/>
                                        <p:tgtEl>
                                          <p:spTgt spid="207"/>
                                        </p:tgtEl>
                                        <p:attrNameLst>
                                          <p:attrName>style.color</p:attrName>
                                        </p:attrNameLst>
                                      </p:cBhvr>
                                      <p:tavLst>
                                        <p:tav tm="0">
                                          <p:val>
                                            <p:strVal val="rgb(77,80,-64)"/>
                                          </p:val>
                                        </p:tav>
                                        <p:tav tm="50000">
                                          <p:val>
                                            <p:strVal val="rgb(0,0,0)"/>
                                          </p:val>
                                        </p:tav>
                                      </p:tavLst>
                                    </p:anim>
                                    <p:anim calcmode="discrete" valueType="clr">
                                      <p:cBhvr additive="repl">
                                        <p:cTn id="160" dur="80"/>
                                        <p:tgtEl>
                                          <p:spTgt spid="207"/>
                                        </p:tgtEl>
                                        <p:attrNameLst>
                                          <p:attrName>fillcolor</p:attrName>
                                        </p:attrNameLst>
                                      </p:cBhvr>
                                      <p:tavLst>
                                        <p:tav tm="0">
                                          <p:val>
                                            <p:strVal val="rgb(77,80,-64)"/>
                                          </p:val>
                                        </p:tav>
                                        <p:tav tm="50000">
                                          <p:val>
                                            <p:strVal val="rgb(0,0,0)"/>
                                          </p:val>
                                        </p:tav>
                                      </p:tavLst>
                                    </p:anim>
                                    <p:set>
                                      <p:cBhvr>
                                        <p:cTn id="161" dur="80"/>
                                        <p:tgtEl>
                                          <p:spTgt spid="207"/>
                                        </p:tgtEl>
                                        <p:attrNameLst>
                                          <p:attrName>fill.type</p:attrName>
                                        </p:attrNameLst>
                                      </p:cBhvr>
                                      <p:to>
                                        <p:strVal val="solid"/>
                                      </p:to>
                                    </p:set>
                                  </p:childTnLst>
                                </p:cTn>
                              </p:par>
                            </p:childTnLst>
                          </p:cTn>
                        </p:par>
                        <p:par>
                          <p:cTn id="162" nodeType="afterEffect" fill="hold">
                            <p:stCondLst>
                              <p:cond delay="400"/>
                            </p:stCondLst>
                            <p:childTnLst>
                              <p:par>
                                <p:cTn id="163" nodeType="afterEffect" fill="hold" presetClass="entr" presetID="4" presetSubtype="16">
                                  <p:stCondLst>
                                    <p:cond delay="0"/>
                                  </p:stCondLst>
                                  <p:childTnLst>
                                    <p:set>
                                      <p:cBhvr>
                                        <p:cTn id="164" dur="1" fill="hold">
                                          <p:stCondLst>
                                            <p:cond delay="0"/>
                                          </p:stCondLst>
                                        </p:cTn>
                                        <p:tgtEl>
                                          <p:spTgt spid="208"/>
                                        </p:tgtEl>
                                        <p:attrNameLst>
                                          <p:attrName>style.visibility</p:attrName>
                                        </p:attrNameLst>
                                      </p:cBhvr>
                                      <p:to>
                                        <p:strVal val="visible"/>
                                      </p:to>
                                    </p:set>
                                    <p:animEffect filter="box(in)" transition="in">
                                      <p:cBhvr additive="repl">
                                        <p:cTn id="165" dur="500"/>
                                        <p:tgtEl>
                                          <p:spTgt spid="20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11425680" y="6640920"/>
            <a:ext cx="399600" cy="184320"/>
          </a:xfrm>
          <a:prstGeom prst="rect">
            <a:avLst/>
          </a:prstGeom>
          <a:noFill/>
          <a:ln>
            <a:noFill/>
          </a:ln>
        </p:spPr>
        <p:txBody>
          <a:bodyPr lIns="0" rIns="0" tIns="0" bIns="0"/>
          <a:p>
            <a:pPr>
              <a:lnSpc>
                <a:spcPct val="100000"/>
              </a:lnSpc>
            </a:pPr>
            <a:fld id="{D66B0924-1567-47DB-92CF-2524E3074EA3}" type="slidenum">
              <a:rPr b="0" lang="en-US" sz="1200" spc="-1" strike="noStrike">
                <a:solidFill>
                  <a:srgbClr val="000000"/>
                </a:solidFill>
                <a:latin typeface="Arial"/>
                <a:ea typeface="宋体"/>
              </a:rPr>
              <a:t>&lt;number&gt;</a:t>
            </a:fld>
            <a:endParaRPr b="0" lang="en-US" sz="1200" spc="-1" strike="noStrike">
              <a:latin typeface="Times New Roman"/>
            </a:endParaRPr>
          </a:p>
        </p:txBody>
      </p:sp>
      <p:sp>
        <p:nvSpPr>
          <p:cNvPr id="92" name="TextShape 2"/>
          <p:cNvSpPr txBox="1"/>
          <p:nvPr/>
        </p:nvSpPr>
        <p:spPr>
          <a:xfrm>
            <a:off x="2212920" y="148320"/>
            <a:ext cx="6016320" cy="1138320"/>
          </a:xfrm>
          <a:prstGeom prst="rect">
            <a:avLst/>
          </a:prstGeom>
          <a:noFill/>
          <a:ln>
            <a:noFill/>
          </a:ln>
        </p:spPr>
        <p:txBody>
          <a:bodyPr lIns="0" rIns="0" tIns="0" bIns="0" anchor="ctr"/>
          <a:p>
            <a:pPr>
              <a:lnSpc>
                <a:spcPct val="100000"/>
              </a:lnSpc>
            </a:pPr>
            <a:r>
              <a:rPr b="1" lang="zh-CN" sz="3700" spc="-1" strike="noStrike">
                <a:solidFill>
                  <a:srgbClr val="000000"/>
                </a:solidFill>
                <a:latin typeface="黑体"/>
                <a:ea typeface="黑体"/>
              </a:rPr>
              <a:t>嵌入式系统的组成结构</a:t>
            </a:r>
            <a:endParaRPr b="0" lang="zh-CN" sz="3700" spc="-1" strike="noStrike">
              <a:solidFill>
                <a:srgbClr val="000000"/>
              </a:solidFill>
              <a:latin typeface="Calibri"/>
            </a:endParaRPr>
          </a:p>
        </p:txBody>
      </p:sp>
      <p:sp>
        <p:nvSpPr>
          <p:cNvPr id="93" name="TextShape 3"/>
          <p:cNvSpPr txBox="1"/>
          <p:nvPr/>
        </p:nvSpPr>
        <p:spPr>
          <a:xfrm>
            <a:off x="2438280" y="1905120"/>
            <a:ext cx="7543440" cy="1615320"/>
          </a:xfrm>
          <a:prstGeom prst="rect">
            <a:avLst/>
          </a:prstGeom>
          <a:noFill/>
          <a:ln>
            <a:noFill/>
          </a:ln>
        </p:spPr>
        <p:txBody>
          <a:bodyPr lIns="0" rIns="0" tIns="0" bIns="0"/>
          <a:p>
            <a:pPr algn="just">
              <a:lnSpc>
                <a:spcPct val="100000"/>
              </a:lnSpc>
            </a:pPr>
            <a:r>
              <a:rPr b="1" lang="zh-CN" sz="3500" spc="-1" strike="noStrike">
                <a:solidFill>
                  <a:srgbClr val="ff0000"/>
                </a:solidFill>
                <a:latin typeface="Calibri"/>
              </a:rPr>
              <a:t>1 </a:t>
            </a:r>
            <a:r>
              <a:rPr b="1" lang="zh-CN" sz="3500" spc="-1" strike="noStrike">
                <a:solidFill>
                  <a:srgbClr val="ff0000"/>
                </a:solidFill>
                <a:latin typeface="Calibri"/>
              </a:rPr>
              <a:t>嵌入式系统的硬件基本结构</a:t>
            </a:r>
            <a:endParaRPr b="0" lang="zh-CN" sz="3500" spc="-1" strike="noStrike">
              <a:solidFill>
                <a:srgbClr val="000000"/>
              </a:solidFill>
              <a:latin typeface="Calibri"/>
            </a:endParaRPr>
          </a:p>
          <a:p>
            <a:pPr algn="just">
              <a:lnSpc>
                <a:spcPct val="100000"/>
              </a:lnSpc>
            </a:pPr>
            <a:r>
              <a:rPr b="1" lang="zh-CN" sz="3500" spc="-1" strike="noStrike">
                <a:solidFill>
                  <a:srgbClr val="ff0000"/>
                </a:solidFill>
                <a:latin typeface="Calibri"/>
              </a:rPr>
              <a:t>2 </a:t>
            </a:r>
            <a:r>
              <a:rPr b="1" lang="zh-CN" sz="3500" spc="-1" strike="noStrike">
                <a:solidFill>
                  <a:srgbClr val="ff0000"/>
                </a:solidFill>
                <a:latin typeface="Calibri"/>
              </a:rPr>
              <a:t>嵌入式系统的软件基本结构</a:t>
            </a:r>
            <a:r>
              <a:rPr b="1" lang="zh-CN" sz="3500" spc="-1" strike="noStrike">
                <a:solidFill>
                  <a:srgbClr val="ff0000"/>
                </a:solidFill>
                <a:latin typeface="Calibri"/>
              </a:rPr>
              <a:t>	</a:t>
            </a:r>
            <a:endParaRPr b="0" lang="zh-CN" sz="3500" spc="-1" strike="noStrike">
              <a:solidFill>
                <a:srgbClr val="000000"/>
              </a:solidFill>
              <a:latin typeface="Calibri"/>
            </a:endParaRPr>
          </a:p>
          <a:p>
            <a:pPr>
              <a:lnSpc>
                <a:spcPct val="100000"/>
              </a:lnSpc>
            </a:pPr>
            <a:r>
              <a:rPr b="1" lang="zh-CN" sz="3500" spc="-1" strike="noStrike">
                <a:solidFill>
                  <a:srgbClr val="000000"/>
                </a:solidFill>
                <a:latin typeface="Calibri"/>
              </a:rPr>
              <a:t>3 </a:t>
            </a:r>
            <a:r>
              <a:rPr b="1" lang="zh-CN" sz="3500" spc="-1" strike="noStrike">
                <a:solidFill>
                  <a:srgbClr val="000000"/>
                </a:solidFill>
                <a:latin typeface="宋体"/>
              </a:rPr>
              <a:t>启动程序</a:t>
            </a:r>
            <a:r>
              <a:rPr b="1" lang="zh-CN" sz="3500" spc="-1" strike="noStrike">
                <a:solidFill>
                  <a:srgbClr val="000000"/>
                </a:solidFill>
                <a:latin typeface="Calibri"/>
              </a:rPr>
              <a:t>BootLoader</a:t>
            </a:r>
            <a:r>
              <a:rPr b="1" lang="zh-CN" sz="3500" spc="-1" strike="noStrike">
                <a:solidFill>
                  <a:srgbClr val="000000"/>
                </a:solidFill>
                <a:latin typeface="宋体"/>
              </a:rPr>
              <a:t>介绍</a:t>
            </a:r>
            <a:r>
              <a:rPr b="1" lang="zh-CN" sz="3500" spc="-1" strike="noStrike">
                <a:solidFill>
                  <a:srgbClr val="000000"/>
                </a:solidFill>
                <a:latin typeface="Calibri"/>
              </a:rPr>
              <a:t> </a:t>
            </a:r>
            <a:endParaRPr b="0" lang="zh-CN" sz="3500" spc="-1" strike="noStrike">
              <a:solidFill>
                <a:srgbClr val="000000"/>
              </a:solidFill>
              <a:latin typeface="Calibri"/>
            </a:endParaRPr>
          </a:p>
        </p:txBody>
      </p:sp>
    </p:spTree>
  </p:cSld>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TextShape 1"/>
          <p:cNvSpPr txBox="1"/>
          <p:nvPr/>
        </p:nvSpPr>
        <p:spPr>
          <a:xfrm>
            <a:off x="2212920" y="379080"/>
            <a:ext cx="6397200" cy="676800"/>
          </a:xfrm>
          <a:prstGeom prst="rect">
            <a:avLst/>
          </a:prstGeom>
          <a:noFill/>
          <a:ln>
            <a:noFill/>
          </a:ln>
        </p:spPr>
        <p:txBody>
          <a:bodyPr lIns="0" rIns="0" tIns="0" bIns="0" anchor="ctr"/>
          <a:p>
            <a:pPr>
              <a:lnSpc>
                <a:spcPct val="100000"/>
              </a:lnSpc>
            </a:pPr>
            <a:r>
              <a:rPr b="1" lang="zh-CN" sz="4400" spc="-1" strike="noStrike">
                <a:solidFill>
                  <a:srgbClr val="000000"/>
                </a:solidFill>
                <a:latin typeface="隶书"/>
                <a:ea typeface="隶书"/>
              </a:rPr>
              <a:t>嵌入式操作系统</a:t>
            </a:r>
            <a:endParaRPr b="0" lang="zh-CN" sz="4400" spc="-1" strike="noStrike">
              <a:solidFill>
                <a:srgbClr val="000000"/>
              </a:solidFill>
              <a:latin typeface="Calibri"/>
            </a:endParaRPr>
          </a:p>
        </p:txBody>
      </p:sp>
      <p:sp>
        <p:nvSpPr>
          <p:cNvPr id="214" name="TextShape 2"/>
          <p:cNvSpPr txBox="1"/>
          <p:nvPr/>
        </p:nvSpPr>
        <p:spPr>
          <a:xfrm>
            <a:off x="2136600" y="6356520"/>
            <a:ext cx="1980720" cy="364680"/>
          </a:xfrm>
          <a:prstGeom prst="rect">
            <a:avLst/>
          </a:prstGeom>
          <a:noFill/>
          <a:ln>
            <a:noFill/>
          </a:ln>
        </p:spPr>
        <p:txBody>
          <a:bodyPr lIns="0" rIns="0" tIns="0" bIns="0"/>
          <a:p>
            <a:pPr>
              <a:lnSpc>
                <a:spcPct val="100000"/>
              </a:lnSpc>
            </a:pPr>
            <a:fld id="{F38D7208-EB2A-443C-9E98-F116DDB3F3C3}"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215" name="TextShape 3"/>
          <p:cNvSpPr txBox="1"/>
          <p:nvPr/>
        </p:nvSpPr>
        <p:spPr>
          <a:xfrm>
            <a:off x="2286000" y="1905120"/>
            <a:ext cx="6771960" cy="307440"/>
          </a:xfrm>
          <a:prstGeom prst="rect">
            <a:avLst/>
          </a:prstGeom>
          <a:noFill/>
          <a:ln>
            <a:noFill/>
          </a:ln>
        </p:spPr>
        <p:txBody>
          <a:bodyPr lIns="0" rIns="0" tIns="0" bIns="0"/>
          <a:p>
            <a:pPr>
              <a:lnSpc>
                <a:spcPct val="100000"/>
              </a:lnSpc>
            </a:pPr>
            <a:r>
              <a:rPr b="0" lang="zh-CN" sz="2000" spc="-1" strike="noStrike">
                <a:solidFill>
                  <a:srgbClr val="000000"/>
                </a:solidFill>
                <a:latin typeface="Calibri"/>
              </a:rPr>
              <a:t>常见的嵌入式操作系统</a:t>
            </a:r>
            <a:endParaRPr b="0" lang="zh-CN" sz="2000" spc="-1" strike="noStrike">
              <a:solidFill>
                <a:srgbClr val="000000"/>
              </a:solidFill>
              <a:latin typeface="Calibri"/>
            </a:endParaRPr>
          </a:p>
        </p:txBody>
      </p:sp>
      <p:sp>
        <p:nvSpPr>
          <p:cNvPr id="216" name="CustomShape 4"/>
          <p:cNvSpPr/>
          <p:nvPr/>
        </p:nvSpPr>
        <p:spPr>
          <a:xfrm>
            <a:off x="2514600" y="2781360"/>
            <a:ext cx="7391160" cy="301572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000000"/>
                </a:solidFill>
                <a:latin typeface="Times New Roman"/>
                <a:ea typeface="华文新魏"/>
              </a:rPr>
              <a:t>        </a:t>
            </a:r>
            <a:r>
              <a:rPr b="0" lang="en-US" sz="2400" spc="-1" strike="noStrike">
                <a:solidFill>
                  <a:srgbClr val="000000"/>
                </a:solidFill>
                <a:latin typeface="Times New Roman"/>
                <a:ea typeface="华文新魏"/>
              </a:rPr>
              <a:t>μC/OS-III</a:t>
            </a:r>
            <a:r>
              <a:rPr b="0" lang="en-US" sz="2400" spc="-1" strike="noStrike">
                <a:solidFill>
                  <a:srgbClr val="000000"/>
                </a:solidFill>
                <a:latin typeface="Times New Roman"/>
                <a:ea typeface="华文新魏"/>
              </a:rPr>
              <a:t>是一个源码公开、</a:t>
            </a:r>
            <a:r>
              <a:rPr b="1" lang="en-US" sz="2400" spc="-1" strike="noStrike">
                <a:solidFill>
                  <a:srgbClr val="ff3300"/>
                </a:solidFill>
                <a:latin typeface="Times New Roman"/>
                <a:ea typeface="华文新魏"/>
              </a:rPr>
              <a:t>可移植、可固化、可裁剪、占先式</a:t>
            </a:r>
            <a:r>
              <a:rPr b="0" lang="en-US" sz="2400" spc="-1" strike="noStrike">
                <a:solidFill>
                  <a:srgbClr val="000000"/>
                </a:solidFill>
                <a:latin typeface="Times New Roman"/>
                <a:ea typeface="华文新魏"/>
              </a:rPr>
              <a:t>的实时多任务操作系统。其绝大部分源码是用</a:t>
            </a:r>
            <a:r>
              <a:rPr b="0" lang="en-US" sz="2400" spc="-1" strike="noStrike">
                <a:solidFill>
                  <a:srgbClr val="000000"/>
                </a:solidFill>
                <a:latin typeface="Times New Roman"/>
                <a:ea typeface="华文新魏"/>
              </a:rPr>
              <a:t>ANSI C</a:t>
            </a:r>
            <a:r>
              <a:rPr b="0" lang="en-US" sz="2400" spc="-1" strike="noStrike">
                <a:solidFill>
                  <a:srgbClr val="000000"/>
                </a:solidFill>
                <a:latin typeface="Times New Roman"/>
                <a:ea typeface="华文新魏"/>
              </a:rPr>
              <a:t>写的，使其可以方便的移植并支持大多数类型的处理器。</a:t>
            </a:r>
            <a:r>
              <a:rPr b="0" lang="en-US" sz="2400" spc="-1" strike="noStrike">
                <a:solidFill>
                  <a:srgbClr val="000000"/>
                </a:solidFill>
                <a:latin typeface="Times New Roman"/>
                <a:ea typeface="华文新魏"/>
              </a:rPr>
              <a:t>μC/OS-III</a:t>
            </a:r>
            <a:r>
              <a:rPr b="0" lang="en-US" sz="2400" spc="-1" strike="noStrike">
                <a:solidFill>
                  <a:srgbClr val="000000"/>
                </a:solidFill>
                <a:latin typeface="Times New Roman"/>
                <a:ea typeface="华文新魏"/>
              </a:rPr>
              <a:t>通过了联邦航空局（</a:t>
            </a:r>
            <a:r>
              <a:rPr b="0" lang="en-US" sz="2400" spc="-1" strike="noStrike">
                <a:solidFill>
                  <a:srgbClr val="000000"/>
                </a:solidFill>
                <a:latin typeface="Times New Roman"/>
                <a:ea typeface="华文新魏"/>
              </a:rPr>
              <a:t>FAA</a:t>
            </a:r>
            <a:r>
              <a:rPr b="0" lang="en-US" sz="2400" spc="-1" strike="noStrike">
                <a:solidFill>
                  <a:srgbClr val="000000"/>
                </a:solidFill>
                <a:latin typeface="Times New Roman"/>
                <a:ea typeface="华文新魏"/>
              </a:rPr>
              <a:t>）商用航行器认证。自</a:t>
            </a:r>
            <a:r>
              <a:rPr b="0" lang="en-US" sz="2400" spc="-1" strike="noStrike">
                <a:solidFill>
                  <a:srgbClr val="000000"/>
                </a:solidFill>
                <a:latin typeface="Times New Roman"/>
                <a:ea typeface="华文新魏"/>
              </a:rPr>
              <a:t>1992</a:t>
            </a:r>
            <a:r>
              <a:rPr b="0" lang="en-US" sz="2400" spc="-1" strike="noStrike">
                <a:solidFill>
                  <a:srgbClr val="000000"/>
                </a:solidFill>
                <a:latin typeface="Times New Roman"/>
                <a:ea typeface="华文新魏"/>
              </a:rPr>
              <a:t>年问世以来，</a:t>
            </a:r>
            <a:r>
              <a:rPr b="0" lang="en-US" sz="2400" spc="-1" strike="noStrike">
                <a:solidFill>
                  <a:srgbClr val="000000"/>
                </a:solidFill>
                <a:latin typeface="Times New Roman"/>
                <a:ea typeface="华文新魏"/>
              </a:rPr>
              <a:t>μC/OS-III</a:t>
            </a:r>
            <a:r>
              <a:rPr b="0" lang="en-US" sz="2400" spc="-1" strike="noStrike">
                <a:solidFill>
                  <a:srgbClr val="000000"/>
                </a:solidFill>
                <a:latin typeface="Times New Roman"/>
                <a:ea typeface="华文新魏"/>
              </a:rPr>
              <a:t>已经被应用到数以百计的产品中。</a:t>
            </a:r>
            <a:r>
              <a:rPr b="1" lang="en-US" sz="2400" spc="-1" strike="noStrike">
                <a:solidFill>
                  <a:srgbClr val="ff3300"/>
                </a:solidFill>
                <a:latin typeface="Times New Roman"/>
                <a:ea typeface="华文新魏"/>
              </a:rPr>
              <a:t>μC/OS-III</a:t>
            </a:r>
            <a:r>
              <a:rPr b="1" lang="en-US" sz="2400" spc="-1" strike="noStrike">
                <a:solidFill>
                  <a:srgbClr val="ff3300"/>
                </a:solidFill>
                <a:latin typeface="Times New Roman"/>
                <a:ea typeface="华文新魏"/>
              </a:rPr>
              <a:t>占用很少的系统资源，</a:t>
            </a:r>
            <a:r>
              <a:rPr b="0" lang="en-US" sz="2400" spc="-1" strike="noStrike">
                <a:solidFill>
                  <a:srgbClr val="000000"/>
                </a:solidFill>
                <a:latin typeface="Times New Roman"/>
                <a:ea typeface="华文新魏"/>
              </a:rPr>
              <a:t>并且在高校教学使用是不需要申请许可证。</a:t>
            </a:r>
            <a:endParaRPr b="0" lang="en-US" sz="2400" spc="-1" strike="noStrike">
              <a:latin typeface="Arial"/>
            </a:endParaRPr>
          </a:p>
        </p:txBody>
      </p:sp>
      <p:sp>
        <p:nvSpPr>
          <p:cNvPr id="217" name="CustomShape 5"/>
          <p:cNvSpPr/>
          <p:nvPr/>
        </p:nvSpPr>
        <p:spPr>
          <a:xfrm>
            <a:off x="6743880" y="2035080"/>
            <a:ext cx="2881080" cy="456120"/>
          </a:xfrm>
          <a:prstGeom prst="rect">
            <a:avLst/>
          </a:prstGeom>
          <a:noFill/>
          <a:ln>
            <a:noFill/>
          </a:ln>
        </p:spPr>
        <p:style>
          <a:lnRef idx="0"/>
          <a:fillRef idx="0"/>
          <a:effectRef idx="0"/>
          <a:fontRef idx="minor"/>
        </p:style>
        <p:txBody>
          <a:bodyPr lIns="90000" rIns="90000" tIns="45000" bIns="45000"/>
          <a:p>
            <a:pPr>
              <a:lnSpc>
                <a:spcPct val="100000"/>
              </a:lnSpc>
              <a:spcBef>
                <a:spcPts val="1199"/>
              </a:spcBef>
            </a:pPr>
            <a:r>
              <a:rPr b="0" lang="en-US" sz="2400" spc="-1" strike="noStrike">
                <a:solidFill>
                  <a:srgbClr val="000000"/>
                </a:solidFill>
                <a:latin typeface="Times New Roman"/>
                <a:ea typeface="华文新魏"/>
              </a:rPr>
              <a:t>——</a:t>
            </a:r>
            <a:r>
              <a:rPr b="0" lang="en-US" sz="2400" spc="-1" strike="noStrike">
                <a:solidFill>
                  <a:srgbClr val="0000ff"/>
                </a:solidFill>
                <a:latin typeface="Times New Roman"/>
                <a:ea typeface="华文新魏"/>
              </a:rPr>
              <a:t>μC/OS-III</a:t>
            </a:r>
            <a:endParaRPr b="0" lang="en-US" sz="2400" spc="-1" strike="noStrike">
              <a:latin typeface="Arial"/>
            </a:endParaRPr>
          </a:p>
        </p:txBody>
      </p:sp>
    </p:spTree>
  </p:cSld>
  <p:timing>
    <p:tnLst>
      <p:par>
        <p:cTn id="166" dur="indefinite" restart="never" nodeType="tmRoot">
          <p:childTnLst>
            <p:seq>
              <p:cTn id="167" dur="indefinite" nodeType="mainSeq">
                <p:childTnLst>
                  <p:par>
                    <p:cTn id="168" nodeType="clickEffect" fill="hold">
                      <p:stCondLst>
                        <p:cond delay="0"/>
                      </p:stCondLst>
                      <p:childTnLst>
                        <p:par>
                          <p:cTn id="169" nodeType="withEffect" fill="hold">
                            <p:stCondLst>
                              <p:cond delay="0"/>
                            </p:stCondLst>
                            <p:childTnLst>
                              <p:par>
                                <p:cTn id="170" nodeType="withEffect" fill="hold" presetClass="entr" presetID="27">
                                  <p:stCondLst>
                                    <p:cond delay="0"/>
                                  </p:stCondLst>
                                  <p:childTnLst>
                                    <p:set>
                                      <p:cBhvr>
                                        <p:cTn id="171" dur="1" fill="hold">
                                          <p:stCondLst>
                                            <p:cond delay="0"/>
                                          </p:stCondLst>
                                        </p:cTn>
                                        <p:tgtEl>
                                          <p:spTgt spid="217"/>
                                        </p:tgtEl>
                                        <p:attrNameLst>
                                          <p:attrName>style.visibility</p:attrName>
                                        </p:attrNameLst>
                                      </p:cBhvr>
                                      <p:to>
                                        <p:strVal val="visible"/>
                                      </p:to>
                                    </p:set>
                                    <p:anim calcmode="discrete" valueType="clr">
                                      <p:cBhvr additive="repl">
                                        <p:cTn id="172" dur="80"/>
                                        <p:tgtEl>
                                          <p:spTgt spid="217"/>
                                        </p:tgtEl>
                                        <p:attrNameLst>
                                          <p:attrName>style.color</p:attrName>
                                        </p:attrNameLst>
                                      </p:cBhvr>
                                      <p:tavLst>
                                        <p:tav tm="0">
                                          <p:val>
                                            <p:strVal val="rgb(77,80,-64)"/>
                                          </p:val>
                                        </p:tav>
                                        <p:tav tm="50000">
                                          <p:val>
                                            <p:strVal val="rgb(0,0,0)"/>
                                          </p:val>
                                        </p:tav>
                                      </p:tavLst>
                                    </p:anim>
                                    <p:anim calcmode="discrete" valueType="clr">
                                      <p:cBhvr additive="repl">
                                        <p:cTn id="173" dur="80"/>
                                        <p:tgtEl>
                                          <p:spTgt spid="217"/>
                                        </p:tgtEl>
                                        <p:attrNameLst>
                                          <p:attrName>fillcolor</p:attrName>
                                        </p:attrNameLst>
                                      </p:cBhvr>
                                      <p:tavLst>
                                        <p:tav tm="0">
                                          <p:val>
                                            <p:strVal val="rgb(77,80,-64)"/>
                                          </p:val>
                                        </p:tav>
                                        <p:tav tm="50000">
                                          <p:val>
                                            <p:strVal val="rgb(0,0,0)"/>
                                          </p:val>
                                        </p:tav>
                                      </p:tavLst>
                                    </p:anim>
                                    <p:set>
                                      <p:cBhvr>
                                        <p:cTn id="174" dur="80"/>
                                        <p:tgtEl>
                                          <p:spTgt spid="217"/>
                                        </p:tgtEl>
                                        <p:attrNameLst>
                                          <p:attrName>fill.type</p:attrName>
                                        </p:attrNameLst>
                                      </p:cBhvr>
                                      <p:to>
                                        <p:strVal val="solid"/>
                                      </p:to>
                                    </p:set>
                                  </p:childTnLst>
                                </p:cTn>
                              </p:par>
                            </p:childTnLst>
                          </p:cTn>
                        </p:par>
                        <p:par>
                          <p:cTn id="175" nodeType="afterEffect" fill="hold">
                            <p:stCondLst>
                              <p:cond delay="480"/>
                            </p:stCondLst>
                            <p:childTnLst>
                              <p:par>
                                <p:cTn id="176" nodeType="afterEffect" fill="hold" presetClass="entr" presetID="4" presetSubtype="16">
                                  <p:stCondLst>
                                    <p:cond delay="0"/>
                                  </p:stCondLst>
                                  <p:childTnLst>
                                    <p:set>
                                      <p:cBhvr>
                                        <p:cTn id="177" dur="1" fill="hold">
                                          <p:stCondLst>
                                            <p:cond delay="0"/>
                                          </p:stCondLst>
                                        </p:cTn>
                                        <p:tgtEl>
                                          <p:spTgt spid="216"/>
                                        </p:tgtEl>
                                        <p:attrNameLst>
                                          <p:attrName>style.visibility</p:attrName>
                                        </p:attrNameLst>
                                      </p:cBhvr>
                                      <p:to>
                                        <p:strVal val="visible"/>
                                      </p:to>
                                    </p:set>
                                    <p:animEffect filter="box(in)" transition="in">
                                      <p:cBhvr additive="repl">
                                        <p:cTn id="178" dur="500"/>
                                        <p:tgtEl>
                                          <p:spTgt spid="2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TextShape 1"/>
          <p:cNvSpPr txBox="1"/>
          <p:nvPr/>
        </p:nvSpPr>
        <p:spPr>
          <a:xfrm>
            <a:off x="14473440" y="6640920"/>
            <a:ext cx="399600" cy="214920"/>
          </a:xfrm>
          <a:prstGeom prst="rect">
            <a:avLst/>
          </a:prstGeom>
          <a:noFill/>
          <a:ln>
            <a:noFill/>
          </a:ln>
        </p:spPr>
        <p:txBody>
          <a:bodyPr lIns="0" rIns="0" tIns="0" bIns="0"/>
          <a:p>
            <a:pPr>
              <a:lnSpc>
                <a:spcPct val="100000"/>
              </a:lnSpc>
            </a:pPr>
            <a:fld id="{4B28E773-E23C-457F-BC64-B224884CE7A6}" type="slidenum">
              <a:rPr b="0" lang="en-US" sz="1400" spc="-1" strike="noStrike">
                <a:solidFill>
                  <a:srgbClr val="1f497d"/>
                </a:solidFill>
                <a:latin typeface="Arial"/>
                <a:ea typeface="华文新魏"/>
              </a:rPr>
              <a:t>&lt;number&gt;</a:t>
            </a:fld>
            <a:endParaRPr b="0" lang="en-US" sz="1400" spc="-1" strike="noStrike">
              <a:latin typeface="Times New Roman"/>
            </a:endParaRPr>
          </a:p>
        </p:txBody>
      </p:sp>
      <p:sp>
        <p:nvSpPr>
          <p:cNvPr id="219" name="TextShape 2"/>
          <p:cNvSpPr txBox="1"/>
          <p:nvPr/>
        </p:nvSpPr>
        <p:spPr>
          <a:xfrm>
            <a:off x="2212920" y="40680"/>
            <a:ext cx="6854400" cy="1353960"/>
          </a:xfrm>
          <a:prstGeom prst="rect">
            <a:avLst/>
          </a:prstGeom>
          <a:noFill/>
          <a:ln>
            <a:noFill/>
          </a:ln>
        </p:spPr>
        <p:txBody>
          <a:bodyPr lIns="0" rIns="0" tIns="0" bIns="0" anchor="ctr"/>
          <a:p>
            <a:pPr>
              <a:lnSpc>
                <a:spcPct val="100000"/>
              </a:lnSpc>
            </a:pPr>
            <a:r>
              <a:rPr b="1" lang="zh-CN" sz="4400" spc="-1" strike="noStrike">
                <a:solidFill>
                  <a:srgbClr val="000000"/>
                </a:solidFill>
                <a:latin typeface="隶书"/>
                <a:ea typeface="隶书"/>
              </a:rPr>
              <a:t>3.3 </a:t>
            </a:r>
            <a:r>
              <a:rPr b="1" lang="zh-CN" sz="4400" spc="-1" strike="noStrike">
                <a:solidFill>
                  <a:srgbClr val="000000"/>
                </a:solidFill>
                <a:latin typeface="隶书"/>
                <a:ea typeface="隶书"/>
              </a:rPr>
              <a:t>嵌入式系统的软件开发</a:t>
            </a:r>
            <a:endParaRPr b="0" lang="zh-CN" sz="4400" spc="-1" strike="noStrike">
              <a:solidFill>
                <a:srgbClr val="000000"/>
              </a:solidFill>
              <a:latin typeface="Calibri"/>
            </a:endParaRPr>
          </a:p>
        </p:txBody>
      </p:sp>
      <p:sp>
        <p:nvSpPr>
          <p:cNvPr id="220" name="TextShape 3"/>
          <p:cNvSpPr txBox="1"/>
          <p:nvPr/>
        </p:nvSpPr>
        <p:spPr>
          <a:xfrm>
            <a:off x="2166840" y="1357200"/>
            <a:ext cx="8000640" cy="2277360"/>
          </a:xfrm>
          <a:prstGeom prst="rect">
            <a:avLst/>
          </a:prstGeom>
          <a:noFill/>
          <a:ln>
            <a:noFill/>
          </a:ln>
        </p:spPr>
        <p:txBody>
          <a:bodyPr lIns="0" rIns="0" tIns="0" bIns="0"/>
          <a:p>
            <a:pPr algn="just">
              <a:lnSpc>
                <a:spcPct val="100000"/>
              </a:lnSpc>
            </a:pPr>
            <a:endParaRPr b="0" lang="zh-CN" sz="1800" spc="-1" strike="noStrike">
              <a:solidFill>
                <a:srgbClr val="000000"/>
              </a:solidFill>
              <a:latin typeface="Calibri"/>
            </a:endParaRPr>
          </a:p>
          <a:p>
            <a:pPr indent="-324000" algn="just">
              <a:lnSpc>
                <a:spcPct val="100000"/>
              </a:lnSpc>
              <a:buClr>
                <a:srgbClr val="000000"/>
              </a:buClr>
              <a:buFont typeface="Wingdings" charset="2"/>
              <a:buChar char=""/>
            </a:pPr>
            <a:r>
              <a:rPr b="0" lang="zh-CN" sz="3200" spc="-1" strike="noStrike">
                <a:solidFill>
                  <a:srgbClr val="000000"/>
                </a:solidFill>
                <a:latin typeface="华文新魏"/>
              </a:rPr>
              <a:t>嵌入式软件开发的特点和技术挑战</a:t>
            </a:r>
            <a:r>
              <a:rPr b="0" lang="zh-CN" sz="3200" spc="-1" strike="noStrike">
                <a:solidFill>
                  <a:srgbClr val="000000"/>
                </a:solidFill>
                <a:latin typeface="华文新魏"/>
              </a:rPr>
              <a:t>	</a:t>
            </a:r>
            <a:endParaRPr b="0" lang="zh-CN" sz="3200" spc="-1" strike="noStrike">
              <a:solidFill>
                <a:srgbClr val="000000"/>
              </a:solidFill>
              <a:latin typeface="Calibri"/>
            </a:endParaRPr>
          </a:p>
          <a:p>
            <a:pPr indent="-324000" algn="just">
              <a:lnSpc>
                <a:spcPct val="100000"/>
              </a:lnSpc>
              <a:buClr>
                <a:srgbClr val="000000"/>
              </a:buClr>
              <a:buFont typeface="Wingdings" charset="2"/>
              <a:buChar char=""/>
            </a:pPr>
            <a:r>
              <a:rPr b="0" lang="zh-CN" sz="3200" spc="-1" strike="noStrike">
                <a:solidFill>
                  <a:srgbClr val="000000"/>
                </a:solidFill>
                <a:latin typeface="华文新魏"/>
              </a:rPr>
              <a:t>嵌入式软件开发环境</a:t>
            </a:r>
            <a:r>
              <a:rPr b="0" lang="zh-CN" sz="3200" spc="-1" strike="noStrike">
                <a:solidFill>
                  <a:srgbClr val="000000"/>
                </a:solidFill>
                <a:latin typeface="华文新魏"/>
              </a:rPr>
              <a:t>	</a:t>
            </a:r>
            <a:endParaRPr b="0" lang="zh-CN" sz="3200" spc="-1" strike="noStrike">
              <a:solidFill>
                <a:srgbClr val="000000"/>
              </a:solidFill>
              <a:latin typeface="Calibri"/>
            </a:endParaRPr>
          </a:p>
          <a:p>
            <a:pPr indent="-324000" algn="just">
              <a:lnSpc>
                <a:spcPct val="100000"/>
              </a:lnSpc>
              <a:buClr>
                <a:srgbClr val="000000"/>
              </a:buClr>
              <a:buFont typeface="Wingdings" charset="2"/>
              <a:buChar char=""/>
            </a:pPr>
            <a:r>
              <a:rPr b="0" lang="zh-CN" sz="3200" spc="-1" strike="noStrike">
                <a:solidFill>
                  <a:srgbClr val="000000"/>
                </a:solidFill>
                <a:latin typeface="华文新魏"/>
              </a:rPr>
              <a:t>嵌入式应用软件开发的基本流程</a:t>
            </a:r>
            <a:r>
              <a:rPr b="0" lang="zh-CN" sz="3200" spc="-1" strike="noStrike">
                <a:solidFill>
                  <a:srgbClr val="000000"/>
                </a:solidFill>
                <a:latin typeface="华文新魏"/>
              </a:rPr>
              <a:t>	</a:t>
            </a:r>
            <a:endParaRPr b="0" lang="zh-CN" sz="3200" spc="-1" strike="noStrike">
              <a:solidFill>
                <a:srgbClr val="000000"/>
              </a:solidFill>
              <a:latin typeface="Calibri"/>
            </a:endParaRPr>
          </a:p>
          <a:p>
            <a:pPr indent="-324000">
              <a:lnSpc>
                <a:spcPct val="100000"/>
              </a:lnSpc>
              <a:buClr>
                <a:srgbClr val="000000"/>
              </a:buClr>
              <a:buFont typeface="Wingdings" charset="2"/>
              <a:buChar char=""/>
            </a:pPr>
            <a:r>
              <a:rPr b="0" lang="zh-CN" sz="3200" spc="-1" strike="noStrike">
                <a:solidFill>
                  <a:srgbClr val="000000"/>
                </a:solidFill>
                <a:latin typeface="华文新魏"/>
              </a:rPr>
              <a:t>嵌入式软件开发的可移植性和可重用性 </a:t>
            </a:r>
            <a:endParaRPr b="0" lang="zh-CN" sz="3200" spc="-1" strike="noStrike">
              <a:solidFill>
                <a:srgbClr val="000000"/>
              </a:solidFill>
              <a:latin typeface="Calibri"/>
            </a:endParaRPr>
          </a:p>
        </p:txBody>
      </p:sp>
    </p:spTree>
  </p:cSld>
  <p:timing>
    <p:tnLst>
      <p:par>
        <p:cTn id="179" dur="indefinite" restart="never" nodeType="tmRoot">
          <p:childTnLst>
            <p:seq>
              <p:cTn id="180" dur="indefinite"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TextShape 1"/>
          <p:cNvSpPr txBox="1"/>
          <p:nvPr/>
        </p:nvSpPr>
        <p:spPr>
          <a:xfrm>
            <a:off x="14473440" y="6640920"/>
            <a:ext cx="399600" cy="214920"/>
          </a:xfrm>
          <a:prstGeom prst="rect">
            <a:avLst/>
          </a:prstGeom>
          <a:noFill/>
          <a:ln>
            <a:noFill/>
          </a:ln>
        </p:spPr>
        <p:txBody>
          <a:bodyPr lIns="0" rIns="0" tIns="0" bIns="0"/>
          <a:p>
            <a:pPr>
              <a:lnSpc>
                <a:spcPct val="100000"/>
              </a:lnSpc>
            </a:pPr>
            <a:fld id="{8CFFFE53-4EF5-490C-ABA0-ABB9F17E386E}" type="slidenum">
              <a:rPr b="0" lang="en-US" sz="1400" spc="-1" strike="noStrike">
                <a:solidFill>
                  <a:srgbClr val="1f497d"/>
                </a:solidFill>
                <a:latin typeface="Arial"/>
                <a:ea typeface="华文新魏"/>
              </a:rPr>
              <a:t>&lt;number&gt;</a:t>
            </a:fld>
            <a:endParaRPr b="0" lang="en-US" sz="1400" spc="-1" strike="noStrike">
              <a:latin typeface="Times New Roman"/>
            </a:endParaRPr>
          </a:p>
        </p:txBody>
      </p:sp>
      <p:sp>
        <p:nvSpPr>
          <p:cNvPr id="222" name="TextShape 2"/>
          <p:cNvSpPr txBox="1"/>
          <p:nvPr/>
        </p:nvSpPr>
        <p:spPr>
          <a:xfrm>
            <a:off x="1881360" y="132480"/>
            <a:ext cx="8481600" cy="1353960"/>
          </a:xfrm>
          <a:prstGeom prst="rect">
            <a:avLst/>
          </a:prstGeom>
          <a:noFill/>
          <a:ln>
            <a:noFill/>
          </a:ln>
        </p:spPr>
        <p:txBody>
          <a:bodyPr lIns="0" rIns="0" tIns="0" bIns="0" anchor="ctr"/>
          <a:p>
            <a:pPr marL="685800" indent="-685440">
              <a:lnSpc>
                <a:spcPct val="100000"/>
              </a:lnSpc>
            </a:pPr>
            <a:r>
              <a:rPr b="1" lang="zh-CN" sz="4400" spc="-1" strike="noStrike">
                <a:solidFill>
                  <a:srgbClr val="000000"/>
                </a:solidFill>
                <a:latin typeface="隶书"/>
                <a:ea typeface="隶书"/>
              </a:rPr>
              <a:t>嵌入式软件开发的特点和技术挑战</a:t>
            </a:r>
            <a:endParaRPr b="0" lang="zh-CN" sz="4400" spc="-1" strike="noStrike">
              <a:solidFill>
                <a:srgbClr val="000000"/>
              </a:solidFill>
              <a:latin typeface="Calibri"/>
            </a:endParaRPr>
          </a:p>
        </p:txBody>
      </p:sp>
      <p:sp>
        <p:nvSpPr>
          <p:cNvPr id="223" name="TextShape 3"/>
          <p:cNvSpPr txBox="1"/>
          <p:nvPr/>
        </p:nvSpPr>
        <p:spPr>
          <a:xfrm>
            <a:off x="1992240" y="1773360"/>
            <a:ext cx="7848360" cy="3015720"/>
          </a:xfrm>
          <a:prstGeom prst="rect">
            <a:avLst/>
          </a:prstGeom>
          <a:noFill/>
          <a:ln>
            <a:noFill/>
          </a:ln>
        </p:spPr>
        <p:txBody>
          <a:bodyPr lIns="0" rIns="0" tIns="0" bIns="0"/>
          <a:p>
            <a:pPr indent="-324000">
              <a:lnSpc>
                <a:spcPct val="100000"/>
              </a:lnSpc>
              <a:buClr>
                <a:srgbClr val="000000"/>
              </a:buClr>
              <a:buFont typeface="Wingdings" charset="2"/>
              <a:buChar char=""/>
            </a:pPr>
            <a:r>
              <a:rPr b="0" lang="zh-CN" sz="2800" spc="-1" strike="noStrike">
                <a:solidFill>
                  <a:srgbClr val="000000"/>
                </a:solidFill>
                <a:latin typeface="宋体"/>
              </a:rPr>
              <a:t>嵌入式软件开发需要软硬件开发环境和工具</a:t>
            </a:r>
            <a:r>
              <a:rPr b="0" lang="zh-CN" sz="2800" spc="-1" strike="noStrike">
                <a:solidFill>
                  <a:srgbClr val="000000"/>
                </a:solidFill>
                <a:latin typeface="Calibri"/>
              </a:rPr>
              <a:t> </a:t>
            </a:r>
            <a:endParaRPr b="0" lang="zh-CN" sz="2800" spc="-1" strike="noStrike">
              <a:solidFill>
                <a:srgbClr val="000000"/>
              </a:solidFill>
              <a:latin typeface="Calibri"/>
            </a:endParaRPr>
          </a:p>
          <a:p>
            <a:pPr indent="-324000">
              <a:lnSpc>
                <a:spcPct val="100000"/>
              </a:lnSpc>
              <a:buClr>
                <a:srgbClr val="000000"/>
              </a:buClr>
              <a:buFont typeface="Wingdings" charset="2"/>
              <a:buChar char=""/>
            </a:pPr>
            <a:r>
              <a:rPr b="0" lang="zh-CN" sz="2800" spc="-1" strike="noStrike">
                <a:solidFill>
                  <a:srgbClr val="000000"/>
                </a:solidFill>
                <a:latin typeface="宋体"/>
              </a:rPr>
              <a:t>嵌入式软硬件必须协同设计</a:t>
            </a:r>
            <a:r>
              <a:rPr b="0" lang="zh-CN" sz="2800" spc="-1" strike="noStrike">
                <a:solidFill>
                  <a:srgbClr val="000000"/>
                </a:solidFill>
                <a:latin typeface="Calibri"/>
              </a:rPr>
              <a:t> </a:t>
            </a:r>
            <a:endParaRPr b="0" lang="zh-CN" sz="2800" spc="-1" strike="noStrike">
              <a:solidFill>
                <a:srgbClr val="000000"/>
              </a:solidFill>
              <a:latin typeface="Calibri"/>
            </a:endParaRPr>
          </a:p>
          <a:p>
            <a:pPr indent="-324000">
              <a:lnSpc>
                <a:spcPct val="100000"/>
              </a:lnSpc>
              <a:buClr>
                <a:srgbClr val="000000"/>
              </a:buClr>
              <a:buFont typeface="Wingdings" charset="2"/>
              <a:buChar char=""/>
            </a:pPr>
            <a:r>
              <a:rPr b="0" lang="zh-CN" sz="2800" spc="-1" strike="noStrike">
                <a:solidFill>
                  <a:srgbClr val="000000"/>
                </a:solidFill>
                <a:latin typeface="宋体"/>
              </a:rPr>
              <a:t>需要新的任务设计方法</a:t>
            </a:r>
            <a:r>
              <a:rPr b="0" lang="zh-CN" sz="2800" spc="-1" strike="noStrike">
                <a:solidFill>
                  <a:srgbClr val="000000"/>
                </a:solidFill>
                <a:latin typeface="Calibri"/>
              </a:rPr>
              <a:t> </a:t>
            </a:r>
            <a:endParaRPr b="0" lang="zh-CN" sz="2800" spc="-1" strike="noStrike">
              <a:solidFill>
                <a:srgbClr val="000000"/>
              </a:solidFill>
              <a:latin typeface="Calibri"/>
            </a:endParaRPr>
          </a:p>
          <a:p>
            <a:pPr indent="-324000">
              <a:lnSpc>
                <a:spcPct val="100000"/>
              </a:lnSpc>
              <a:buClr>
                <a:srgbClr val="000000"/>
              </a:buClr>
              <a:buFont typeface="Wingdings" charset="2"/>
              <a:buChar char=""/>
            </a:pPr>
            <a:r>
              <a:rPr b="0" lang="zh-CN" sz="2800" spc="-1" strike="noStrike">
                <a:solidFill>
                  <a:srgbClr val="000000"/>
                </a:solidFill>
                <a:latin typeface="宋体"/>
              </a:rPr>
              <a:t>开发过程完成后，系统应用程序代码需要固化到系统中进行功能、性能和可靠性测试</a:t>
            </a:r>
            <a:r>
              <a:rPr b="0" lang="zh-CN" sz="2800" spc="-1" strike="noStrike">
                <a:solidFill>
                  <a:srgbClr val="000000"/>
                </a:solidFill>
                <a:latin typeface="Calibri"/>
              </a:rPr>
              <a:t> </a:t>
            </a:r>
            <a:endParaRPr b="0" lang="zh-CN" sz="2800" spc="-1" strike="noStrike">
              <a:solidFill>
                <a:srgbClr val="000000"/>
              </a:solidFill>
              <a:latin typeface="Calibri"/>
            </a:endParaRPr>
          </a:p>
          <a:p>
            <a:pPr indent="-324000">
              <a:lnSpc>
                <a:spcPct val="100000"/>
              </a:lnSpc>
              <a:buClr>
                <a:srgbClr val="000000"/>
              </a:buClr>
              <a:buFont typeface="Wingdings" charset="2"/>
              <a:buChar char=""/>
            </a:pPr>
            <a:r>
              <a:rPr b="0" lang="zh-CN" sz="2800" spc="-1" strike="noStrike">
                <a:solidFill>
                  <a:srgbClr val="000000"/>
                </a:solidFill>
                <a:latin typeface="宋体"/>
              </a:rPr>
              <a:t>技术挑战：软件的要求更高，开发工作量和难度更大</a:t>
            </a:r>
            <a:r>
              <a:rPr b="0" lang="zh-CN" sz="2800" spc="-1" strike="noStrike">
                <a:solidFill>
                  <a:srgbClr val="000000"/>
                </a:solidFill>
                <a:latin typeface="Calibri"/>
              </a:rPr>
              <a:t> </a:t>
            </a:r>
            <a:endParaRPr b="0" lang="zh-CN" sz="2800" spc="-1" strike="noStrike">
              <a:solidFill>
                <a:srgbClr val="000000"/>
              </a:solidFill>
              <a:latin typeface="Calibri"/>
            </a:endParaRPr>
          </a:p>
        </p:txBody>
      </p:sp>
    </p:spTree>
  </p:cSld>
  <p:timing>
    <p:tnLst>
      <p:par>
        <p:cTn id="181" dur="indefinite" restart="never" nodeType="tmRoot">
          <p:childTnLst>
            <p:seq>
              <p:cTn id="182" dur="indefinite"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TextShape 1"/>
          <p:cNvSpPr txBox="1"/>
          <p:nvPr/>
        </p:nvSpPr>
        <p:spPr>
          <a:xfrm>
            <a:off x="14473440" y="6640920"/>
            <a:ext cx="399600" cy="214920"/>
          </a:xfrm>
          <a:prstGeom prst="rect">
            <a:avLst/>
          </a:prstGeom>
          <a:noFill/>
          <a:ln>
            <a:noFill/>
          </a:ln>
        </p:spPr>
        <p:txBody>
          <a:bodyPr lIns="0" rIns="0" tIns="0" bIns="0"/>
          <a:p>
            <a:pPr>
              <a:lnSpc>
                <a:spcPct val="100000"/>
              </a:lnSpc>
            </a:pPr>
            <a:fld id="{5F66276C-4B77-4474-B807-7C9638B6F2E6}"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225" name="TextShape 2"/>
          <p:cNvSpPr txBox="1"/>
          <p:nvPr/>
        </p:nvSpPr>
        <p:spPr>
          <a:xfrm>
            <a:off x="2212920" y="379080"/>
            <a:ext cx="6397200" cy="676800"/>
          </a:xfrm>
          <a:prstGeom prst="rect">
            <a:avLst/>
          </a:prstGeom>
          <a:noFill/>
          <a:ln>
            <a:noFill/>
          </a:ln>
        </p:spPr>
        <p:txBody>
          <a:bodyPr lIns="0" rIns="0" tIns="0" bIns="0" anchor="ctr"/>
          <a:p>
            <a:pPr>
              <a:lnSpc>
                <a:spcPct val="100000"/>
              </a:lnSpc>
            </a:pPr>
            <a:r>
              <a:rPr b="1" lang="zh-CN" sz="4400" spc="-1" strike="noStrike">
                <a:solidFill>
                  <a:srgbClr val="000000"/>
                </a:solidFill>
                <a:latin typeface="隶书"/>
                <a:ea typeface="隶书"/>
              </a:rPr>
              <a:t>软硬件协同设计</a:t>
            </a:r>
            <a:endParaRPr b="0" lang="zh-CN" sz="4400" spc="-1" strike="noStrike">
              <a:solidFill>
                <a:srgbClr val="000000"/>
              </a:solidFill>
              <a:latin typeface="Calibri"/>
            </a:endParaRPr>
          </a:p>
        </p:txBody>
      </p:sp>
      <p:sp>
        <p:nvSpPr>
          <p:cNvPr id="226" name="TextShape 3"/>
          <p:cNvSpPr txBox="1"/>
          <p:nvPr/>
        </p:nvSpPr>
        <p:spPr>
          <a:xfrm>
            <a:off x="2208240" y="1125360"/>
            <a:ext cx="8229240" cy="2769480"/>
          </a:xfrm>
          <a:prstGeom prst="rect">
            <a:avLst/>
          </a:prstGeom>
          <a:noFill/>
          <a:ln>
            <a:noFill/>
          </a:ln>
        </p:spPr>
        <p:txBody>
          <a:bodyPr lIns="0" rIns="0" tIns="0" bIns="0"/>
          <a:p>
            <a:pPr>
              <a:lnSpc>
                <a:spcPct val="100000"/>
              </a:lnSpc>
            </a:pPr>
            <a:endParaRPr b="0" lang="zh-CN" sz="1800" spc="-1" strike="noStrike">
              <a:solidFill>
                <a:srgbClr val="000000"/>
              </a:solidFill>
              <a:latin typeface="Calibri"/>
            </a:endParaRPr>
          </a:p>
          <a:p>
            <a:pPr>
              <a:lnSpc>
                <a:spcPct val="100000"/>
              </a:lnSpc>
            </a:pPr>
            <a:endParaRPr b="0" lang="zh-CN" sz="1800" spc="-1" strike="noStrike">
              <a:solidFill>
                <a:srgbClr val="000000"/>
              </a:solidFill>
              <a:latin typeface="Calibri"/>
            </a:endParaRPr>
          </a:p>
          <a:p>
            <a:pPr marL="1139760" indent="-763200">
              <a:lnSpc>
                <a:spcPct val="100000"/>
              </a:lnSpc>
            </a:pPr>
            <a:r>
              <a:rPr b="0" lang="zh-CN" sz="2800" spc="-1" strike="noStrike">
                <a:solidFill>
                  <a:srgbClr val="000000"/>
                </a:solidFill>
                <a:latin typeface="宋体"/>
              </a:rPr>
              <a:t>这种方法的特点是在设计时，从系统功能的实现考虑，把</a:t>
            </a:r>
            <a:r>
              <a:rPr b="1" lang="zh-CN" sz="2800" spc="-1" strike="noStrike">
                <a:solidFill>
                  <a:srgbClr val="ff0000"/>
                </a:solidFill>
                <a:latin typeface="宋体"/>
              </a:rPr>
              <a:t>实现时的软硬件同时考虑进去</a:t>
            </a:r>
            <a:r>
              <a:rPr b="0" lang="zh-CN" sz="2800" spc="-1" strike="noStrike">
                <a:solidFill>
                  <a:srgbClr val="000000"/>
                </a:solidFill>
                <a:latin typeface="宋体"/>
              </a:rPr>
              <a:t>，硬件设计包括芯片级</a:t>
            </a:r>
            <a:r>
              <a:rPr b="0" lang="zh-CN" sz="2800" spc="-1" strike="noStrike">
                <a:solidFill>
                  <a:srgbClr val="000000"/>
                </a:solidFill>
                <a:latin typeface="Calibri"/>
              </a:rPr>
              <a:t>“</a:t>
            </a:r>
            <a:r>
              <a:rPr b="0" lang="zh-CN" sz="2800" spc="-1" strike="noStrike">
                <a:solidFill>
                  <a:srgbClr val="000000"/>
                </a:solidFill>
                <a:latin typeface="宋体"/>
              </a:rPr>
              <a:t>功能定制</a:t>
            </a:r>
            <a:r>
              <a:rPr b="0" lang="zh-CN" sz="2800" spc="-1" strike="noStrike">
                <a:solidFill>
                  <a:srgbClr val="000000"/>
                </a:solidFill>
                <a:latin typeface="Calibri"/>
              </a:rPr>
              <a:t>”</a:t>
            </a:r>
            <a:r>
              <a:rPr b="0" lang="zh-CN" sz="2800" spc="-1" strike="noStrike">
                <a:solidFill>
                  <a:srgbClr val="000000"/>
                </a:solidFill>
                <a:latin typeface="宋体"/>
              </a:rPr>
              <a:t>设计。既可以最大限度的利用有效资源、缩短开发周期，又能取得更好的设计效果。</a:t>
            </a:r>
            <a:endParaRPr b="0" lang="zh-CN" sz="2800" spc="-1" strike="noStrike">
              <a:solidFill>
                <a:srgbClr val="000000"/>
              </a:solidFill>
              <a:latin typeface="Calibri"/>
            </a:endParaRPr>
          </a:p>
        </p:txBody>
      </p:sp>
    </p:spTree>
  </p:cSld>
  <p:timing>
    <p:tnLst>
      <p:par>
        <p:cTn id="183" dur="indefinite" restart="never" nodeType="tmRoot">
          <p:childTnLst>
            <p:seq>
              <p:cTn id="184" dur="indefinite" nodeType="mainSeq"/>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TextShape 1"/>
          <p:cNvSpPr txBox="1"/>
          <p:nvPr/>
        </p:nvSpPr>
        <p:spPr>
          <a:xfrm>
            <a:off x="14473440" y="6640920"/>
            <a:ext cx="399600" cy="214920"/>
          </a:xfrm>
          <a:prstGeom prst="rect">
            <a:avLst/>
          </a:prstGeom>
          <a:noFill/>
          <a:ln>
            <a:noFill/>
          </a:ln>
        </p:spPr>
        <p:txBody>
          <a:bodyPr lIns="0" rIns="0" tIns="0" bIns="0"/>
          <a:p>
            <a:pPr>
              <a:lnSpc>
                <a:spcPct val="100000"/>
              </a:lnSpc>
            </a:pPr>
            <a:fld id="{1A2DDE11-0786-4B7F-A9F3-AED9B2B243A2}" type="slidenum">
              <a:rPr b="0" lang="en-US" sz="1400" spc="-1" strike="noStrike">
                <a:solidFill>
                  <a:srgbClr val="1f497d"/>
                </a:solidFill>
                <a:latin typeface="Gill Sans MT"/>
                <a:ea typeface="华文新魏"/>
              </a:rPr>
              <a:t>&lt;number&gt;</a:t>
            </a:fld>
            <a:endParaRPr b="0" lang="en-US" sz="1400" spc="-1" strike="noStrike">
              <a:latin typeface="Times New Roman"/>
            </a:endParaRPr>
          </a:p>
        </p:txBody>
      </p:sp>
      <p:sp>
        <p:nvSpPr>
          <p:cNvPr id="228" name="TextShape 2"/>
          <p:cNvSpPr txBox="1"/>
          <p:nvPr/>
        </p:nvSpPr>
        <p:spPr>
          <a:xfrm>
            <a:off x="1992240" y="493200"/>
            <a:ext cx="7695720" cy="676800"/>
          </a:xfrm>
          <a:prstGeom prst="rect">
            <a:avLst/>
          </a:prstGeom>
          <a:noFill/>
          <a:ln>
            <a:noFill/>
          </a:ln>
        </p:spPr>
        <p:txBody>
          <a:bodyPr lIns="0" rIns="0" tIns="0" bIns="0" anchor="ctr"/>
          <a:p>
            <a:pPr marL="685800" indent="-685440">
              <a:lnSpc>
                <a:spcPct val="100000"/>
              </a:lnSpc>
            </a:pPr>
            <a:r>
              <a:rPr b="1" lang="zh-CN" sz="4400" spc="-1" strike="noStrike">
                <a:solidFill>
                  <a:srgbClr val="000000"/>
                </a:solidFill>
                <a:latin typeface="隶书"/>
                <a:ea typeface="隶书"/>
              </a:rPr>
              <a:t>软硬件协同设计</a:t>
            </a:r>
            <a:endParaRPr b="0" lang="zh-CN" sz="4400" spc="-1" strike="noStrike">
              <a:solidFill>
                <a:srgbClr val="000000"/>
              </a:solidFill>
              <a:latin typeface="Calibri"/>
            </a:endParaRPr>
          </a:p>
        </p:txBody>
      </p:sp>
      <p:pic>
        <p:nvPicPr>
          <p:cNvPr id="229" name="Picture 3" descr=""/>
          <p:cNvPicPr/>
          <p:nvPr/>
        </p:nvPicPr>
        <p:blipFill>
          <a:blip r:embed="rId1"/>
          <a:stretch/>
        </p:blipFill>
        <p:spPr>
          <a:xfrm>
            <a:off x="2819520" y="1382040"/>
            <a:ext cx="6629040" cy="5403600"/>
          </a:xfrm>
          <a:prstGeom prst="rect">
            <a:avLst/>
          </a:prstGeom>
          <a:ln>
            <a:noFill/>
          </a:ln>
        </p:spPr>
      </p:pic>
    </p:spTree>
  </p:cSld>
  <p:timing>
    <p:tnLst>
      <p:par>
        <p:cTn id="185" dur="indefinite" restart="never" nodeType="tmRoot">
          <p:childTnLst>
            <p:seq>
              <p:cTn id="186" dur="indefinite" nodeType="mainSeq"/>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TextShape 1"/>
          <p:cNvSpPr txBox="1"/>
          <p:nvPr/>
        </p:nvSpPr>
        <p:spPr>
          <a:xfrm>
            <a:off x="14473440" y="6640920"/>
            <a:ext cx="399600" cy="214920"/>
          </a:xfrm>
          <a:prstGeom prst="rect">
            <a:avLst/>
          </a:prstGeom>
          <a:noFill/>
          <a:ln>
            <a:noFill/>
          </a:ln>
        </p:spPr>
        <p:txBody>
          <a:bodyPr lIns="0" rIns="0" tIns="0" bIns="0"/>
          <a:p>
            <a:pPr>
              <a:lnSpc>
                <a:spcPct val="100000"/>
              </a:lnSpc>
            </a:pPr>
            <a:fld id="{ACA25AA1-80EC-45BC-96A4-AE799EFEE186}" type="slidenum">
              <a:rPr b="0" lang="en-US" sz="1400" spc="-1" strike="noStrike">
                <a:solidFill>
                  <a:srgbClr val="1f497d"/>
                </a:solidFill>
                <a:latin typeface="Arial"/>
                <a:ea typeface="华文新魏"/>
              </a:rPr>
              <a:t>&lt;number&gt;</a:t>
            </a:fld>
            <a:endParaRPr b="0" lang="en-US" sz="1400" spc="-1" strike="noStrike">
              <a:latin typeface="Times New Roman"/>
            </a:endParaRPr>
          </a:p>
        </p:txBody>
      </p:sp>
      <p:sp>
        <p:nvSpPr>
          <p:cNvPr id="231" name="TextShape 2"/>
          <p:cNvSpPr txBox="1"/>
          <p:nvPr/>
        </p:nvSpPr>
        <p:spPr>
          <a:xfrm>
            <a:off x="1881360" y="399600"/>
            <a:ext cx="7924320" cy="676800"/>
          </a:xfrm>
          <a:prstGeom prst="rect">
            <a:avLst/>
          </a:prstGeom>
          <a:noFill/>
          <a:ln>
            <a:noFill/>
          </a:ln>
        </p:spPr>
        <p:txBody>
          <a:bodyPr lIns="0" rIns="0" tIns="0" bIns="0" anchor="ctr"/>
          <a:p>
            <a:pPr marL="685800" indent="-685440">
              <a:lnSpc>
                <a:spcPct val="100000"/>
              </a:lnSpc>
            </a:pPr>
            <a:r>
              <a:rPr b="1" lang="zh-CN" sz="4400" spc="-1" strike="noStrike">
                <a:solidFill>
                  <a:srgbClr val="000000"/>
                </a:solidFill>
                <a:latin typeface="隶书"/>
                <a:ea typeface="隶书"/>
              </a:rPr>
              <a:t>嵌入式软件开发环境</a:t>
            </a:r>
            <a:endParaRPr b="0" lang="zh-CN" sz="4400" spc="-1" strike="noStrike">
              <a:solidFill>
                <a:srgbClr val="000000"/>
              </a:solidFill>
              <a:latin typeface="Calibri"/>
            </a:endParaRPr>
          </a:p>
        </p:txBody>
      </p:sp>
      <p:sp>
        <p:nvSpPr>
          <p:cNvPr id="232" name="TextShape 3"/>
          <p:cNvSpPr txBox="1"/>
          <p:nvPr/>
        </p:nvSpPr>
        <p:spPr>
          <a:xfrm>
            <a:off x="2166840" y="1643040"/>
            <a:ext cx="7924320" cy="3877560"/>
          </a:xfrm>
          <a:prstGeom prst="rect">
            <a:avLst/>
          </a:prstGeom>
          <a:noFill/>
          <a:ln>
            <a:noFill/>
          </a:ln>
        </p:spPr>
        <p:txBody>
          <a:bodyPr lIns="0" rIns="0" tIns="0" bIns="0"/>
          <a:p>
            <a:pPr indent="765000">
              <a:lnSpc>
                <a:spcPct val="100000"/>
              </a:lnSpc>
              <a:buClr>
                <a:srgbClr val="000000"/>
              </a:buClr>
              <a:buFont typeface="Wingdings" charset="2"/>
              <a:buChar char=""/>
            </a:pPr>
            <a:r>
              <a:rPr b="0" lang="zh-CN" sz="2800" spc="-1" strike="noStrike">
                <a:solidFill>
                  <a:srgbClr val="000000"/>
                </a:solidFill>
                <a:latin typeface="华文新魏"/>
              </a:rPr>
              <a:t>嵌入式系统应用软件是</a:t>
            </a:r>
            <a:r>
              <a:rPr b="0" lang="zh-CN" sz="2800" spc="-1" strike="noStrike">
                <a:solidFill>
                  <a:srgbClr val="ff0000"/>
                </a:solidFill>
                <a:latin typeface="华文新魏"/>
              </a:rPr>
              <a:t>跨平台开发</a:t>
            </a:r>
            <a:r>
              <a:rPr b="0" lang="zh-CN" sz="2800" spc="-1" strike="noStrike">
                <a:solidFill>
                  <a:srgbClr val="000000"/>
                </a:solidFill>
                <a:latin typeface="华文新魏"/>
              </a:rPr>
              <a:t>的，或称为</a:t>
            </a:r>
            <a:r>
              <a:rPr b="0" lang="zh-CN" sz="2800" spc="-1" strike="noStrike">
                <a:solidFill>
                  <a:srgbClr val="ff0000"/>
                </a:solidFill>
                <a:latin typeface="华文新魏"/>
              </a:rPr>
              <a:t>交叉开发</a:t>
            </a:r>
            <a:r>
              <a:rPr b="0" lang="zh-CN" sz="2800" spc="-1" strike="noStrike">
                <a:solidFill>
                  <a:srgbClr val="000000"/>
                </a:solidFill>
                <a:latin typeface="华文新魏"/>
              </a:rPr>
              <a:t>的。</a:t>
            </a:r>
            <a:endParaRPr b="0" lang="zh-CN" sz="2800" spc="-1" strike="noStrike">
              <a:solidFill>
                <a:srgbClr val="000000"/>
              </a:solidFill>
              <a:latin typeface="Calibri"/>
            </a:endParaRPr>
          </a:p>
          <a:p>
            <a:pPr indent="765000">
              <a:lnSpc>
                <a:spcPct val="100000"/>
              </a:lnSpc>
              <a:buClr>
                <a:srgbClr val="000000"/>
              </a:buClr>
              <a:buFont typeface="Wingdings" charset="2"/>
              <a:buChar char=""/>
            </a:pPr>
            <a:r>
              <a:rPr b="0" lang="zh-CN" sz="2800" spc="-1" strike="noStrike">
                <a:solidFill>
                  <a:srgbClr val="000000"/>
                </a:solidFill>
                <a:latin typeface="华文新魏"/>
              </a:rPr>
              <a:t>交叉开发是指在一台通用计算机上进行软件的编辑编译，然后下载到嵌入式设备中运行调试的开发方式。通常采用</a:t>
            </a:r>
            <a:r>
              <a:rPr b="0" lang="zh-CN" sz="2800" spc="-1" strike="noStrike">
                <a:solidFill>
                  <a:srgbClr val="ff0000"/>
                </a:solidFill>
                <a:latin typeface="华文新魏"/>
              </a:rPr>
              <a:t>宿主机</a:t>
            </a:r>
            <a:r>
              <a:rPr b="0" lang="zh-CN" sz="2800" spc="-1" strike="noStrike">
                <a:solidFill>
                  <a:srgbClr val="ff0000"/>
                </a:solidFill>
                <a:latin typeface="华文新魏"/>
              </a:rPr>
              <a:t>/</a:t>
            </a:r>
            <a:r>
              <a:rPr b="0" lang="zh-CN" sz="2800" spc="-1" strike="noStrike">
                <a:solidFill>
                  <a:srgbClr val="ff0000"/>
                </a:solidFill>
                <a:latin typeface="华文新魏"/>
              </a:rPr>
              <a:t>目标机</a:t>
            </a:r>
            <a:r>
              <a:rPr b="0" lang="zh-CN" sz="2800" spc="-1" strike="noStrike">
                <a:solidFill>
                  <a:srgbClr val="000000"/>
                </a:solidFill>
                <a:latin typeface="华文新魏"/>
              </a:rPr>
              <a:t>模式。</a:t>
            </a:r>
            <a:endParaRPr b="0" lang="zh-CN" sz="2800" spc="-1" strike="noStrike">
              <a:solidFill>
                <a:srgbClr val="000000"/>
              </a:solidFill>
              <a:latin typeface="Calibri"/>
            </a:endParaRPr>
          </a:p>
          <a:p>
            <a:pPr indent="765000">
              <a:lnSpc>
                <a:spcPct val="100000"/>
              </a:lnSpc>
              <a:buClr>
                <a:srgbClr val="0070c0"/>
              </a:buClr>
              <a:buFont typeface="Wingdings" charset="2"/>
              <a:buChar char=""/>
            </a:pPr>
            <a:r>
              <a:rPr b="0" lang="zh-CN" sz="2800" spc="-1" strike="noStrike">
                <a:solidFill>
                  <a:srgbClr val="0070c0"/>
                </a:solidFill>
                <a:latin typeface="华文新魏"/>
              </a:rPr>
              <a:t>开发计算机称为宿主机，嵌入式设备称为目标机。</a:t>
            </a:r>
            <a:endParaRPr b="0" lang="zh-CN" sz="2800" spc="-1" strike="noStrike">
              <a:solidFill>
                <a:srgbClr val="000000"/>
              </a:solidFill>
              <a:latin typeface="Calibri"/>
            </a:endParaRPr>
          </a:p>
          <a:p>
            <a:pPr indent="765000">
              <a:lnSpc>
                <a:spcPct val="100000"/>
              </a:lnSpc>
              <a:buClr>
                <a:srgbClr val="000000"/>
              </a:buClr>
              <a:buFont typeface="Wingdings" charset="2"/>
              <a:buChar char=""/>
            </a:pPr>
            <a:r>
              <a:rPr b="0" lang="zh-CN" sz="2800" spc="-1" strike="noStrike">
                <a:solidFill>
                  <a:srgbClr val="000000"/>
                </a:solidFill>
                <a:latin typeface="华文新魏"/>
              </a:rPr>
              <a:t>交叉开发环境由宿主机上的</a:t>
            </a:r>
            <a:r>
              <a:rPr b="0" lang="zh-CN" sz="2800" spc="-1" strike="noStrike">
                <a:solidFill>
                  <a:srgbClr val="ff0000"/>
                </a:solidFill>
                <a:latin typeface="华文新魏"/>
              </a:rPr>
              <a:t>交叉开发软件</a:t>
            </a:r>
            <a:r>
              <a:rPr b="0" lang="zh-CN" sz="2800" spc="-1" strike="noStrike">
                <a:solidFill>
                  <a:srgbClr val="000000"/>
                </a:solidFill>
                <a:latin typeface="华文新魏"/>
              </a:rPr>
              <a:t>和宿主机到目标机的</a:t>
            </a:r>
            <a:r>
              <a:rPr b="0" lang="zh-CN" sz="2800" spc="-1" strike="noStrike">
                <a:solidFill>
                  <a:srgbClr val="ff0000"/>
                </a:solidFill>
                <a:latin typeface="华文新魏"/>
              </a:rPr>
              <a:t>调试通道</a:t>
            </a:r>
            <a:r>
              <a:rPr b="0" lang="zh-CN" sz="2800" spc="-1" strike="noStrike">
                <a:solidFill>
                  <a:srgbClr val="000000"/>
                </a:solidFill>
                <a:latin typeface="华文新魏"/>
              </a:rPr>
              <a:t>组成。</a:t>
            </a:r>
            <a:endParaRPr b="0" lang="zh-CN" sz="2800" spc="-1" strike="noStrike">
              <a:solidFill>
                <a:srgbClr val="000000"/>
              </a:solidFill>
              <a:latin typeface="Calibri"/>
            </a:endParaRPr>
          </a:p>
        </p:txBody>
      </p:sp>
    </p:spTree>
  </p:cSld>
  <p:timing>
    <p:tnLst>
      <p:par>
        <p:cTn id="187" dur="indefinite" restart="never" nodeType="tmRoot">
          <p:childTnLst>
            <p:seq>
              <p:cTn id="188" dur="indefinite" nodeType="mainSeq"/>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TextShape 1"/>
          <p:cNvSpPr txBox="1"/>
          <p:nvPr/>
        </p:nvSpPr>
        <p:spPr>
          <a:xfrm>
            <a:off x="14473440" y="6640920"/>
            <a:ext cx="399600" cy="214920"/>
          </a:xfrm>
          <a:prstGeom prst="rect">
            <a:avLst/>
          </a:prstGeom>
          <a:noFill/>
          <a:ln>
            <a:noFill/>
          </a:ln>
        </p:spPr>
        <p:txBody>
          <a:bodyPr lIns="0" rIns="0" tIns="0" bIns="0"/>
          <a:p>
            <a:pPr>
              <a:lnSpc>
                <a:spcPct val="100000"/>
              </a:lnSpc>
            </a:pPr>
            <a:fld id="{507A4964-9835-41DA-A215-5F0F46777EF8}" type="slidenum">
              <a:rPr b="0" lang="en-US" sz="1400" spc="-1" strike="noStrike">
                <a:solidFill>
                  <a:srgbClr val="1f497d"/>
                </a:solidFill>
                <a:latin typeface="Arial"/>
                <a:ea typeface="华文新魏"/>
              </a:rPr>
              <a:t>&lt;number&gt;</a:t>
            </a:fld>
            <a:endParaRPr b="0" lang="en-US" sz="1400" spc="-1" strike="noStrike">
              <a:latin typeface="Times New Roman"/>
            </a:endParaRPr>
          </a:p>
        </p:txBody>
      </p:sp>
      <p:sp>
        <p:nvSpPr>
          <p:cNvPr id="234" name="TextShape 2"/>
          <p:cNvSpPr txBox="1"/>
          <p:nvPr/>
        </p:nvSpPr>
        <p:spPr>
          <a:xfrm>
            <a:off x="1809720" y="399600"/>
            <a:ext cx="7924320" cy="676800"/>
          </a:xfrm>
          <a:prstGeom prst="rect">
            <a:avLst/>
          </a:prstGeom>
          <a:noFill/>
          <a:ln>
            <a:noFill/>
          </a:ln>
        </p:spPr>
        <p:txBody>
          <a:bodyPr lIns="0" rIns="0" tIns="0" bIns="0" anchor="ctr"/>
          <a:p>
            <a:pPr marL="685800" indent="-685440">
              <a:lnSpc>
                <a:spcPct val="100000"/>
              </a:lnSpc>
            </a:pPr>
            <a:r>
              <a:rPr b="1" lang="zh-CN" sz="4400" spc="-1" strike="noStrike">
                <a:solidFill>
                  <a:srgbClr val="000000"/>
                </a:solidFill>
                <a:latin typeface="隶书"/>
                <a:ea typeface="隶书"/>
              </a:rPr>
              <a:t>嵌入式软件开发环境</a:t>
            </a:r>
            <a:endParaRPr b="0" lang="zh-CN" sz="4400" spc="-1" strike="noStrike">
              <a:solidFill>
                <a:srgbClr val="000000"/>
              </a:solidFill>
              <a:latin typeface="Calibri"/>
            </a:endParaRPr>
          </a:p>
        </p:txBody>
      </p:sp>
      <p:sp>
        <p:nvSpPr>
          <p:cNvPr id="235" name="TextShape 3"/>
          <p:cNvSpPr txBox="1"/>
          <p:nvPr/>
        </p:nvSpPr>
        <p:spPr>
          <a:xfrm>
            <a:off x="2309760" y="1500120"/>
            <a:ext cx="7924320" cy="3231360"/>
          </a:xfrm>
          <a:prstGeom prst="rect">
            <a:avLst/>
          </a:prstGeom>
          <a:noFill/>
          <a:ln>
            <a:noFill/>
          </a:ln>
        </p:spPr>
        <p:txBody>
          <a:bodyPr lIns="0" rIns="0" tIns="0" bIns="0"/>
          <a:p>
            <a:pPr indent="765000">
              <a:lnSpc>
                <a:spcPct val="100000"/>
              </a:lnSpc>
              <a:buClr>
                <a:srgbClr val="000000"/>
              </a:buClr>
              <a:buFont typeface="Wingdings" charset="2"/>
              <a:buChar char=""/>
            </a:pPr>
            <a:r>
              <a:rPr b="0" lang="zh-CN" sz="2000" spc="-1" strike="noStrike">
                <a:solidFill>
                  <a:srgbClr val="000000"/>
                </a:solidFill>
                <a:latin typeface="宋体"/>
              </a:rPr>
              <a:t>交叉开发软件一般为一个整合编辑、编译、汇编、链接、调试、工程管理及函数库等功能模块的</a:t>
            </a:r>
            <a:r>
              <a:rPr b="0" lang="zh-CN" sz="2000" spc="-1" strike="noStrike">
                <a:solidFill>
                  <a:srgbClr val="ff0000"/>
                </a:solidFill>
                <a:latin typeface="宋体"/>
              </a:rPr>
              <a:t>集成开发环境</a:t>
            </a:r>
            <a:r>
              <a:rPr b="0" lang="zh-CN" sz="2000" spc="-1" strike="noStrike">
                <a:solidFill>
                  <a:srgbClr val="ff0000"/>
                </a:solidFill>
                <a:latin typeface="Calibri"/>
              </a:rPr>
              <a:t>IDE</a:t>
            </a:r>
            <a:r>
              <a:rPr b="0" lang="zh-CN" sz="2000" spc="-1" strike="noStrike">
                <a:solidFill>
                  <a:srgbClr val="ff0000"/>
                </a:solidFill>
                <a:latin typeface="宋体"/>
              </a:rPr>
              <a:t>（</a:t>
            </a:r>
            <a:r>
              <a:rPr b="0" lang="zh-CN" sz="2000" spc="-1" strike="noStrike">
                <a:solidFill>
                  <a:srgbClr val="ff0000"/>
                </a:solidFill>
                <a:latin typeface="Calibri"/>
              </a:rPr>
              <a:t>Intergrated Development Environment</a:t>
            </a:r>
            <a:r>
              <a:rPr b="0" lang="zh-CN" sz="2000" spc="-1" strike="noStrike">
                <a:solidFill>
                  <a:srgbClr val="ff0000"/>
                </a:solidFill>
                <a:latin typeface="宋体"/>
              </a:rPr>
              <a:t>）</a:t>
            </a:r>
            <a:r>
              <a:rPr b="0" lang="zh-CN" sz="2000" spc="-1" strike="noStrike">
                <a:solidFill>
                  <a:srgbClr val="000000"/>
                </a:solidFill>
                <a:latin typeface="宋体"/>
              </a:rPr>
              <a:t>。</a:t>
            </a:r>
            <a:endParaRPr b="0" lang="zh-CN" sz="2000" spc="-1" strike="noStrike">
              <a:solidFill>
                <a:srgbClr val="000000"/>
              </a:solidFill>
              <a:latin typeface="Calibri"/>
            </a:endParaRPr>
          </a:p>
          <a:p>
            <a:pPr indent="765000">
              <a:lnSpc>
                <a:spcPct val="100000"/>
              </a:lnSpc>
              <a:buClr>
                <a:srgbClr val="000000"/>
              </a:buClr>
              <a:buFont typeface="Wingdings" charset="2"/>
              <a:buChar char=""/>
            </a:pPr>
            <a:r>
              <a:rPr b="0" lang="zh-CN" sz="2000" spc="-1" strike="noStrike">
                <a:solidFill>
                  <a:srgbClr val="000000"/>
                </a:solidFill>
                <a:latin typeface="宋体"/>
              </a:rPr>
              <a:t>嵌入式交叉开发环境的宿主机到目标机的调试通道一般有以下四种：</a:t>
            </a:r>
            <a:r>
              <a:rPr b="0" lang="zh-CN" sz="2000" spc="-1" strike="noStrike">
                <a:solidFill>
                  <a:srgbClr val="000000"/>
                </a:solidFill>
                <a:latin typeface="Calibri"/>
              </a:rPr>
              <a:t> </a:t>
            </a:r>
            <a:endParaRPr b="0" lang="zh-CN" sz="2000" spc="-1" strike="noStrike">
              <a:solidFill>
                <a:srgbClr val="000000"/>
              </a:solidFill>
              <a:latin typeface="Calibri"/>
            </a:endParaRPr>
          </a:p>
          <a:p>
            <a:pPr lvl="1" marL="274680" indent="765000">
              <a:lnSpc>
                <a:spcPct val="100000"/>
              </a:lnSpc>
              <a:buClr>
                <a:srgbClr val="000000"/>
              </a:buClr>
              <a:buFont typeface="Wingdings" charset="2"/>
              <a:buChar char=""/>
            </a:pPr>
            <a:r>
              <a:rPr b="0" lang="zh-CN" sz="1800" spc="-1" strike="noStrike">
                <a:solidFill>
                  <a:srgbClr val="000000"/>
                </a:solidFill>
                <a:latin typeface="宋体"/>
              </a:rPr>
              <a:t>在线调试（</a:t>
            </a:r>
            <a:r>
              <a:rPr b="0" lang="zh-CN" sz="1800" spc="-1" strike="noStrike">
                <a:solidFill>
                  <a:srgbClr val="000000"/>
                </a:solidFill>
                <a:latin typeface="Calibri"/>
              </a:rPr>
              <a:t>On-Chip Debugging</a:t>
            </a:r>
            <a:r>
              <a:rPr b="0" lang="zh-CN" sz="1800" spc="-1" strike="noStrike">
                <a:solidFill>
                  <a:srgbClr val="000000"/>
                </a:solidFill>
                <a:latin typeface="宋体"/>
              </a:rPr>
              <a:t>，</a:t>
            </a:r>
            <a:r>
              <a:rPr b="0" lang="zh-CN" sz="1800" spc="-1" strike="noStrike">
                <a:solidFill>
                  <a:srgbClr val="000000"/>
                </a:solidFill>
                <a:latin typeface="Calibri"/>
              </a:rPr>
              <a:t>OCD</a:t>
            </a:r>
            <a:r>
              <a:rPr b="0" lang="zh-CN" sz="1800" spc="-1" strike="noStrike">
                <a:solidFill>
                  <a:srgbClr val="000000"/>
                </a:solidFill>
                <a:latin typeface="宋体"/>
              </a:rPr>
              <a:t>）或在线仿真（</a:t>
            </a:r>
            <a:r>
              <a:rPr b="0" lang="zh-CN" sz="1800" spc="-1" strike="noStrike">
                <a:solidFill>
                  <a:srgbClr val="000000"/>
                </a:solidFill>
                <a:latin typeface="Calibri"/>
              </a:rPr>
              <a:t>On-Chip Emulator</a:t>
            </a:r>
            <a:r>
              <a:rPr b="0" lang="zh-CN" sz="1800" spc="-1" strike="noStrike">
                <a:solidFill>
                  <a:srgbClr val="000000"/>
                </a:solidFill>
                <a:latin typeface="宋体"/>
              </a:rPr>
              <a:t>）</a:t>
            </a:r>
            <a:r>
              <a:rPr b="0" lang="zh-CN" sz="1800" spc="-1" strike="noStrike">
                <a:solidFill>
                  <a:srgbClr val="000000"/>
                </a:solidFill>
                <a:latin typeface="Calibri"/>
              </a:rPr>
              <a:t> </a:t>
            </a:r>
            <a:endParaRPr b="0" lang="zh-CN" sz="1800" spc="-1" strike="noStrike">
              <a:solidFill>
                <a:srgbClr val="000000"/>
              </a:solidFill>
              <a:latin typeface="Calibri"/>
            </a:endParaRPr>
          </a:p>
          <a:p>
            <a:pPr marL="274680" indent="765000">
              <a:lnSpc>
                <a:spcPct val="100000"/>
              </a:lnSpc>
            </a:pPr>
            <a:r>
              <a:rPr b="1" lang="zh-CN" sz="1900" spc="-1" strike="noStrike">
                <a:solidFill>
                  <a:srgbClr val="000000"/>
                </a:solidFill>
                <a:latin typeface="宋体"/>
              </a:rPr>
              <a:t>   </a:t>
            </a:r>
            <a:r>
              <a:rPr b="1" lang="zh-CN" sz="1900" spc="-1" strike="noStrike">
                <a:solidFill>
                  <a:srgbClr val="ff3300"/>
                </a:solidFill>
                <a:latin typeface="宋体"/>
              </a:rPr>
              <a:t>* </a:t>
            </a:r>
            <a:r>
              <a:rPr b="1" lang="zh-CN" sz="1900" spc="-1" strike="noStrike">
                <a:solidFill>
                  <a:srgbClr val="ff3300"/>
                </a:solidFill>
                <a:latin typeface="宋体"/>
              </a:rPr>
              <a:t>基于</a:t>
            </a:r>
            <a:r>
              <a:rPr b="1" lang="zh-CN" sz="1900" spc="-1" strike="noStrike">
                <a:solidFill>
                  <a:srgbClr val="ff3300"/>
                </a:solidFill>
                <a:latin typeface="Calibri"/>
              </a:rPr>
              <a:t>JTAG</a:t>
            </a:r>
            <a:r>
              <a:rPr b="1" lang="zh-CN" sz="1900" spc="-1" strike="noStrike">
                <a:solidFill>
                  <a:srgbClr val="ff3300"/>
                </a:solidFill>
                <a:latin typeface="宋体"/>
              </a:rPr>
              <a:t>的</a:t>
            </a:r>
            <a:r>
              <a:rPr b="1" lang="zh-CN" sz="1900" spc="-1" strike="noStrike">
                <a:solidFill>
                  <a:srgbClr val="ff3300"/>
                </a:solidFill>
                <a:latin typeface="Calibri"/>
              </a:rPr>
              <a:t>ICD</a:t>
            </a:r>
            <a:r>
              <a:rPr b="1" lang="zh-CN" sz="1900" spc="-1" strike="noStrike">
                <a:solidFill>
                  <a:srgbClr val="ff3300"/>
                </a:solidFill>
                <a:latin typeface="宋体"/>
              </a:rPr>
              <a:t>（</a:t>
            </a:r>
            <a:r>
              <a:rPr b="1" lang="zh-CN" sz="1900" spc="-1" strike="noStrike">
                <a:solidFill>
                  <a:srgbClr val="ff3300"/>
                </a:solidFill>
                <a:latin typeface="Calibri"/>
              </a:rPr>
              <a:t>In-Circuit Debugger</a:t>
            </a:r>
            <a:r>
              <a:rPr b="1" lang="zh-CN" sz="1900" spc="-1" strike="noStrike">
                <a:solidFill>
                  <a:srgbClr val="ff3300"/>
                </a:solidFill>
                <a:latin typeface="宋体"/>
              </a:rPr>
              <a:t>）</a:t>
            </a:r>
            <a:r>
              <a:rPr b="0" lang="zh-CN" sz="1900" spc="-1" strike="noStrike">
                <a:solidFill>
                  <a:srgbClr val="ff3300"/>
                </a:solidFill>
                <a:latin typeface="Calibri"/>
              </a:rPr>
              <a:t> </a:t>
            </a:r>
            <a:endParaRPr b="0" lang="zh-CN" sz="1900" spc="-1" strike="noStrike">
              <a:solidFill>
                <a:srgbClr val="000000"/>
              </a:solidFill>
              <a:latin typeface="Calibri"/>
            </a:endParaRPr>
          </a:p>
          <a:p>
            <a:pPr marL="274680" indent="765000">
              <a:lnSpc>
                <a:spcPct val="100000"/>
              </a:lnSpc>
            </a:pPr>
            <a:r>
              <a:rPr b="1" lang="zh-CN" sz="1900" spc="-1" strike="noStrike">
                <a:solidFill>
                  <a:srgbClr val="ff3300"/>
                </a:solidFill>
                <a:latin typeface="宋体"/>
              </a:rPr>
              <a:t>   </a:t>
            </a:r>
            <a:r>
              <a:rPr b="1" lang="zh-CN" sz="1900" spc="-1" strike="noStrike">
                <a:solidFill>
                  <a:srgbClr val="ff3300"/>
                </a:solidFill>
                <a:latin typeface="宋体"/>
              </a:rPr>
              <a:t>* </a:t>
            </a:r>
            <a:r>
              <a:rPr b="1" lang="zh-CN" sz="1900" spc="-1" strike="noStrike">
                <a:solidFill>
                  <a:srgbClr val="ff3300"/>
                </a:solidFill>
                <a:latin typeface="宋体"/>
              </a:rPr>
              <a:t>背景调试模式（</a:t>
            </a:r>
            <a:r>
              <a:rPr b="1" lang="zh-CN" sz="1900" spc="-1" strike="noStrike">
                <a:solidFill>
                  <a:srgbClr val="ff3300"/>
                </a:solidFill>
                <a:latin typeface="Calibri"/>
              </a:rPr>
              <a:t>BDM</a:t>
            </a:r>
            <a:r>
              <a:rPr b="1" lang="zh-CN" sz="1900" spc="-1" strike="noStrike">
                <a:solidFill>
                  <a:srgbClr val="ff3300"/>
                </a:solidFill>
                <a:latin typeface="宋体"/>
              </a:rPr>
              <a:t>）</a:t>
            </a:r>
            <a:r>
              <a:rPr b="0" lang="zh-CN" sz="1900" spc="-1" strike="noStrike">
                <a:solidFill>
                  <a:srgbClr val="ff3300"/>
                </a:solidFill>
                <a:latin typeface="Calibri"/>
              </a:rPr>
              <a:t> </a:t>
            </a:r>
            <a:endParaRPr b="0" lang="zh-CN" sz="1900" spc="-1" strike="noStrike">
              <a:solidFill>
                <a:srgbClr val="000000"/>
              </a:solidFill>
              <a:latin typeface="Calibri"/>
            </a:endParaRPr>
          </a:p>
          <a:p>
            <a:pPr lvl="1" marL="274680" indent="765000">
              <a:lnSpc>
                <a:spcPct val="100000"/>
              </a:lnSpc>
              <a:buClr>
                <a:srgbClr val="000000"/>
              </a:buClr>
              <a:buFont typeface="Wingdings" charset="2"/>
              <a:buChar char=""/>
            </a:pPr>
            <a:r>
              <a:rPr b="0" lang="zh-CN" sz="1800" spc="-1" strike="noStrike">
                <a:solidFill>
                  <a:srgbClr val="ff3300"/>
                </a:solidFill>
                <a:latin typeface="宋体"/>
              </a:rPr>
              <a:t>在线仿真器</a:t>
            </a:r>
            <a:r>
              <a:rPr b="0" lang="zh-CN" sz="1800" spc="-1" strike="noStrike">
                <a:solidFill>
                  <a:srgbClr val="ff3300"/>
                </a:solidFill>
                <a:latin typeface="Calibri"/>
              </a:rPr>
              <a:t>ICE</a:t>
            </a:r>
            <a:r>
              <a:rPr b="0" lang="zh-CN" sz="1800" spc="-1" strike="noStrike">
                <a:solidFill>
                  <a:srgbClr val="ff3300"/>
                </a:solidFill>
                <a:latin typeface="宋体"/>
              </a:rPr>
              <a:t>（</a:t>
            </a:r>
            <a:r>
              <a:rPr b="0" lang="zh-CN" sz="1800" spc="-1" strike="noStrike">
                <a:solidFill>
                  <a:srgbClr val="ff3300"/>
                </a:solidFill>
                <a:latin typeface="Calibri"/>
              </a:rPr>
              <a:t>In-Circuit Emulator</a:t>
            </a:r>
            <a:r>
              <a:rPr b="0" lang="zh-CN" sz="1800" spc="-1" strike="noStrike">
                <a:solidFill>
                  <a:srgbClr val="ff3300"/>
                </a:solidFill>
                <a:latin typeface="宋体"/>
              </a:rPr>
              <a:t>）</a:t>
            </a:r>
            <a:r>
              <a:rPr b="0" lang="zh-CN" sz="1800" spc="-1" strike="noStrike">
                <a:solidFill>
                  <a:srgbClr val="ff3300"/>
                </a:solidFill>
                <a:latin typeface="Calibri"/>
              </a:rPr>
              <a:t> </a:t>
            </a:r>
            <a:endParaRPr b="0" lang="zh-CN" sz="1800" spc="-1" strike="noStrike">
              <a:solidFill>
                <a:srgbClr val="000000"/>
              </a:solidFill>
              <a:latin typeface="Calibri"/>
            </a:endParaRPr>
          </a:p>
          <a:p>
            <a:pPr lvl="1" marL="274680" indent="765000">
              <a:lnSpc>
                <a:spcPct val="100000"/>
              </a:lnSpc>
              <a:buClr>
                <a:srgbClr val="000000"/>
              </a:buClr>
              <a:buFont typeface="Wingdings" charset="2"/>
              <a:buChar char=""/>
            </a:pPr>
            <a:r>
              <a:rPr b="0" lang="zh-CN" sz="1800" spc="-1" strike="noStrike">
                <a:solidFill>
                  <a:srgbClr val="ff3300"/>
                </a:solidFill>
                <a:latin typeface="Calibri"/>
              </a:rPr>
              <a:t>ROM</a:t>
            </a:r>
            <a:r>
              <a:rPr b="0" lang="zh-CN" sz="1800" spc="-1" strike="noStrike">
                <a:solidFill>
                  <a:srgbClr val="ff3300"/>
                </a:solidFill>
                <a:latin typeface="宋体"/>
              </a:rPr>
              <a:t>监控器（</a:t>
            </a:r>
            <a:r>
              <a:rPr b="0" lang="zh-CN" sz="1800" spc="-1" strike="noStrike">
                <a:solidFill>
                  <a:srgbClr val="ff3300"/>
                </a:solidFill>
                <a:latin typeface="Calibri"/>
              </a:rPr>
              <a:t>ROM monitor</a:t>
            </a:r>
            <a:r>
              <a:rPr b="0" lang="zh-CN" sz="1800" spc="-1" strike="noStrike">
                <a:solidFill>
                  <a:srgbClr val="ff3300"/>
                </a:solidFill>
                <a:latin typeface="宋体"/>
              </a:rPr>
              <a:t>）</a:t>
            </a:r>
            <a:endParaRPr b="0" lang="zh-CN" sz="1800" spc="-1" strike="noStrike">
              <a:solidFill>
                <a:srgbClr val="000000"/>
              </a:solidFill>
              <a:latin typeface="Calibri"/>
            </a:endParaRPr>
          </a:p>
          <a:p>
            <a:pPr lvl="1" marL="274680" indent="765000">
              <a:lnSpc>
                <a:spcPct val="100000"/>
              </a:lnSpc>
              <a:buClr>
                <a:srgbClr val="000000"/>
              </a:buClr>
              <a:buFont typeface="Wingdings" charset="2"/>
              <a:buChar char=""/>
            </a:pPr>
            <a:r>
              <a:rPr b="0" lang="zh-CN" sz="1800" spc="-1" strike="noStrike">
                <a:solidFill>
                  <a:srgbClr val="ff3300"/>
                </a:solidFill>
                <a:latin typeface="Calibri"/>
              </a:rPr>
              <a:t>ROM</a:t>
            </a:r>
            <a:r>
              <a:rPr b="0" lang="zh-CN" sz="1800" spc="-1" strike="noStrike">
                <a:solidFill>
                  <a:srgbClr val="ff3300"/>
                </a:solidFill>
                <a:latin typeface="Calibri"/>
              </a:rPr>
              <a:t>仿真器（</a:t>
            </a:r>
            <a:r>
              <a:rPr b="0" lang="zh-CN" sz="1800" spc="-1" strike="noStrike">
                <a:solidFill>
                  <a:srgbClr val="ff3300"/>
                </a:solidFill>
                <a:latin typeface="Calibri"/>
              </a:rPr>
              <a:t>ROM Emulator</a:t>
            </a:r>
            <a:r>
              <a:rPr b="0" lang="zh-CN" sz="1800" spc="-1" strike="noStrike">
                <a:solidFill>
                  <a:srgbClr val="ff3300"/>
                </a:solidFill>
                <a:latin typeface="Calibri"/>
              </a:rPr>
              <a:t>） </a:t>
            </a:r>
            <a:endParaRPr b="0" lang="zh-CN" sz="1800" spc="-1" strike="noStrike">
              <a:solidFill>
                <a:srgbClr val="000000"/>
              </a:solidFill>
              <a:latin typeface="Calibri"/>
            </a:endParaRPr>
          </a:p>
        </p:txBody>
      </p:sp>
    </p:spTree>
  </p:cSld>
  <p:timing>
    <p:tnLst>
      <p:par>
        <p:cTn id="189" dur="indefinite" restart="never" nodeType="tmRoot">
          <p:childTnLst>
            <p:seq>
              <p:cTn id="190" dur="indefinite" nodeType="mainSeq"/>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TextShape 1"/>
          <p:cNvSpPr txBox="1"/>
          <p:nvPr/>
        </p:nvSpPr>
        <p:spPr>
          <a:xfrm>
            <a:off x="14473440" y="6640920"/>
            <a:ext cx="399600" cy="214920"/>
          </a:xfrm>
          <a:prstGeom prst="rect">
            <a:avLst/>
          </a:prstGeom>
          <a:noFill/>
          <a:ln>
            <a:noFill/>
          </a:ln>
        </p:spPr>
        <p:txBody>
          <a:bodyPr lIns="0" rIns="0" tIns="0" bIns="0"/>
          <a:p>
            <a:pPr>
              <a:lnSpc>
                <a:spcPct val="100000"/>
              </a:lnSpc>
            </a:pPr>
            <a:fld id="{33965E11-B5E6-4335-8FC8-BF27294256D8}" type="slidenum">
              <a:rPr b="0" lang="en-US" sz="1400" spc="-1" strike="noStrike">
                <a:solidFill>
                  <a:srgbClr val="1f497d"/>
                </a:solidFill>
                <a:latin typeface="Arial"/>
                <a:ea typeface="华文新魏"/>
              </a:rPr>
              <a:t>&lt;number&gt;</a:t>
            </a:fld>
            <a:endParaRPr b="0" lang="en-US" sz="1400" spc="-1" strike="noStrike">
              <a:latin typeface="Times New Roman"/>
            </a:endParaRPr>
          </a:p>
        </p:txBody>
      </p:sp>
      <p:sp>
        <p:nvSpPr>
          <p:cNvPr id="237" name="TextShape 2"/>
          <p:cNvSpPr txBox="1"/>
          <p:nvPr/>
        </p:nvSpPr>
        <p:spPr>
          <a:xfrm>
            <a:off x="1952640" y="399600"/>
            <a:ext cx="7924320" cy="676800"/>
          </a:xfrm>
          <a:prstGeom prst="rect">
            <a:avLst/>
          </a:prstGeom>
          <a:noFill/>
          <a:ln>
            <a:noFill/>
          </a:ln>
        </p:spPr>
        <p:txBody>
          <a:bodyPr lIns="0" rIns="0" tIns="0" bIns="0" anchor="ctr"/>
          <a:p>
            <a:pPr marL="685800" indent="-685440">
              <a:lnSpc>
                <a:spcPct val="100000"/>
              </a:lnSpc>
            </a:pPr>
            <a:r>
              <a:rPr b="1" lang="zh-CN" sz="4400" spc="-1" strike="noStrike">
                <a:solidFill>
                  <a:srgbClr val="000000"/>
                </a:solidFill>
                <a:latin typeface="隶书"/>
                <a:ea typeface="隶书"/>
              </a:rPr>
              <a:t>嵌入式软件开发环境</a:t>
            </a:r>
            <a:endParaRPr b="0" lang="zh-CN" sz="4400" spc="-1" strike="noStrike">
              <a:solidFill>
                <a:srgbClr val="000000"/>
              </a:solidFill>
              <a:latin typeface="Calibri"/>
            </a:endParaRPr>
          </a:p>
        </p:txBody>
      </p:sp>
      <p:sp>
        <p:nvSpPr>
          <p:cNvPr id="238" name="TextShape 3"/>
          <p:cNvSpPr txBox="1"/>
          <p:nvPr/>
        </p:nvSpPr>
        <p:spPr>
          <a:xfrm>
            <a:off x="2095560" y="1571760"/>
            <a:ext cx="7924320" cy="3157560"/>
          </a:xfrm>
          <a:prstGeom prst="rect">
            <a:avLst/>
          </a:prstGeom>
          <a:noFill/>
          <a:ln>
            <a:noFill/>
          </a:ln>
        </p:spPr>
        <p:txBody>
          <a:bodyPr lIns="0" rIns="0" tIns="0" bIns="0"/>
          <a:p>
            <a:pPr>
              <a:lnSpc>
                <a:spcPct val="90000"/>
              </a:lnSpc>
            </a:pPr>
            <a:r>
              <a:rPr b="0" lang="zh-CN" sz="3200" spc="-1" strike="noStrike">
                <a:solidFill>
                  <a:srgbClr val="000000"/>
                </a:solidFill>
                <a:latin typeface="华文新魏"/>
              </a:rPr>
              <a:t>2</a:t>
            </a:r>
            <a:r>
              <a:rPr b="0" lang="zh-CN" sz="3200" spc="-1" strike="noStrike">
                <a:solidFill>
                  <a:srgbClr val="000000"/>
                </a:solidFill>
                <a:latin typeface="华文新魏"/>
              </a:rPr>
              <a:t>）软件模拟环境 </a:t>
            </a:r>
            <a:endParaRPr b="0" lang="zh-CN" sz="3200" spc="-1" strike="noStrike">
              <a:solidFill>
                <a:srgbClr val="000000"/>
              </a:solidFill>
              <a:latin typeface="Calibri"/>
            </a:endParaRPr>
          </a:p>
          <a:p>
            <a:pPr indent="-324000">
              <a:lnSpc>
                <a:spcPct val="90000"/>
              </a:lnSpc>
              <a:buClr>
                <a:srgbClr val="000000"/>
              </a:buClr>
              <a:buFont typeface="Wingdings" charset="2"/>
              <a:buChar char=""/>
            </a:pPr>
            <a:r>
              <a:rPr b="0" lang="zh-CN" sz="2800" spc="-1" strike="noStrike">
                <a:solidFill>
                  <a:srgbClr val="000000"/>
                </a:solidFill>
                <a:latin typeface="华文新魏"/>
              </a:rPr>
              <a:t>软件模拟环境也称为指令集模拟器</a:t>
            </a:r>
            <a:r>
              <a:rPr b="0" lang="zh-CN" sz="2800" spc="-1" strike="noStrike">
                <a:solidFill>
                  <a:srgbClr val="000000"/>
                </a:solidFill>
                <a:latin typeface="华文新魏"/>
              </a:rPr>
              <a:t>ISS(Instruction Set Simulator) </a:t>
            </a:r>
            <a:endParaRPr b="0" lang="zh-CN" sz="2800" spc="-1" strike="noStrike">
              <a:solidFill>
                <a:srgbClr val="000000"/>
              </a:solidFill>
              <a:latin typeface="Calibri"/>
            </a:endParaRPr>
          </a:p>
          <a:p>
            <a:pPr indent="-324000">
              <a:lnSpc>
                <a:spcPct val="90000"/>
              </a:lnSpc>
              <a:buClr>
                <a:srgbClr val="0070c0"/>
              </a:buClr>
              <a:buFont typeface="Wingdings" charset="2"/>
              <a:buChar char=""/>
            </a:pPr>
            <a:r>
              <a:rPr b="0" lang="zh-CN" sz="2800" spc="-1" strike="noStrike">
                <a:solidFill>
                  <a:srgbClr val="0070c0"/>
                </a:solidFill>
                <a:latin typeface="华文新魏"/>
              </a:rPr>
              <a:t>软件模拟不可能完全代替真正的硬件环境，</a:t>
            </a:r>
            <a:r>
              <a:rPr b="0" lang="zh-CN" sz="2800" spc="-1" strike="noStrike">
                <a:solidFill>
                  <a:srgbClr val="000000"/>
                </a:solidFill>
                <a:latin typeface="华文新魏"/>
              </a:rPr>
              <a:t>这种模拟调试只能作为一种初步调试，主要是用作用户程序的模拟运行，用来检查语法、程序的结构等简单错误，用户最终还必须在真实的硬件环境中实际运行调试，完成整个应用的开发。 </a:t>
            </a:r>
            <a:endParaRPr b="0" lang="zh-CN" sz="2800" spc="-1" strike="noStrike">
              <a:solidFill>
                <a:srgbClr val="000000"/>
              </a:solidFill>
              <a:latin typeface="Calibri"/>
            </a:endParaRPr>
          </a:p>
        </p:txBody>
      </p:sp>
    </p:spTree>
  </p:cSld>
  <p:timing>
    <p:tnLst>
      <p:par>
        <p:cTn id="191" dur="indefinite" restart="never" nodeType="tmRoot">
          <p:childTnLst>
            <p:seq>
              <p:cTn id="192" dur="indefinite" nodeType="mainSeq"/>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TextShape 1"/>
          <p:cNvSpPr txBox="1"/>
          <p:nvPr/>
        </p:nvSpPr>
        <p:spPr>
          <a:xfrm>
            <a:off x="14473440" y="6640920"/>
            <a:ext cx="399600" cy="214920"/>
          </a:xfrm>
          <a:prstGeom prst="rect">
            <a:avLst/>
          </a:prstGeom>
          <a:noFill/>
          <a:ln>
            <a:noFill/>
          </a:ln>
        </p:spPr>
        <p:txBody>
          <a:bodyPr lIns="0" rIns="0" tIns="0" bIns="0"/>
          <a:p>
            <a:pPr>
              <a:lnSpc>
                <a:spcPct val="100000"/>
              </a:lnSpc>
            </a:pPr>
            <a:fld id="{E17B7C9A-8F0F-4312-B13F-129D63799A5F}" type="slidenum">
              <a:rPr b="0" lang="en-US" sz="1400" spc="-1" strike="noStrike">
                <a:solidFill>
                  <a:srgbClr val="1f497d"/>
                </a:solidFill>
                <a:latin typeface="Arial"/>
                <a:ea typeface="华文新魏"/>
              </a:rPr>
              <a:t>&lt;number&gt;</a:t>
            </a:fld>
            <a:endParaRPr b="0" lang="en-US" sz="1400" spc="-1" strike="noStrike">
              <a:latin typeface="Times New Roman"/>
            </a:endParaRPr>
          </a:p>
        </p:txBody>
      </p:sp>
      <p:sp>
        <p:nvSpPr>
          <p:cNvPr id="240" name="TextShape 2"/>
          <p:cNvSpPr txBox="1"/>
          <p:nvPr/>
        </p:nvSpPr>
        <p:spPr>
          <a:xfrm>
            <a:off x="1952640" y="399600"/>
            <a:ext cx="7924320" cy="676800"/>
          </a:xfrm>
          <a:prstGeom prst="rect">
            <a:avLst/>
          </a:prstGeom>
          <a:noFill/>
          <a:ln>
            <a:noFill/>
          </a:ln>
        </p:spPr>
        <p:txBody>
          <a:bodyPr lIns="0" rIns="0" tIns="0" bIns="0" anchor="ctr"/>
          <a:p>
            <a:pPr marL="685800" indent="-685440">
              <a:lnSpc>
                <a:spcPct val="100000"/>
              </a:lnSpc>
            </a:pPr>
            <a:r>
              <a:rPr b="1" lang="zh-CN" sz="4400" spc="-1" strike="noStrike">
                <a:solidFill>
                  <a:srgbClr val="000000"/>
                </a:solidFill>
                <a:latin typeface="隶书"/>
                <a:ea typeface="隶书"/>
              </a:rPr>
              <a:t>嵌入式软件开发环境</a:t>
            </a:r>
            <a:endParaRPr b="0" lang="zh-CN" sz="4400" spc="-1" strike="noStrike">
              <a:solidFill>
                <a:srgbClr val="000000"/>
              </a:solidFill>
              <a:latin typeface="Calibri"/>
            </a:endParaRPr>
          </a:p>
        </p:txBody>
      </p:sp>
      <p:sp>
        <p:nvSpPr>
          <p:cNvPr id="241" name="TextShape 3"/>
          <p:cNvSpPr txBox="1"/>
          <p:nvPr/>
        </p:nvSpPr>
        <p:spPr>
          <a:xfrm>
            <a:off x="2095560" y="1500120"/>
            <a:ext cx="7924320" cy="1784880"/>
          </a:xfrm>
          <a:prstGeom prst="rect">
            <a:avLst/>
          </a:prstGeom>
          <a:noFill/>
          <a:ln>
            <a:noFill/>
          </a:ln>
        </p:spPr>
        <p:txBody>
          <a:bodyPr lIns="0" rIns="0" tIns="0" bIns="0"/>
          <a:p>
            <a:pPr>
              <a:lnSpc>
                <a:spcPct val="100000"/>
              </a:lnSpc>
            </a:pPr>
            <a:r>
              <a:rPr b="0" lang="zh-CN" sz="3200" spc="-1" strike="noStrike">
                <a:solidFill>
                  <a:srgbClr val="000000"/>
                </a:solidFill>
                <a:latin typeface="华文新魏"/>
              </a:rPr>
              <a:t>3)</a:t>
            </a:r>
            <a:r>
              <a:rPr b="0" lang="zh-CN" sz="3200" spc="-1" strike="noStrike">
                <a:solidFill>
                  <a:srgbClr val="000000"/>
                </a:solidFill>
                <a:latin typeface="华文新魏"/>
              </a:rPr>
              <a:t>评估电路板——开发板 </a:t>
            </a:r>
            <a:endParaRPr b="0" lang="zh-CN" sz="3200" spc="-1" strike="noStrike">
              <a:solidFill>
                <a:srgbClr val="000000"/>
              </a:solidFill>
              <a:latin typeface="Calibri"/>
            </a:endParaRPr>
          </a:p>
          <a:p>
            <a:pPr>
              <a:lnSpc>
                <a:spcPct val="100000"/>
              </a:lnSpc>
            </a:pPr>
            <a:r>
              <a:rPr b="0" lang="zh-CN" sz="2800" spc="-1" strike="noStrike">
                <a:solidFill>
                  <a:srgbClr val="000000"/>
                </a:solidFill>
                <a:latin typeface="华文新魏"/>
              </a:rPr>
              <a:t>一般用来作为开发者使用的学习板、实验板，可以作为应用目标板出来之前的软件测试、硬件调试的电路板 </a:t>
            </a:r>
            <a:endParaRPr b="0" lang="zh-CN" sz="2800" spc="-1" strike="noStrike">
              <a:solidFill>
                <a:srgbClr val="000000"/>
              </a:solidFill>
              <a:latin typeface="Calibri"/>
            </a:endParaRPr>
          </a:p>
        </p:txBody>
      </p:sp>
    </p:spTree>
  </p:cSld>
  <p:timing>
    <p:tnLst>
      <p:par>
        <p:cTn id="193" dur="indefinite" restart="never" nodeType="tmRoot">
          <p:childTnLst>
            <p:seq>
              <p:cTn id="194" dur="indefinite" nodeType="mainSeq"/>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2" name="图片 1" descr=""/>
          <p:cNvPicPr/>
          <p:nvPr/>
        </p:nvPicPr>
        <p:blipFill>
          <a:blip r:embed="rId1"/>
          <a:stretch/>
        </p:blipFill>
        <p:spPr>
          <a:xfrm>
            <a:off x="1981080" y="1110240"/>
            <a:ext cx="7009920" cy="5257440"/>
          </a:xfrm>
          <a:prstGeom prst="rect">
            <a:avLst/>
          </a:prstGeom>
          <a:ln>
            <a:noFill/>
          </a:ln>
        </p:spPr>
      </p:pic>
    </p:spTree>
  </p:cSld>
  <p:timing>
    <p:tnLst>
      <p:par>
        <p:cTn id="195" dur="indefinite" restart="never" nodeType="tmRoot">
          <p:childTnLst>
            <p:seq>
              <p:cTn id="196"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11425680" y="6640920"/>
            <a:ext cx="399600" cy="184320"/>
          </a:xfrm>
          <a:prstGeom prst="rect">
            <a:avLst/>
          </a:prstGeom>
          <a:noFill/>
          <a:ln>
            <a:noFill/>
          </a:ln>
        </p:spPr>
        <p:txBody>
          <a:bodyPr lIns="0" rIns="0" tIns="0" bIns="0"/>
          <a:p>
            <a:pPr>
              <a:lnSpc>
                <a:spcPct val="100000"/>
              </a:lnSpc>
            </a:pPr>
            <a:fld id="{BA22532E-EC08-4797-9E8D-3D910C48C627}" type="slidenum">
              <a:rPr b="0" lang="en-US" sz="1200" spc="-1" strike="noStrike">
                <a:solidFill>
                  <a:srgbClr val="000000"/>
                </a:solidFill>
                <a:latin typeface="Arial"/>
                <a:ea typeface="宋体"/>
              </a:rPr>
              <a:t>&lt;number&gt;</a:t>
            </a:fld>
            <a:endParaRPr b="0" lang="en-US" sz="1200" spc="-1" strike="noStrike">
              <a:latin typeface="Times New Roman"/>
            </a:endParaRPr>
          </a:p>
        </p:txBody>
      </p:sp>
      <p:sp>
        <p:nvSpPr>
          <p:cNvPr id="95" name="TextShape 2"/>
          <p:cNvSpPr txBox="1"/>
          <p:nvPr/>
        </p:nvSpPr>
        <p:spPr>
          <a:xfrm>
            <a:off x="2212920" y="225360"/>
            <a:ext cx="4568400" cy="984600"/>
          </a:xfrm>
          <a:prstGeom prst="rect">
            <a:avLst/>
          </a:prstGeom>
          <a:noFill/>
          <a:ln>
            <a:noFill/>
          </a:ln>
        </p:spPr>
        <p:txBody>
          <a:bodyPr lIns="0" rIns="0" tIns="0" bIns="0" anchor="ctr"/>
          <a:p>
            <a:pPr>
              <a:lnSpc>
                <a:spcPct val="100000"/>
              </a:lnSpc>
            </a:pPr>
            <a:r>
              <a:rPr b="1" lang="zh-CN" sz="3200" spc="-1" strike="noStrike">
                <a:solidFill>
                  <a:srgbClr val="000000"/>
                </a:solidFill>
                <a:latin typeface="隶书"/>
                <a:ea typeface="隶书"/>
              </a:rPr>
              <a:t>嵌入式系统硬件基本结构 </a:t>
            </a:r>
            <a:r>
              <a:rPr b="1" lang="zh-CN" sz="3200" spc="-1" strike="noStrike">
                <a:solidFill>
                  <a:srgbClr val="000000"/>
                </a:solidFill>
                <a:latin typeface="隶书"/>
                <a:ea typeface="隶书"/>
              </a:rPr>
              <a:t>	</a:t>
            </a:r>
            <a:endParaRPr b="0" lang="zh-CN" sz="3200" spc="-1" strike="noStrike">
              <a:solidFill>
                <a:srgbClr val="000000"/>
              </a:solidFill>
              <a:latin typeface="Calibri"/>
            </a:endParaRPr>
          </a:p>
        </p:txBody>
      </p:sp>
      <p:sp>
        <p:nvSpPr>
          <p:cNvPr id="96" name="TextShape 3"/>
          <p:cNvSpPr txBox="1"/>
          <p:nvPr/>
        </p:nvSpPr>
        <p:spPr>
          <a:xfrm>
            <a:off x="2135160" y="1916280"/>
            <a:ext cx="8076960" cy="1415520"/>
          </a:xfrm>
          <a:prstGeom prst="rect">
            <a:avLst/>
          </a:prstGeom>
          <a:noFill/>
          <a:ln>
            <a:noFill/>
          </a:ln>
        </p:spPr>
        <p:txBody>
          <a:bodyPr lIns="0" rIns="0" tIns="0" bIns="0"/>
          <a:p>
            <a:pPr indent="-324000">
              <a:lnSpc>
                <a:spcPct val="100000"/>
              </a:lnSpc>
              <a:spcBef>
                <a:spcPts val="601"/>
              </a:spcBef>
              <a:buBlip>
                <a:blip r:embed="rId1"/>
              </a:buBlip>
            </a:pPr>
            <a:r>
              <a:rPr b="0" lang="zh-CN" sz="2000" spc="-1" strike="noStrike">
                <a:solidFill>
                  <a:srgbClr val="000000"/>
                </a:solidFill>
                <a:latin typeface="Calibri"/>
              </a:rPr>
              <a:t>嵌入式系统的硬件架构如图下半部分所示。</a:t>
            </a:r>
            <a:endParaRPr b="0" lang="zh-CN" sz="2000" spc="-1" strike="noStrike">
              <a:solidFill>
                <a:srgbClr val="000000"/>
              </a:solidFill>
              <a:latin typeface="Calibri"/>
            </a:endParaRPr>
          </a:p>
          <a:p>
            <a:pPr indent="-324000">
              <a:lnSpc>
                <a:spcPct val="100000"/>
              </a:lnSpc>
              <a:spcBef>
                <a:spcPts val="601"/>
              </a:spcBef>
              <a:buBlip>
                <a:blip r:embed="rId2"/>
              </a:buBlip>
            </a:pPr>
            <a:r>
              <a:rPr b="0" lang="zh-CN" sz="2000" spc="-1" strike="noStrike">
                <a:solidFill>
                  <a:srgbClr val="000000"/>
                </a:solidFill>
                <a:latin typeface="Calibri"/>
              </a:rPr>
              <a:t>嵌入式系统是“</a:t>
            </a:r>
            <a:r>
              <a:rPr b="1" lang="zh-CN" sz="2000" spc="-1" strike="noStrike">
                <a:solidFill>
                  <a:srgbClr val="ff3300"/>
                </a:solidFill>
                <a:latin typeface="Calibri"/>
              </a:rPr>
              <a:t>量身定做</a:t>
            </a:r>
            <a:r>
              <a:rPr b="0" lang="zh-CN" sz="2000" spc="-1" strike="noStrike">
                <a:solidFill>
                  <a:srgbClr val="000000"/>
                </a:solidFill>
                <a:latin typeface="Calibri"/>
              </a:rPr>
              <a:t>”的“</a:t>
            </a:r>
            <a:r>
              <a:rPr b="1" lang="zh-CN" sz="2000" spc="-1" strike="noStrike">
                <a:solidFill>
                  <a:srgbClr val="ff3300"/>
                </a:solidFill>
                <a:latin typeface="Calibri"/>
              </a:rPr>
              <a:t>专用计算机应用系统</a:t>
            </a:r>
            <a:r>
              <a:rPr b="0" lang="zh-CN" sz="2000" spc="-1" strike="noStrike">
                <a:solidFill>
                  <a:srgbClr val="000000"/>
                </a:solidFill>
                <a:latin typeface="Calibri"/>
              </a:rPr>
              <a:t>”。</a:t>
            </a:r>
            <a:endParaRPr b="0" lang="zh-CN" sz="2000" spc="-1" strike="noStrike">
              <a:solidFill>
                <a:srgbClr val="000000"/>
              </a:solidFill>
              <a:latin typeface="Calibri"/>
            </a:endParaRPr>
          </a:p>
          <a:p>
            <a:pPr indent="-324000">
              <a:lnSpc>
                <a:spcPct val="100000"/>
              </a:lnSpc>
              <a:spcBef>
                <a:spcPts val="601"/>
              </a:spcBef>
              <a:buBlip>
                <a:blip r:embed="rId3"/>
              </a:buBlip>
            </a:pPr>
            <a:r>
              <a:rPr b="0" lang="zh-CN" sz="2000" spc="-1" strike="noStrike">
                <a:solidFill>
                  <a:srgbClr val="000000"/>
                </a:solidFill>
                <a:latin typeface="Calibri"/>
              </a:rPr>
              <a:t>硬件配置非常精简，除了微处理器和基本的外围电路以外，其余的电路都可以 “</a:t>
            </a:r>
            <a:r>
              <a:rPr b="1" lang="zh-CN" sz="2000" spc="-1" strike="noStrike">
                <a:solidFill>
                  <a:srgbClr val="ff3300"/>
                </a:solidFill>
                <a:latin typeface="Calibri"/>
              </a:rPr>
              <a:t>裁剪</a:t>
            </a:r>
            <a:r>
              <a:rPr b="0" lang="zh-CN" sz="2000" spc="-1" strike="noStrike">
                <a:solidFill>
                  <a:srgbClr val="000000"/>
                </a:solidFill>
                <a:latin typeface="Calibri"/>
              </a:rPr>
              <a:t>”、“</a:t>
            </a:r>
            <a:r>
              <a:rPr b="1" lang="zh-CN" sz="2000" spc="-1" strike="noStrike">
                <a:solidFill>
                  <a:srgbClr val="ff3300"/>
                </a:solidFill>
                <a:latin typeface="Calibri"/>
              </a:rPr>
              <a:t>定制化</a:t>
            </a:r>
            <a:r>
              <a:rPr b="0" lang="zh-CN" sz="2000" spc="-1" strike="noStrike">
                <a:solidFill>
                  <a:srgbClr val="000000"/>
                </a:solidFill>
                <a:latin typeface="Calibri"/>
              </a:rPr>
              <a:t>”（</a:t>
            </a:r>
            <a:r>
              <a:rPr b="0" lang="zh-CN" sz="2000" spc="-1" strike="noStrike">
                <a:solidFill>
                  <a:srgbClr val="000000"/>
                </a:solidFill>
                <a:latin typeface="Calibri"/>
              </a:rPr>
              <a:t>Customize</a:t>
            </a:r>
            <a:r>
              <a:rPr b="0" lang="zh-CN" sz="2000" spc="-1" strike="noStrike">
                <a:solidFill>
                  <a:srgbClr val="000000"/>
                </a:solidFill>
                <a:latin typeface="Calibri"/>
              </a:rPr>
              <a:t>）。</a:t>
            </a:r>
            <a:r>
              <a:rPr b="1" lang="zh-CN" sz="2000" spc="-1" strike="noStrike">
                <a:solidFill>
                  <a:srgbClr val="000000"/>
                </a:solidFill>
                <a:latin typeface="Calibri"/>
                <a:ea typeface="隶书"/>
              </a:rPr>
              <a:t> </a:t>
            </a:r>
            <a:endParaRPr b="0" lang="zh-CN" sz="2000" spc="-1" strike="noStrike">
              <a:solidFill>
                <a:srgbClr val="000000"/>
              </a:solidFill>
              <a:latin typeface="Calibri"/>
            </a:endParaRPr>
          </a:p>
        </p:txBody>
      </p:sp>
    </p:spTree>
  </p:cSld>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TextShape 1"/>
          <p:cNvSpPr txBox="1"/>
          <p:nvPr/>
        </p:nvSpPr>
        <p:spPr>
          <a:xfrm>
            <a:off x="14473440" y="6640920"/>
            <a:ext cx="399600" cy="214920"/>
          </a:xfrm>
          <a:prstGeom prst="rect">
            <a:avLst/>
          </a:prstGeom>
          <a:noFill/>
          <a:ln>
            <a:noFill/>
          </a:ln>
        </p:spPr>
        <p:txBody>
          <a:bodyPr lIns="0" rIns="0" tIns="0" bIns="0"/>
          <a:p>
            <a:pPr>
              <a:lnSpc>
                <a:spcPct val="100000"/>
              </a:lnSpc>
            </a:pPr>
            <a:fld id="{DDA590D2-D2C5-458A-919D-EB4037B771D0}" type="slidenum">
              <a:rPr b="0" lang="en-US" sz="1400" spc="-1" strike="noStrike">
                <a:solidFill>
                  <a:srgbClr val="1f497d"/>
                </a:solidFill>
                <a:latin typeface="Arial"/>
                <a:ea typeface="华文新魏"/>
              </a:rPr>
              <a:t>&lt;number&gt;</a:t>
            </a:fld>
            <a:endParaRPr b="0" lang="en-US" sz="1400" spc="-1" strike="noStrike">
              <a:latin typeface="Times New Roman"/>
            </a:endParaRPr>
          </a:p>
        </p:txBody>
      </p:sp>
      <p:sp>
        <p:nvSpPr>
          <p:cNvPr id="244" name="TextShape 2"/>
          <p:cNvSpPr txBox="1"/>
          <p:nvPr/>
        </p:nvSpPr>
        <p:spPr>
          <a:xfrm>
            <a:off x="2212920" y="40680"/>
            <a:ext cx="7949880" cy="1353960"/>
          </a:xfrm>
          <a:prstGeom prst="rect">
            <a:avLst/>
          </a:prstGeom>
          <a:noFill/>
          <a:ln>
            <a:noFill/>
          </a:ln>
        </p:spPr>
        <p:txBody>
          <a:bodyPr lIns="0" rIns="0" tIns="0" bIns="0" anchor="ctr"/>
          <a:p>
            <a:pPr>
              <a:lnSpc>
                <a:spcPct val="100000"/>
              </a:lnSpc>
            </a:pPr>
            <a:r>
              <a:rPr b="1" lang="zh-CN" sz="4400" spc="-1" strike="noStrike">
                <a:solidFill>
                  <a:srgbClr val="000000"/>
                </a:solidFill>
                <a:latin typeface="隶书"/>
                <a:ea typeface="隶书"/>
              </a:rPr>
              <a:t>嵌入式应用软件开发的基本流程</a:t>
            </a:r>
            <a:endParaRPr b="0" lang="zh-CN" sz="4400" spc="-1" strike="noStrike">
              <a:solidFill>
                <a:srgbClr val="000000"/>
              </a:solidFill>
              <a:latin typeface="Calibri"/>
            </a:endParaRPr>
          </a:p>
        </p:txBody>
      </p:sp>
      <p:sp>
        <p:nvSpPr>
          <p:cNvPr id="245" name="TextShape 3"/>
          <p:cNvSpPr txBox="1"/>
          <p:nvPr/>
        </p:nvSpPr>
        <p:spPr>
          <a:xfrm>
            <a:off x="2238480" y="1643040"/>
            <a:ext cx="7924320" cy="3138840"/>
          </a:xfrm>
          <a:prstGeom prst="rect">
            <a:avLst/>
          </a:prstGeom>
          <a:noFill/>
          <a:ln>
            <a:noFill/>
          </a:ln>
        </p:spPr>
        <p:txBody>
          <a:bodyPr lIns="0" rIns="0" tIns="0" bIns="0"/>
          <a:p>
            <a:pPr>
              <a:lnSpc>
                <a:spcPct val="100000"/>
              </a:lnSpc>
            </a:pPr>
            <a:r>
              <a:rPr b="0" lang="zh-CN" sz="3200" spc="-1" strike="noStrike">
                <a:solidFill>
                  <a:srgbClr val="000000"/>
                </a:solidFill>
                <a:latin typeface="宋体"/>
              </a:rPr>
              <a:t>基于交叉开发环境的嵌入式应用软件开发主要分如下五个步骤：</a:t>
            </a:r>
            <a:endParaRPr b="0" lang="zh-CN" sz="3200" spc="-1" strike="noStrike">
              <a:solidFill>
                <a:srgbClr val="000000"/>
              </a:solidFill>
              <a:latin typeface="Calibri"/>
            </a:endParaRPr>
          </a:p>
          <a:p>
            <a:pPr indent="765000">
              <a:lnSpc>
                <a:spcPct val="100000"/>
              </a:lnSpc>
              <a:buClr>
                <a:srgbClr val="000000"/>
              </a:buClr>
              <a:buFont typeface="Wingdings" charset="2"/>
              <a:buChar char=""/>
            </a:pPr>
            <a:r>
              <a:rPr b="0" lang="zh-CN" sz="2800" spc="-1" strike="noStrike">
                <a:solidFill>
                  <a:srgbClr val="000000"/>
                </a:solidFill>
                <a:latin typeface="宋体"/>
              </a:rPr>
              <a:t>开发环境的建立</a:t>
            </a:r>
            <a:endParaRPr b="0" lang="zh-CN" sz="2800" spc="-1" strike="noStrike">
              <a:solidFill>
                <a:srgbClr val="000000"/>
              </a:solidFill>
              <a:latin typeface="Calibri"/>
            </a:endParaRPr>
          </a:p>
          <a:p>
            <a:pPr indent="765000">
              <a:lnSpc>
                <a:spcPct val="100000"/>
              </a:lnSpc>
              <a:buClr>
                <a:srgbClr val="000000"/>
              </a:buClr>
              <a:buFont typeface="Wingdings" charset="2"/>
              <a:buChar char=""/>
            </a:pPr>
            <a:r>
              <a:rPr b="0" lang="zh-CN" sz="2800" spc="-1" strike="noStrike">
                <a:solidFill>
                  <a:srgbClr val="000000"/>
                </a:solidFill>
                <a:latin typeface="宋体"/>
              </a:rPr>
              <a:t>源代码编辑阶段</a:t>
            </a:r>
            <a:endParaRPr b="0" lang="zh-CN" sz="2800" spc="-1" strike="noStrike">
              <a:solidFill>
                <a:srgbClr val="000000"/>
              </a:solidFill>
              <a:latin typeface="Calibri"/>
            </a:endParaRPr>
          </a:p>
          <a:p>
            <a:pPr indent="765000">
              <a:lnSpc>
                <a:spcPct val="100000"/>
              </a:lnSpc>
              <a:buClr>
                <a:srgbClr val="000000"/>
              </a:buClr>
              <a:buFont typeface="Wingdings" charset="2"/>
              <a:buChar char=""/>
            </a:pPr>
            <a:r>
              <a:rPr b="0" lang="zh-CN" sz="2800" spc="-1" strike="noStrike">
                <a:solidFill>
                  <a:srgbClr val="000000"/>
                </a:solidFill>
                <a:latin typeface="宋体"/>
              </a:rPr>
              <a:t>交叉编译和链接</a:t>
            </a:r>
            <a:endParaRPr b="0" lang="zh-CN" sz="2800" spc="-1" strike="noStrike">
              <a:solidFill>
                <a:srgbClr val="000000"/>
              </a:solidFill>
              <a:latin typeface="Calibri"/>
            </a:endParaRPr>
          </a:p>
          <a:p>
            <a:pPr indent="765000">
              <a:lnSpc>
                <a:spcPct val="100000"/>
              </a:lnSpc>
              <a:buClr>
                <a:srgbClr val="000000"/>
              </a:buClr>
              <a:buFont typeface="Wingdings" charset="2"/>
              <a:buChar char=""/>
            </a:pPr>
            <a:r>
              <a:rPr b="0" lang="zh-CN" sz="2800" spc="-1" strike="noStrike">
                <a:solidFill>
                  <a:srgbClr val="000000"/>
                </a:solidFill>
                <a:latin typeface="宋体"/>
              </a:rPr>
              <a:t>重定位和下载</a:t>
            </a:r>
            <a:endParaRPr b="0" lang="zh-CN" sz="2800" spc="-1" strike="noStrike">
              <a:solidFill>
                <a:srgbClr val="000000"/>
              </a:solidFill>
              <a:latin typeface="Calibri"/>
            </a:endParaRPr>
          </a:p>
          <a:p>
            <a:pPr indent="765000">
              <a:lnSpc>
                <a:spcPct val="100000"/>
              </a:lnSpc>
              <a:buClr>
                <a:srgbClr val="000000"/>
              </a:buClr>
              <a:buFont typeface="Wingdings" charset="2"/>
              <a:buChar char=""/>
            </a:pPr>
            <a:r>
              <a:rPr b="0" lang="zh-CN" sz="2800" spc="-1" strike="noStrike">
                <a:solidFill>
                  <a:srgbClr val="000000"/>
                </a:solidFill>
                <a:latin typeface="宋体"/>
              </a:rPr>
              <a:t>联机调试</a:t>
            </a:r>
            <a:endParaRPr b="0" lang="zh-CN" sz="2800" spc="-1" strike="noStrike">
              <a:solidFill>
                <a:srgbClr val="000000"/>
              </a:solidFill>
              <a:latin typeface="Calibri"/>
            </a:endParaRPr>
          </a:p>
        </p:txBody>
      </p:sp>
    </p:spTree>
  </p:cSld>
  <p:timing>
    <p:tnLst>
      <p:par>
        <p:cTn id="197" dur="indefinite" restart="never" nodeType="tmRoot">
          <p:childTnLst>
            <p:seq>
              <p:cTn id="198" dur="indefinite" nodeType="mainSeq"/>
              <p:prevCondLst>
                <p:cond delay="0" evt="onPrev">
                  <p:tgtEl>
                    <p:sldTgt/>
                  </p:tgtEl>
                </p:cond>
              </p:prevCondLst>
              <p:nextCondLst>
                <p:cond delay="0"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TextShape 1"/>
          <p:cNvSpPr txBox="1"/>
          <p:nvPr/>
        </p:nvSpPr>
        <p:spPr>
          <a:xfrm>
            <a:off x="14473440" y="6640920"/>
            <a:ext cx="399600" cy="214920"/>
          </a:xfrm>
          <a:prstGeom prst="rect">
            <a:avLst/>
          </a:prstGeom>
          <a:noFill/>
          <a:ln>
            <a:noFill/>
          </a:ln>
        </p:spPr>
        <p:txBody>
          <a:bodyPr lIns="0" rIns="0" tIns="0" bIns="0"/>
          <a:p>
            <a:pPr>
              <a:lnSpc>
                <a:spcPct val="100000"/>
              </a:lnSpc>
            </a:pPr>
            <a:fld id="{76E2750B-B011-461C-8498-D1C21A89CAFA}" type="slidenum">
              <a:rPr b="0" lang="en-US" sz="1400" spc="-1" strike="noStrike">
                <a:solidFill>
                  <a:srgbClr val="1f497d"/>
                </a:solidFill>
                <a:latin typeface="Arial"/>
                <a:ea typeface="华文新魏"/>
              </a:rPr>
              <a:t>&lt;number&gt;</a:t>
            </a:fld>
            <a:endParaRPr b="0" lang="en-US" sz="1400" spc="-1" strike="noStrike">
              <a:latin typeface="Times New Roman"/>
            </a:endParaRPr>
          </a:p>
        </p:txBody>
      </p:sp>
      <p:sp>
        <p:nvSpPr>
          <p:cNvPr id="247" name="TextShape 2"/>
          <p:cNvSpPr txBox="1"/>
          <p:nvPr/>
        </p:nvSpPr>
        <p:spPr>
          <a:xfrm>
            <a:off x="1952640" y="328320"/>
            <a:ext cx="7924320" cy="676800"/>
          </a:xfrm>
          <a:prstGeom prst="rect">
            <a:avLst/>
          </a:prstGeom>
          <a:noFill/>
          <a:ln>
            <a:noFill/>
          </a:ln>
        </p:spPr>
        <p:txBody>
          <a:bodyPr lIns="0" rIns="0" tIns="0" bIns="0" anchor="ctr"/>
          <a:p>
            <a:pPr marL="685800" indent="-685440">
              <a:lnSpc>
                <a:spcPct val="100000"/>
              </a:lnSpc>
            </a:pPr>
            <a:r>
              <a:rPr b="1" lang="zh-CN" sz="4400" spc="-1" strike="noStrike">
                <a:solidFill>
                  <a:srgbClr val="000000"/>
                </a:solidFill>
                <a:latin typeface="隶书"/>
                <a:ea typeface="隶书"/>
              </a:rPr>
              <a:t>嵌入式应用软件开发的基本流程</a:t>
            </a:r>
            <a:endParaRPr b="0" lang="zh-CN" sz="4400" spc="-1" strike="noStrike">
              <a:solidFill>
                <a:srgbClr val="000000"/>
              </a:solidFill>
              <a:latin typeface="Calibri"/>
            </a:endParaRPr>
          </a:p>
        </p:txBody>
      </p:sp>
      <p:grpSp>
        <p:nvGrpSpPr>
          <p:cNvPr id="248" name="Group 3"/>
          <p:cNvGrpSpPr/>
          <p:nvPr/>
        </p:nvGrpSpPr>
        <p:grpSpPr>
          <a:xfrm>
            <a:off x="3581280" y="1371600"/>
            <a:ext cx="5105160" cy="5316120"/>
            <a:chOff x="3581280" y="1371600"/>
            <a:chExt cx="5105160" cy="5316120"/>
          </a:xfrm>
        </p:grpSpPr>
        <p:sp>
          <p:nvSpPr>
            <p:cNvPr id="249" name="CustomShape 4"/>
            <p:cNvSpPr/>
            <p:nvPr/>
          </p:nvSpPr>
          <p:spPr>
            <a:xfrm>
              <a:off x="4681800" y="6386760"/>
              <a:ext cx="2804040" cy="300960"/>
            </a:xfrm>
            <a:prstGeom prst="rect">
              <a:avLst/>
            </a:prstGeom>
            <a:solidFill>
              <a:srgbClr val="ffffff"/>
            </a:solidFill>
            <a:ln w="9360">
              <a:solidFill>
                <a:srgbClr val="ffffff"/>
              </a:solidFill>
              <a:miter/>
            </a:ln>
          </p:spPr>
          <p:style>
            <a:lnRef idx="0"/>
            <a:fillRef idx="0"/>
            <a:effectRef idx="0"/>
            <a:fontRef idx="minor"/>
          </p:style>
          <p:txBody>
            <a:bodyPr lIns="90000" rIns="90000" tIns="45000" bIns="45000"/>
            <a:p>
              <a:pPr algn="ctr">
                <a:lnSpc>
                  <a:spcPct val="100000"/>
                </a:lnSpc>
              </a:pPr>
              <a:r>
                <a:rPr b="0" lang="en-US" sz="1000" spc="-1" strike="noStrike">
                  <a:solidFill>
                    <a:srgbClr val="000000"/>
                  </a:solidFill>
                  <a:latin typeface="Times New Roman"/>
                  <a:ea typeface="宋体"/>
                </a:rPr>
                <a:t>图</a:t>
              </a:r>
              <a:r>
                <a:rPr b="0" lang="en-US" sz="1000" spc="-1" strike="noStrike">
                  <a:solidFill>
                    <a:srgbClr val="000000"/>
                  </a:solidFill>
                  <a:latin typeface="Times New Roman"/>
                  <a:ea typeface="宋体"/>
                </a:rPr>
                <a:t>1-7   </a:t>
              </a:r>
              <a:r>
                <a:rPr b="0" lang="en-US" sz="1000" spc="-1" strike="noStrike">
                  <a:solidFill>
                    <a:srgbClr val="000000"/>
                  </a:solidFill>
                  <a:latin typeface="Times New Roman"/>
                  <a:ea typeface="宋体"/>
                </a:rPr>
                <a:t>嵌入式软件开发流程图</a:t>
              </a:r>
              <a:endParaRPr b="0" lang="en-US" sz="1000" spc="-1" strike="noStrike">
                <a:latin typeface="Arial"/>
              </a:endParaRPr>
            </a:p>
          </p:txBody>
        </p:sp>
        <p:sp>
          <p:nvSpPr>
            <p:cNvPr id="250" name="CustomShape 5"/>
            <p:cNvSpPr/>
            <p:nvPr/>
          </p:nvSpPr>
          <p:spPr>
            <a:xfrm>
              <a:off x="6755400" y="3785040"/>
              <a:ext cx="939960" cy="502200"/>
            </a:xfrm>
            <a:prstGeom prst="rect">
              <a:avLst/>
            </a:prstGeom>
            <a:solidFill>
              <a:srgbClr val="ffffff"/>
            </a:solidFill>
            <a:ln w="9360">
              <a:solidFill>
                <a:srgbClr val="000000"/>
              </a:solidFill>
              <a:miter/>
            </a:ln>
          </p:spPr>
          <p:style>
            <a:lnRef idx="0"/>
            <a:fillRef idx="0"/>
            <a:effectRef idx="0"/>
            <a:fontRef idx="minor"/>
          </p:style>
          <p:txBody>
            <a:bodyPr lIns="90000" rIns="90000" tIns="45000" bIns="45000"/>
            <a:p>
              <a:pPr algn="ctr">
                <a:lnSpc>
                  <a:spcPct val="100000"/>
                </a:lnSpc>
              </a:pPr>
              <a:r>
                <a:rPr b="0" lang="en-US" sz="900" spc="-1" strike="noStrike">
                  <a:solidFill>
                    <a:srgbClr val="000000"/>
                  </a:solidFill>
                  <a:latin typeface="Times New Roman"/>
                  <a:ea typeface="宋体"/>
                </a:rPr>
                <a:t>链接器</a:t>
              </a:r>
              <a:endParaRPr b="0" lang="en-US" sz="900" spc="-1" strike="noStrike">
                <a:latin typeface="Arial"/>
              </a:endParaRPr>
            </a:p>
            <a:p>
              <a:pPr algn="ctr">
                <a:lnSpc>
                  <a:spcPct val="100000"/>
                </a:lnSpc>
              </a:pPr>
              <a:r>
                <a:rPr b="0" lang="en-US" sz="900" spc="-1" strike="noStrike">
                  <a:solidFill>
                    <a:srgbClr val="000000"/>
                  </a:solidFill>
                  <a:latin typeface="Times New Roman"/>
                  <a:ea typeface="宋体"/>
                </a:rPr>
                <a:t>命令文件</a:t>
              </a:r>
              <a:endParaRPr b="0" lang="en-US" sz="900" spc="-1" strike="noStrike">
                <a:latin typeface="Arial"/>
              </a:endParaRPr>
            </a:p>
          </p:txBody>
        </p:sp>
        <p:sp>
          <p:nvSpPr>
            <p:cNvPr id="251" name="CustomShape 6"/>
            <p:cNvSpPr/>
            <p:nvPr/>
          </p:nvSpPr>
          <p:spPr>
            <a:xfrm>
              <a:off x="5344920" y="2678040"/>
              <a:ext cx="939960" cy="300960"/>
            </a:xfrm>
            <a:prstGeom prst="rect">
              <a:avLst/>
            </a:prstGeom>
            <a:solidFill>
              <a:srgbClr val="777777"/>
            </a:solidFill>
            <a:ln w="9360">
              <a:solidFill>
                <a:srgbClr val="000000"/>
              </a:solidFill>
              <a:miter/>
            </a:ln>
          </p:spPr>
          <p:style>
            <a:lnRef idx="0"/>
            <a:fillRef idx="0"/>
            <a:effectRef idx="0"/>
            <a:fontRef idx="minor"/>
          </p:style>
          <p:txBody>
            <a:bodyPr lIns="90000" rIns="90000" tIns="45000" bIns="45000"/>
            <a:p>
              <a:pPr algn="ctr">
                <a:lnSpc>
                  <a:spcPct val="100000"/>
                </a:lnSpc>
              </a:pPr>
              <a:r>
                <a:rPr b="0" lang="en-US" sz="900" spc="-1" strike="noStrike">
                  <a:solidFill>
                    <a:srgbClr val="000000"/>
                  </a:solidFill>
                  <a:latin typeface="Times New Roman"/>
                  <a:ea typeface="宋体"/>
                </a:rPr>
                <a:t>编译预处理</a:t>
              </a:r>
              <a:endParaRPr b="0" lang="en-US" sz="900" spc="-1" strike="noStrike">
                <a:latin typeface="Arial"/>
              </a:endParaRPr>
            </a:p>
          </p:txBody>
        </p:sp>
        <p:sp>
          <p:nvSpPr>
            <p:cNvPr id="252" name="CustomShape 7"/>
            <p:cNvSpPr/>
            <p:nvPr/>
          </p:nvSpPr>
          <p:spPr>
            <a:xfrm>
              <a:off x="4757040" y="3180240"/>
              <a:ext cx="822600" cy="300960"/>
            </a:xfrm>
            <a:prstGeom prst="rect">
              <a:avLst/>
            </a:prstGeom>
            <a:solidFill>
              <a:srgbClr val="777777"/>
            </a:solidFill>
            <a:ln w="9360">
              <a:solidFill>
                <a:srgbClr val="000000"/>
              </a:solidFill>
              <a:miter/>
            </a:ln>
          </p:spPr>
          <p:style>
            <a:lnRef idx="0"/>
            <a:fillRef idx="0"/>
            <a:effectRef idx="0"/>
            <a:fontRef idx="minor"/>
          </p:style>
          <p:txBody>
            <a:bodyPr lIns="90000" rIns="90000" tIns="45000" bIns="45000"/>
            <a:p>
              <a:pPr algn="ctr">
                <a:lnSpc>
                  <a:spcPct val="100000"/>
                </a:lnSpc>
              </a:pPr>
              <a:r>
                <a:rPr b="0" lang="en-US" sz="900" spc="-1" strike="noStrike">
                  <a:solidFill>
                    <a:srgbClr val="000000"/>
                  </a:solidFill>
                  <a:latin typeface="Times New Roman"/>
                  <a:ea typeface="宋体"/>
                </a:rPr>
                <a:t>编译器</a:t>
              </a:r>
              <a:endParaRPr b="0" lang="en-US" sz="900" spc="-1" strike="noStrike">
                <a:latin typeface="Arial"/>
              </a:endParaRPr>
            </a:p>
          </p:txBody>
        </p:sp>
        <p:sp>
          <p:nvSpPr>
            <p:cNvPr id="253" name="CustomShape 8"/>
            <p:cNvSpPr/>
            <p:nvPr/>
          </p:nvSpPr>
          <p:spPr>
            <a:xfrm>
              <a:off x="6050160" y="3180240"/>
              <a:ext cx="822600" cy="300960"/>
            </a:xfrm>
            <a:prstGeom prst="rect">
              <a:avLst/>
            </a:prstGeom>
            <a:solidFill>
              <a:srgbClr val="777777"/>
            </a:solidFill>
            <a:ln w="9360">
              <a:solidFill>
                <a:srgbClr val="000000"/>
              </a:solidFill>
              <a:miter/>
            </a:ln>
          </p:spPr>
          <p:style>
            <a:lnRef idx="0"/>
            <a:fillRef idx="0"/>
            <a:effectRef idx="0"/>
            <a:fontRef idx="minor"/>
          </p:style>
          <p:txBody>
            <a:bodyPr lIns="90000" rIns="90000" tIns="45000" bIns="45000"/>
            <a:p>
              <a:pPr algn="ctr">
                <a:lnSpc>
                  <a:spcPct val="100000"/>
                </a:lnSpc>
              </a:pPr>
              <a:r>
                <a:rPr b="0" lang="en-US" sz="900" spc="-1" strike="noStrike">
                  <a:solidFill>
                    <a:srgbClr val="000000"/>
                  </a:solidFill>
                  <a:latin typeface="Times New Roman"/>
                  <a:ea typeface="宋体"/>
                </a:rPr>
                <a:t>汇编器</a:t>
              </a:r>
              <a:endParaRPr b="0" lang="en-US" sz="900" spc="-1" strike="noStrike">
                <a:latin typeface="Arial"/>
              </a:endParaRPr>
            </a:p>
          </p:txBody>
        </p:sp>
        <p:sp>
          <p:nvSpPr>
            <p:cNvPr id="254" name="CustomShape 9"/>
            <p:cNvSpPr/>
            <p:nvPr/>
          </p:nvSpPr>
          <p:spPr>
            <a:xfrm>
              <a:off x="3816360" y="3783240"/>
              <a:ext cx="939960" cy="300960"/>
            </a:xfrm>
            <a:prstGeom prst="rect">
              <a:avLst/>
            </a:prstGeom>
            <a:solidFill>
              <a:srgbClr val="777777"/>
            </a:solidFill>
            <a:ln w="9360">
              <a:solidFill>
                <a:srgbClr val="000000"/>
              </a:solidFill>
              <a:miter/>
            </a:ln>
          </p:spPr>
          <p:style>
            <a:lnRef idx="0"/>
            <a:fillRef idx="0"/>
            <a:effectRef idx="0"/>
            <a:fontRef idx="minor"/>
          </p:style>
          <p:txBody>
            <a:bodyPr lIns="90000" rIns="90000" tIns="45000" bIns="45000"/>
            <a:p>
              <a:pPr algn="ctr">
                <a:lnSpc>
                  <a:spcPct val="100000"/>
                </a:lnSpc>
              </a:pPr>
              <a:r>
                <a:rPr b="0" lang="en-US" sz="900" spc="-1" strike="noStrike">
                  <a:solidFill>
                    <a:srgbClr val="000000"/>
                  </a:solidFill>
                  <a:latin typeface="Times New Roman"/>
                  <a:ea typeface="宋体"/>
                </a:rPr>
                <a:t>Archive</a:t>
              </a:r>
              <a:r>
                <a:rPr b="0" lang="en-US" sz="900" spc="-1" strike="noStrike">
                  <a:solidFill>
                    <a:srgbClr val="000000"/>
                  </a:solidFill>
                  <a:latin typeface="Times New Roman"/>
                  <a:ea typeface="宋体"/>
                </a:rPr>
                <a:t>工具</a:t>
              </a:r>
              <a:endParaRPr b="0" lang="en-US" sz="900" spc="-1" strike="noStrike">
                <a:latin typeface="Arial"/>
              </a:endParaRPr>
            </a:p>
          </p:txBody>
        </p:sp>
        <p:sp>
          <p:nvSpPr>
            <p:cNvPr id="255" name="CustomShape 10"/>
            <p:cNvSpPr/>
            <p:nvPr/>
          </p:nvSpPr>
          <p:spPr>
            <a:xfrm>
              <a:off x="4992120" y="4486680"/>
              <a:ext cx="1645560" cy="300960"/>
            </a:xfrm>
            <a:prstGeom prst="rect">
              <a:avLst/>
            </a:prstGeom>
            <a:solidFill>
              <a:srgbClr val="777777"/>
            </a:solidFill>
            <a:ln w="9360">
              <a:solidFill>
                <a:srgbClr val="000000"/>
              </a:solidFill>
              <a:miter/>
            </a:ln>
          </p:spPr>
          <p:style>
            <a:lnRef idx="0"/>
            <a:fillRef idx="0"/>
            <a:effectRef idx="0"/>
            <a:fontRef idx="minor"/>
          </p:style>
          <p:txBody>
            <a:bodyPr lIns="90000" rIns="90000" tIns="45000" bIns="45000"/>
            <a:p>
              <a:pPr algn="ctr">
                <a:lnSpc>
                  <a:spcPct val="100000"/>
                </a:lnSpc>
              </a:pPr>
              <a:r>
                <a:rPr b="0" lang="en-US" sz="900" spc="-1" strike="noStrike">
                  <a:solidFill>
                    <a:srgbClr val="000000"/>
                  </a:solidFill>
                  <a:latin typeface="Times New Roman"/>
                  <a:ea typeface="宋体"/>
                </a:rPr>
                <a:t>链接器和定位器</a:t>
              </a:r>
              <a:endParaRPr b="0" lang="en-US" sz="900" spc="-1" strike="noStrike">
                <a:latin typeface="Arial"/>
              </a:endParaRPr>
            </a:p>
          </p:txBody>
        </p:sp>
        <p:sp>
          <p:nvSpPr>
            <p:cNvPr id="256" name="CustomShape 11"/>
            <p:cNvSpPr/>
            <p:nvPr/>
          </p:nvSpPr>
          <p:spPr>
            <a:xfrm>
              <a:off x="4051800" y="1672920"/>
              <a:ext cx="704880" cy="303120"/>
            </a:xfrm>
            <a:prstGeom prst="rect">
              <a:avLst/>
            </a:prstGeom>
            <a:solidFill>
              <a:srgbClr val="ffffff"/>
            </a:solidFill>
            <a:ln w="9360">
              <a:solidFill>
                <a:srgbClr val="000000"/>
              </a:solidFill>
              <a:miter/>
            </a:ln>
          </p:spPr>
          <p:style>
            <a:lnRef idx="0"/>
            <a:fillRef idx="0"/>
            <a:effectRef idx="0"/>
            <a:fontRef idx="minor"/>
          </p:style>
          <p:txBody>
            <a:bodyPr lIns="0" rIns="0" tIns="0" bIns="0"/>
            <a:p>
              <a:pPr algn="ctr">
                <a:lnSpc>
                  <a:spcPct val="88000"/>
                </a:lnSpc>
              </a:pPr>
              <a:r>
                <a:rPr b="0" lang="en-US" sz="900" spc="-1" strike="noStrike">
                  <a:solidFill>
                    <a:srgbClr val="000000"/>
                  </a:solidFill>
                  <a:latin typeface="Times New Roman"/>
                  <a:ea typeface="宋体"/>
                </a:rPr>
                <a:t>头文件</a:t>
              </a:r>
              <a:endParaRPr b="0" lang="en-US" sz="900" spc="-1" strike="noStrike">
                <a:latin typeface="Arial"/>
              </a:endParaRPr>
            </a:p>
            <a:p>
              <a:pPr algn="just">
                <a:lnSpc>
                  <a:spcPct val="88000"/>
                </a:lnSpc>
              </a:pPr>
              <a:r>
                <a:rPr b="0" lang="en-US" sz="900" spc="-1" strike="noStrike">
                  <a:solidFill>
                    <a:srgbClr val="000000"/>
                  </a:solidFill>
                  <a:latin typeface="Times New Roman"/>
                  <a:ea typeface="宋体"/>
                </a:rPr>
                <a:t>（</a:t>
              </a:r>
              <a:r>
                <a:rPr b="0" lang="en-US" sz="900" spc="-1" strike="noStrike">
                  <a:solidFill>
                    <a:srgbClr val="000000"/>
                  </a:solidFill>
                  <a:latin typeface="Times New Roman"/>
                  <a:ea typeface="宋体"/>
                </a:rPr>
                <a:t>*.h</a:t>
              </a:r>
              <a:r>
                <a:rPr b="0" lang="en-US" sz="900" spc="-1" strike="noStrike">
                  <a:solidFill>
                    <a:srgbClr val="000000"/>
                  </a:solidFill>
                  <a:latin typeface="Times New Roman"/>
                  <a:ea typeface="宋体"/>
                </a:rPr>
                <a:t>，</a:t>
              </a:r>
              <a:r>
                <a:rPr b="0" lang="en-US" sz="900" spc="-1" strike="noStrike">
                  <a:solidFill>
                    <a:srgbClr val="000000"/>
                  </a:solidFill>
                  <a:latin typeface="Times New Roman"/>
                  <a:ea typeface="宋体"/>
                </a:rPr>
                <a:t>*.hpp</a:t>
              </a:r>
              <a:r>
                <a:rPr b="0" lang="en-US" sz="900" spc="-1" strike="noStrike">
                  <a:solidFill>
                    <a:srgbClr val="000000"/>
                  </a:solidFill>
                  <a:latin typeface="Times New Roman"/>
                  <a:ea typeface="宋体"/>
                </a:rPr>
                <a:t>）</a:t>
              </a:r>
              <a:endParaRPr b="0" lang="en-US" sz="900" spc="-1" strike="noStrike">
                <a:latin typeface="Arial"/>
              </a:endParaRPr>
            </a:p>
          </p:txBody>
        </p:sp>
        <p:sp>
          <p:nvSpPr>
            <p:cNvPr id="257" name="CustomShape 12"/>
            <p:cNvSpPr/>
            <p:nvPr/>
          </p:nvSpPr>
          <p:spPr>
            <a:xfrm>
              <a:off x="5339520" y="3783240"/>
              <a:ext cx="939960" cy="502200"/>
            </a:xfrm>
            <a:prstGeom prst="rect">
              <a:avLst/>
            </a:prstGeom>
            <a:solidFill>
              <a:srgbClr val="ffffff"/>
            </a:solidFill>
            <a:ln w="9360">
              <a:solidFill>
                <a:srgbClr val="000000"/>
              </a:solidFill>
              <a:miter/>
            </a:ln>
          </p:spPr>
          <p:style>
            <a:lnRef idx="0"/>
            <a:fillRef idx="0"/>
            <a:effectRef idx="0"/>
            <a:fontRef idx="minor"/>
          </p:style>
          <p:txBody>
            <a:bodyPr lIns="90000" rIns="90000" tIns="45000" bIns="45000"/>
            <a:p>
              <a:pPr algn="ctr">
                <a:lnSpc>
                  <a:spcPct val="100000"/>
                </a:lnSpc>
              </a:pPr>
              <a:r>
                <a:rPr b="0" lang="en-US" sz="900" spc="-1" strike="noStrike">
                  <a:solidFill>
                    <a:srgbClr val="000000"/>
                  </a:solidFill>
                  <a:latin typeface="Times New Roman"/>
                  <a:ea typeface="宋体"/>
                </a:rPr>
                <a:t>可重定位</a:t>
              </a:r>
              <a:endParaRPr b="0" lang="en-US" sz="900" spc="-1" strike="noStrike">
                <a:latin typeface="Arial"/>
              </a:endParaRPr>
            </a:p>
            <a:p>
              <a:pPr algn="ctr">
                <a:lnSpc>
                  <a:spcPct val="100000"/>
                </a:lnSpc>
              </a:pPr>
              <a:r>
                <a:rPr b="0" lang="en-US" sz="900" spc="-1" strike="noStrike">
                  <a:solidFill>
                    <a:srgbClr val="000000"/>
                  </a:solidFill>
                  <a:latin typeface="Times New Roman"/>
                  <a:ea typeface="宋体"/>
                </a:rPr>
                <a:t>目标文件</a:t>
              </a:r>
              <a:endParaRPr b="0" lang="en-US" sz="900" spc="-1" strike="noStrike">
                <a:latin typeface="Arial"/>
              </a:endParaRPr>
            </a:p>
          </p:txBody>
        </p:sp>
        <p:sp>
          <p:nvSpPr>
            <p:cNvPr id="258" name="CustomShape 13"/>
            <p:cNvSpPr/>
            <p:nvPr/>
          </p:nvSpPr>
          <p:spPr>
            <a:xfrm>
              <a:off x="3816360" y="4285440"/>
              <a:ext cx="939960" cy="502200"/>
            </a:xfrm>
            <a:prstGeom prst="rect">
              <a:avLst/>
            </a:prstGeom>
            <a:solidFill>
              <a:srgbClr val="ffffff"/>
            </a:solidFill>
            <a:ln w="9360">
              <a:solidFill>
                <a:srgbClr val="000000"/>
              </a:solidFill>
              <a:miter/>
            </a:ln>
          </p:spPr>
          <p:style>
            <a:lnRef idx="0"/>
            <a:fillRef idx="0"/>
            <a:effectRef idx="0"/>
            <a:fontRef idx="minor"/>
          </p:style>
          <p:txBody>
            <a:bodyPr lIns="90000" rIns="90000" tIns="45000" bIns="45000"/>
            <a:p>
              <a:pPr algn="ctr">
                <a:lnSpc>
                  <a:spcPct val="100000"/>
                </a:lnSpc>
              </a:pPr>
              <a:r>
                <a:rPr b="0" lang="en-US" sz="900" spc="-1" strike="noStrike">
                  <a:solidFill>
                    <a:srgbClr val="000000"/>
                  </a:solidFill>
                  <a:latin typeface="Times New Roman"/>
                  <a:ea typeface="宋体"/>
                </a:rPr>
                <a:t>库文件</a:t>
              </a:r>
              <a:endParaRPr b="0" lang="en-US" sz="900" spc="-1" strike="noStrike">
                <a:latin typeface="Arial"/>
              </a:endParaRPr>
            </a:p>
            <a:p>
              <a:pPr algn="ctr">
                <a:lnSpc>
                  <a:spcPct val="100000"/>
                </a:lnSpc>
              </a:pPr>
              <a:r>
                <a:rPr b="0" lang="en-US" sz="900" spc="-1" strike="noStrike">
                  <a:solidFill>
                    <a:srgbClr val="000000"/>
                  </a:solidFill>
                  <a:latin typeface="Times New Roman"/>
                  <a:ea typeface="宋体"/>
                </a:rPr>
                <a:t>（</a:t>
              </a:r>
              <a:r>
                <a:rPr b="0" lang="en-US" sz="900" spc="-1" strike="noStrike">
                  <a:solidFill>
                    <a:srgbClr val="000000"/>
                  </a:solidFill>
                  <a:latin typeface="Times New Roman"/>
                  <a:ea typeface="宋体"/>
                </a:rPr>
                <a:t>*.a</a:t>
              </a:r>
              <a:r>
                <a:rPr b="0" lang="en-US" sz="900" spc="-1" strike="noStrike">
                  <a:solidFill>
                    <a:srgbClr val="000000"/>
                  </a:solidFill>
                  <a:latin typeface="Times New Roman"/>
                  <a:ea typeface="宋体"/>
                </a:rPr>
                <a:t>，</a:t>
              </a:r>
              <a:r>
                <a:rPr b="0" lang="en-US" sz="900" spc="-1" strike="noStrike">
                  <a:solidFill>
                    <a:srgbClr val="000000"/>
                  </a:solidFill>
                  <a:latin typeface="Times New Roman"/>
                  <a:ea typeface="宋体"/>
                </a:rPr>
                <a:t>*.lib</a:t>
              </a:r>
              <a:r>
                <a:rPr b="0" lang="en-US" sz="900" spc="-1" strike="noStrike">
                  <a:solidFill>
                    <a:srgbClr val="000000"/>
                  </a:solidFill>
                  <a:latin typeface="Times New Roman"/>
                  <a:ea typeface="宋体"/>
                </a:rPr>
                <a:t>）</a:t>
              </a:r>
              <a:endParaRPr b="0" lang="en-US" sz="900" spc="-1" strike="noStrike">
                <a:latin typeface="Arial"/>
              </a:endParaRPr>
            </a:p>
          </p:txBody>
        </p:sp>
        <p:sp>
          <p:nvSpPr>
            <p:cNvPr id="259" name="Line 14"/>
            <p:cNvSpPr/>
            <p:nvPr/>
          </p:nvSpPr>
          <p:spPr>
            <a:xfrm>
              <a:off x="5221800" y="1814400"/>
              <a:ext cx="360" cy="362880"/>
            </a:xfrm>
            <a:prstGeom prst="line">
              <a:avLst/>
            </a:prstGeom>
            <a:ln w="9360">
              <a:solidFill>
                <a:srgbClr val="000000"/>
              </a:solidFill>
              <a:round/>
              <a:tailEnd len="med" type="stealth" w="med"/>
            </a:ln>
          </p:spPr>
          <p:style>
            <a:lnRef idx="0"/>
            <a:fillRef idx="0"/>
            <a:effectRef idx="0"/>
            <a:fontRef idx="minor"/>
          </p:style>
        </p:sp>
        <p:sp>
          <p:nvSpPr>
            <p:cNvPr id="260" name="Line 15"/>
            <p:cNvSpPr/>
            <p:nvPr/>
          </p:nvSpPr>
          <p:spPr>
            <a:xfrm>
              <a:off x="6402600" y="1820880"/>
              <a:ext cx="360" cy="356400"/>
            </a:xfrm>
            <a:prstGeom prst="line">
              <a:avLst/>
            </a:prstGeom>
            <a:ln w="9360">
              <a:solidFill>
                <a:srgbClr val="000000"/>
              </a:solidFill>
              <a:round/>
              <a:tailEnd len="med" type="stealth" w="med"/>
            </a:ln>
          </p:spPr>
          <p:style>
            <a:lnRef idx="0"/>
            <a:fillRef idx="0"/>
            <a:effectRef idx="0"/>
            <a:fontRef idx="minor"/>
          </p:style>
        </p:sp>
        <p:sp>
          <p:nvSpPr>
            <p:cNvPr id="261" name="Line 16"/>
            <p:cNvSpPr/>
            <p:nvPr/>
          </p:nvSpPr>
          <p:spPr>
            <a:xfrm>
              <a:off x="5462280" y="2476800"/>
              <a:ext cx="360" cy="200880"/>
            </a:xfrm>
            <a:prstGeom prst="line">
              <a:avLst/>
            </a:prstGeom>
            <a:ln w="9360">
              <a:solidFill>
                <a:srgbClr val="000000"/>
              </a:solidFill>
              <a:round/>
              <a:tailEnd len="med" type="stealth" w="med"/>
            </a:ln>
          </p:spPr>
          <p:style>
            <a:lnRef idx="0"/>
            <a:fillRef idx="0"/>
            <a:effectRef idx="0"/>
            <a:fontRef idx="minor"/>
          </p:style>
        </p:sp>
        <p:sp>
          <p:nvSpPr>
            <p:cNvPr id="262" name="Line 17"/>
            <p:cNvSpPr/>
            <p:nvPr/>
          </p:nvSpPr>
          <p:spPr>
            <a:xfrm>
              <a:off x="6167520" y="2476800"/>
              <a:ext cx="360" cy="200880"/>
            </a:xfrm>
            <a:prstGeom prst="line">
              <a:avLst/>
            </a:prstGeom>
            <a:ln w="9360">
              <a:solidFill>
                <a:srgbClr val="000000"/>
              </a:solidFill>
              <a:round/>
              <a:tailEnd len="med" type="stealth" w="med"/>
            </a:ln>
          </p:spPr>
          <p:style>
            <a:lnRef idx="0"/>
            <a:fillRef idx="0"/>
            <a:effectRef idx="0"/>
            <a:fontRef idx="minor"/>
          </p:style>
        </p:sp>
        <p:sp>
          <p:nvSpPr>
            <p:cNvPr id="263" name="Line 18"/>
            <p:cNvSpPr/>
            <p:nvPr/>
          </p:nvSpPr>
          <p:spPr>
            <a:xfrm>
              <a:off x="5462280" y="2979000"/>
              <a:ext cx="360" cy="201240"/>
            </a:xfrm>
            <a:prstGeom prst="line">
              <a:avLst/>
            </a:prstGeom>
            <a:ln w="9360">
              <a:solidFill>
                <a:srgbClr val="000000"/>
              </a:solidFill>
              <a:round/>
              <a:tailEnd len="med" type="stealth" w="med"/>
            </a:ln>
          </p:spPr>
          <p:style>
            <a:lnRef idx="0"/>
            <a:fillRef idx="0"/>
            <a:effectRef idx="0"/>
            <a:fontRef idx="minor"/>
          </p:style>
        </p:sp>
        <p:sp>
          <p:nvSpPr>
            <p:cNvPr id="264" name="Line 19"/>
            <p:cNvSpPr/>
            <p:nvPr/>
          </p:nvSpPr>
          <p:spPr>
            <a:xfrm>
              <a:off x="6167520" y="2979000"/>
              <a:ext cx="360" cy="201240"/>
            </a:xfrm>
            <a:prstGeom prst="line">
              <a:avLst/>
            </a:prstGeom>
            <a:ln w="9360">
              <a:solidFill>
                <a:srgbClr val="000000"/>
              </a:solidFill>
              <a:round/>
              <a:tailEnd len="med" type="stealth" w="med"/>
            </a:ln>
          </p:spPr>
          <p:style>
            <a:lnRef idx="0"/>
            <a:fillRef idx="0"/>
            <a:effectRef idx="0"/>
            <a:fontRef idx="minor"/>
          </p:style>
        </p:sp>
        <p:sp>
          <p:nvSpPr>
            <p:cNvPr id="265" name="Line 20"/>
            <p:cNvSpPr/>
            <p:nvPr/>
          </p:nvSpPr>
          <p:spPr>
            <a:xfrm>
              <a:off x="4992120" y="2476800"/>
              <a:ext cx="360" cy="703440"/>
            </a:xfrm>
            <a:prstGeom prst="line">
              <a:avLst/>
            </a:prstGeom>
            <a:ln w="9360">
              <a:solidFill>
                <a:srgbClr val="000000"/>
              </a:solidFill>
              <a:round/>
              <a:tailEnd len="med" type="stealth" w="med"/>
            </a:ln>
          </p:spPr>
          <p:style>
            <a:lnRef idx="0"/>
            <a:fillRef idx="0"/>
            <a:effectRef idx="0"/>
            <a:fontRef idx="minor"/>
          </p:style>
        </p:sp>
        <p:sp>
          <p:nvSpPr>
            <p:cNvPr id="266" name="Line 21"/>
            <p:cNvSpPr/>
            <p:nvPr/>
          </p:nvSpPr>
          <p:spPr>
            <a:xfrm>
              <a:off x="6637680" y="2476800"/>
              <a:ext cx="360" cy="703440"/>
            </a:xfrm>
            <a:prstGeom prst="line">
              <a:avLst/>
            </a:prstGeom>
            <a:ln w="9360">
              <a:solidFill>
                <a:srgbClr val="000000"/>
              </a:solidFill>
              <a:round/>
              <a:tailEnd len="med" type="stealth" w="med"/>
            </a:ln>
          </p:spPr>
          <p:style>
            <a:lnRef idx="0"/>
            <a:fillRef idx="0"/>
            <a:effectRef idx="0"/>
            <a:fontRef idx="minor"/>
          </p:style>
        </p:sp>
        <p:sp>
          <p:nvSpPr>
            <p:cNvPr id="267" name="Line 22"/>
            <p:cNvSpPr/>
            <p:nvPr/>
          </p:nvSpPr>
          <p:spPr>
            <a:xfrm flipH="1">
              <a:off x="4756680" y="3940200"/>
              <a:ext cx="581400" cy="360"/>
            </a:xfrm>
            <a:prstGeom prst="line">
              <a:avLst/>
            </a:prstGeom>
            <a:ln w="9360">
              <a:solidFill>
                <a:srgbClr val="000000"/>
              </a:solidFill>
              <a:round/>
              <a:tailEnd len="med" type="stealth" w="med"/>
            </a:ln>
          </p:spPr>
          <p:style>
            <a:lnRef idx="0"/>
            <a:fillRef idx="0"/>
            <a:effectRef idx="0"/>
            <a:fontRef idx="minor"/>
          </p:style>
        </p:sp>
        <p:sp>
          <p:nvSpPr>
            <p:cNvPr id="268" name="Line 23"/>
            <p:cNvSpPr/>
            <p:nvPr/>
          </p:nvSpPr>
          <p:spPr>
            <a:xfrm flipH="1">
              <a:off x="6637680" y="4633200"/>
              <a:ext cx="587880" cy="360"/>
            </a:xfrm>
            <a:prstGeom prst="line">
              <a:avLst/>
            </a:prstGeom>
            <a:ln w="9360">
              <a:solidFill>
                <a:srgbClr val="000000"/>
              </a:solidFill>
              <a:round/>
              <a:tailEnd len="med" type="stealth" w="med"/>
            </a:ln>
          </p:spPr>
          <p:style>
            <a:lnRef idx="0"/>
            <a:fillRef idx="0"/>
            <a:effectRef idx="0"/>
            <a:fontRef idx="minor"/>
          </p:style>
        </p:sp>
        <p:sp>
          <p:nvSpPr>
            <p:cNvPr id="269" name="Line 24"/>
            <p:cNvSpPr/>
            <p:nvPr/>
          </p:nvSpPr>
          <p:spPr>
            <a:xfrm>
              <a:off x="4286520" y="4084560"/>
              <a:ext cx="360" cy="200880"/>
            </a:xfrm>
            <a:prstGeom prst="line">
              <a:avLst/>
            </a:prstGeom>
            <a:ln w="9360">
              <a:solidFill>
                <a:srgbClr val="000000"/>
              </a:solidFill>
              <a:round/>
              <a:tailEnd len="med" type="stealth" w="med"/>
            </a:ln>
          </p:spPr>
          <p:style>
            <a:lnRef idx="0"/>
            <a:fillRef idx="0"/>
            <a:effectRef idx="0"/>
            <a:fontRef idx="minor"/>
          </p:style>
        </p:sp>
        <p:sp>
          <p:nvSpPr>
            <p:cNvPr id="270" name="Line 25"/>
            <p:cNvSpPr/>
            <p:nvPr/>
          </p:nvSpPr>
          <p:spPr>
            <a:xfrm>
              <a:off x="4756680" y="4638240"/>
              <a:ext cx="235440" cy="360"/>
            </a:xfrm>
            <a:prstGeom prst="line">
              <a:avLst/>
            </a:prstGeom>
            <a:ln w="9360">
              <a:solidFill>
                <a:srgbClr val="000000"/>
              </a:solidFill>
              <a:round/>
              <a:tailEnd len="med" type="stealth" w="med"/>
            </a:ln>
          </p:spPr>
          <p:style>
            <a:lnRef idx="0"/>
            <a:fillRef idx="0"/>
            <a:effectRef idx="0"/>
            <a:fontRef idx="minor"/>
          </p:style>
        </p:sp>
        <p:sp>
          <p:nvSpPr>
            <p:cNvPr id="271" name="Line 26"/>
            <p:cNvSpPr/>
            <p:nvPr/>
          </p:nvSpPr>
          <p:spPr>
            <a:xfrm>
              <a:off x="7225560" y="4285440"/>
              <a:ext cx="360" cy="343800"/>
            </a:xfrm>
            <a:prstGeom prst="line">
              <a:avLst/>
            </a:prstGeom>
            <a:ln w="9360">
              <a:solidFill>
                <a:srgbClr val="000000"/>
              </a:solidFill>
              <a:round/>
            </a:ln>
          </p:spPr>
          <p:style>
            <a:lnRef idx="0"/>
            <a:fillRef idx="0"/>
            <a:effectRef idx="0"/>
            <a:fontRef idx="minor"/>
          </p:style>
        </p:sp>
        <p:sp>
          <p:nvSpPr>
            <p:cNvPr id="272" name="Line 27"/>
            <p:cNvSpPr/>
            <p:nvPr/>
          </p:nvSpPr>
          <p:spPr>
            <a:xfrm>
              <a:off x="4874400" y="3481560"/>
              <a:ext cx="360" cy="100440"/>
            </a:xfrm>
            <a:prstGeom prst="line">
              <a:avLst/>
            </a:prstGeom>
            <a:ln w="9360">
              <a:solidFill>
                <a:srgbClr val="000000"/>
              </a:solidFill>
              <a:round/>
            </a:ln>
          </p:spPr>
          <p:style>
            <a:lnRef idx="0"/>
            <a:fillRef idx="0"/>
            <a:effectRef idx="0"/>
            <a:fontRef idx="minor"/>
          </p:style>
        </p:sp>
        <p:sp>
          <p:nvSpPr>
            <p:cNvPr id="273" name="Line 28"/>
            <p:cNvSpPr/>
            <p:nvPr/>
          </p:nvSpPr>
          <p:spPr>
            <a:xfrm>
              <a:off x="4874400" y="3582000"/>
              <a:ext cx="705240" cy="360"/>
            </a:xfrm>
            <a:prstGeom prst="line">
              <a:avLst/>
            </a:prstGeom>
            <a:ln w="9360">
              <a:solidFill>
                <a:srgbClr val="000000"/>
              </a:solidFill>
              <a:round/>
            </a:ln>
          </p:spPr>
          <p:style>
            <a:lnRef idx="0"/>
            <a:fillRef idx="0"/>
            <a:effectRef idx="0"/>
            <a:fontRef idx="minor"/>
          </p:style>
        </p:sp>
        <p:sp>
          <p:nvSpPr>
            <p:cNvPr id="274" name="Line 29"/>
            <p:cNvSpPr/>
            <p:nvPr/>
          </p:nvSpPr>
          <p:spPr>
            <a:xfrm>
              <a:off x="6755400" y="3481560"/>
              <a:ext cx="360" cy="100440"/>
            </a:xfrm>
            <a:prstGeom prst="line">
              <a:avLst/>
            </a:prstGeom>
            <a:ln w="9360">
              <a:solidFill>
                <a:srgbClr val="000000"/>
              </a:solidFill>
              <a:round/>
            </a:ln>
          </p:spPr>
          <p:style>
            <a:lnRef idx="0"/>
            <a:fillRef idx="0"/>
            <a:effectRef idx="0"/>
            <a:fontRef idx="minor"/>
          </p:style>
        </p:sp>
        <p:sp>
          <p:nvSpPr>
            <p:cNvPr id="275" name="Line 30"/>
            <p:cNvSpPr/>
            <p:nvPr/>
          </p:nvSpPr>
          <p:spPr>
            <a:xfrm flipH="1">
              <a:off x="6050160" y="3582000"/>
              <a:ext cx="705240" cy="360"/>
            </a:xfrm>
            <a:prstGeom prst="line">
              <a:avLst/>
            </a:prstGeom>
            <a:ln w="9360">
              <a:solidFill>
                <a:srgbClr val="000000"/>
              </a:solidFill>
              <a:round/>
            </a:ln>
          </p:spPr>
          <p:style>
            <a:lnRef idx="0"/>
            <a:fillRef idx="0"/>
            <a:effectRef idx="0"/>
            <a:fontRef idx="minor"/>
          </p:style>
        </p:sp>
        <p:sp>
          <p:nvSpPr>
            <p:cNvPr id="276" name="Line 31"/>
            <p:cNvSpPr/>
            <p:nvPr/>
          </p:nvSpPr>
          <p:spPr>
            <a:xfrm>
              <a:off x="6050160" y="3582000"/>
              <a:ext cx="360" cy="200880"/>
            </a:xfrm>
            <a:prstGeom prst="line">
              <a:avLst/>
            </a:prstGeom>
            <a:ln w="9360">
              <a:solidFill>
                <a:srgbClr val="000000"/>
              </a:solidFill>
              <a:round/>
              <a:tailEnd len="med" type="stealth" w="med"/>
            </a:ln>
          </p:spPr>
          <p:style>
            <a:lnRef idx="0"/>
            <a:fillRef idx="0"/>
            <a:effectRef idx="0"/>
            <a:fontRef idx="minor"/>
          </p:style>
        </p:sp>
        <p:sp>
          <p:nvSpPr>
            <p:cNvPr id="277" name="Line 32"/>
            <p:cNvSpPr/>
            <p:nvPr/>
          </p:nvSpPr>
          <p:spPr>
            <a:xfrm>
              <a:off x="5579640" y="3582000"/>
              <a:ext cx="360" cy="200880"/>
            </a:xfrm>
            <a:prstGeom prst="line">
              <a:avLst/>
            </a:prstGeom>
            <a:ln w="9360">
              <a:solidFill>
                <a:srgbClr val="000000"/>
              </a:solidFill>
              <a:round/>
              <a:tailEnd len="med" type="stealth" w="med"/>
            </a:ln>
          </p:spPr>
          <p:style>
            <a:lnRef idx="0"/>
            <a:fillRef idx="0"/>
            <a:effectRef idx="0"/>
            <a:fontRef idx="minor"/>
          </p:style>
        </p:sp>
        <p:sp>
          <p:nvSpPr>
            <p:cNvPr id="278" name="CustomShape 33"/>
            <p:cNvSpPr/>
            <p:nvPr/>
          </p:nvSpPr>
          <p:spPr>
            <a:xfrm>
              <a:off x="3816360" y="5089320"/>
              <a:ext cx="3996720" cy="498240"/>
            </a:xfrm>
            <a:prstGeom prst="rect">
              <a:avLst/>
            </a:prstGeom>
            <a:solidFill>
              <a:srgbClr val="ffffff"/>
            </a:solidFill>
            <a:ln w="9360">
              <a:solidFill>
                <a:srgbClr val="000000"/>
              </a:solidFill>
              <a:miter/>
            </a:ln>
          </p:spPr>
          <p:style>
            <a:lnRef idx="0"/>
            <a:fillRef idx="0"/>
            <a:effectRef idx="0"/>
            <a:fontRef idx="minor"/>
          </p:style>
        </p:sp>
        <p:sp>
          <p:nvSpPr>
            <p:cNvPr id="279" name="CustomShape 34"/>
            <p:cNvSpPr/>
            <p:nvPr/>
          </p:nvSpPr>
          <p:spPr>
            <a:xfrm>
              <a:off x="5697360" y="4788000"/>
              <a:ext cx="234720" cy="300960"/>
            </a:xfrm>
            <a:prstGeom prst="downArrow">
              <a:avLst>
                <a:gd name="adj1" fmla="val 50000"/>
                <a:gd name="adj2" fmla="val 32500"/>
              </a:avLst>
            </a:prstGeom>
            <a:solidFill>
              <a:srgbClr val="000000"/>
            </a:solidFill>
            <a:ln w="9360">
              <a:solidFill>
                <a:srgbClr val="000000"/>
              </a:solidFill>
              <a:miter/>
            </a:ln>
          </p:spPr>
          <p:style>
            <a:lnRef idx="0"/>
            <a:fillRef idx="0"/>
            <a:effectRef idx="0"/>
            <a:fontRef idx="minor"/>
          </p:style>
        </p:sp>
        <p:sp>
          <p:nvSpPr>
            <p:cNvPr id="280" name="Line 35"/>
            <p:cNvSpPr/>
            <p:nvPr/>
          </p:nvSpPr>
          <p:spPr>
            <a:xfrm>
              <a:off x="4169160" y="5587920"/>
              <a:ext cx="360" cy="200880"/>
            </a:xfrm>
            <a:prstGeom prst="line">
              <a:avLst/>
            </a:prstGeom>
            <a:ln w="9360">
              <a:solidFill>
                <a:srgbClr val="000000"/>
              </a:solidFill>
              <a:round/>
              <a:tailEnd len="med" type="stealth" w="med"/>
            </a:ln>
          </p:spPr>
          <p:style>
            <a:lnRef idx="0"/>
            <a:fillRef idx="0"/>
            <a:effectRef idx="0"/>
            <a:fontRef idx="minor"/>
          </p:style>
        </p:sp>
        <p:sp>
          <p:nvSpPr>
            <p:cNvPr id="281" name="Line 36"/>
            <p:cNvSpPr/>
            <p:nvPr/>
          </p:nvSpPr>
          <p:spPr>
            <a:xfrm>
              <a:off x="7343280" y="5591520"/>
              <a:ext cx="360" cy="201240"/>
            </a:xfrm>
            <a:prstGeom prst="line">
              <a:avLst/>
            </a:prstGeom>
            <a:ln w="9360">
              <a:solidFill>
                <a:srgbClr val="000000"/>
              </a:solidFill>
              <a:round/>
              <a:tailEnd len="med" type="stealth" w="med"/>
            </a:ln>
          </p:spPr>
          <p:style>
            <a:lnRef idx="0"/>
            <a:fillRef idx="0"/>
            <a:effectRef idx="0"/>
            <a:fontRef idx="minor"/>
          </p:style>
        </p:sp>
        <p:sp>
          <p:nvSpPr>
            <p:cNvPr id="282" name="Line 37"/>
            <p:cNvSpPr/>
            <p:nvPr/>
          </p:nvSpPr>
          <p:spPr>
            <a:xfrm>
              <a:off x="3581280" y="5688360"/>
              <a:ext cx="4467240" cy="360"/>
            </a:xfrm>
            <a:prstGeom prst="line">
              <a:avLst/>
            </a:prstGeom>
            <a:ln cap="rnd" w="9360">
              <a:solidFill>
                <a:srgbClr val="000000"/>
              </a:solidFill>
              <a:custDash>
                <a:ds d="500000" sp="400000"/>
              </a:custDash>
              <a:round/>
            </a:ln>
          </p:spPr>
          <p:style>
            <a:lnRef idx="0"/>
            <a:fillRef idx="0"/>
            <a:effectRef idx="0"/>
            <a:fontRef idx="minor"/>
          </p:style>
        </p:sp>
        <p:sp>
          <p:nvSpPr>
            <p:cNvPr id="283" name="Line 38"/>
            <p:cNvSpPr/>
            <p:nvPr/>
          </p:nvSpPr>
          <p:spPr>
            <a:xfrm>
              <a:off x="3581280" y="6190560"/>
              <a:ext cx="4467240" cy="360"/>
            </a:xfrm>
            <a:prstGeom prst="line">
              <a:avLst/>
            </a:prstGeom>
            <a:ln cap="rnd" w="9360">
              <a:solidFill>
                <a:srgbClr val="000000"/>
              </a:solidFill>
              <a:custDash>
                <a:ds d="500000" sp="400000"/>
              </a:custDash>
              <a:round/>
            </a:ln>
          </p:spPr>
          <p:style>
            <a:lnRef idx="0"/>
            <a:fillRef idx="0"/>
            <a:effectRef idx="0"/>
            <a:fontRef idx="minor"/>
          </p:style>
        </p:sp>
        <p:sp>
          <p:nvSpPr>
            <p:cNvPr id="284" name="Line 39"/>
            <p:cNvSpPr/>
            <p:nvPr/>
          </p:nvSpPr>
          <p:spPr>
            <a:xfrm>
              <a:off x="3581280" y="5991840"/>
              <a:ext cx="360" cy="198720"/>
            </a:xfrm>
            <a:prstGeom prst="line">
              <a:avLst/>
            </a:prstGeom>
            <a:ln cap="rnd" w="9360">
              <a:solidFill>
                <a:srgbClr val="000000"/>
              </a:solidFill>
              <a:custDash>
                <a:ds d="500000" sp="400000"/>
              </a:custDash>
              <a:round/>
            </a:ln>
          </p:spPr>
          <p:style>
            <a:lnRef idx="0"/>
            <a:fillRef idx="0"/>
            <a:effectRef idx="0"/>
            <a:fontRef idx="minor"/>
          </p:style>
        </p:sp>
        <p:sp>
          <p:nvSpPr>
            <p:cNvPr id="285" name="Line 40"/>
            <p:cNvSpPr/>
            <p:nvPr/>
          </p:nvSpPr>
          <p:spPr>
            <a:xfrm>
              <a:off x="8048520" y="5991840"/>
              <a:ext cx="360" cy="198720"/>
            </a:xfrm>
            <a:prstGeom prst="line">
              <a:avLst/>
            </a:prstGeom>
            <a:ln cap="rnd" w="9360">
              <a:solidFill>
                <a:srgbClr val="000000"/>
              </a:solidFill>
              <a:custDash>
                <a:ds d="500000" sp="400000"/>
              </a:custDash>
              <a:round/>
            </a:ln>
          </p:spPr>
          <p:style>
            <a:lnRef idx="0"/>
            <a:fillRef idx="0"/>
            <a:effectRef idx="0"/>
            <a:fontRef idx="minor"/>
          </p:style>
        </p:sp>
        <p:sp>
          <p:nvSpPr>
            <p:cNvPr id="286" name="Line 41"/>
            <p:cNvSpPr/>
            <p:nvPr/>
          </p:nvSpPr>
          <p:spPr>
            <a:xfrm>
              <a:off x="4992120" y="4385880"/>
              <a:ext cx="1645560" cy="360"/>
            </a:xfrm>
            <a:prstGeom prst="line">
              <a:avLst/>
            </a:prstGeom>
            <a:ln cap="rnd" w="9360">
              <a:solidFill>
                <a:srgbClr val="000000"/>
              </a:solidFill>
              <a:custDash>
                <a:ds d="500000" sp="400000"/>
              </a:custDash>
              <a:round/>
            </a:ln>
          </p:spPr>
          <p:style>
            <a:lnRef idx="0"/>
            <a:fillRef idx="0"/>
            <a:effectRef idx="0"/>
            <a:fontRef idx="minor"/>
          </p:style>
        </p:sp>
        <p:sp>
          <p:nvSpPr>
            <p:cNvPr id="287" name="Line 42"/>
            <p:cNvSpPr/>
            <p:nvPr/>
          </p:nvSpPr>
          <p:spPr>
            <a:xfrm>
              <a:off x="4992120" y="3684600"/>
              <a:ext cx="360" cy="703080"/>
            </a:xfrm>
            <a:prstGeom prst="line">
              <a:avLst/>
            </a:prstGeom>
            <a:ln cap="rnd" w="9360">
              <a:solidFill>
                <a:srgbClr val="000000"/>
              </a:solidFill>
              <a:custDash>
                <a:ds d="500000" sp="400000"/>
              </a:custDash>
              <a:round/>
            </a:ln>
          </p:spPr>
          <p:style>
            <a:lnRef idx="0"/>
            <a:fillRef idx="0"/>
            <a:effectRef idx="0"/>
            <a:fontRef idx="minor"/>
          </p:style>
        </p:sp>
        <p:sp>
          <p:nvSpPr>
            <p:cNvPr id="288" name="Line 43"/>
            <p:cNvSpPr/>
            <p:nvPr/>
          </p:nvSpPr>
          <p:spPr>
            <a:xfrm flipH="1" flipV="1">
              <a:off x="3581280" y="3682440"/>
              <a:ext cx="1410840" cy="2160"/>
            </a:xfrm>
            <a:prstGeom prst="line">
              <a:avLst/>
            </a:prstGeom>
            <a:ln cap="rnd" w="9360">
              <a:solidFill>
                <a:srgbClr val="000000"/>
              </a:solidFill>
              <a:custDash>
                <a:ds d="500000" sp="400000"/>
              </a:custDash>
              <a:round/>
            </a:ln>
          </p:spPr>
          <p:style>
            <a:lnRef idx="0"/>
            <a:fillRef idx="0"/>
            <a:effectRef idx="0"/>
            <a:fontRef idx="minor"/>
          </p:style>
        </p:sp>
        <p:sp>
          <p:nvSpPr>
            <p:cNvPr id="289" name="Line 44"/>
            <p:cNvSpPr/>
            <p:nvPr/>
          </p:nvSpPr>
          <p:spPr>
            <a:xfrm>
              <a:off x="3581280" y="3885480"/>
              <a:ext cx="360" cy="2210400"/>
            </a:xfrm>
            <a:prstGeom prst="line">
              <a:avLst/>
            </a:prstGeom>
            <a:ln cap="rnd" w="9360">
              <a:solidFill>
                <a:srgbClr val="000000"/>
              </a:solidFill>
              <a:custDash>
                <a:ds d="500000" sp="400000"/>
              </a:custDash>
              <a:round/>
            </a:ln>
          </p:spPr>
          <p:style>
            <a:lnRef idx="0"/>
            <a:fillRef idx="0"/>
            <a:effectRef idx="0"/>
            <a:fontRef idx="minor"/>
          </p:style>
        </p:sp>
        <p:sp>
          <p:nvSpPr>
            <p:cNvPr id="290" name="Line 45"/>
            <p:cNvSpPr/>
            <p:nvPr/>
          </p:nvSpPr>
          <p:spPr>
            <a:xfrm flipV="1">
              <a:off x="6637680" y="3684600"/>
              <a:ext cx="360" cy="703080"/>
            </a:xfrm>
            <a:prstGeom prst="line">
              <a:avLst/>
            </a:prstGeom>
            <a:ln cap="rnd" w="9360">
              <a:solidFill>
                <a:srgbClr val="000000"/>
              </a:solidFill>
              <a:custDash>
                <a:ds d="500000" sp="400000"/>
              </a:custDash>
              <a:round/>
            </a:ln>
          </p:spPr>
          <p:style>
            <a:lnRef idx="0"/>
            <a:fillRef idx="0"/>
            <a:effectRef idx="0"/>
            <a:fontRef idx="minor"/>
          </p:style>
        </p:sp>
        <p:sp>
          <p:nvSpPr>
            <p:cNvPr id="291" name="Line 46"/>
            <p:cNvSpPr/>
            <p:nvPr/>
          </p:nvSpPr>
          <p:spPr>
            <a:xfrm flipV="1">
              <a:off x="6637680" y="3682440"/>
              <a:ext cx="1410840" cy="2160"/>
            </a:xfrm>
            <a:prstGeom prst="line">
              <a:avLst/>
            </a:prstGeom>
            <a:ln cap="rnd" w="9360">
              <a:solidFill>
                <a:srgbClr val="000000"/>
              </a:solidFill>
              <a:custDash>
                <a:ds d="500000" sp="400000"/>
              </a:custDash>
              <a:round/>
            </a:ln>
          </p:spPr>
          <p:style>
            <a:lnRef idx="0"/>
            <a:fillRef idx="0"/>
            <a:effectRef idx="0"/>
            <a:fontRef idx="minor"/>
          </p:style>
        </p:sp>
        <p:sp>
          <p:nvSpPr>
            <p:cNvPr id="292" name="Line 47"/>
            <p:cNvSpPr/>
            <p:nvPr/>
          </p:nvSpPr>
          <p:spPr>
            <a:xfrm>
              <a:off x="8048520" y="3885480"/>
              <a:ext cx="360" cy="2210400"/>
            </a:xfrm>
            <a:prstGeom prst="line">
              <a:avLst/>
            </a:prstGeom>
            <a:ln cap="rnd" w="9360">
              <a:solidFill>
                <a:srgbClr val="000000"/>
              </a:solidFill>
              <a:custDash>
                <a:ds d="500000" sp="400000"/>
              </a:custDash>
              <a:round/>
            </a:ln>
          </p:spPr>
          <p:style>
            <a:lnRef idx="0"/>
            <a:fillRef idx="0"/>
            <a:effectRef idx="0"/>
            <a:fontRef idx="minor"/>
          </p:style>
        </p:sp>
        <p:sp>
          <p:nvSpPr>
            <p:cNvPr id="293" name="Line 48"/>
            <p:cNvSpPr/>
            <p:nvPr/>
          </p:nvSpPr>
          <p:spPr>
            <a:xfrm>
              <a:off x="3581280" y="3079440"/>
              <a:ext cx="4467240" cy="360"/>
            </a:xfrm>
            <a:prstGeom prst="line">
              <a:avLst/>
            </a:prstGeom>
            <a:ln cap="rnd" w="9360">
              <a:solidFill>
                <a:srgbClr val="000000"/>
              </a:solidFill>
              <a:custDash>
                <a:ds d="500000" sp="400000"/>
              </a:custDash>
              <a:round/>
            </a:ln>
          </p:spPr>
          <p:style>
            <a:lnRef idx="0"/>
            <a:fillRef idx="0"/>
            <a:effectRef idx="0"/>
            <a:fontRef idx="minor"/>
          </p:style>
        </p:sp>
        <p:sp>
          <p:nvSpPr>
            <p:cNvPr id="294" name="Line 49"/>
            <p:cNvSpPr/>
            <p:nvPr/>
          </p:nvSpPr>
          <p:spPr>
            <a:xfrm>
              <a:off x="8048520" y="3282480"/>
              <a:ext cx="360" cy="603000"/>
            </a:xfrm>
            <a:prstGeom prst="line">
              <a:avLst/>
            </a:prstGeom>
            <a:ln cap="rnd" w="9360">
              <a:solidFill>
                <a:srgbClr val="000000"/>
              </a:solidFill>
              <a:custDash>
                <a:ds d="500000" sp="400000"/>
              </a:custDash>
              <a:round/>
            </a:ln>
          </p:spPr>
          <p:style>
            <a:lnRef idx="0"/>
            <a:fillRef idx="0"/>
            <a:effectRef idx="0"/>
            <a:fontRef idx="minor"/>
          </p:style>
        </p:sp>
        <p:sp>
          <p:nvSpPr>
            <p:cNvPr id="295" name="Line 50"/>
            <p:cNvSpPr/>
            <p:nvPr/>
          </p:nvSpPr>
          <p:spPr>
            <a:xfrm>
              <a:off x="3581280" y="3282480"/>
              <a:ext cx="360" cy="603000"/>
            </a:xfrm>
            <a:prstGeom prst="line">
              <a:avLst/>
            </a:prstGeom>
            <a:ln cap="rnd" w="9360">
              <a:solidFill>
                <a:srgbClr val="000000"/>
              </a:solidFill>
              <a:custDash>
                <a:ds d="500000" sp="400000"/>
              </a:custDash>
              <a:round/>
            </a:ln>
          </p:spPr>
          <p:style>
            <a:lnRef idx="0"/>
            <a:fillRef idx="0"/>
            <a:effectRef idx="0"/>
            <a:fontRef idx="minor"/>
          </p:style>
        </p:sp>
        <p:sp>
          <p:nvSpPr>
            <p:cNvPr id="296" name="Line 51"/>
            <p:cNvSpPr/>
            <p:nvPr/>
          </p:nvSpPr>
          <p:spPr>
            <a:xfrm>
              <a:off x="3581280" y="2577240"/>
              <a:ext cx="4467240" cy="360"/>
            </a:xfrm>
            <a:prstGeom prst="line">
              <a:avLst/>
            </a:prstGeom>
            <a:ln cap="rnd" w="9360">
              <a:solidFill>
                <a:srgbClr val="000000"/>
              </a:solidFill>
              <a:custDash>
                <a:ds d="500000" sp="400000"/>
              </a:custDash>
              <a:round/>
            </a:ln>
          </p:spPr>
          <p:style>
            <a:lnRef idx="0"/>
            <a:fillRef idx="0"/>
            <a:effectRef idx="0"/>
            <a:fontRef idx="minor"/>
          </p:style>
        </p:sp>
        <p:sp>
          <p:nvSpPr>
            <p:cNvPr id="297" name="Line 52"/>
            <p:cNvSpPr/>
            <p:nvPr/>
          </p:nvSpPr>
          <p:spPr>
            <a:xfrm>
              <a:off x="8048520" y="2780280"/>
              <a:ext cx="360" cy="502200"/>
            </a:xfrm>
            <a:prstGeom prst="line">
              <a:avLst/>
            </a:prstGeom>
            <a:ln cap="rnd" w="9360">
              <a:solidFill>
                <a:srgbClr val="000000"/>
              </a:solidFill>
              <a:custDash>
                <a:ds d="500000" sp="400000"/>
              </a:custDash>
              <a:round/>
            </a:ln>
          </p:spPr>
          <p:style>
            <a:lnRef idx="0"/>
            <a:fillRef idx="0"/>
            <a:effectRef idx="0"/>
            <a:fontRef idx="minor"/>
          </p:style>
        </p:sp>
        <p:sp>
          <p:nvSpPr>
            <p:cNvPr id="298" name="Line 53"/>
            <p:cNvSpPr/>
            <p:nvPr/>
          </p:nvSpPr>
          <p:spPr>
            <a:xfrm>
              <a:off x="3581280" y="2780280"/>
              <a:ext cx="360" cy="502200"/>
            </a:xfrm>
            <a:prstGeom prst="line">
              <a:avLst/>
            </a:prstGeom>
            <a:ln cap="rnd" w="9360">
              <a:solidFill>
                <a:srgbClr val="000000"/>
              </a:solidFill>
              <a:custDash>
                <a:ds d="500000" sp="400000"/>
              </a:custDash>
              <a:round/>
            </a:ln>
          </p:spPr>
          <p:style>
            <a:lnRef idx="0"/>
            <a:fillRef idx="0"/>
            <a:effectRef idx="0"/>
            <a:fontRef idx="minor"/>
          </p:style>
        </p:sp>
        <p:sp>
          <p:nvSpPr>
            <p:cNvPr id="299" name="Line 54"/>
            <p:cNvSpPr/>
            <p:nvPr/>
          </p:nvSpPr>
          <p:spPr>
            <a:xfrm>
              <a:off x="6872760" y="3334680"/>
              <a:ext cx="235440" cy="360"/>
            </a:xfrm>
            <a:prstGeom prst="line">
              <a:avLst/>
            </a:prstGeom>
            <a:ln w="9360">
              <a:solidFill>
                <a:srgbClr val="000000"/>
              </a:solidFill>
              <a:round/>
              <a:tailEnd len="med" type="stealth" w="med"/>
            </a:ln>
          </p:spPr>
          <p:style>
            <a:lnRef idx="0"/>
            <a:fillRef idx="0"/>
            <a:effectRef idx="0"/>
            <a:fontRef idx="minor"/>
          </p:style>
        </p:sp>
        <p:sp>
          <p:nvSpPr>
            <p:cNvPr id="300" name="Line 55"/>
            <p:cNvSpPr/>
            <p:nvPr/>
          </p:nvSpPr>
          <p:spPr>
            <a:xfrm>
              <a:off x="4521600" y="3329640"/>
              <a:ext cx="235080" cy="360"/>
            </a:xfrm>
            <a:prstGeom prst="line">
              <a:avLst/>
            </a:prstGeom>
            <a:ln w="9360">
              <a:solidFill>
                <a:srgbClr val="000000"/>
              </a:solidFill>
              <a:round/>
              <a:headEnd len="med" type="stealth" w="med"/>
            </a:ln>
          </p:spPr>
          <p:style>
            <a:lnRef idx="0"/>
            <a:fillRef idx="0"/>
            <a:effectRef idx="0"/>
            <a:fontRef idx="minor"/>
          </p:style>
        </p:sp>
        <p:sp>
          <p:nvSpPr>
            <p:cNvPr id="301" name="Line 56"/>
            <p:cNvSpPr/>
            <p:nvPr/>
          </p:nvSpPr>
          <p:spPr>
            <a:xfrm>
              <a:off x="4756680" y="1815840"/>
              <a:ext cx="463680" cy="360"/>
            </a:xfrm>
            <a:prstGeom prst="line">
              <a:avLst/>
            </a:prstGeom>
            <a:ln w="9360">
              <a:solidFill>
                <a:srgbClr val="000000"/>
              </a:solidFill>
              <a:round/>
            </a:ln>
          </p:spPr>
          <p:style>
            <a:lnRef idx="0"/>
            <a:fillRef idx="0"/>
            <a:effectRef idx="0"/>
            <a:fontRef idx="minor"/>
          </p:style>
        </p:sp>
        <p:sp>
          <p:nvSpPr>
            <p:cNvPr id="302" name="Line 57"/>
            <p:cNvSpPr/>
            <p:nvPr/>
          </p:nvSpPr>
          <p:spPr>
            <a:xfrm flipH="1">
              <a:off x="6402600" y="1819800"/>
              <a:ext cx="470160" cy="360"/>
            </a:xfrm>
            <a:prstGeom prst="line">
              <a:avLst/>
            </a:prstGeom>
            <a:ln w="9360">
              <a:solidFill>
                <a:srgbClr val="000000"/>
              </a:solidFill>
              <a:round/>
            </a:ln>
          </p:spPr>
          <p:style>
            <a:lnRef idx="0"/>
            <a:fillRef idx="0"/>
            <a:effectRef idx="0"/>
            <a:fontRef idx="minor"/>
          </p:style>
        </p:sp>
        <p:sp>
          <p:nvSpPr>
            <p:cNvPr id="303" name="Line 58"/>
            <p:cNvSpPr/>
            <p:nvPr/>
          </p:nvSpPr>
          <p:spPr>
            <a:xfrm>
              <a:off x="3581280" y="1371600"/>
              <a:ext cx="4467240" cy="360"/>
            </a:xfrm>
            <a:prstGeom prst="line">
              <a:avLst/>
            </a:prstGeom>
            <a:ln cap="rnd" w="9360">
              <a:solidFill>
                <a:srgbClr val="000000"/>
              </a:solidFill>
              <a:custDash>
                <a:ds d="500000" sp="400000"/>
              </a:custDash>
              <a:round/>
            </a:ln>
          </p:spPr>
          <p:style>
            <a:lnRef idx="0"/>
            <a:fillRef idx="0"/>
            <a:effectRef idx="0"/>
            <a:fontRef idx="minor"/>
          </p:style>
        </p:sp>
        <p:sp>
          <p:nvSpPr>
            <p:cNvPr id="304" name="Line 59"/>
            <p:cNvSpPr/>
            <p:nvPr/>
          </p:nvSpPr>
          <p:spPr>
            <a:xfrm>
              <a:off x="8048520" y="1371600"/>
              <a:ext cx="360" cy="1406520"/>
            </a:xfrm>
            <a:prstGeom prst="line">
              <a:avLst/>
            </a:prstGeom>
            <a:ln cap="rnd" w="9360">
              <a:solidFill>
                <a:srgbClr val="000000"/>
              </a:solidFill>
              <a:custDash>
                <a:ds d="500000" sp="400000"/>
              </a:custDash>
              <a:round/>
            </a:ln>
          </p:spPr>
          <p:style>
            <a:lnRef idx="0"/>
            <a:fillRef idx="0"/>
            <a:effectRef idx="0"/>
            <a:fontRef idx="minor"/>
          </p:style>
        </p:sp>
        <p:sp>
          <p:nvSpPr>
            <p:cNvPr id="305" name="Line 60"/>
            <p:cNvSpPr/>
            <p:nvPr/>
          </p:nvSpPr>
          <p:spPr>
            <a:xfrm>
              <a:off x="3581280" y="1371600"/>
              <a:ext cx="360" cy="1406520"/>
            </a:xfrm>
            <a:prstGeom prst="line">
              <a:avLst/>
            </a:prstGeom>
            <a:ln cap="rnd" w="9360">
              <a:solidFill>
                <a:srgbClr val="000000"/>
              </a:solidFill>
              <a:custDash>
                <a:ds d="500000" sp="400000"/>
              </a:custDash>
              <a:round/>
            </a:ln>
          </p:spPr>
          <p:style>
            <a:lnRef idx="0"/>
            <a:fillRef idx="0"/>
            <a:effectRef idx="0"/>
            <a:fontRef idx="minor"/>
          </p:style>
        </p:sp>
        <p:sp>
          <p:nvSpPr>
            <p:cNvPr id="306" name="CustomShape 61"/>
            <p:cNvSpPr/>
            <p:nvPr/>
          </p:nvSpPr>
          <p:spPr>
            <a:xfrm>
              <a:off x="6873120" y="1672920"/>
              <a:ext cx="704880" cy="303120"/>
            </a:xfrm>
            <a:prstGeom prst="rect">
              <a:avLst/>
            </a:prstGeom>
            <a:solidFill>
              <a:srgbClr val="ffffff"/>
            </a:solidFill>
            <a:ln w="9360">
              <a:solidFill>
                <a:srgbClr val="000000"/>
              </a:solidFill>
              <a:miter/>
            </a:ln>
          </p:spPr>
          <p:style>
            <a:lnRef idx="0"/>
            <a:fillRef idx="0"/>
            <a:effectRef idx="0"/>
            <a:fontRef idx="minor"/>
          </p:style>
          <p:txBody>
            <a:bodyPr lIns="0" rIns="0" tIns="0" bIns="0"/>
            <a:p>
              <a:pPr algn="ctr">
                <a:lnSpc>
                  <a:spcPct val="88000"/>
                </a:lnSpc>
              </a:pPr>
              <a:r>
                <a:rPr b="0" lang="en-US" sz="900" spc="-1" strike="noStrike">
                  <a:solidFill>
                    <a:srgbClr val="000000"/>
                  </a:solidFill>
                  <a:latin typeface="Times New Roman"/>
                  <a:ea typeface="宋体"/>
                </a:rPr>
                <a:t>头文件</a:t>
              </a:r>
              <a:endParaRPr b="0" lang="en-US" sz="900" spc="-1" strike="noStrike">
                <a:latin typeface="Arial"/>
              </a:endParaRPr>
            </a:p>
            <a:p>
              <a:pPr algn="ctr">
                <a:lnSpc>
                  <a:spcPct val="88000"/>
                </a:lnSpc>
              </a:pPr>
              <a:r>
                <a:rPr b="0" lang="en-US" sz="900" spc="-1" strike="noStrike">
                  <a:solidFill>
                    <a:srgbClr val="000000"/>
                  </a:solidFill>
                  <a:latin typeface="Times New Roman"/>
                  <a:ea typeface="宋体"/>
                </a:rPr>
                <a:t>（</a:t>
              </a:r>
              <a:r>
                <a:rPr b="0" lang="en-US" sz="900" spc="-1" strike="noStrike">
                  <a:solidFill>
                    <a:srgbClr val="000000"/>
                  </a:solidFill>
                  <a:latin typeface="Times New Roman"/>
                  <a:ea typeface="宋体"/>
                </a:rPr>
                <a:t>*.h</a:t>
              </a:r>
              <a:r>
                <a:rPr b="0" lang="en-US" sz="900" spc="-1" strike="noStrike">
                  <a:solidFill>
                    <a:srgbClr val="000000"/>
                  </a:solidFill>
                  <a:latin typeface="Times New Roman"/>
                  <a:ea typeface="宋体"/>
                </a:rPr>
                <a:t>，</a:t>
              </a:r>
              <a:r>
                <a:rPr b="0" lang="en-US" sz="900" spc="-1" strike="noStrike">
                  <a:solidFill>
                    <a:srgbClr val="000000"/>
                  </a:solidFill>
                  <a:latin typeface="Times New Roman"/>
                  <a:ea typeface="宋体"/>
                </a:rPr>
                <a:t>*.hpp</a:t>
              </a:r>
              <a:r>
                <a:rPr b="0" lang="en-US" sz="900" spc="-1" strike="noStrike">
                  <a:solidFill>
                    <a:srgbClr val="000000"/>
                  </a:solidFill>
                  <a:latin typeface="Times New Roman"/>
                  <a:ea typeface="宋体"/>
                </a:rPr>
                <a:t>）</a:t>
              </a:r>
              <a:endParaRPr b="0" lang="en-US" sz="900" spc="-1" strike="noStrike">
                <a:latin typeface="Arial"/>
              </a:endParaRPr>
            </a:p>
          </p:txBody>
        </p:sp>
        <p:sp>
          <p:nvSpPr>
            <p:cNvPr id="307" name="CustomShape 62"/>
            <p:cNvSpPr/>
            <p:nvPr/>
          </p:nvSpPr>
          <p:spPr>
            <a:xfrm>
              <a:off x="4874400" y="2175480"/>
              <a:ext cx="704880" cy="303120"/>
            </a:xfrm>
            <a:prstGeom prst="rect">
              <a:avLst/>
            </a:prstGeom>
            <a:solidFill>
              <a:srgbClr val="ffffff"/>
            </a:solidFill>
            <a:ln w="9360">
              <a:solidFill>
                <a:srgbClr val="000000"/>
              </a:solidFill>
              <a:miter/>
            </a:ln>
          </p:spPr>
          <p:style>
            <a:lnRef idx="0"/>
            <a:fillRef idx="0"/>
            <a:effectRef idx="0"/>
            <a:fontRef idx="minor"/>
          </p:style>
          <p:txBody>
            <a:bodyPr lIns="0" rIns="0" tIns="0" bIns="0"/>
            <a:p>
              <a:pPr algn="ctr">
                <a:lnSpc>
                  <a:spcPct val="144000"/>
                </a:lnSpc>
              </a:pPr>
              <a:r>
                <a:rPr b="0" lang="en-US" sz="900" spc="-1" strike="noStrike">
                  <a:solidFill>
                    <a:srgbClr val="000000"/>
                  </a:solidFill>
                  <a:latin typeface="Times New Roman"/>
                  <a:ea typeface="宋体"/>
                </a:rPr>
                <a:t>C/C++</a:t>
              </a:r>
              <a:r>
                <a:rPr b="0" lang="en-US" sz="900" spc="-1" strike="noStrike">
                  <a:solidFill>
                    <a:srgbClr val="000000"/>
                  </a:solidFill>
                  <a:latin typeface="Times New Roman"/>
                  <a:ea typeface="宋体"/>
                </a:rPr>
                <a:t>源代码</a:t>
              </a:r>
              <a:endParaRPr b="0" lang="en-US" sz="900" spc="-1" strike="noStrike">
                <a:latin typeface="Arial"/>
              </a:endParaRPr>
            </a:p>
          </p:txBody>
        </p:sp>
        <p:sp>
          <p:nvSpPr>
            <p:cNvPr id="308" name="CustomShape 63"/>
            <p:cNvSpPr/>
            <p:nvPr/>
          </p:nvSpPr>
          <p:spPr>
            <a:xfrm>
              <a:off x="6050160" y="2175480"/>
              <a:ext cx="704880" cy="303120"/>
            </a:xfrm>
            <a:prstGeom prst="rect">
              <a:avLst/>
            </a:prstGeom>
            <a:solidFill>
              <a:srgbClr val="ffffff"/>
            </a:solidFill>
            <a:ln w="9360">
              <a:solidFill>
                <a:srgbClr val="000000"/>
              </a:solidFill>
              <a:miter/>
            </a:ln>
          </p:spPr>
          <p:style>
            <a:lnRef idx="0"/>
            <a:fillRef idx="0"/>
            <a:effectRef idx="0"/>
            <a:fontRef idx="minor"/>
          </p:style>
          <p:txBody>
            <a:bodyPr lIns="0" rIns="0" tIns="0" bIns="0"/>
            <a:p>
              <a:pPr algn="ctr">
                <a:lnSpc>
                  <a:spcPct val="144000"/>
                </a:lnSpc>
              </a:pPr>
              <a:r>
                <a:rPr b="0" lang="en-US" sz="900" spc="-1" strike="noStrike">
                  <a:solidFill>
                    <a:srgbClr val="000000"/>
                  </a:solidFill>
                  <a:latin typeface="Times New Roman"/>
                  <a:ea typeface="宋体"/>
                </a:rPr>
                <a:t>汇编源代码</a:t>
              </a:r>
              <a:endParaRPr b="0" lang="en-US" sz="900" spc="-1" strike="noStrike">
                <a:latin typeface="Arial"/>
              </a:endParaRPr>
            </a:p>
          </p:txBody>
        </p:sp>
        <p:sp>
          <p:nvSpPr>
            <p:cNvPr id="309" name="CustomShape 64"/>
            <p:cNvSpPr/>
            <p:nvPr/>
          </p:nvSpPr>
          <p:spPr>
            <a:xfrm>
              <a:off x="7108200" y="3180240"/>
              <a:ext cx="704880" cy="303120"/>
            </a:xfrm>
            <a:prstGeom prst="rect">
              <a:avLst/>
            </a:prstGeom>
            <a:solidFill>
              <a:srgbClr val="ffffff"/>
            </a:solidFill>
            <a:ln w="9360">
              <a:solidFill>
                <a:srgbClr val="000000"/>
              </a:solidFill>
              <a:miter/>
            </a:ln>
          </p:spPr>
          <p:style>
            <a:lnRef idx="0"/>
            <a:fillRef idx="0"/>
            <a:effectRef idx="0"/>
            <a:fontRef idx="minor"/>
          </p:style>
          <p:txBody>
            <a:bodyPr lIns="0" rIns="0" tIns="0" bIns="0"/>
            <a:p>
              <a:pPr algn="ctr">
                <a:lnSpc>
                  <a:spcPct val="144000"/>
                </a:lnSpc>
              </a:pPr>
              <a:r>
                <a:rPr b="0" lang="en-US" sz="900" spc="-1" strike="noStrike">
                  <a:solidFill>
                    <a:srgbClr val="000000"/>
                  </a:solidFill>
                  <a:latin typeface="Times New Roman"/>
                  <a:ea typeface="宋体"/>
                </a:rPr>
                <a:t>源文件列表</a:t>
              </a:r>
              <a:endParaRPr b="0" lang="en-US" sz="900" spc="-1" strike="noStrike">
                <a:latin typeface="Arial"/>
              </a:endParaRPr>
            </a:p>
          </p:txBody>
        </p:sp>
        <p:sp>
          <p:nvSpPr>
            <p:cNvPr id="310" name="CustomShape 65"/>
            <p:cNvSpPr/>
            <p:nvPr/>
          </p:nvSpPr>
          <p:spPr>
            <a:xfrm>
              <a:off x="3816360" y="3180240"/>
              <a:ext cx="704880" cy="303120"/>
            </a:xfrm>
            <a:prstGeom prst="rect">
              <a:avLst/>
            </a:prstGeom>
            <a:solidFill>
              <a:srgbClr val="ffffff"/>
            </a:solidFill>
            <a:ln w="9360">
              <a:solidFill>
                <a:srgbClr val="000000"/>
              </a:solidFill>
              <a:miter/>
            </a:ln>
          </p:spPr>
          <p:style>
            <a:lnRef idx="0"/>
            <a:fillRef idx="0"/>
            <a:effectRef idx="0"/>
            <a:fontRef idx="minor"/>
          </p:style>
          <p:txBody>
            <a:bodyPr lIns="0" rIns="0" tIns="0" bIns="0"/>
            <a:p>
              <a:pPr algn="ctr">
                <a:lnSpc>
                  <a:spcPct val="144000"/>
                </a:lnSpc>
              </a:pPr>
              <a:r>
                <a:rPr b="0" lang="en-US" sz="900" spc="-1" strike="noStrike">
                  <a:solidFill>
                    <a:srgbClr val="000000"/>
                  </a:solidFill>
                  <a:latin typeface="Times New Roman"/>
                  <a:ea typeface="宋体"/>
                </a:rPr>
                <a:t>源文件列表</a:t>
              </a:r>
              <a:endParaRPr b="0" lang="en-US" sz="900" spc="-1" strike="noStrike">
                <a:latin typeface="Arial"/>
              </a:endParaRPr>
            </a:p>
          </p:txBody>
        </p:sp>
        <p:sp>
          <p:nvSpPr>
            <p:cNvPr id="311" name="CustomShape 66"/>
            <p:cNvSpPr/>
            <p:nvPr/>
          </p:nvSpPr>
          <p:spPr>
            <a:xfrm>
              <a:off x="8334000" y="1702800"/>
              <a:ext cx="352440" cy="1004400"/>
            </a:xfrm>
            <a:prstGeom prst="rect">
              <a:avLst/>
            </a:prstGeom>
            <a:solidFill>
              <a:srgbClr val="ffffff"/>
            </a:solidFill>
            <a:ln w="9360">
              <a:solidFill>
                <a:srgbClr val="000000"/>
              </a:solidFill>
              <a:miter/>
            </a:ln>
          </p:spPr>
          <p:style>
            <a:lnRef idx="0"/>
            <a:fillRef idx="0"/>
            <a:effectRef idx="0"/>
            <a:fontRef idx="minor"/>
          </p:style>
          <p:txBody>
            <a:bodyPr lIns="0" rIns="0" tIns="0" bIns="0" vert="vert" rot="5400000"/>
            <a:p>
              <a:pPr algn="ctr">
                <a:lnSpc>
                  <a:spcPct val="100000"/>
                </a:lnSpc>
                <a:spcBef>
                  <a:spcPts val="462"/>
                </a:spcBef>
              </a:pPr>
              <a:r>
                <a:rPr b="0" lang="en-US" sz="900" spc="-1" strike="noStrike">
                  <a:solidFill>
                    <a:srgbClr val="000000"/>
                  </a:solidFill>
                  <a:latin typeface="Times New Roman"/>
                  <a:ea typeface="宋体"/>
                </a:rPr>
                <a:t>源代码编辑阶段</a:t>
              </a:r>
              <a:endParaRPr b="0" lang="en-US" sz="900" spc="-1" strike="noStrike">
                <a:latin typeface="Arial"/>
              </a:endParaRPr>
            </a:p>
          </p:txBody>
        </p:sp>
        <p:sp>
          <p:nvSpPr>
            <p:cNvPr id="312" name="CustomShape 67"/>
            <p:cNvSpPr/>
            <p:nvPr/>
          </p:nvSpPr>
          <p:spPr>
            <a:xfrm>
              <a:off x="8334000" y="3074760"/>
              <a:ext cx="352440" cy="602640"/>
            </a:xfrm>
            <a:prstGeom prst="rect">
              <a:avLst/>
            </a:prstGeom>
            <a:solidFill>
              <a:srgbClr val="ffffff"/>
            </a:solidFill>
            <a:ln w="9360">
              <a:solidFill>
                <a:srgbClr val="000000"/>
              </a:solidFill>
              <a:miter/>
            </a:ln>
          </p:spPr>
          <p:style>
            <a:lnRef idx="0"/>
            <a:fillRef idx="0"/>
            <a:effectRef idx="0"/>
            <a:fontRef idx="minor"/>
          </p:style>
          <p:txBody>
            <a:bodyPr lIns="0" rIns="0" tIns="0" bIns="0"/>
            <a:p>
              <a:pPr algn="ctr">
                <a:lnSpc>
                  <a:spcPct val="80000"/>
                </a:lnSpc>
                <a:spcBef>
                  <a:spcPts val="300"/>
                </a:spcBef>
              </a:pPr>
              <a:r>
                <a:rPr b="0" lang="en-US" sz="900" spc="-1" strike="noStrike">
                  <a:solidFill>
                    <a:srgbClr val="000000"/>
                  </a:solidFill>
                  <a:latin typeface="Times New Roman"/>
                  <a:ea typeface="宋体"/>
                </a:rPr>
                <a:t>源文件编译阶段</a:t>
              </a:r>
              <a:endParaRPr b="0" lang="en-US" sz="900" spc="-1" strike="noStrike">
                <a:latin typeface="Arial"/>
              </a:endParaRPr>
            </a:p>
            <a:p>
              <a:pPr algn="just">
                <a:lnSpc>
                  <a:spcPct val="144000"/>
                </a:lnSpc>
              </a:pPr>
              <a:endParaRPr b="0" lang="en-US" sz="900" spc="-1" strike="noStrike">
                <a:latin typeface="Arial"/>
              </a:endParaRPr>
            </a:p>
          </p:txBody>
        </p:sp>
        <p:sp>
          <p:nvSpPr>
            <p:cNvPr id="313" name="CustomShape 68"/>
            <p:cNvSpPr/>
            <p:nvPr/>
          </p:nvSpPr>
          <p:spPr>
            <a:xfrm>
              <a:off x="8334000" y="4145040"/>
              <a:ext cx="352440" cy="1104840"/>
            </a:xfrm>
            <a:prstGeom prst="rect">
              <a:avLst/>
            </a:prstGeom>
            <a:solidFill>
              <a:srgbClr val="ffffff"/>
            </a:solidFill>
            <a:ln w="9360">
              <a:solidFill>
                <a:srgbClr val="000000"/>
              </a:solidFill>
              <a:miter/>
            </a:ln>
          </p:spPr>
          <p:style>
            <a:lnRef idx="0"/>
            <a:fillRef idx="0"/>
            <a:effectRef idx="0"/>
            <a:fontRef idx="minor"/>
          </p:style>
          <p:txBody>
            <a:bodyPr lIns="0" rIns="0" tIns="0" bIns="0" vert="vert" rot="5400000"/>
            <a:p>
              <a:pPr algn="ctr">
                <a:lnSpc>
                  <a:spcPct val="80000"/>
                </a:lnSpc>
                <a:spcBef>
                  <a:spcPts val="774"/>
                </a:spcBef>
              </a:pPr>
              <a:r>
                <a:rPr b="0" lang="en-US" sz="900" spc="-1" strike="noStrike">
                  <a:solidFill>
                    <a:srgbClr val="000000"/>
                  </a:solidFill>
                  <a:latin typeface="Times New Roman"/>
                  <a:ea typeface="宋体"/>
                </a:rPr>
                <a:t>链接与重定位</a:t>
              </a:r>
              <a:endParaRPr b="0" lang="en-US" sz="900" spc="-1" strike="noStrike">
                <a:latin typeface="Arial"/>
              </a:endParaRPr>
            </a:p>
          </p:txBody>
        </p:sp>
        <p:sp>
          <p:nvSpPr>
            <p:cNvPr id="314" name="CustomShape 69"/>
            <p:cNvSpPr/>
            <p:nvPr/>
          </p:nvSpPr>
          <p:spPr>
            <a:xfrm>
              <a:off x="8334000" y="5652360"/>
              <a:ext cx="351000" cy="602640"/>
            </a:xfrm>
            <a:prstGeom prst="rect">
              <a:avLst/>
            </a:prstGeom>
            <a:solidFill>
              <a:srgbClr val="ffffff"/>
            </a:solidFill>
            <a:ln w="9360">
              <a:solidFill>
                <a:srgbClr val="000000"/>
              </a:solidFill>
              <a:miter/>
            </a:ln>
          </p:spPr>
          <p:style>
            <a:lnRef idx="0"/>
            <a:fillRef idx="0"/>
            <a:effectRef idx="0"/>
            <a:fontRef idx="minor"/>
          </p:style>
          <p:txBody>
            <a:bodyPr lIns="0" rIns="0" tIns="0" bIns="0"/>
            <a:p>
              <a:pPr algn="ctr">
                <a:lnSpc>
                  <a:spcPct val="80000"/>
                </a:lnSpc>
                <a:spcBef>
                  <a:spcPts val="300"/>
                </a:spcBef>
              </a:pPr>
              <a:r>
                <a:rPr b="0" lang="en-US" sz="900" spc="-1" strike="noStrike">
                  <a:solidFill>
                    <a:srgbClr val="000000"/>
                  </a:solidFill>
                  <a:latin typeface="Times New Roman"/>
                  <a:ea typeface="宋体"/>
                </a:rPr>
                <a:t>调试与下载阶段</a:t>
              </a:r>
              <a:endParaRPr b="0" lang="en-US" sz="900" spc="-1" strike="noStrike">
                <a:latin typeface="Arial"/>
              </a:endParaRPr>
            </a:p>
            <a:p>
              <a:pPr algn="ctr">
                <a:lnSpc>
                  <a:spcPct val="144000"/>
                </a:lnSpc>
              </a:pPr>
              <a:endParaRPr b="0" lang="en-US" sz="900" spc="-1" strike="noStrike">
                <a:latin typeface="Arial"/>
              </a:endParaRPr>
            </a:p>
          </p:txBody>
        </p:sp>
        <p:sp>
          <p:nvSpPr>
            <p:cNvPr id="315" name="CustomShape 70"/>
            <p:cNvSpPr/>
            <p:nvPr/>
          </p:nvSpPr>
          <p:spPr>
            <a:xfrm>
              <a:off x="3934080" y="5186160"/>
              <a:ext cx="822600" cy="303120"/>
            </a:xfrm>
            <a:prstGeom prst="rect">
              <a:avLst/>
            </a:prstGeom>
            <a:solidFill>
              <a:srgbClr val="ffffff"/>
            </a:solidFill>
            <a:ln w="9360">
              <a:solidFill>
                <a:srgbClr val="000000"/>
              </a:solidFill>
              <a:miter/>
            </a:ln>
          </p:spPr>
          <p:style>
            <a:lnRef idx="0"/>
            <a:fillRef idx="0"/>
            <a:effectRef idx="0"/>
            <a:fontRef idx="minor"/>
          </p:style>
          <p:txBody>
            <a:bodyPr lIns="0" rIns="0" tIns="0" bIns="0"/>
            <a:p>
              <a:pPr algn="ctr">
                <a:lnSpc>
                  <a:spcPct val="80000"/>
                </a:lnSpc>
              </a:pPr>
              <a:r>
                <a:rPr b="0" lang="en-US" sz="900" spc="-1" strike="noStrike">
                  <a:solidFill>
                    <a:srgbClr val="000000"/>
                  </a:solidFill>
                  <a:latin typeface="Times New Roman"/>
                  <a:ea typeface="宋体"/>
                </a:rPr>
                <a:t>重定位文件表</a:t>
              </a:r>
              <a:endParaRPr b="0" lang="en-US" sz="900" spc="-1" strike="noStrike">
                <a:latin typeface="Arial"/>
              </a:endParaRPr>
            </a:p>
            <a:p>
              <a:pPr algn="just">
                <a:lnSpc>
                  <a:spcPct val="80000"/>
                </a:lnSpc>
              </a:pPr>
              <a:r>
                <a:rPr b="0" lang="en-US" sz="900" spc="-1" strike="noStrike">
                  <a:solidFill>
                    <a:srgbClr val="000000"/>
                  </a:solidFill>
                  <a:latin typeface="Times New Roman"/>
                  <a:ea typeface="宋体"/>
                </a:rPr>
                <a:t>（</a:t>
              </a:r>
              <a:r>
                <a:rPr b="0" lang="en-US" sz="900" spc="-1" strike="noStrike">
                  <a:solidFill>
                    <a:srgbClr val="000000"/>
                  </a:solidFill>
                  <a:latin typeface="Times New Roman"/>
                  <a:ea typeface="宋体"/>
                </a:rPr>
                <a:t>*.o</a:t>
              </a:r>
              <a:r>
                <a:rPr b="0" lang="en-US" sz="900" spc="-1" strike="noStrike">
                  <a:solidFill>
                    <a:srgbClr val="000000"/>
                  </a:solidFill>
                  <a:latin typeface="Times New Roman"/>
                  <a:ea typeface="宋体"/>
                </a:rPr>
                <a:t>，</a:t>
              </a:r>
              <a:r>
                <a:rPr b="0" lang="en-US" sz="900" spc="-1" strike="noStrike">
                  <a:solidFill>
                    <a:srgbClr val="000000"/>
                  </a:solidFill>
                  <a:latin typeface="Times New Roman"/>
                  <a:ea typeface="宋体"/>
                </a:rPr>
                <a:t>*.a</a:t>
              </a:r>
              <a:r>
                <a:rPr b="0" lang="en-US" sz="900" spc="-1" strike="noStrike">
                  <a:solidFill>
                    <a:srgbClr val="000000"/>
                  </a:solidFill>
                  <a:latin typeface="Times New Roman"/>
                  <a:ea typeface="宋体"/>
                </a:rPr>
                <a:t>）</a:t>
              </a:r>
              <a:endParaRPr b="0" lang="en-US" sz="900" spc="-1" strike="noStrike">
                <a:latin typeface="Arial"/>
              </a:endParaRPr>
            </a:p>
          </p:txBody>
        </p:sp>
        <p:sp>
          <p:nvSpPr>
            <p:cNvPr id="316" name="CustomShape 71"/>
            <p:cNvSpPr/>
            <p:nvPr/>
          </p:nvSpPr>
          <p:spPr>
            <a:xfrm>
              <a:off x="4874400" y="5186160"/>
              <a:ext cx="822600" cy="303120"/>
            </a:xfrm>
            <a:prstGeom prst="rect">
              <a:avLst/>
            </a:prstGeom>
            <a:solidFill>
              <a:srgbClr val="ffffff"/>
            </a:solidFill>
            <a:ln w="9360">
              <a:solidFill>
                <a:srgbClr val="000000"/>
              </a:solidFill>
              <a:miter/>
            </a:ln>
          </p:spPr>
          <p:style>
            <a:lnRef idx="0"/>
            <a:fillRef idx="0"/>
            <a:effectRef idx="0"/>
            <a:fontRef idx="minor"/>
          </p:style>
          <p:txBody>
            <a:bodyPr lIns="0" rIns="0" tIns="0" bIns="0"/>
            <a:p>
              <a:pPr algn="ctr">
                <a:lnSpc>
                  <a:spcPct val="80000"/>
                </a:lnSpc>
              </a:pPr>
              <a:r>
                <a:rPr b="0" lang="en-US" sz="900" spc="-1" strike="noStrike">
                  <a:solidFill>
                    <a:srgbClr val="000000"/>
                  </a:solidFill>
                  <a:latin typeface="Times New Roman"/>
                  <a:ea typeface="宋体"/>
                </a:rPr>
                <a:t>共享目标文件</a:t>
              </a:r>
              <a:endParaRPr b="0" lang="en-US" sz="900" spc="-1" strike="noStrike">
                <a:latin typeface="Arial"/>
              </a:endParaRPr>
            </a:p>
            <a:p>
              <a:pPr algn="ctr">
                <a:lnSpc>
                  <a:spcPct val="80000"/>
                </a:lnSpc>
              </a:pPr>
              <a:r>
                <a:rPr b="0" lang="en-US" sz="900" spc="-1" strike="noStrike">
                  <a:solidFill>
                    <a:srgbClr val="000000"/>
                  </a:solidFill>
                  <a:latin typeface="Times New Roman"/>
                  <a:ea typeface="宋体"/>
                </a:rPr>
                <a:t>（</a:t>
              </a:r>
              <a:r>
                <a:rPr b="0" lang="en-US" sz="900" spc="-1" strike="noStrike">
                  <a:solidFill>
                    <a:srgbClr val="000000"/>
                  </a:solidFill>
                  <a:latin typeface="Times New Roman"/>
                  <a:ea typeface="宋体"/>
                </a:rPr>
                <a:t>*.o</a:t>
              </a:r>
              <a:r>
                <a:rPr b="0" lang="en-US" sz="900" spc="-1" strike="noStrike">
                  <a:solidFill>
                    <a:srgbClr val="000000"/>
                  </a:solidFill>
                  <a:latin typeface="Times New Roman"/>
                  <a:ea typeface="宋体"/>
                </a:rPr>
                <a:t>，</a:t>
              </a:r>
              <a:r>
                <a:rPr b="0" lang="en-US" sz="900" spc="-1" strike="noStrike">
                  <a:solidFill>
                    <a:srgbClr val="000000"/>
                  </a:solidFill>
                  <a:latin typeface="Times New Roman"/>
                  <a:ea typeface="宋体"/>
                </a:rPr>
                <a:t>*.a</a:t>
              </a:r>
              <a:r>
                <a:rPr b="0" lang="en-US" sz="900" spc="-1" strike="noStrike">
                  <a:solidFill>
                    <a:srgbClr val="000000"/>
                  </a:solidFill>
                  <a:latin typeface="Times New Roman"/>
                  <a:ea typeface="宋体"/>
                </a:rPr>
                <a:t>）</a:t>
              </a:r>
              <a:endParaRPr b="0" lang="en-US" sz="900" spc="-1" strike="noStrike">
                <a:latin typeface="Arial"/>
              </a:endParaRPr>
            </a:p>
            <a:p>
              <a:pPr algn="just">
                <a:lnSpc>
                  <a:spcPct val="100000"/>
                </a:lnSpc>
              </a:pPr>
              <a:endParaRPr b="0" lang="en-US" sz="900" spc="-1" strike="noStrike">
                <a:latin typeface="Arial"/>
              </a:endParaRPr>
            </a:p>
          </p:txBody>
        </p:sp>
        <p:sp>
          <p:nvSpPr>
            <p:cNvPr id="317" name="CustomShape 72"/>
            <p:cNvSpPr/>
            <p:nvPr/>
          </p:nvSpPr>
          <p:spPr>
            <a:xfrm>
              <a:off x="5932440" y="5186160"/>
              <a:ext cx="822600" cy="303120"/>
            </a:xfrm>
            <a:prstGeom prst="rect">
              <a:avLst/>
            </a:prstGeom>
            <a:solidFill>
              <a:srgbClr val="ffffff"/>
            </a:solidFill>
            <a:ln w="9360">
              <a:solidFill>
                <a:srgbClr val="000000"/>
              </a:solidFill>
              <a:miter/>
            </a:ln>
          </p:spPr>
          <p:style>
            <a:lnRef idx="0"/>
            <a:fillRef idx="0"/>
            <a:effectRef idx="0"/>
            <a:fontRef idx="minor"/>
          </p:style>
          <p:txBody>
            <a:bodyPr lIns="0" rIns="0" tIns="0" bIns="0"/>
            <a:p>
              <a:pPr algn="ctr">
                <a:lnSpc>
                  <a:spcPct val="80000"/>
                </a:lnSpc>
              </a:pPr>
              <a:r>
                <a:rPr b="0" lang="en-US" sz="900" spc="-1" strike="noStrike">
                  <a:solidFill>
                    <a:srgbClr val="000000"/>
                  </a:solidFill>
                  <a:latin typeface="Times New Roman"/>
                  <a:ea typeface="宋体"/>
                </a:rPr>
                <a:t>可执行映象</a:t>
              </a:r>
              <a:endParaRPr b="0" lang="en-US" sz="900" spc="-1" strike="noStrike">
                <a:latin typeface="Arial"/>
              </a:endParaRPr>
            </a:p>
            <a:p>
              <a:pPr algn="ctr">
                <a:lnSpc>
                  <a:spcPct val="80000"/>
                </a:lnSpc>
              </a:pPr>
              <a:r>
                <a:rPr b="0" lang="en-US" sz="900" spc="-1" strike="noStrike">
                  <a:solidFill>
                    <a:srgbClr val="000000"/>
                  </a:solidFill>
                  <a:latin typeface="Times New Roman"/>
                  <a:ea typeface="宋体"/>
                </a:rPr>
                <a:t>（</a:t>
              </a:r>
              <a:r>
                <a:rPr b="0" lang="en-US" sz="900" spc="-1" strike="noStrike">
                  <a:solidFill>
                    <a:srgbClr val="000000"/>
                  </a:solidFill>
                  <a:latin typeface="Times New Roman"/>
                  <a:ea typeface="宋体"/>
                </a:rPr>
                <a:t>*.elf</a:t>
              </a:r>
              <a:r>
                <a:rPr b="0" lang="en-US" sz="900" spc="-1" strike="noStrike">
                  <a:solidFill>
                    <a:srgbClr val="000000"/>
                  </a:solidFill>
                  <a:latin typeface="Times New Roman"/>
                  <a:ea typeface="宋体"/>
                </a:rPr>
                <a:t>，</a:t>
              </a:r>
              <a:r>
                <a:rPr b="0" lang="en-US" sz="900" spc="-1" strike="noStrike">
                  <a:solidFill>
                    <a:srgbClr val="000000"/>
                  </a:solidFill>
                  <a:latin typeface="Times New Roman"/>
                  <a:ea typeface="宋体"/>
                </a:rPr>
                <a:t>*.coff</a:t>
              </a:r>
              <a:r>
                <a:rPr b="0" lang="en-US" sz="900" spc="-1" strike="noStrike">
                  <a:solidFill>
                    <a:srgbClr val="000000"/>
                  </a:solidFill>
                  <a:latin typeface="Times New Roman"/>
                  <a:ea typeface="宋体"/>
                </a:rPr>
                <a:t>）</a:t>
              </a:r>
              <a:endParaRPr b="0" lang="en-US" sz="900" spc="-1" strike="noStrike">
                <a:latin typeface="Arial"/>
              </a:endParaRPr>
            </a:p>
          </p:txBody>
        </p:sp>
        <p:sp>
          <p:nvSpPr>
            <p:cNvPr id="318" name="CustomShape 73"/>
            <p:cNvSpPr/>
            <p:nvPr/>
          </p:nvSpPr>
          <p:spPr>
            <a:xfrm>
              <a:off x="6873120" y="5186160"/>
              <a:ext cx="822600" cy="303120"/>
            </a:xfrm>
            <a:prstGeom prst="rect">
              <a:avLst/>
            </a:prstGeom>
            <a:solidFill>
              <a:srgbClr val="ffffff"/>
            </a:solidFill>
            <a:ln w="9360">
              <a:solidFill>
                <a:srgbClr val="000000"/>
              </a:solidFill>
              <a:miter/>
            </a:ln>
          </p:spPr>
          <p:style>
            <a:lnRef idx="0"/>
            <a:fillRef idx="0"/>
            <a:effectRef idx="0"/>
            <a:fontRef idx="minor"/>
          </p:style>
          <p:txBody>
            <a:bodyPr lIns="0" rIns="0" tIns="0" bIns="0"/>
            <a:p>
              <a:pPr algn="ctr">
                <a:lnSpc>
                  <a:spcPct val="80000"/>
                </a:lnSpc>
              </a:pPr>
              <a:r>
                <a:rPr b="0" lang="en-US" sz="900" spc="-1" strike="noStrike">
                  <a:solidFill>
                    <a:srgbClr val="000000"/>
                  </a:solidFill>
                  <a:latin typeface="Times New Roman"/>
                  <a:ea typeface="宋体"/>
                </a:rPr>
                <a:t>链接映射文件</a:t>
              </a:r>
              <a:endParaRPr b="0" lang="en-US" sz="900" spc="-1" strike="noStrike">
                <a:latin typeface="Arial"/>
              </a:endParaRPr>
            </a:p>
            <a:p>
              <a:pPr algn="ctr">
                <a:lnSpc>
                  <a:spcPct val="80000"/>
                </a:lnSpc>
              </a:pPr>
              <a:r>
                <a:rPr b="0" lang="en-US" sz="900" spc="-1" strike="noStrike">
                  <a:solidFill>
                    <a:srgbClr val="000000"/>
                  </a:solidFill>
                  <a:latin typeface="Times New Roman"/>
                  <a:ea typeface="宋体"/>
                </a:rPr>
                <a:t>（</a:t>
              </a:r>
              <a:r>
                <a:rPr b="0" lang="en-US" sz="900" spc="-1" strike="noStrike">
                  <a:solidFill>
                    <a:srgbClr val="000000"/>
                  </a:solidFill>
                  <a:latin typeface="Times New Roman"/>
                  <a:ea typeface="宋体"/>
                </a:rPr>
                <a:t>*.map</a:t>
              </a:r>
              <a:r>
                <a:rPr b="0" lang="en-US" sz="900" spc="-1" strike="noStrike">
                  <a:solidFill>
                    <a:srgbClr val="000000"/>
                  </a:solidFill>
                  <a:latin typeface="Times New Roman"/>
                  <a:ea typeface="宋体"/>
                </a:rPr>
                <a:t>）</a:t>
              </a:r>
              <a:endParaRPr b="0" lang="en-US" sz="900" spc="-1" strike="noStrike">
                <a:latin typeface="Arial"/>
              </a:endParaRPr>
            </a:p>
            <a:p>
              <a:pPr algn="ctr">
                <a:lnSpc>
                  <a:spcPct val="80000"/>
                </a:lnSpc>
              </a:pPr>
              <a:endParaRPr b="0" lang="en-US" sz="900" spc="-1" strike="noStrike">
                <a:latin typeface="Arial"/>
              </a:endParaRPr>
            </a:p>
          </p:txBody>
        </p:sp>
        <p:sp>
          <p:nvSpPr>
            <p:cNvPr id="319" name="CustomShape 74"/>
            <p:cNvSpPr/>
            <p:nvPr/>
          </p:nvSpPr>
          <p:spPr>
            <a:xfrm>
              <a:off x="6990840" y="5788800"/>
              <a:ext cx="704880" cy="303120"/>
            </a:xfrm>
            <a:prstGeom prst="rect">
              <a:avLst/>
            </a:prstGeom>
            <a:solidFill>
              <a:srgbClr val="ffffff"/>
            </a:solidFill>
            <a:ln w="9360">
              <a:solidFill>
                <a:srgbClr val="000000"/>
              </a:solidFill>
              <a:miter/>
            </a:ln>
          </p:spPr>
          <p:style>
            <a:lnRef idx="0"/>
            <a:fillRef idx="0"/>
            <a:effectRef idx="0"/>
            <a:fontRef idx="minor"/>
          </p:style>
          <p:txBody>
            <a:bodyPr lIns="0" rIns="0" tIns="0" bIns="0"/>
            <a:p>
              <a:pPr algn="ctr">
                <a:lnSpc>
                  <a:spcPct val="144000"/>
                </a:lnSpc>
              </a:pPr>
              <a:r>
                <a:rPr b="0" lang="en-US" sz="900" spc="-1" strike="noStrike">
                  <a:solidFill>
                    <a:srgbClr val="000000"/>
                  </a:solidFill>
                  <a:latin typeface="Times New Roman"/>
                  <a:ea typeface="宋体"/>
                </a:rPr>
                <a:t>设备程序员</a:t>
              </a:r>
              <a:endParaRPr b="0" lang="en-US" sz="900" spc="-1" strike="noStrike">
                <a:latin typeface="Arial"/>
              </a:endParaRPr>
            </a:p>
          </p:txBody>
        </p:sp>
        <p:sp>
          <p:nvSpPr>
            <p:cNvPr id="320" name="CustomShape 75"/>
            <p:cNvSpPr/>
            <p:nvPr/>
          </p:nvSpPr>
          <p:spPr>
            <a:xfrm>
              <a:off x="3699000" y="5788800"/>
              <a:ext cx="939960" cy="303120"/>
            </a:xfrm>
            <a:prstGeom prst="rect">
              <a:avLst/>
            </a:prstGeom>
            <a:solidFill>
              <a:srgbClr val="ffffff"/>
            </a:solidFill>
            <a:ln w="9360">
              <a:solidFill>
                <a:srgbClr val="000000"/>
              </a:solidFill>
              <a:miter/>
            </a:ln>
          </p:spPr>
          <p:style>
            <a:lnRef idx="0"/>
            <a:fillRef idx="0"/>
            <a:effectRef idx="0"/>
            <a:fontRef idx="minor"/>
          </p:style>
          <p:txBody>
            <a:bodyPr lIns="0" rIns="0" tIns="0" bIns="0"/>
            <a:p>
              <a:pPr algn="ctr">
                <a:lnSpc>
                  <a:spcPct val="144000"/>
                </a:lnSpc>
              </a:pPr>
              <a:r>
                <a:rPr b="0" lang="en-US" sz="900" spc="-1" strike="noStrike">
                  <a:solidFill>
                    <a:srgbClr val="000000"/>
                  </a:solidFill>
                  <a:latin typeface="Times New Roman"/>
                  <a:ea typeface="宋体"/>
                </a:rPr>
                <a:t>目标开发系统</a:t>
              </a:r>
              <a:endParaRPr b="0" lang="en-US" sz="900" spc="-1" strike="noStrike">
                <a:latin typeface="Arial"/>
              </a:endParaRPr>
            </a:p>
          </p:txBody>
        </p:sp>
        <p:sp>
          <p:nvSpPr>
            <p:cNvPr id="321" name="CustomShape 76"/>
            <p:cNvSpPr/>
            <p:nvPr/>
          </p:nvSpPr>
          <p:spPr>
            <a:xfrm>
              <a:off x="8098920" y="1395360"/>
              <a:ext cx="117360" cy="1635840"/>
            </a:xfrm>
            <a:prstGeom prst="rightBrace">
              <a:avLst>
                <a:gd name="adj1" fmla="val 68857"/>
                <a:gd name="adj2" fmla="val 50000"/>
              </a:avLst>
            </a:prstGeom>
            <a:noFill/>
            <a:ln w="9360">
              <a:solidFill>
                <a:srgbClr val="000000"/>
              </a:solidFill>
              <a:round/>
            </a:ln>
          </p:spPr>
          <p:style>
            <a:lnRef idx="0"/>
            <a:fillRef idx="0"/>
            <a:effectRef idx="0"/>
            <a:fontRef idx="minor"/>
          </p:style>
        </p:sp>
        <p:sp>
          <p:nvSpPr>
            <p:cNvPr id="322" name="CustomShape 77"/>
            <p:cNvSpPr/>
            <p:nvPr/>
          </p:nvSpPr>
          <p:spPr>
            <a:xfrm>
              <a:off x="8098920" y="3080520"/>
              <a:ext cx="117360" cy="583920"/>
            </a:xfrm>
            <a:prstGeom prst="rightBrace">
              <a:avLst>
                <a:gd name="adj1" fmla="val 56664"/>
                <a:gd name="adj2" fmla="val 50000"/>
              </a:avLst>
            </a:prstGeom>
            <a:noFill/>
            <a:ln w="9360">
              <a:solidFill>
                <a:srgbClr val="000000"/>
              </a:solidFill>
              <a:round/>
            </a:ln>
          </p:spPr>
          <p:style>
            <a:lnRef idx="0"/>
            <a:fillRef idx="0"/>
            <a:effectRef idx="0"/>
            <a:fontRef idx="minor"/>
          </p:style>
        </p:sp>
        <p:sp>
          <p:nvSpPr>
            <p:cNvPr id="323" name="CustomShape 78"/>
            <p:cNvSpPr/>
            <p:nvPr/>
          </p:nvSpPr>
          <p:spPr>
            <a:xfrm>
              <a:off x="8098920" y="3718080"/>
              <a:ext cx="117360" cy="1935360"/>
            </a:xfrm>
            <a:prstGeom prst="rightBrace">
              <a:avLst>
                <a:gd name="adj1" fmla="val 74970"/>
                <a:gd name="adj2" fmla="val 50000"/>
              </a:avLst>
            </a:prstGeom>
            <a:noFill/>
            <a:ln w="9360">
              <a:solidFill>
                <a:srgbClr val="000000"/>
              </a:solidFill>
              <a:round/>
            </a:ln>
          </p:spPr>
          <p:style>
            <a:lnRef idx="0"/>
            <a:fillRef idx="0"/>
            <a:effectRef idx="0"/>
            <a:fontRef idx="minor"/>
          </p:style>
        </p:sp>
        <p:sp>
          <p:nvSpPr>
            <p:cNvPr id="324" name="CustomShape 79"/>
            <p:cNvSpPr/>
            <p:nvPr/>
          </p:nvSpPr>
          <p:spPr>
            <a:xfrm>
              <a:off x="8098920" y="5704560"/>
              <a:ext cx="117360" cy="474480"/>
            </a:xfrm>
            <a:prstGeom prst="rightBrace">
              <a:avLst>
                <a:gd name="adj1" fmla="val 58327"/>
                <a:gd name="adj2" fmla="val 50000"/>
              </a:avLst>
            </a:prstGeom>
            <a:noFill/>
            <a:ln w="9360">
              <a:solidFill>
                <a:srgbClr val="000000"/>
              </a:solidFill>
              <a:round/>
            </a:ln>
          </p:spPr>
          <p:style>
            <a:lnRef idx="0"/>
            <a:fillRef idx="0"/>
            <a:effectRef idx="0"/>
            <a:fontRef idx="minor"/>
          </p:style>
        </p:sp>
      </p:grpSp>
    </p:spTree>
  </p:cSld>
  <p:timing>
    <p:tnLst>
      <p:par>
        <p:cTn id="199" dur="indefinite" restart="never" nodeType="tmRoot">
          <p:childTnLst>
            <p:seq>
              <p:cTn id="200" dur="indefinite" nodeType="mainSeq"/>
              <p:prevCondLst>
                <p:cond delay="0" evt="onPrev">
                  <p:tgtEl>
                    <p:sldTgt/>
                  </p:tgtEl>
                </p:cond>
              </p:prevCondLst>
              <p:nextCondLst>
                <p:cond delay="0"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TextShape 1"/>
          <p:cNvSpPr txBox="1"/>
          <p:nvPr/>
        </p:nvSpPr>
        <p:spPr>
          <a:xfrm>
            <a:off x="14473440" y="6640920"/>
            <a:ext cx="399600" cy="214920"/>
          </a:xfrm>
          <a:prstGeom prst="rect">
            <a:avLst/>
          </a:prstGeom>
          <a:noFill/>
          <a:ln>
            <a:noFill/>
          </a:ln>
        </p:spPr>
        <p:txBody>
          <a:bodyPr lIns="0" rIns="0" tIns="0" bIns="0"/>
          <a:p>
            <a:pPr>
              <a:lnSpc>
                <a:spcPct val="100000"/>
              </a:lnSpc>
            </a:pPr>
            <a:fld id="{75DBF1FC-7247-4D1E-8F7B-D44D7924737B}" type="slidenum">
              <a:rPr b="0" lang="en-US" sz="1400" spc="-1" strike="noStrike">
                <a:solidFill>
                  <a:srgbClr val="1f497d"/>
                </a:solidFill>
                <a:latin typeface="Arial"/>
                <a:ea typeface="华文新魏"/>
              </a:rPr>
              <a:t>&lt;number&gt;</a:t>
            </a:fld>
            <a:endParaRPr b="0" lang="en-US" sz="1400" spc="-1" strike="noStrike">
              <a:latin typeface="Times New Roman"/>
            </a:endParaRPr>
          </a:p>
        </p:txBody>
      </p:sp>
      <p:sp>
        <p:nvSpPr>
          <p:cNvPr id="326" name="TextShape 2"/>
          <p:cNvSpPr txBox="1"/>
          <p:nvPr/>
        </p:nvSpPr>
        <p:spPr>
          <a:xfrm>
            <a:off x="1952640" y="132480"/>
            <a:ext cx="7924320" cy="1353960"/>
          </a:xfrm>
          <a:prstGeom prst="rect">
            <a:avLst/>
          </a:prstGeom>
          <a:noFill/>
          <a:ln>
            <a:noFill/>
          </a:ln>
        </p:spPr>
        <p:txBody>
          <a:bodyPr lIns="0" rIns="0" tIns="0" bIns="0" anchor="ctr"/>
          <a:p>
            <a:pPr marL="685800" indent="-685440">
              <a:lnSpc>
                <a:spcPct val="100000"/>
              </a:lnSpc>
            </a:pPr>
            <a:r>
              <a:rPr b="1" lang="zh-CN" sz="4400" spc="-1" strike="noStrike">
                <a:solidFill>
                  <a:srgbClr val="000000"/>
                </a:solidFill>
                <a:latin typeface="隶书"/>
                <a:ea typeface="隶书"/>
              </a:rPr>
              <a:t>嵌入式软件开发的可移植性和可重用性 </a:t>
            </a:r>
            <a:endParaRPr b="0" lang="zh-CN" sz="4400" spc="-1" strike="noStrike">
              <a:solidFill>
                <a:srgbClr val="000000"/>
              </a:solidFill>
              <a:latin typeface="Calibri"/>
            </a:endParaRPr>
          </a:p>
        </p:txBody>
      </p:sp>
      <p:sp>
        <p:nvSpPr>
          <p:cNvPr id="327" name="TextShape 3"/>
          <p:cNvSpPr txBox="1"/>
          <p:nvPr/>
        </p:nvSpPr>
        <p:spPr>
          <a:xfrm>
            <a:off x="1881360" y="1785960"/>
            <a:ext cx="8229240" cy="1846440"/>
          </a:xfrm>
          <a:prstGeom prst="rect">
            <a:avLst/>
          </a:prstGeom>
          <a:noFill/>
          <a:ln>
            <a:noFill/>
          </a:ln>
        </p:spPr>
        <p:txBody>
          <a:bodyPr lIns="0" rIns="0" tIns="0" bIns="0"/>
          <a:p>
            <a:pPr>
              <a:lnSpc>
                <a:spcPct val="100000"/>
              </a:lnSpc>
            </a:pPr>
            <a:r>
              <a:rPr b="1" lang="zh-CN" sz="2000" spc="-1" strike="noStrike">
                <a:solidFill>
                  <a:srgbClr val="000000"/>
                </a:solidFill>
                <a:latin typeface="宋体"/>
              </a:rPr>
              <a:t>在确保软件的正确性、实时性的前提下，必须关注软件的</a:t>
            </a:r>
            <a:r>
              <a:rPr b="1" lang="zh-CN" sz="2000" spc="-1" strike="noStrike">
                <a:solidFill>
                  <a:srgbClr val="ff3300"/>
                </a:solidFill>
                <a:latin typeface="宋体"/>
              </a:rPr>
              <a:t>可移植性和可重用性</a:t>
            </a:r>
            <a:r>
              <a:rPr b="1" lang="zh-CN" sz="2000" spc="-1" strike="noStrike">
                <a:solidFill>
                  <a:srgbClr val="000000"/>
                </a:solidFill>
                <a:latin typeface="宋体"/>
              </a:rPr>
              <a:t>。</a:t>
            </a:r>
            <a:endParaRPr b="0" lang="zh-CN" sz="2000" spc="-1" strike="noStrike">
              <a:solidFill>
                <a:srgbClr val="000000"/>
              </a:solidFill>
              <a:latin typeface="Calibri"/>
            </a:endParaRPr>
          </a:p>
          <a:p>
            <a:pPr>
              <a:lnSpc>
                <a:spcPct val="100000"/>
              </a:lnSpc>
            </a:pPr>
            <a:r>
              <a:rPr b="1" lang="zh-CN" sz="2000" spc="-1" strike="noStrike">
                <a:solidFill>
                  <a:srgbClr val="000000"/>
                </a:solidFill>
                <a:latin typeface="宋体"/>
              </a:rPr>
              <a:t>采用下面的方法可以提高应用软件的可移植性和可重用性。</a:t>
            </a:r>
            <a:r>
              <a:rPr b="0" lang="zh-CN" sz="2000" spc="-1" strike="noStrike">
                <a:solidFill>
                  <a:srgbClr val="000000"/>
                </a:solidFill>
                <a:latin typeface="宋体"/>
              </a:rPr>
              <a:t> </a:t>
            </a:r>
            <a:endParaRPr b="0" lang="zh-CN" sz="2000" spc="-1" strike="noStrike">
              <a:solidFill>
                <a:srgbClr val="000000"/>
              </a:solidFill>
              <a:latin typeface="Calibri"/>
            </a:endParaRPr>
          </a:p>
          <a:p>
            <a:pPr indent="858960">
              <a:lnSpc>
                <a:spcPct val="100000"/>
              </a:lnSpc>
              <a:buClr>
                <a:srgbClr val="000000"/>
              </a:buClr>
              <a:buFont typeface="Wingdings" charset="2"/>
              <a:buChar char=""/>
            </a:pPr>
            <a:r>
              <a:rPr b="0" lang="zh-CN" sz="2000" spc="-1" strike="noStrike">
                <a:solidFill>
                  <a:srgbClr val="000000"/>
                </a:solidFill>
                <a:latin typeface="宋体"/>
              </a:rPr>
              <a:t>多用高级语言少用汇编语言 </a:t>
            </a:r>
            <a:endParaRPr b="0" lang="zh-CN" sz="2000" spc="-1" strike="noStrike">
              <a:solidFill>
                <a:srgbClr val="000000"/>
              </a:solidFill>
              <a:latin typeface="Calibri"/>
            </a:endParaRPr>
          </a:p>
          <a:p>
            <a:pPr indent="858960">
              <a:lnSpc>
                <a:spcPct val="100000"/>
              </a:lnSpc>
              <a:buClr>
                <a:srgbClr val="000000"/>
              </a:buClr>
              <a:buFont typeface="Wingdings" charset="2"/>
              <a:buChar char=""/>
            </a:pPr>
            <a:r>
              <a:rPr b="0" lang="zh-CN" sz="2000" spc="-1" strike="noStrike">
                <a:solidFill>
                  <a:srgbClr val="000000"/>
                </a:solidFill>
                <a:latin typeface="宋体"/>
              </a:rPr>
              <a:t>将不可移植部分局域化 </a:t>
            </a:r>
            <a:endParaRPr b="0" lang="zh-CN" sz="2000" spc="-1" strike="noStrike">
              <a:solidFill>
                <a:srgbClr val="000000"/>
              </a:solidFill>
              <a:latin typeface="Calibri"/>
            </a:endParaRPr>
          </a:p>
          <a:p>
            <a:pPr indent="858960">
              <a:lnSpc>
                <a:spcPct val="100000"/>
              </a:lnSpc>
              <a:buClr>
                <a:srgbClr val="000000"/>
              </a:buClr>
              <a:buFont typeface="Wingdings" charset="2"/>
              <a:buChar char=""/>
            </a:pPr>
            <a:r>
              <a:rPr b="0" lang="zh-CN" sz="2000" spc="-1" strike="noStrike">
                <a:solidFill>
                  <a:srgbClr val="000000"/>
                </a:solidFill>
                <a:latin typeface="宋体"/>
              </a:rPr>
              <a:t>提高代码的可重用性 </a:t>
            </a:r>
            <a:endParaRPr b="0" lang="zh-CN" sz="2000" spc="-1" strike="noStrike">
              <a:solidFill>
                <a:srgbClr val="000000"/>
              </a:solidFill>
              <a:latin typeface="Calibri"/>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11425680" y="6640920"/>
            <a:ext cx="399600" cy="184320"/>
          </a:xfrm>
          <a:prstGeom prst="rect">
            <a:avLst/>
          </a:prstGeom>
          <a:noFill/>
          <a:ln>
            <a:noFill/>
          </a:ln>
        </p:spPr>
        <p:txBody>
          <a:bodyPr lIns="0" rIns="0" tIns="0" bIns="0"/>
          <a:p>
            <a:pPr>
              <a:lnSpc>
                <a:spcPct val="100000"/>
              </a:lnSpc>
            </a:pPr>
            <a:fld id="{44328C75-B6A0-43E3-9417-63D9B732A813}" type="slidenum">
              <a:rPr b="0" lang="en-US" sz="1200" spc="-1" strike="noStrike">
                <a:solidFill>
                  <a:srgbClr val="000000"/>
                </a:solidFill>
                <a:latin typeface="Arial"/>
                <a:ea typeface="宋体"/>
              </a:rPr>
              <a:t>&lt;number&gt;</a:t>
            </a:fld>
            <a:endParaRPr b="0" lang="en-US" sz="1200" spc="-1" strike="noStrike">
              <a:latin typeface="Times New Roman"/>
            </a:endParaRPr>
          </a:p>
        </p:txBody>
      </p:sp>
      <p:pic>
        <p:nvPicPr>
          <p:cNvPr id="98" name="图片 1" descr=""/>
          <p:cNvPicPr/>
          <p:nvPr/>
        </p:nvPicPr>
        <p:blipFill>
          <a:blip r:embed="rId1"/>
          <a:stretch/>
        </p:blipFill>
        <p:spPr>
          <a:xfrm>
            <a:off x="2362320" y="1905120"/>
            <a:ext cx="6877080" cy="3276360"/>
          </a:xfrm>
          <a:prstGeom prst="rect">
            <a:avLst/>
          </a:prstGeom>
          <a:ln>
            <a:noFill/>
          </a:ln>
        </p:spPr>
      </p:pic>
    </p:spTree>
  </p:cSld>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11425680" y="6640920"/>
            <a:ext cx="399600" cy="184320"/>
          </a:xfrm>
          <a:prstGeom prst="rect">
            <a:avLst/>
          </a:prstGeom>
          <a:noFill/>
          <a:ln>
            <a:noFill/>
          </a:ln>
        </p:spPr>
        <p:txBody>
          <a:bodyPr lIns="0" rIns="0" tIns="0" bIns="0"/>
          <a:p>
            <a:pPr>
              <a:lnSpc>
                <a:spcPct val="100000"/>
              </a:lnSpc>
            </a:pPr>
            <a:fld id="{4D633134-710A-450C-BC10-4F57C76E52DB}" type="slidenum">
              <a:rPr b="0" lang="en-US" sz="1200" spc="-1" strike="noStrike">
                <a:solidFill>
                  <a:srgbClr val="000000"/>
                </a:solidFill>
                <a:latin typeface="Arial"/>
                <a:ea typeface="宋体"/>
              </a:rPr>
              <a:t>&lt;number&gt;</a:t>
            </a:fld>
            <a:endParaRPr b="0" lang="en-US" sz="1200" spc="-1" strike="noStrike">
              <a:latin typeface="Times New Roman"/>
            </a:endParaRPr>
          </a:p>
        </p:txBody>
      </p:sp>
      <p:sp>
        <p:nvSpPr>
          <p:cNvPr id="100" name="TextShape 2"/>
          <p:cNvSpPr txBox="1"/>
          <p:nvPr/>
        </p:nvSpPr>
        <p:spPr>
          <a:xfrm>
            <a:off x="2212920" y="163800"/>
            <a:ext cx="6549840" cy="1107720"/>
          </a:xfrm>
          <a:prstGeom prst="rect">
            <a:avLst/>
          </a:prstGeom>
          <a:noFill/>
          <a:ln>
            <a:noFill/>
          </a:ln>
        </p:spPr>
        <p:txBody>
          <a:bodyPr lIns="0" rIns="0" tIns="0" bIns="0" anchor="ctr"/>
          <a:p>
            <a:pPr>
              <a:lnSpc>
                <a:spcPct val="100000"/>
              </a:lnSpc>
            </a:pPr>
            <a:r>
              <a:rPr b="1" lang="zh-CN" sz="3600" spc="-1" strike="noStrike">
                <a:solidFill>
                  <a:srgbClr val="000000"/>
                </a:solidFill>
                <a:latin typeface="隶书"/>
                <a:ea typeface="隶书"/>
              </a:rPr>
              <a:t>	</a:t>
            </a:r>
            <a:r>
              <a:rPr b="1" lang="zh-CN" sz="3200" spc="-1" strike="noStrike">
                <a:solidFill>
                  <a:srgbClr val="000000"/>
                </a:solidFill>
                <a:latin typeface="隶书"/>
                <a:ea typeface="隶书"/>
              </a:rPr>
              <a:t>嵌入式系统硬件基本结构介绍</a:t>
            </a:r>
            <a:r>
              <a:rPr b="1" lang="zh-CN" sz="3600" spc="-1" strike="noStrike">
                <a:solidFill>
                  <a:srgbClr val="000000"/>
                </a:solidFill>
                <a:latin typeface="隶书"/>
                <a:ea typeface="隶书"/>
              </a:rPr>
              <a:t> </a:t>
            </a:r>
            <a:r>
              <a:rPr b="1" lang="zh-CN" sz="3600" spc="-1" strike="noStrike">
                <a:solidFill>
                  <a:srgbClr val="000000"/>
                </a:solidFill>
                <a:latin typeface="隶书"/>
                <a:ea typeface="隶书"/>
              </a:rPr>
              <a:t>	</a:t>
            </a:r>
            <a:endParaRPr b="0" lang="zh-CN" sz="3600" spc="-1" strike="noStrike">
              <a:solidFill>
                <a:srgbClr val="000000"/>
              </a:solidFill>
              <a:latin typeface="Calibri"/>
            </a:endParaRPr>
          </a:p>
        </p:txBody>
      </p:sp>
      <p:sp>
        <p:nvSpPr>
          <p:cNvPr id="101" name="TextShape 3"/>
          <p:cNvSpPr txBox="1"/>
          <p:nvPr/>
        </p:nvSpPr>
        <p:spPr>
          <a:xfrm>
            <a:off x="2279520" y="1844640"/>
            <a:ext cx="8076960" cy="1846440"/>
          </a:xfrm>
          <a:prstGeom prst="rect">
            <a:avLst/>
          </a:prstGeom>
          <a:noFill/>
          <a:ln>
            <a:noFill/>
          </a:ln>
        </p:spPr>
        <p:txBody>
          <a:bodyPr lIns="0" rIns="0" tIns="0" bIns="0"/>
          <a:p>
            <a:pPr indent="-324000">
              <a:lnSpc>
                <a:spcPct val="100000"/>
              </a:lnSpc>
              <a:buBlip>
                <a:blip r:embed="rId1"/>
              </a:buBlip>
            </a:pPr>
            <a:r>
              <a:rPr b="0" lang="zh-CN" sz="2000" spc="-1" strike="noStrike">
                <a:solidFill>
                  <a:srgbClr val="ff3300"/>
                </a:solidFill>
                <a:latin typeface="Calibri"/>
              </a:rPr>
              <a:t>SoC——</a:t>
            </a:r>
            <a:r>
              <a:rPr b="0" lang="zh-CN" sz="2000" spc="-1" strike="noStrike">
                <a:solidFill>
                  <a:srgbClr val="000000"/>
                </a:solidFill>
                <a:latin typeface="Calibri"/>
              </a:rPr>
              <a:t>System on chip</a:t>
            </a:r>
            <a:endParaRPr b="0" lang="zh-CN" sz="2000" spc="-1" strike="noStrike">
              <a:solidFill>
                <a:srgbClr val="000000"/>
              </a:solidFill>
              <a:latin typeface="Calibri"/>
            </a:endParaRPr>
          </a:p>
          <a:p>
            <a:pPr indent="-324000">
              <a:lnSpc>
                <a:spcPct val="100000"/>
              </a:lnSpc>
              <a:buBlip>
                <a:blip r:embed="rId2"/>
              </a:buBlip>
            </a:pPr>
            <a:r>
              <a:rPr b="0" lang="zh-CN" sz="2000" spc="-1" strike="noStrike">
                <a:solidFill>
                  <a:srgbClr val="000000"/>
                </a:solidFill>
                <a:latin typeface="Calibri"/>
              </a:rPr>
              <a:t>可编程片上系统</a:t>
            </a:r>
            <a:r>
              <a:rPr b="1" lang="zh-CN" sz="2000" spc="-1" strike="noStrike">
                <a:solidFill>
                  <a:srgbClr val="ff3300"/>
                </a:solidFill>
                <a:latin typeface="Calibri"/>
              </a:rPr>
              <a:t>SOPC</a:t>
            </a:r>
            <a:r>
              <a:rPr b="0" lang="zh-CN" sz="2000" spc="-1" strike="noStrike">
                <a:solidFill>
                  <a:srgbClr val="000000"/>
                </a:solidFill>
                <a:latin typeface="Calibri"/>
              </a:rPr>
              <a:t>( System On Programmable Chip ) </a:t>
            </a:r>
            <a:r>
              <a:rPr b="0" lang="zh-CN" sz="2000" spc="-1" strike="noStrike">
                <a:solidFill>
                  <a:srgbClr val="000000"/>
                </a:solidFill>
                <a:latin typeface="Calibri"/>
              </a:rPr>
              <a:t>。</a:t>
            </a:r>
            <a:endParaRPr b="0" lang="zh-CN" sz="2000" spc="-1" strike="noStrike">
              <a:solidFill>
                <a:srgbClr val="000000"/>
              </a:solidFill>
              <a:latin typeface="Calibri"/>
            </a:endParaRPr>
          </a:p>
          <a:p>
            <a:pPr indent="-324000">
              <a:lnSpc>
                <a:spcPct val="100000"/>
              </a:lnSpc>
              <a:buBlip>
                <a:blip r:embed="rId3"/>
              </a:buBlip>
            </a:pPr>
            <a:r>
              <a:rPr b="0" lang="zh-CN" sz="2000" spc="-1" strike="noStrike">
                <a:solidFill>
                  <a:srgbClr val="000000"/>
                </a:solidFill>
                <a:latin typeface="Calibri"/>
              </a:rPr>
              <a:t>现代嵌入式设计是以</a:t>
            </a:r>
            <a:r>
              <a:rPr b="1" lang="zh-CN" sz="2000" spc="-1" strike="noStrike">
                <a:solidFill>
                  <a:srgbClr val="ff3300"/>
                </a:solidFill>
                <a:latin typeface="Calibri"/>
              </a:rPr>
              <a:t>处理器</a:t>
            </a:r>
            <a:r>
              <a:rPr b="1" lang="zh-CN" sz="2000" spc="-1" strike="noStrike">
                <a:solidFill>
                  <a:srgbClr val="ff3300"/>
                </a:solidFill>
                <a:latin typeface="Calibri"/>
              </a:rPr>
              <a:t>/SoC/SOPC</a:t>
            </a:r>
            <a:r>
              <a:rPr b="0" lang="zh-CN" sz="2000" spc="-1" strike="noStrike">
                <a:solidFill>
                  <a:srgbClr val="000000"/>
                </a:solidFill>
                <a:latin typeface="Calibri"/>
              </a:rPr>
              <a:t>为核心，完成系统设计的。</a:t>
            </a:r>
            <a:endParaRPr b="0" lang="zh-CN" sz="2000" spc="-1" strike="noStrike">
              <a:solidFill>
                <a:srgbClr val="000000"/>
              </a:solidFill>
              <a:latin typeface="Calibri"/>
            </a:endParaRPr>
          </a:p>
          <a:p>
            <a:pPr>
              <a:lnSpc>
                <a:spcPct val="100000"/>
              </a:lnSpc>
            </a:pPr>
            <a:r>
              <a:rPr b="0" lang="zh-CN" sz="2000" spc="-1" strike="noStrike">
                <a:solidFill>
                  <a:srgbClr val="000000"/>
                </a:solidFill>
                <a:latin typeface="Calibri"/>
              </a:rPr>
              <a:t>    </a:t>
            </a:r>
            <a:r>
              <a:rPr b="0" lang="zh-CN" sz="2000" spc="-1" strike="noStrike">
                <a:solidFill>
                  <a:srgbClr val="0070c0"/>
                </a:solidFill>
                <a:latin typeface="Calibri"/>
              </a:rPr>
              <a:t>DSP</a:t>
            </a:r>
            <a:r>
              <a:rPr b="1" lang="zh-CN" sz="2000" spc="-1" strike="noStrike">
                <a:solidFill>
                  <a:srgbClr val="0070c0"/>
                </a:solidFill>
                <a:latin typeface="Calibri"/>
              </a:rPr>
              <a:t>——</a:t>
            </a:r>
            <a:r>
              <a:rPr b="1" lang="zh-CN" sz="2000" spc="-1" strike="noStrike">
                <a:solidFill>
                  <a:srgbClr val="0070c0"/>
                </a:solidFill>
                <a:latin typeface="Calibri"/>
              </a:rPr>
              <a:t>数字信号处理器</a:t>
            </a:r>
            <a:r>
              <a:rPr b="1" lang="zh-CN" sz="2000" spc="-1" strike="noStrike">
                <a:solidFill>
                  <a:srgbClr val="0070c0"/>
                </a:solidFill>
                <a:latin typeface="Calibri"/>
              </a:rPr>
              <a:t>(Digital Signal Processor)</a:t>
            </a:r>
            <a:endParaRPr b="0" lang="zh-CN" sz="2000" spc="-1" strike="noStrike">
              <a:solidFill>
                <a:srgbClr val="000000"/>
              </a:solidFill>
              <a:latin typeface="Calibri"/>
            </a:endParaRPr>
          </a:p>
          <a:p>
            <a:pPr>
              <a:lnSpc>
                <a:spcPct val="100000"/>
              </a:lnSpc>
            </a:pPr>
            <a:r>
              <a:rPr b="1" lang="zh-CN" sz="2000" spc="-1" strike="noStrike">
                <a:solidFill>
                  <a:srgbClr val="0070c0"/>
                </a:solidFill>
                <a:latin typeface="Calibri"/>
              </a:rPr>
              <a:t>    </a:t>
            </a:r>
            <a:r>
              <a:rPr b="1" lang="zh-CN" sz="2000" spc="-1" strike="noStrike">
                <a:solidFill>
                  <a:srgbClr val="0070c0"/>
                </a:solidFill>
                <a:latin typeface="Calibri"/>
              </a:rPr>
              <a:t>提高系统的信息处理能力，常外接</a:t>
            </a:r>
            <a:r>
              <a:rPr b="1" lang="zh-CN" sz="2000" spc="-1" strike="noStrike">
                <a:solidFill>
                  <a:srgbClr val="0070c0"/>
                </a:solidFill>
                <a:latin typeface="Calibri"/>
              </a:rPr>
              <a:t>DSP</a:t>
            </a:r>
            <a:r>
              <a:rPr b="1" lang="zh-CN" sz="2000" spc="-1" strike="noStrike">
                <a:solidFill>
                  <a:srgbClr val="0070c0"/>
                </a:solidFill>
                <a:latin typeface="Calibri"/>
              </a:rPr>
              <a:t>和</a:t>
            </a:r>
            <a:r>
              <a:rPr b="1" lang="zh-CN" sz="2000" spc="-1" strike="noStrike">
                <a:solidFill>
                  <a:srgbClr val="0070c0"/>
                </a:solidFill>
                <a:latin typeface="Calibri"/>
              </a:rPr>
              <a:t>DSP</a:t>
            </a:r>
            <a:r>
              <a:rPr b="1" lang="zh-CN" sz="2000" spc="-1" strike="noStrike">
                <a:solidFill>
                  <a:srgbClr val="0070c0"/>
                </a:solidFill>
                <a:latin typeface="Calibri"/>
              </a:rPr>
              <a:t>协处理器。</a:t>
            </a:r>
            <a:endParaRPr b="0" lang="zh-CN" sz="2000" spc="-1" strike="noStrike">
              <a:solidFill>
                <a:srgbClr val="000000"/>
              </a:solidFill>
              <a:latin typeface="Calibri"/>
            </a:endParaRPr>
          </a:p>
          <a:p>
            <a:pPr>
              <a:lnSpc>
                <a:spcPct val="100000"/>
              </a:lnSpc>
            </a:pPr>
            <a:endParaRPr b="0" lang="zh-CN" sz="2000" spc="-1" strike="noStrike">
              <a:solidFill>
                <a:srgbClr val="000000"/>
              </a:solidFill>
              <a:latin typeface="Calibri"/>
            </a:endParaRPr>
          </a:p>
        </p:txBody>
      </p:sp>
    </p:spTree>
  </p:cSld>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11425680" y="6640920"/>
            <a:ext cx="399600" cy="184320"/>
          </a:xfrm>
          <a:prstGeom prst="rect">
            <a:avLst/>
          </a:prstGeom>
          <a:noFill/>
          <a:ln>
            <a:noFill/>
          </a:ln>
        </p:spPr>
        <p:txBody>
          <a:bodyPr lIns="0" rIns="0" tIns="0" bIns="0"/>
          <a:p>
            <a:pPr>
              <a:lnSpc>
                <a:spcPct val="100000"/>
              </a:lnSpc>
            </a:pPr>
            <a:fld id="{0F3FB1AC-8155-43AB-A000-F81B1A28118D}" type="slidenum">
              <a:rPr b="0" lang="en-US" sz="1200" spc="-1" strike="noStrike">
                <a:solidFill>
                  <a:srgbClr val="000000"/>
                </a:solidFill>
                <a:latin typeface="Arial"/>
                <a:ea typeface="宋体"/>
              </a:rPr>
              <a:t>&lt;number&gt;</a:t>
            </a:fld>
            <a:endParaRPr b="0" lang="en-US" sz="1200" spc="-1" strike="noStrike">
              <a:latin typeface="Times New Roman"/>
            </a:endParaRPr>
          </a:p>
        </p:txBody>
      </p:sp>
      <p:sp>
        <p:nvSpPr>
          <p:cNvPr id="103" name="TextShape 2"/>
          <p:cNvSpPr txBox="1"/>
          <p:nvPr/>
        </p:nvSpPr>
        <p:spPr>
          <a:xfrm>
            <a:off x="689040" y="163800"/>
            <a:ext cx="5406840" cy="1107720"/>
          </a:xfrm>
          <a:prstGeom prst="rect">
            <a:avLst/>
          </a:prstGeom>
          <a:noFill/>
          <a:ln>
            <a:noFill/>
          </a:ln>
        </p:spPr>
        <p:txBody>
          <a:bodyPr lIns="0" rIns="0" tIns="0" bIns="0" anchor="ctr"/>
          <a:p>
            <a:pPr>
              <a:lnSpc>
                <a:spcPct val="100000"/>
              </a:lnSpc>
            </a:pPr>
            <a:r>
              <a:rPr b="1" lang="zh-CN" sz="3600" spc="-1" strike="noStrike">
                <a:solidFill>
                  <a:srgbClr val="000000"/>
                </a:solidFill>
                <a:latin typeface="Calibri"/>
                <a:ea typeface="隶书"/>
              </a:rPr>
              <a:t>嵌入式系统软件基本结构</a:t>
            </a:r>
            <a:endParaRPr b="0" lang="zh-CN" sz="3600" spc="-1" strike="noStrike">
              <a:solidFill>
                <a:srgbClr val="000000"/>
              </a:solidFill>
              <a:latin typeface="Calibri"/>
            </a:endParaRPr>
          </a:p>
        </p:txBody>
      </p:sp>
      <p:sp>
        <p:nvSpPr>
          <p:cNvPr id="104" name="TextShape 3"/>
          <p:cNvSpPr txBox="1"/>
          <p:nvPr/>
        </p:nvSpPr>
        <p:spPr>
          <a:xfrm>
            <a:off x="2023920" y="1785960"/>
            <a:ext cx="8381520" cy="3877560"/>
          </a:xfrm>
          <a:prstGeom prst="rect">
            <a:avLst/>
          </a:prstGeom>
          <a:noFill/>
          <a:ln>
            <a:noFill/>
          </a:ln>
        </p:spPr>
        <p:txBody>
          <a:bodyPr lIns="0" rIns="0" tIns="0" bIns="0"/>
          <a:p>
            <a:pPr marL="376200" indent="-375840" algn="just">
              <a:lnSpc>
                <a:spcPct val="90000"/>
              </a:lnSpc>
              <a:buBlip>
                <a:blip r:embed="rId1"/>
              </a:buBlip>
            </a:pPr>
            <a:r>
              <a:rPr b="0" lang="zh-CN" sz="2800" spc="-1" strike="noStrike">
                <a:solidFill>
                  <a:srgbClr val="000000"/>
                </a:solidFill>
                <a:latin typeface="Calibri"/>
              </a:rPr>
              <a:t>嵌入式系统软件结构一般包含四个层面：</a:t>
            </a:r>
            <a:r>
              <a:rPr b="1" lang="zh-CN" sz="2800" spc="-1" strike="noStrike">
                <a:solidFill>
                  <a:srgbClr val="ff3300"/>
                </a:solidFill>
                <a:latin typeface="Calibri"/>
              </a:rPr>
              <a:t>板级支持包（</a:t>
            </a:r>
            <a:r>
              <a:rPr b="1" lang="zh-CN" sz="2800" spc="-1" strike="noStrike">
                <a:solidFill>
                  <a:srgbClr val="ff3300"/>
                </a:solidFill>
                <a:latin typeface="Calibri"/>
              </a:rPr>
              <a:t>BSP</a:t>
            </a:r>
            <a:r>
              <a:rPr b="1" lang="zh-CN" sz="2800" spc="-1" strike="noStrike">
                <a:solidFill>
                  <a:srgbClr val="ff3300"/>
                </a:solidFill>
                <a:latin typeface="Calibri"/>
              </a:rPr>
              <a:t>）层、实时操作系统（</a:t>
            </a:r>
            <a:r>
              <a:rPr b="1" lang="zh-CN" sz="2800" spc="-1" strike="noStrike">
                <a:solidFill>
                  <a:srgbClr val="ff3300"/>
                </a:solidFill>
                <a:latin typeface="Calibri"/>
              </a:rPr>
              <a:t>RTOS</a:t>
            </a:r>
            <a:r>
              <a:rPr b="1" lang="zh-CN" sz="2800" spc="-1" strike="noStrike">
                <a:solidFill>
                  <a:srgbClr val="ff3300"/>
                </a:solidFill>
                <a:latin typeface="Calibri"/>
              </a:rPr>
              <a:t>）层、应用程序接口（</a:t>
            </a:r>
            <a:r>
              <a:rPr b="1" lang="zh-CN" sz="2800" spc="-1" strike="noStrike">
                <a:solidFill>
                  <a:srgbClr val="ff3300"/>
                </a:solidFill>
                <a:latin typeface="Calibri"/>
              </a:rPr>
              <a:t>API</a:t>
            </a:r>
            <a:r>
              <a:rPr b="1" lang="zh-CN" sz="2800" spc="-1" strike="noStrike">
                <a:solidFill>
                  <a:srgbClr val="ff3300"/>
                </a:solidFill>
                <a:latin typeface="Calibri"/>
              </a:rPr>
              <a:t>）层、应用程序层。</a:t>
            </a:r>
            <a:endParaRPr b="0" lang="zh-CN" sz="2800" spc="-1" strike="noStrike">
              <a:solidFill>
                <a:srgbClr val="000000"/>
              </a:solidFill>
              <a:latin typeface="Calibri"/>
            </a:endParaRPr>
          </a:p>
          <a:p>
            <a:pPr marL="376200" indent="-375840" algn="just">
              <a:lnSpc>
                <a:spcPct val="90000"/>
              </a:lnSpc>
            </a:pPr>
            <a:endParaRPr b="0" lang="zh-CN" sz="2800" spc="-1" strike="noStrike">
              <a:solidFill>
                <a:srgbClr val="000000"/>
              </a:solidFill>
              <a:latin typeface="Calibri"/>
            </a:endParaRPr>
          </a:p>
          <a:p>
            <a:pPr marL="376200" indent="-375840">
              <a:lnSpc>
                <a:spcPct val="90000"/>
              </a:lnSpc>
              <a:buBlip>
                <a:blip r:embed="rId2"/>
              </a:buBlip>
            </a:pPr>
            <a:r>
              <a:rPr b="1" lang="zh-CN" sz="2800" spc="-1" strike="noStrike">
                <a:solidFill>
                  <a:srgbClr val="ff3300"/>
                </a:solidFill>
                <a:latin typeface="Calibri"/>
              </a:rPr>
              <a:t>当设计一个简单的应用程序时，可以不使用操作系统。</a:t>
            </a:r>
            <a:r>
              <a:rPr b="0" lang="zh-CN" sz="2800" spc="-1" strike="noStrike">
                <a:solidFill>
                  <a:srgbClr val="000000"/>
                </a:solidFill>
                <a:latin typeface="Calibri"/>
              </a:rPr>
              <a:t>对于功能简单仅包括应用程序的嵌入式系统一般不使用操作系统，</a:t>
            </a:r>
            <a:r>
              <a:rPr b="1" lang="zh-CN" sz="2800" spc="-1" strike="noStrike">
                <a:solidFill>
                  <a:srgbClr val="ff3300"/>
                </a:solidFill>
                <a:latin typeface="Calibri"/>
              </a:rPr>
              <a:t>仅有应用程序和设备驱动程序。</a:t>
            </a:r>
            <a:endParaRPr b="0" lang="zh-CN" sz="2800" spc="-1" strike="noStrike">
              <a:solidFill>
                <a:srgbClr val="000000"/>
              </a:solidFill>
              <a:latin typeface="Calibri"/>
            </a:endParaRPr>
          </a:p>
          <a:p>
            <a:pPr marL="376200" indent="-375840">
              <a:lnSpc>
                <a:spcPct val="90000"/>
              </a:lnSpc>
              <a:buBlip>
                <a:blip r:embed="rId3"/>
              </a:buBlip>
            </a:pPr>
            <a:r>
              <a:rPr b="0" lang="zh-CN" sz="2800" spc="-1" strike="noStrike">
                <a:solidFill>
                  <a:srgbClr val="000000"/>
                </a:solidFill>
                <a:latin typeface="Calibri"/>
              </a:rPr>
              <a:t>当设计较复杂的程序时，可能就需要一个操作系统（</a:t>
            </a:r>
            <a:r>
              <a:rPr b="0" lang="zh-CN" sz="2800" spc="-1" strike="noStrike">
                <a:solidFill>
                  <a:srgbClr val="000000"/>
                </a:solidFill>
                <a:latin typeface="Calibri"/>
              </a:rPr>
              <a:t>OS</a:t>
            </a:r>
            <a:r>
              <a:rPr b="0" lang="zh-CN" sz="2800" spc="-1" strike="noStrike">
                <a:solidFill>
                  <a:srgbClr val="000000"/>
                </a:solidFill>
                <a:latin typeface="Calibri"/>
              </a:rPr>
              <a:t>）来管理、控制内存、多任务、周边资源等等。</a:t>
            </a:r>
            <a:endParaRPr b="0" lang="zh-CN" sz="2800" spc="-1" strike="noStrike">
              <a:solidFill>
                <a:srgbClr val="000000"/>
              </a:solidFill>
              <a:latin typeface="Calibri"/>
            </a:endParaRPr>
          </a:p>
          <a:p>
            <a:pPr>
              <a:lnSpc>
                <a:spcPct val="90000"/>
              </a:lnSpc>
            </a:pPr>
            <a:endParaRPr b="0" lang="zh-CN" sz="2800" spc="-1" strike="noStrike">
              <a:solidFill>
                <a:srgbClr val="000000"/>
              </a:solidFill>
              <a:latin typeface="Calibri"/>
            </a:endParaRPr>
          </a:p>
        </p:txBody>
      </p:sp>
    </p:spTree>
  </p:cSld>
  <p:timing>
    <p:tnLst>
      <p:par>
        <p:cTn id="51" dur="indefinite" restart="never" nodeType="tmRoot">
          <p:childTnLst>
            <p:seq>
              <p:cTn id="52"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TextShape 1"/>
          <p:cNvSpPr txBox="1"/>
          <p:nvPr/>
        </p:nvSpPr>
        <p:spPr>
          <a:xfrm>
            <a:off x="11425680" y="6640920"/>
            <a:ext cx="399600" cy="184320"/>
          </a:xfrm>
          <a:prstGeom prst="rect">
            <a:avLst/>
          </a:prstGeom>
          <a:noFill/>
          <a:ln>
            <a:noFill/>
          </a:ln>
        </p:spPr>
        <p:txBody>
          <a:bodyPr lIns="0" rIns="0" tIns="0" bIns="0"/>
          <a:p>
            <a:pPr>
              <a:lnSpc>
                <a:spcPct val="100000"/>
              </a:lnSpc>
            </a:pPr>
            <a:fld id="{6CC7B1A2-465D-4201-A258-5F2CA84DEDD0}" type="slidenum">
              <a:rPr b="0" lang="en-US" sz="1200" spc="-1" strike="noStrike">
                <a:solidFill>
                  <a:srgbClr val="000000"/>
                </a:solidFill>
                <a:latin typeface="Arial"/>
                <a:ea typeface="宋体"/>
              </a:rPr>
              <a:t>&lt;number&gt;</a:t>
            </a:fld>
            <a:endParaRPr b="0" lang="en-US" sz="1200" spc="-1" strike="noStrike">
              <a:latin typeface="Times New Roman"/>
            </a:endParaRPr>
          </a:p>
        </p:txBody>
      </p:sp>
      <p:sp>
        <p:nvSpPr>
          <p:cNvPr id="106" name="TextShape 2"/>
          <p:cNvSpPr txBox="1"/>
          <p:nvPr/>
        </p:nvSpPr>
        <p:spPr>
          <a:xfrm>
            <a:off x="2212920" y="148320"/>
            <a:ext cx="8119800" cy="1138320"/>
          </a:xfrm>
          <a:prstGeom prst="rect">
            <a:avLst/>
          </a:prstGeom>
          <a:noFill/>
          <a:ln>
            <a:noFill/>
          </a:ln>
        </p:spPr>
        <p:txBody>
          <a:bodyPr lIns="0" rIns="0" tIns="0" bIns="0" anchor="ctr"/>
          <a:p>
            <a:pPr>
              <a:lnSpc>
                <a:spcPct val="100000"/>
              </a:lnSpc>
            </a:pPr>
            <a:r>
              <a:rPr b="1" lang="zh-CN" sz="3700" spc="-1" strike="noStrike">
                <a:solidFill>
                  <a:srgbClr val="000000"/>
                </a:solidFill>
                <a:latin typeface="Calibri"/>
                <a:ea typeface="隶书"/>
              </a:rPr>
              <a:t>启动程序</a:t>
            </a:r>
            <a:r>
              <a:rPr b="1" lang="zh-CN" sz="3700" spc="-1" strike="noStrike">
                <a:solidFill>
                  <a:srgbClr val="000000"/>
                </a:solidFill>
                <a:latin typeface="Calibri"/>
                <a:ea typeface="隶书"/>
              </a:rPr>
              <a:t>BootLoader</a:t>
            </a:r>
            <a:r>
              <a:rPr b="1" lang="zh-CN" sz="3700" spc="-1" strike="noStrike">
                <a:solidFill>
                  <a:srgbClr val="000000"/>
                </a:solidFill>
                <a:latin typeface="Calibri"/>
                <a:ea typeface="隶书"/>
              </a:rPr>
              <a:t>介绍</a:t>
            </a:r>
            <a:endParaRPr b="0" lang="zh-CN" sz="3700" spc="-1" strike="noStrike">
              <a:solidFill>
                <a:srgbClr val="000000"/>
              </a:solidFill>
              <a:latin typeface="Calibri"/>
            </a:endParaRPr>
          </a:p>
        </p:txBody>
      </p:sp>
      <p:sp>
        <p:nvSpPr>
          <p:cNvPr id="107" name="TextShape 3"/>
          <p:cNvSpPr txBox="1"/>
          <p:nvPr/>
        </p:nvSpPr>
        <p:spPr>
          <a:xfrm>
            <a:off x="2208240" y="1844640"/>
            <a:ext cx="8000640" cy="1538640"/>
          </a:xfrm>
          <a:prstGeom prst="rect">
            <a:avLst/>
          </a:prstGeom>
          <a:noFill/>
          <a:ln>
            <a:noFill/>
          </a:ln>
        </p:spPr>
        <p:txBody>
          <a:bodyPr lIns="0" rIns="0" tIns="0" bIns="0"/>
          <a:p>
            <a:pPr marL="376200" indent="-375840" algn="just">
              <a:lnSpc>
                <a:spcPct val="100000"/>
              </a:lnSpc>
              <a:buBlip>
                <a:blip r:embed="rId1"/>
              </a:buBlip>
            </a:pPr>
            <a:r>
              <a:rPr b="1" lang="zh-CN" sz="2000" spc="-1" strike="noStrike">
                <a:solidFill>
                  <a:srgbClr val="ff3300"/>
                </a:solidFill>
                <a:latin typeface="Calibri"/>
              </a:rPr>
              <a:t>BootLoader——</a:t>
            </a:r>
            <a:r>
              <a:rPr b="1" lang="zh-CN" sz="2000" spc="-1" strike="noStrike">
                <a:solidFill>
                  <a:srgbClr val="ff3300"/>
                </a:solidFill>
                <a:latin typeface="Calibri"/>
              </a:rPr>
              <a:t>开机程序</a:t>
            </a:r>
            <a:endParaRPr b="0" lang="zh-CN" sz="2000" spc="-1" strike="noStrike">
              <a:solidFill>
                <a:srgbClr val="000000"/>
              </a:solidFill>
              <a:latin typeface="Calibri"/>
            </a:endParaRPr>
          </a:p>
          <a:p>
            <a:pPr marL="376200" indent="-375840" algn="just">
              <a:lnSpc>
                <a:spcPct val="100000"/>
              </a:lnSpc>
              <a:buBlip>
                <a:blip r:embed="rId2"/>
              </a:buBlip>
            </a:pPr>
            <a:r>
              <a:rPr b="0" lang="zh-CN" sz="2000" spc="-1" strike="noStrike">
                <a:solidFill>
                  <a:srgbClr val="000000"/>
                </a:solidFill>
                <a:latin typeface="Calibri"/>
              </a:rPr>
              <a:t>相当于</a:t>
            </a:r>
            <a:r>
              <a:rPr b="0" lang="zh-CN" sz="2000" spc="-1" strike="noStrike">
                <a:solidFill>
                  <a:srgbClr val="000000"/>
                </a:solidFill>
                <a:latin typeface="Calibri"/>
              </a:rPr>
              <a:t>PC</a:t>
            </a:r>
            <a:r>
              <a:rPr b="0" lang="zh-CN" sz="2000" spc="-1" strike="noStrike">
                <a:solidFill>
                  <a:srgbClr val="000000"/>
                </a:solidFill>
                <a:latin typeface="Calibri"/>
              </a:rPr>
              <a:t>机中的</a:t>
            </a:r>
            <a:r>
              <a:rPr b="0" lang="zh-CN" sz="2000" spc="-1" strike="noStrike">
                <a:solidFill>
                  <a:srgbClr val="000000"/>
                </a:solidFill>
                <a:latin typeface="Calibri"/>
              </a:rPr>
              <a:t>BIOS</a:t>
            </a:r>
            <a:r>
              <a:rPr b="0" lang="zh-CN" sz="2000" spc="-1" strike="noStrike">
                <a:solidFill>
                  <a:srgbClr val="000000"/>
                </a:solidFill>
                <a:latin typeface="Calibri"/>
              </a:rPr>
              <a:t>（</a:t>
            </a:r>
            <a:r>
              <a:rPr b="0" lang="zh-CN" sz="2000" spc="-1" strike="noStrike">
                <a:solidFill>
                  <a:srgbClr val="000000"/>
                </a:solidFill>
                <a:latin typeface="Calibri"/>
              </a:rPr>
              <a:t>Basic Input /Output System</a:t>
            </a:r>
            <a:r>
              <a:rPr b="0" lang="zh-CN" sz="2000" spc="-1" strike="noStrike">
                <a:solidFill>
                  <a:srgbClr val="000000"/>
                </a:solidFill>
                <a:latin typeface="Calibri"/>
              </a:rPr>
              <a:t>）</a:t>
            </a:r>
            <a:endParaRPr b="0" lang="zh-CN" sz="2000" spc="-1" strike="noStrike">
              <a:solidFill>
                <a:srgbClr val="000000"/>
              </a:solidFill>
              <a:latin typeface="Calibri"/>
            </a:endParaRPr>
          </a:p>
          <a:p>
            <a:pPr marL="376200" indent="-375840" algn="just">
              <a:lnSpc>
                <a:spcPct val="100000"/>
              </a:lnSpc>
              <a:buBlip>
                <a:blip r:embed="rId3"/>
              </a:buBlip>
            </a:pPr>
            <a:r>
              <a:rPr b="0" lang="zh-CN" sz="2000" spc="-1" strike="noStrike">
                <a:solidFill>
                  <a:srgbClr val="000000"/>
                </a:solidFill>
                <a:latin typeface="Calibri"/>
              </a:rPr>
              <a:t>系统加电复位后，几乎所有的 </a:t>
            </a:r>
            <a:r>
              <a:rPr b="0" lang="zh-CN" sz="2000" spc="-1" strike="noStrike">
                <a:solidFill>
                  <a:srgbClr val="000000"/>
                </a:solidFill>
                <a:latin typeface="Calibri"/>
              </a:rPr>
              <a:t>CPU</a:t>
            </a:r>
            <a:r>
              <a:rPr b="0" lang="zh-CN" sz="2000" spc="-1" strike="noStrike">
                <a:solidFill>
                  <a:srgbClr val="000000"/>
                </a:solidFill>
                <a:latin typeface="Calibri"/>
              </a:rPr>
              <a:t>都从由复位地址上取指令。</a:t>
            </a:r>
            <a:endParaRPr b="0" lang="zh-CN" sz="2000" spc="-1" strike="noStrike">
              <a:solidFill>
                <a:srgbClr val="000000"/>
              </a:solidFill>
              <a:latin typeface="Calibri"/>
            </a:endParaRPr>
          </a:p>
          <a:p>
            <a:pPr marL="376200" indent="-375840" algn="just">
              <a:lnSpc>
                <a:spcPct val="100000"/>
              </a:lnSpc>
              <a:buBlip>
                <a:blip r:embed="rId4"/>
              </a:buBlip>
            </a:pPr>
            <a:r>
              <a:rPr b="0" lang="zh-CN" sz="2000" spc="-1" strike="noStrike">
                <a:solidFill>
                  <a:srgbClr val="000000"/>
                </a:solidFill>
                <a:latin typeface="Calibri"/>
              </a:rPr>
              <a:t>因此在系统加电复位后，处理器将首先执行 </a:t>
            </a:r>
            <a:r>
              <a:rPr b="0" lang="zh-CN" sz="2000" spc="-1" strike="noStrike">
                <a:solidFill>
                  <a:srgbClr val="000000"/>
                </a:solidFill>
                <a:latin typeface="Calibri"/>
              </a:rPr>
              <a:t>BootLoader </a:t>
            </a:r>
            <a:r>
              <a:rPr b="0" lang="zh-CN" sz="2000" spc="-1" strike="noStrike">
                <a:solidFill>
                  <a:srgbClr val="000000"/>
                </a:solidFill>
                <a:latin typeface="Calibri"/>
              </a:rPr>
              <a:t>程序。</a:t>
            </a:r>
            <a:endParaRPr b="0" lang="zh-CN" sz="2000" spc="-1" strike="noStrike">
              <a:solidFill>
                <a:srgbClr val="000000"/>
              </a:solidFill>
              <a:latin typeface="Calibri"/>
            </a:endParaRPr>
          </a:p>
          <a:p>
            <a:pPr marL="376200" indent="-375840">
              <a:lnSpc>
                <a:spcPct val="100000"/>
              </a:lnSpc>
            </a:pPr>
            <a:endParaRPr b="0" lang="zh-CN" sz="2000" spc="-1" strike="noStrike">
              <a:solidFill>
                <a:srgbClr val="000000"/>
              </a:solidFill>
              <a:latin typeface="Calibri"/>
            </a:endParaRPr>
          </a:p>
        </p:txBody>
      </p:sp>
    </p:spTree>
  </p:cSld>
  <p:timing>
    <p:tnLst>
      <p:par>
        <p:cTn id="53" dur="indefinite" restart="never" nodeType="tmRoot">
          <p:childTnLst>
            <p:seq>
              <p:cTn id="54"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132</TotalTime>
  <Application>LibreOffice/6.0.7.3$Linux_X86_64 LibreOffice_project/00m0$Build-3</Application>
  <Words>2529</Words>
  <Paragraphs>322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2020-12-08T05:25:41Z</dcterms:created>
  <dc:creator>Lothar Thiele</dc:creator>
  <dc:description/>
  <dc:language>en-US</dc:language>
  <cp:lastModifiedBy/>
  <dcterms:modified xsi:type="dcterms:W3CDTF">2020-12-12T13:27:36Z</dcterms:modified>
  <cp:revision>18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reated">
    <vt:filetime>2020-09-10T00:00:00Z</vt:filetime>
  </property>
  <property fmtid="{D5CDD505-2E9C-101B-9397-08002B2CF9AE}" pid="4" name="Creator">
    <vt:lpwstr>Microsoft® PowerPoint® 2016</vt:lpwstr>
  </property>
  <property fmtid="{D5CDD505-2E9C-101B-9397-08002B2CF9AE}" pid="5" name="HiddenSlides">
    <vt:i4>0</vt:i4>
  </property>
  <property fmtid="{D5CDD505-2E9C-101B-9397-08002B2CF9AE}" pid="6" name="HyperlinksChanged">
    <vt:bool>0</vt:bool>
  </property>
  <property fmtid="{D5CDD505-2E9C-101B-9397-08002B2CF9AE}" pid="7" name="LastSaved">
    <vt:filetime>2020-12-08T00:00:00Z</vt:filetime>
  </property>
  <property fmtid="{D5CDD505-2E9C-101B-9397-08002B2CF9AE}" pid="8" name="LinksUpToDate">
    <vt:bool>0</vt:bool>
  </property>
  <property fmtid="{D5CDD505-2E9C-101B-9397-08002B2CF9AE}" pid="9" name="MMClips">
    <vt:i4>0</vt:i4>
  </property>
  <property fmtid="{D5CDD505-2E9C-101B-9397-08002B2CF9AE}" pid="10" name="Notes">
    <vt:i4>0</vt:i4>
  </property>
  <property fmtid="{D5CDD505-2E9C-101B-9397-08002B2CF9AE}" pid="11" name="PresentationFormat">
    <vt:lpwstr>宽屏</vt:lpwstr>
  </property>
  <property fmtid="{D5CDD505-2E9C-101B-9397-08002B2CF9AE}" pid="12" name="ScaleCrop">
    <vt:bool>0</vt:bool>
  </property>
  <property fmtid="{D5CDD505-2E9C-101B-9397-08002B2CF9AE}" pid="13" name="ShareDoc">
    <vt:bool>0</vt:bool>
  </property>
  <property fmtid="{D5CDD505-2E9C-101B-9397-08002B2CF9AE}" pid="14" name="Slides">
    <vt:i4>52</vt:i4>
  </property>
</Properties>
</file>