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76767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F007F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‹#›</a:t>
            </a:fld>
            <a:endParaRPr spc="4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76767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F007F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‹#›</a:t>
            </a:fld>
            <a:endParaRPr spc="4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76767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F007F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‹#›</a:t>
            </a:fld>
            <a:endParaRPr spc="4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76767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F007F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‹#›</a:t>
            </a:fld>
            <a:endParaRPr spc="4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F007F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‹#›</a:t>
            </a:fld>
            <a:endParaRPr spc="4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72743" y="1621027"/>
            <a:ext cx="3326129" cy="330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76767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397942"/>
            <a:ext cx="8229600" cy="31984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680700" y="6548961"/>
            <a:ext cx="269240" cy="1797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7F007F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‹#›</a:t>
            </a:fld>
            <a:endParaRPr spc="4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spc="160" dirty="0">
                <a:solidFill>
                  <a:srgbClr val="A50020"/>
                </a:solidFill>
                <a:latin typeface="Verdana"/>
                <a:cs typeface="Verdana"/>
              </a:rPr>
              <a:t>Testing</a:t>
            </a:r>
            <a:r>
              <a:rPr sz="2400" b="0" spc="-1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80" dirty="0">
                <a:solidFill>
                  <a:srgbClr val="A50020"/>
                </a:solidFill>
                <a:latin typeface="Verdana"/>
                <a:cs typeface="Verdana"/>
              </a:rPr>
              <a:t>–</a:t>
            </a:r>
            <a:r>
              <a:rPr sz="2400" b="0" spc="-1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70" dirty="0">
                <a:solidFill>
                  <a:srgbClr val="A50020"/>
                </a:solidFill>
                <a:latin typeface="Verdana"/>
                <a:cs typeface="Verdana"/>
              </a:rPr>
              <a:t>The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75" dirty="0">
                <a:solidFill>
                  <a:srgbClr val="A50020"/>
                </a:solidFill>
                <a:latin typeface="Verdana"/>
                <a:cs typeface="Verdana"/>
              </a:rPr>
              <a:t>Big</a:t>
            </a:r>
            <a:r>
              <a:rPr sz="2400" b="0" spc="-2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50" dirty="0">
                <a:solidFill>
                  <a:srgbClr val="A50020"/>
                </a:solidFill>
                <a:latin typeface="Verdana"/>
                <a:cs typeface="Verdana"/>
              </a:rPr>
              <a:t>Questions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38200" y="914400"/>
            <a:ext cx="7315200" cy="5562600"/>
          </a:xfrm>
          <a:custGeom>
            <a:avLst/>
            <a:gdLst/>
            <a:ahLst/>
            <a:cxnLst/>
            <a:rect l="l" t="t" r="r" b="b"/>
            <a:pathLst>
              <a:path w="7315200" h="5562600">
                <a:moveTo>
                  <a:pt x="0" y="0"/>
                </a:moveTo>
                <a:lnTo>
                  <a:pt x="0" y="5562599"/>
                </a:lnTo>
                <a:lnTo>
                  <a:pt x="7315199" y="5562599"/>
                </a:lnTo>
                <a:lnTo>
                  <a:pt x="7315199" y="0"/>
                </a:lnTo>
                <a:lnTo>
                  <a:pt x="0" y="0"/>
                </a:lnTo>
                <a:close/>
              </a:path>
            </a:pathLst>
          </a:custGeom>
          <a:ln w="38099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36751" y="1116583"/>
            <a:ext cx="6189980" cy="52444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3065" indent="-380365">
              <a:lnSpc>
                <a:spcPts val="1960"/>
              </a:lnSpc>
              <a:spcBef>
                <a:spcPts val="100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50" dirty="0">
                <a:latin typeface="Verdana"/>
                <a:cs typeface="Verdana"/>
              </a:rPr>
              <a:t>What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is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testing?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And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why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do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test?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20" dirty="0">
                <a:latin typeface="Verdana"/>
                <a:cs typeface="Verdana"/>
              </a:rPr>
              <a:t>To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55" dirty="0">
                <a:latin typeface="Verdana"/>
                <a:cs typeface="Verdana"/>
              </a:rPr>
              <a:t>what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standard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35" dirty="0">
                <a:latin typeface="Verdana"/>
                <a:cs typeface="Verdana"/>
              </a:rPr>
              <a:t>do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200" dirty="0">
                <a:latin typeface="Verdana"/>
                <a:cs typeface="Verdana"/>
              </a:rPr>
              <a:t>we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00" dirty="0">
                <a:latin typeface="Verdana"/>
                <a:cs typeface="Verdana"/>
              </a:rPr>
              <a:t>test?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Specification</a:t>
            </a:r>
            <a:r>
              <a:rPr sz="1600" spc="-6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behavior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quality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attributes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71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4"/>
              </a:lnSpc>
              <a:spcBef>
                <a:spcPts val="5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85" dirty="0">
                <a:latin typeface="Verdana"/>
                <a:cs typeface="Verdana"/>
              </a:rPr>
              <a:t>How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35" dirty="0">
                <a:latin typeface="Verdana"/>
                <a:cs typeface="Verdana"/>
              </a:rPr>
              <a:t>do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95" dirty="0">
                <a:latin typeface="Verdana"/>
                <a:cs typeface="Verdana"/>
              </a:rPr>
              <a:t>we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select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a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set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of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30" dirty="0">
                <a:latin typeface="Verdana"/>
                <a:cs typeface="Verdana"/>
              </a:rPr>
              <a:t>good</a:t>
            </a:r>
            <a:r>
              <a:rPr sz="1800" spc="-5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tests?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5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Functional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(black-</a:t>
            </a:r>
            <a:r>
              <a:rPr sz="1600" dirty="0">
                <a:latin typeface="Verdana"/>
                <a:cs typeface="Verdana"/>
              </a:rPr>
              <a:t>box)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73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Structural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(white-</a:t>
            </a:r>
            <a:r>
              <a:rPr sz="1600" dirty="0">
                <a:latin typeface="Verdana"/>
                <a:cs typeface="Verdana"/>
              </a:rPr>
              <a:t>box)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71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85" dirty="0">
                <a:latin typeface="Verdana"/>
                <a:cs typeface="Verdana"/>
              </a:rPr>
              <a:t>How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35" dirty="0">
                <a:latin typeface="Verdana"/>
                <a:cs typeface="Verdana"/>
              </a:rPr>
              <a:t>do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95" dirty="0">
                <a:latin typeface="Verdana"/>
                <a:cs typeface="Verdana"/>
              </a:rPr>
              <a:t>we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assess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30" dirty="0">
                <a:latin typeface="Verdana"/>
                <a:cs typeface="Verdana"/>
              </a:rPr>
              <a:t>our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10" dirty="0">
                <a:latin typeface="Verdana"/>
                <a:cs typeface="Verdana"/>
              </a:rPr>
              <a:t>test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suites?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Coverage,</a:t>
            </a:r>
            <a:r>
              <a:rPr sz="1600" spc="-7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Mutation,</a:t>
            </a:r>
            <a:r>
              <a:rPr sz="1600" spc="-7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Capture/Recapture…</a:t>
            </a: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spcBef>
                <a:spcPts val="1900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50" dirty="0">
                <a:latin typeface="Verdana"/>
                <a:cs typeface="Verdana"/>
              </a:rPr>
              <a:t>What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are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effective</a:t>
            </a:r>
            <a:r>
              <a:rPr sz="180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testing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10" dirty="0">
                <a:latin typeface="Verdana"/>
                <a:cs typeface="Verdana"/>
              </a:rPr>
              <a:t>practices?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5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Levels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structure: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unit,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integration,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system…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54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Design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73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How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does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testing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integrate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into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lifecycle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metrics?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spcBef>
                <a:spcPts val="5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50" dirty="0">
                <a:latin typeface="Verdana"/>
                <a:cs typeface="Verdana"/>
              </a:rPr>
              <a:t>What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are</a:t>
            </a:r>
            <a:r>
              <a:rPr sz="180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the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limits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of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testing?</a:t>
            </a:r>
            <a:endParaRPr sz="1800">
              <a:latin typeface="Verdana"/>
              <a:cs typeface="Verdana"/>
            </a:endParaRPr>
          </a:p>
          <a:p>
            <a:pPr marL="697865" indent="-342900">
              <a:lnSpc>
                <a:spcPts val="1550"/>
              </a:lnSpc>
              <a:buClr>
                <a:srgbClr val="000099"/>
              </a:buClr>
              <a:buSzPct val="81250"/>
              <a:buChar char="•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What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complementary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approaches?</a:t>
            </a:r>
            <a:endParaRPr sz="1600">
              <a:latin typeface="Verdana"/>
              <a:cs typeface="Verdana"/>
            </a:endParaRPr>
          </a:p>
          <a:p>
            <a:pPr marL="1002665" lvl="1" indent="-304800">
              <a:lnSpc>
                <a:spcPts val="1335"/>
              </a:lnSpc>
              <a:buClr>
                <a:srgbClr val="000099"/>
              </a:buClr>
              <a:buFont typeface="Verdana"/>
              <a:buChar char="•"/>
              <a:tabLst>
                <a:tab pos="1002665" algn="l"/>
              </a:tabLst>
            </a:pPr>
            <a:r>
              <a:rPr sz="1400" i="1" spc="-10" dirty="0">
                <a:latin typeface="Verdana"/>
                <a:cs typeface="Verdana"/>
              </a:rPr>
              <a:t>Inspections</a:t>
            </a:r>
            <a:endParaRPr sz="1400">
              <a:latin typeface="Verdana"/>
              <a:cs typeface="Verdana"/>
            </a:endParaRPr>
          </a:p>
          <a:p>
            <a:pPr marL="1002665" lvl="1" indent="-304800">
              <a:lnSpc>
                <a:spcPts val="1505"/>
              </a:lnSpc>
              <a:buClr>
                <a:srgbClr val="000099"/>
              </a:buClr>
              <a:buFont typeface="Verdana"/>
              <a:buChar char="•"/>
              <a:tabLst>
                <a:tab pos="1002665" algn="l"/>
              </a:tabLst>
            </a:pPr>
            <a:r>
              <a:rPr sz="1400" i="1" dirty="0">
                <a:latin typeface="Verdana"/>
                <a:cs typeface="Verdana"/>
              </a:rPr>
              <a:t>Static</a:t>
            </a:r>
            <a:r>
              <a:rPr sz="1400" i="1" spc="-35" dirty="0">
                <a:latin typeface="Verdana"/>
                <a:cs typeface="Verdana"/>
              </a:rPr>
              <a:t> </a:t>
            </a:r>
            <a:r>
              <a:rPr sz="1400" i="1" dirty="0">
                <a:latin typeface="Verdana"/>
                <a:cs typeface="Verdana"/>
              </a:rPr>
              <a:t>and</a:t>
            </a:r>
            <a:r>
              <a:rPr sz="1400" i="1" spc="-45" dirty="0">
                <a:latin typeface="Verdana"/>
                <a:cs typeface="Verdana"/>
              </a:rPr>
              <a:t> </a:t>
            </a:r>
            <a:r>
              <a:rPr sz="1400" i="1" dirty="0">
                <a:latin typeface="Verdana"/>
                <a:cs typeface="Verdana"/>
              </a:rPr>
              <a:t>dynamic</a:t>
            </a:r>
            <a:r>
              <a:rPr sz="1400" i="1" spc="-30" dirty="0">
                <a:latin typeface="Verdana"/>
                <a:cs typeface="Verdana"/>
              </a:rPr>
              <a:t> </a:t>
            </a:r>
            <a:r>
              <a:rPr sz="1400" i="1" spc="-10" dirty="0">
                <a:latin typeface="Verdana"/>
                <a:cs typeface="Verdana"/>
              </a:rPr>
              <a:t>analysis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1</a:t>
            </a:fld>
            <a:endParaRPr spc="4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10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Function</a:t>
            </a:r>
            <a:r>
              <a:rPr sz="2400" b="0" spc="-8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Specifications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71803"/>
            <a:ext cx="8257540" cy="5257800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240665" marR="139700" indent="-228600">
              <a:lnSpc>
                <a:spcPts val="1920"/>
              </a:lnSpc>
              <a:spcBef>
                <a:spcPts val="56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function’s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contract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is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statement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of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20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responsibilities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of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that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function,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and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responsibilities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of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code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that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calls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it.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185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Analogy: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legal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contracts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72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If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you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pay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exactly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$30,000</a:t>
            </a:r>
            <a:endParaRPr sz="1600">
              <a:latin typeface="Verdana"/>
              <a:cs typeface="Verdana"/>
            </a:endParaRPr>
          </a:p>
          <a:p>
            <a:pPr marL="875030" lvl="2" indent="-177165">
              <a:lnSpc>
                <a:spcPts val="171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I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will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build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new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room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on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your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house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205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Helps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pinpoint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responsibility</a:t>
            </a:r>
            <a:endParaRPr sz="1800">
              <a:latin typeface="Verdana"/>
              <a:cs typeface="Verdana"/>
            </a:endParaRPr>
          </a:p>
          <a:p>
            <a:pPr marL="240665" indent="-227965">
              <a:lnSpc>
                <a:spcPts val="2285"/>
              </a:lnSpc>
              <a:spcBef>
                <a:spcPts val="193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Contract</a:t>
            </a:r>
            <a:r>
              <a:rPr sz="20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structure</a:t>
            </a:r>
            <a:endParaRPr sz="2000">
              <a:latin typeface="Verdana"/>
              <a:cs typeface="Verdana"/>
            </a:endParaRPr>
          </a:p>
          <a:p>
            <a:pPr marL="522605" marR="835025" lvl="1" indent="-167640">
              <a:lnSpc>
                <a:spcPct val="80000"/>
              </a:lnSpc>
              <a:spcBef>
                <a:spcPts val="32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2605" algn="l"/>
              </a:tabLst>
            </a:pPr>
            <a:r>
              <a:rPr sz="1800" dirty="0">
                <a:latin typeface="Verdana"/>
                <a:cs typeface="Verdana"/>
              </a:rPr>
              <a:t>Precondition: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condition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function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relies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on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for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correct operation</a:t>
            </a:r>
            <a:endParaRPr sz="1800">
              <a:latin typeface="Verdana"/>
              <a:cs typeface="Verdana"/>
            </a:endParaRPr>
          </a:p>
          <a:p>
            <a:pPr marL="522605" marR="5080" lvl="1" indent="-167640">
              <a:lnSpc>
                <a:spcPct val="79400"/>
              </a:lnSpc>
              <a:spcBef>
                <a:spcPts val="22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2605" algn="l"/>
              </a:tabLst>
            </a:pPr>
            <a:r>
              <a:rPr sz="1800" dirty="0">
                <a:latin typeface="Verdana"/>
                <a:cs typeface="Verdana"/>
              </a:rPr>
              <a:t>Postcondition: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6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condition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6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function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establishes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after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correctly running</a:t>
            </a:r>
            <a:endParaRPr sz="1800">
              <a:latin typeface="Verdana"/>
              <a:cs typeface="Verdana"/>
            </a:endParaRPr>
          </a:p>
          <a:p>
            <a:pPr marL="240665" indent="-227965" algn="just">
              <a:lnSpc>
                <a:spcPts val="2285"/>
              </a:lnSpc>
              <a:spcBef>
                <a:spcPts val="1940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(Functional)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correctness</a:t>
            </a:r>
            <a:r>
              <a:rPr sz="20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with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respect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to</a:t>
            </a:r>
            <a:r>
              <a:rPr sz="20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2000" spc="-6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specification</a:t>
            </a:r>
            <a:endParaRPr sz="2000">
              <a:latin typeface="Verdana"/>
              <a:cs typeface="Verdana"/>
            </a:endParaRPr>
          </a:p>
          <a:p>
            <a:pPr marL="522605" marR="424815" lvl="1" indent="-167640" algn="just">
              <a:lnSpc>
                <a:spcPct val="80000"/>
              </a:lnSpc>
              <a:spcBef>
                <a:spcPts val="31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2605" algn="l"/>
              </a:tabLst>
            </a:pPr>
            <a:r>
              <a:rPr sz="1800" dirty="0">
                <a:latin typeface="Verdana"/>
                <a:cs typeface="Verdana"/>
              </a:rPr>
              <a:t>If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client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of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function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fulfills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function’s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precondition,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the </a:t>
            </a:r>
            <a:r>
              <a:rPr sz="1800" dirty="0">
                <a:latin typeface="Verdana"/>
                <a:cs typeface="Verdana"/>
              </a:rPr>
              <a:t>function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will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execute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completion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and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when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it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terminates,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the </a:t>
            </a:r>
            <a:r>
              <a:rPr sz="1800" dirty="0">
                <a:latin typeface="Verdana"/>
                <a:cs typeface="Verdana"/>
              </a:rPr>
              <a:t>postcondition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will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be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fulfilled</a:t>
            </a:r>
            <a:endParaRPr sz="18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190"/>
              </a:spcBef>
              <a:buClr>
                <a:srgbClr val="000099"/>
              </a:buClr>
              <a:buFont typeface="Wingdings"/>
              <a:buChar char=""/>
            </a:pPr>
            <a:endParaRPr sz="1800">
              <a:latin typeface="Verdana"/>
              <a:cs typeface="Verdana"/>
            </a:endParaRPr>
          </a:p>
          <a:p>
            <a:pPr marL="240665" marR="807085" indent="-228600">
              <a:lnSpc>
                <a:spcPts val="1930"/>
              </a:lnSpc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What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does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implementation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have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to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fulfill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if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20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client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violates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precondition?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1945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  <a:tab pos="2002789" algn="l"/>
              </a:tabLst>
            </a:pPr>
            <a:r>
              <a:rPr sz="1800" dirty="0">
                <a:latin typeface="Verdana"/>
                <a:cs typeface="Verdana"/>
              </a:rPr>
              <a:t>A: </a:t>
            </a:r>
            <a:r>
              <a:rPr sz="1800" spc="-10" dirty="0">
                <a:latin typeface="Verdana"/>
                <a:cs typeface="Verdana"/>
              </a:rPr>
              <a:t>Nothing.</a:t>
            </a:r>
            <a:r>
              <a:rPr sz="1800" dirty="0">
                <a:latin typeface="Verdana"/>
                <a:cs typeface="Verdana"/>
              </a:rPr>
              <a:t>	It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can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do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anything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at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all.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11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Quick</a:t>
            </a:r>
            <a:r>
              <a:rPr sz="2400" b="0" spc="-5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20" dirty="0">
                <a:solidFill>
                  <a:srgbClr val="A50020"/>
                </a:solidFill>
                <a:latin typeface="Verdana"/>
                <a:cs typeface="Verdana"/>
              </a:rPr>
              <a:t>Quiz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76375"/>
            <a:ext cx="8009255" cy="2329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Assume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specification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for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sum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given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in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lecture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slides:</a:t>
            </a:r>
            <a:endParaRPr sz="1800">
              <a:latin typeface="Verdana"/>
              <a:cs typeface="Verdana"/>
            </a:endParaRPr>
          </a:p>
          <a:p>
            <a:pPr marL="240665">
              <a:lnSpc>
                <a:spcPct val="100000"/>
              </a:lnSpc>
              <a:spcBef>
                <a:spcPts val="2160"/>
              </a:spcBef>
            </a:pPr>
            <a:r>
              <a:rPr sz="1800" spc="120" dirty="0">
                <a:latin typeface="Verdana"/>
                <a:cs typeface="Verdana"/>
              </a:rPr>
              <a:t>requires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array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!=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null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&amp;&amp;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len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&gt;=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0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&amp;&amp;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array.length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==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len</a:t>
            </a:r>
            <a:endParaRPr sz="1800">
              <a:latin typeface="Verdana"/>
              <a:cs typeface="Verdana"/>
            </a:endParaRPr>
          </a:p>
          <a:p>
            <a:pPr marL="240665">
              <a:lnSpc>
                <a:spcPct val="100000"/>
              </a:lnSpc>
              <a:spcBef>
                <a:spcPts val="10"/>
              </a:spcBef>
              <a:tabLst>
                <a:tab pos="4125595" algn="l"/>
                <a:tab pos="6421755" algn="l"/>
              </a:tabLst>
            </a:pPr>
            <a:r>
              <a:rPr sz="1800" spc="125" dirty="0">
                <a:latin typeface="Verdana"/>
                <a:cs typeface="Verdana"/>
              </a:rPr>
              <a:t>ensures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\result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==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(\sum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j;</a:t>
            </a:r>
            <a:r>
              <a:rPr sz="1800" dirty="0">
                <a:latin typeface="Verdana"/>
                <a:cs typeface="Verdana"/>
              </a:rPr>
              <a:t>	0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&lt;=</a:t>
            </a:r>
            <a:r>
              <a:rPr sz="1800" spc="-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j</a:t>
            </a:r>
            <a:r>
              <a:rPr sz="1800" spc="-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&amp;&amp;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j</a:t>
            </a:r>
            <a:r>
              <a:rPr sz="1800" spc="-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&lt;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len;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-10" dirty="0">
                <a:latin typeface="Verdana"/>
                <a:cs typeface="Verdana"/>
              </a:rPr>
              <a:t>array[j])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09"/>
              </a:spcBef>
            </a:pPr>
            <a:endParaRPr sz="1800">
              <a:latin typeface="Verdana"/>
              <a:cs typeface="Verdana"/>
            </a:endParaRPr>
          </a:p>
          <a:p>
            <a:pPr marL="240665" marR="5080" indent="-228600">
              <a:lnSpc>
                <a:spcPct val="79800"/>
              </a:lnSpc>
              <a:tabLst>
                <a:tab pos="3631565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Assume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following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input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and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outputs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for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sum,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where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3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element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array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is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written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as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[1,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2,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3].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	For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which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of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inputs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and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outputs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is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implementation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of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sum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correct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according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to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specification given?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39" y="3526026"/>
            <a:ext cx="1149350" cy="27705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marR="5080" indent="-228600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Font typeface="Arial MT"/>
              <a:buChar char="•"/>
              <a:tabLst>
                <a:tab pos="240665" algn="l"/>
              </a:tabLst>
            </a:pPr>
            <a:r>
              <a:rPr sz="1800" spc="-10" dirty="0">
                <a:latin typeface="Verdana"/>
                <a:cs typeface="Verdana"/>
              </a:rPr>
              <a:t>Input: Output:</a:t>
            </a:r>
            <a:endParaRPr sz="1800">
              <a:latin typeface="Verdana"/>
              <a:cs typeface="Verdana"/>
            </a:endParaRPr>
          </a:p>
          <a:p>
            <a:pPr marL="240665" marR="5080" indent="-228600">
              <a:lnSpc>
                <a:spcPct val="100000"/>
              </a:lnSpc>
              <a:spcBef>
                <a:spcPts val="1440"/>
              </a:spcBef>
              <a:buClr>
                <a:srgbClr val="000099"/>
              </a:buClr>
              <a:buFont typeface="Arial MT"/>
              <a:buChar char="•"/>
              <a:tabLst>
                <a:tab pos="240665" algn="l"/>
              </a:tabLst>
            </a:pPr>
            <a:r>
              <a:rPr sz="1800" spc="-10" dirty="0">
                <a:latin typeface="Verdana"/>
                <a:cs typeface="Verdana"/>
              </a:rPr>
              <a:t>Input: Output:</a:t>
            </a:r>
            <a:endParaRPr sz="1800">
              <a:latin typeface="Verdana"/>
              <a:cs typeface="Verdana"/>
            </a:endParaRPr>
          </a:p>
          <a:p>
            <a:pPr marL="240665" marR="5080" indent="-228600">
              <a:lnSpc>
                <a:spcPct val="100600"/>
              </a:lnSpc>
              <a:spcBef>
                <a:spcPts val="1425"/>
              </a:spcBef>
              <a:buClr>
                <a:srgbClr val="000099"/>
              </a:buClr>
              <a:buFont typeface="Arial MT"/>
              <a:buChar char="•"/>
              <a:tabLst>
                <a:tab pos="240665" algn="l"/>
              </a:tabLst>
            </a:pPr>
            <a:r>
              <a:rPr sz="1800" spc="-10" dirty="0">
                <a:latin typeface="Verdana"/>
                <a:cs typeface="Verdana"/>
              </a:rPr>
              <a:t>Input: Output:</a:t>
            </a:r>
            <a:endParaRPr sz="1800">
              <a:latin typeface="Verdana"/>
              <a:cs typeface="Verdana"/>
            </a:endParaRPr>
          </a:p>
          <a:p>
            <a:pPr marL="240665" marR="5080" indent="-228600">
              <a:lnSpc>
                <a:spcPct val="100000"/>
              </a:lnSpc>
              <a:spcBef>
                <a:spcPts val="1440"/>
              </a:spcBef>
              <a:buClr>
                <a:srgbClr val="000099"/>
              </a:buClr>
              <a:buFont typeface="Arial MT"/>
              <a:buChar char="•"/>
              <a:tabLst>
                <a:tab pos="240665" algn="l"/>
              </a:tabLst>
            </a:pPr>
            <a:r>
              <a:rPr sz="1800" spc="-10" dirty="0">
                <a:latin typeface="Verdana"/>
                <a:cs typeface="Verdana"/>
              </a:rPr>
              <a:t>Input: Output: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64728" y="3526026"/>
            <a:ext cx="4577715" cy="27705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array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=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[1,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2,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3,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4],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len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=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-50" dirty="0">
                <a:latin typeface="Verdana"/>
                <a:cs typeface="Verdana"/>
              </a:rPr>
              <a:t>4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800" spc="-25" dirty="0">
                <a:latin typeface="Verdana"/>
                <a:cs typeface="Verdana"/>
              </a:rPr>
              <a:t>10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sz="1800" dirty="0">
                <a:latin typeface="Verdana"/>
                <a:cs typeface="Verdana"/>
              </a:rPr>
              <a:t>array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=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[0,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0,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3,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-</a:t>
            </a:r>
            <a:r>
              <a:rPr sz="1800" dirty="0">
                <a:latin typeface="Verdana"/>
                <a:cs typeface="Verdana"/>
              </a:rPr>
              <a:t>7],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len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=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-50" dirty="0">
                <a:latin typeface="Verdana"/>
                <a:cs typeface="Verdana"/>
              </a:rPr>
              <a:t>4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800" i="1" dirty="0">
                <a:latin typeface="Verdana"/>
                <a:cs typeface="Verdana"/>
              </a:rPr>
              <a:t>none</a:t>
            </a:r>
            <a:r>
              <a:rPr sz="1800" i="1" spc="-40" dirty="0">
                <a:latin typeface="Verdana"/>
                <a:cs typeface="Verdana"/>
              </a:rPr>
              <a:t> </a:t>
            </a:r>
            <a:r>
              <a:rPr sz="1800" i="1" dirty="0">
                <a:latin typeface="Verdana"/>
                <a:cs typeface="Verdana"/>
              </a:rPr>
              <a:t>(the</a:t>
            </a:r>
            <a:r>
              <a:rPr sz="1800" i="1" spc="-40" dirty="0">
                <a:latin typeface="Verdana"/>
                <a:cs typeface="Verdana"/>
              </a:rPr>
              <a:t> </a:t>
            </a:r>
            <a:r>
              <a:rPr sz="1800" i="1" dirty="0">
                <a:latin typeface="Verdana"/>
                <a:cs typeface="Verdana"/>
              </a:rPr>
              <a:t>program</a:t>
            </a:r>
            <a:r>
              <a:rPr sz="1800" i="1" spc="-30" dirty="0">
                <a:latin typeface="Verdana"/>
                <a:cs typeface="Verdana"/>
              </a:rPr>
              <a:t> </a:t>
            </a:r>
            <a:r>
              <a:rPr sz="1800" i="1" dirty="0">
                <a:latin typeface="Verdana"/>
                <a:cs typeface="Verdana"/>
              </a:rPr>
              <a:t>does</a:t>
            </a:r>
            <a:r>
              <a:rPr sz="1800" i="1" spc="-25" dirty="0">
                <a:latin typeface="Verdana"/>
                <a:cs typeface="Verdana"/>
              </a:rPr>
              <a:t> </a:t>
            </a:r>
            <a:r>
              <a:rPr sz="1800" i="1" dirty="0">
                <a:latin typeface="Verdana"/>
                <a:cs typeface="Verdana"/>
              </a:rPr>
              <a:t>not</a:t>
            </a:r>
            <a:r>
              <a:rPr sz="1800" i="1" spc="-35" dirty="0">
                <a:latin typeface="Verdana"/>
                <a:cs typeface="Verdana"/>
              </a:rPr>
              <a:t> </a:t>
            </a:r>
            <a:r>
              <a:rPr sz="1800" i="1" spc="-10" dirty="0">
                <a:latin typeface="Verdana"/>
                <a:cs typeface="Verdana"/>
              </a:rPr>
              <a:t>terminate)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sz="1800" dirty="0">
                <a:latin typeface="Verdana"/>
                <a:cs typeface="Verdana"/>
              </a:rPr>
              <a:t>array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=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[1,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2,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3,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4],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len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=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-50" dirty="0">
                <a:latin typeface="Verdana"/>
                <a:cs typeface="Verdana"/>
              </a:rPr>
              <a:t>3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800" spc="-50" dirty="0">
                <a:latin typeface="Verdana"/>
                <a:cs typeface="Verdana"/>
              </a:rPr>
              <a:t>7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sz="1800" dirty="0">
                <a:latin typeface="Verdana"/>
                <a:cs typeface="Verdana"/>
              </a:rPr>
              <a:t>array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=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[1,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2,</a:t>
            </a:r>
            <a:r>
              <a:rPr sz="1800" spc="-10" dirty="0">
                <a:latin typeface="Verdana"/>
                <a:cs typeface="Verdana"/>
              </a:rPr>
              <a:t> -</a:t>
            </a:r>
            <a:r>
              <a:rPr sz="1800" dirty="0">
                <a:latin typeface="Verdana"/>
                <a:cs typeface="Verdana"/>
              </a:rPr>
              <a:t>3,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4],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len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=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-50" dirty="0">
                <a:latin typeface="Verdana"/>
                <a:cs typeface="Verdana"/>
              </a:rPr>
              <a:t>4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800" spc="-50" dirty="0">
                <a:latin typeface="Verdana"/>
                <a:cs typeface="Verdana"/>
              </a:rPr>
              <a:t>7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12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Erroneous</a:t>
            </a:r>
            <a:r>
              <a:rPr sz="2400" b="0" spc="-9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Behavior</a:t>
            </a:r>
            <a:r>
              <a:rPr sz="2400" b="0" spc="-8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Specifications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9739" y="953515"/>
            <a:ext cx="7789545" cy="1299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ts val="196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function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can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do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anything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at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all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if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precondition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is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violated,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BUT…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5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we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may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want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system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function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even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if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one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part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fails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7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we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may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want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easily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identify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our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mistakes</a:t>
            </a: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ts val="1964"/>
              </a:lnSpc>
              <a:spcBef>
                <a:spcPts val="110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Exceptional</a:t>
            </a:r>
            <a:r>
              <a:rPr sz="18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case</a:t>
            </a:r>
            <a:r>
              <a:rPr sz="18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specifications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72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Precondition: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condition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describing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input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that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leads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error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02639" y="2178810"/>
            <a:ext cx="772350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9705" indent="-167005">
              <a:lnSpc>
                <a:spcPct val="100000"/>
              </a:lnSpc>
              <a:spcBef>
                <a:spcPts val="9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179705" algn="l"/>
              </a:tabLst>
            </a:pPr>
            <a:r>
              <a:rPr sz="1600" dirty="0">
                <a:latin typeface="Verdana"/>
                <a:cs typeface="Verdana"/>
              </a:rPr>
              <a:t>Postcondition: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condition</a:t>
            </a:r>
            <a:r>
              <a:rPr sz="1600" spc="-6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established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function</a:t>
            </a:r>
            <a:r>
              <a:rPr sz="1600" spc="-6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under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that</a:t>
            </a:r>
            <a:r>
              <a:rPr sz="1600" spc="-6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erroneous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9739" y="2223289"/>
            <a:ext cx="5486400" cy="1614170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522605">
              <a:lnSpc>
                <a:spcPct val="100000"/>
              </a:lnSpc>
              <a:spcBef>
                <a:spcPts val="1090"/>
              </a:spcBef>
            </a:pPr>
            <a:r>
              <a:rPr sz="1600" spc="-10" dirty="0">
                <a:latin typeface="Verdana"/>
                <a:cs typeface="Verdana"/>
              </a:rPr>
              <a:t>input</a:t>
            </a: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spcBef>
                <a:spcPts val="112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Example</a:t>
            </a:r>
            <a:r>
              <a:rPr sz="1800" spc="-7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(BitSet.toArray()</a:t>
            </a:r>
            <a:r>
              <a:rPr sz="1800" spc="-8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in</a:t>
            </a:r>
            <a:r>
              <a:rPr sz="1800" spc="-6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JML)</a:t>
            </a:r>
            <a:endParaRPr sz="1800">
              <a:latin typeface="Verdana"/>
              <a:cs typeface="Verdana"/>
            </a:endParaRPr>
          </a:p>
          <a:p>
            <a:pPr marL="441959" marR="2498090" indent="-358775">
              <a:lnSpc>
                <a:spcPts val="1540"/>
              </a:lnSpc>
              <a:spcBef>
                <a:spcPts val="1695"/>
              </a:spcBef>
              <a:tabLst>
                <a:tab pos="859790" algn="l"/>
              </a:tabLst>
            </a:pPr>
            <a:r>
              <a:rPr sz="1600" dirty="0">
                <a:solidFill>
                  <a:srgbClr val="3E5EBF"/>
                </a:solidFill>
                <a:latin typeface="Verdana"/>
                <a:cs typeface="Verdana"/>
              </a:rPr>
              <a:t>/*@</a:t>
            </a:r>
            <a:r>
              <a:rPr sz="1600" spc="-4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3E5EBF"/>
                </a:solidFill>
                <a:latin typeface="Verdana"/>
                <a:cs typeface="Verdana"/>
              </a:rPr>
              <a:t>public</a:t>
            </a:r>
            <a:r>
              <a:rPr sz="1600" spc="-4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3E5EBF"/>
                </a:solidFill>
                <a:latin typeface="Verdana"/>
                <a:cs typeface="Verdana"/>
              </a:rPr>
              <a:t>normal_behavior </a:t>
            </a:r>
            <a:r>
              <a:rPr sz="1600" spc="-50" dirty="0">
                <a:solidFill>
                  <a:srgbClr val="3E5EBF"/>
                </a:solidFill>
                <a:latin typeface="Verdana"/>
                <a:cs typeface="Verdana"/>
              </a:rPr>
              <a:t>@</a:t>
            </a:r>
            <a:r>
              <a:rPr sz="1600" dirty="0">
                <a:solidFill>
                  <a:srgbClr val="3E5EBF"/>
                </a:solidFill>
                <a:latin typeface="Verdana"/>
                <a:cs typeface="Verdana"/>
              </a:rPr>
              <a:t>	requires</a:t>
            </a:r>
            <a:r>
              <a:rPr sz="1600" spc="-50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3E5EBF"/>
                </a:solidFill>
                <a:latin typeface="Verdana"/>
                <a:cs typeface="Verdana"/>
              </a:rPr>
              <a:t>a!=</a:t>
            </a:r>
            <a:r>
              <a:rPr sz="1600" spc="-3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3E5EBF"/>
                </a:solidFill>
                <a:latin typeface="Verdana"/>
                <a:cs typeface="Verdana"/>
              </a:rPr>
              <a:t>null;</a:t>
            </a:r>
            <a:endParaRPr sz="1600">
              <a:latin typeface="Verdana"/>
              <a:cs typeface="Verdana"/>
            </a:endParaRPr>
          </a:p>
          <a:p>
            <a:pPr marL="441959">
              <a:lnSpc>
                <a:spcPts val="1545"/>
              </a:lnSpc>
              <a:tabLst>
                <a:tab pos="859790" algn="l"/>
              </a:tabLst>
            </a:pPr>
            <a:r>
              <a:rPr sz="1600" spc="-50" dirty="0">
                <a:solidFill>
                  <a:srgbClr val="3E5EBF"/>
                </a:solidFill>
                <a:latin typeface="Verdana"/>
                <a:cs typeface="Verdana"/>
              </a:rPr>
              <a:t>@</a:t>
            </a:r>
            <a:r>
              <a:rPr sz="1600" dirty="0">
                <a:solidFill>
                  <a:srgbClr val="3E5EBF"/>
                </a:solidFill>
                <a:latin typeface="Verdana"/>
                <a:cs typeface="Verdana"/>
              </a:rPr>
              <a:t>	requires</a:t>
            </a:r>
            <a:r>
              <a:rPr sz="1600" spc="-40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3E5EBF"/>
                </a:solidFill>
                <a:latin typeface="Verdana"/>
                <a:cs typeface="Verdana"/>
              </a:rPr>
              <a:t>(\forall</a:t>
            </a:r>
            <a:r>
              <a:rPr sz="1600" spc="-4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3E5EBF"/>
                </a:solidFill>
                <a:latin typeface="Verdana"/>
                <a:cs typeface="Verdana"/>
              </a:rPr>
              <a:t>Object</a:t>
            </a:r>
            <a:r>
              <a:rPr sz="1600" spc="-40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3E5EBF"/>
                </a:solidFill>
                <a:latin typeface="Verdana"/>
                <a:cs typeface="Verdana"/>
              </a:rPr>
              <a:t>o;</a:t>
            </a:r>
            <a:r>
              <a:rPr sz="1600" spc="-30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3E5EBF"/>
                </a:solidFill>
                <a:latin typeface="Verdana"/>
                <a:cs typeface="Verdana"/>
              </a:rPr>
              <a:t>containsObject(o);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46251" y="3763770"/>
            <a:ext cx="8308340" cy="261302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55575" marR="1766570">
              <a:lnSpc>
                <a:spcPts val="1540"/>
              </a:lnSpc>
              <a:spcBef>
                <a:spcPts val="459"/>
              </a:spcBef>
              <a:tabLst>
                <a:tab pos="2647315" algn="l"/>
              </a:tabLst>
            </a:pPr>
            <a:r>
              <a:rPr sz="1600" spc="-50" dirty="0">
                <a:solidFill>
                  <a:srgbClr val="3E5EBF"/>
                </a:solidFill>
                <a:latin typeface="Verdana"/>
                <a:cs typeface="Verdana"/>
              </a:rPr>
              <a:t>@</a:t>
            </a:r>
            <a:r>
              <a:rPr sz="1600" dirty="0">
                <a:solidFill>
                  <a:srgbClr val="3E5EBF"/>
                </a:solidFill>
                <a:latin typeface="Verdana"/>
                <a:cs typeface="Verdana"/>
              </a:rPr>
              <a:t>	\typeof(o)</a:t>
            </a:r>
            <a:r>
              <a:rPr sz="1600" spc="-4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3E5EBF"/>
                </a:solidFill>
                <a:latin typeface="Verdana"/>
                <a:cs typeface="Verdana"/>
              </a:rPr>
              <a:t>&lt;:</a:t>
            </a:r>
            <a:r>
              <a:rPr sz="1600" spc="-40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3E5EBF"/>
                </a:solidFill>
                <a:latin typeface="Verdana"/>
                <a:cs typeface="Verdana"/>
              </a:rPr>
              <a:t>\elemtype(\typeof(a))); </a:t>
            </a:r>
            <a:r>
              <a:rPr sz="1600" dirty="0">
                <a:solidFill>
                  <a:srgbClr val="3E5EBF"/>
                </a:solidFill>
                <a:latin typeface="Verdana"/>
                <a:cs typeface="Verdana"/>
              </a:rPr>
              <a:t>@</a:t>
            </a:r>
            <a:r>
              <a:rPr sz="1600" spc="-2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3E5EBF"/>
                </a:solidFill>
                <a:latin typeface="Verdana"/>
                <a:cs typeface="Verdana"/>
              </a:rPr>
              <a:t>also</a:t>
            </a:r>
            <a:endParaRPr sz="1600">
              <a:latin typeface="Verdana"/>
              <a:cs typeface="Verdana"/>
            </a:endParaRPr>
          </a:p>
          <a:p>
            <a:pPr marL="155575" marR="5026025">
              <a:lnSpc>
                <a:spcPct val="80000"/>
              </a:lnSpc>
              <a:spcBef>
                <a:spcPts val="20"/>
              </a:spcBef>
              <a:tabLst>
                <a:tab pos="573405" algn="l"/>
              </a:tabLst>
            </a:pPr>
            <a:r>
              <a:rPr sz="1600" dirty="0">
                <a:solidFill>
                  <a:srgbClr val="3E5EBF"/>
                </a:solidFill>
                <a:latin typeface="Verdana"/>
                <a:cs typeface="Verdana"/>
              </a:rPr>
              <a:t>@</a:t>
            </a:r>
            <a:r>
              <a:rPr sz="1600" spc="-4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3E5EBF"/>
                </a:solidFill>
                <a:latin typeface="Verdana"/>
                <a:cs typeface="Verdana"/>
              </a:rPr>
              <a:t>public</a:t>
            </a:r>
            <a:r>
              <a:rPr sz="1600" spc="-4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3E5EBF"/>
                </a:solidFill>
                <a:latin typeface="Verdana"/>
                <a:cs typeface="Verdana"/>
              </a:rPr>
              <a:t>exceptional_behavior </a:t>
            </a:r>
            <a:r>
              <a:rPr sz="1600" spc="-50" dirty="0">
                <a:solidFill>
                  <a:srgbClr val="3E5EBF"/>
                </a:solidFill>
                <a:latin typeface="Verdana"/>
                <a:cs typeface="Verdana"/>
              </a:rPr>
              <a:t>@</a:t>
            </a:r>
            <a:r>
              <a:rPr sz="1600" dirty="0">
                <a:solidFill>
                  <a:srgbClr val="3E5EBF"/>
                </a:solidFill>
                <a:latin typeface="Verdana"/>
                <a:cs typeface="Verdana"/>
              </a:rPr>
              <a:t>	requires</a:t>
            </a:r>
            <a:r>
              <a:rPr sz="1600" spc="-3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3E5EBF"/>
                </a:solidFill>
                <a:latin typeface="Verdana"/>
                <a:cs typeface="Verdana"/>
              </a:rPr>
              <a:t>a</a:t>
            </a:r>
            <a:r>
              <a:rPr sz="1600" spc="-30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3E5EBF"/>
                </a:solidFill>
                <a:latin typeface="Verdana"/>
                <a:cs typeface="Verdana"/>
              </a:rPr>
              <a:t>==</a:t>
            </a:r>
            <a:r>
              <a:rPr sz="1600" spc="-30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3E5EBF"/>
                </a:solidFill>
                <a:latin typeface="Verdana"/>
                <a:cs typeface="Verdana"/>
              </a:rPr>
              <a:t>null;</a:t>
            </a:r>
            <a:endParaRPr sz="1600">
              <a:latin typeface="Verdana"/>
              <a:cs typeface="Verdana"/>
            </a:endParaRPr>
          </a:p>
          <a:p>
            <a:pPr marL="155575" marR="4133850">
              <a:lnSpc>
                <a:spcPct val="80000"/>
              </a:lnSpc>
              <a:tabLst>
                <a:tab pos="573405" algn="l"/>
              </a:tabLst>
            </a:pPr>
            <a:r>
              <a:rPr sz="1600" spc="-50" dirty="0">
                <a:solidFill>
                  <a:srgbClr val="3E5EBF"/>
                </a:solidFill>
                <a:latin typeface="Verdana"/>
                <a:cs typeface="Verdana"/>
              </a:rPr>
              <a:t>@</a:t>
            </a:r>
            <a:r>
              <a:rPr sz="1600" dirty="0">
                <a:solidFill>
                  <a:srgbClr val="3E5EBF"/>
                </a:solidFill>
                <a:latin typeface="Verdana"/>
                <a:cs typeface="Verdana"/>
              </a:rPr>
              <a:t>	signals_only</a:t>
            </a:r>
            <a:r>
              <a:rPr sz="1600" spc="-30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3E5EBF"/>
                </a:solidFill>
                <a:latin typeface="Verdana"/>
                <a:cs typeface="Verdana"/>
              </a:rPr>
              <a:t>NullPointerException</a:t>
            </a:r>
            <a:r>
              <a:rPr sz="1600" spc="-2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600" spc="-50" dirty="0">
                <a:solidFill>
                  <a:srgbClr val="3E5EBF"/>
                </a:solidFill>
                <a:latin typeface="Verdana"/>
                <a:cs typeface="Verdana"/>
              </a:rPr>
              <a:t>; </a:t>
            </a:r>
            <a:r>
              <a:rPr sz="1600" dirty="0">
                <a:solidFill>
                  <a:srgbClr val="3E5EBF"/>
                </a:solidFill>
                <a:latin typeface="Verdana"/>
                <a:cs typeface="Verdana"/>
              </a:rPr>
              <a:t>@</a:t>
            </a:r>
            <a:r>
              <a:rPr sz="1600" spc="-2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3E5EBF"/>
                </a:solidFill>
                <a:latin typeface="Verdana"/>
                <a:cs typeface="Verdana"/>
              </a:rPr>
              <a:t>also</a:t>
            </a:r>
            <a:endParaRPr sz="1600">
              <a:latin typeface="Verdana"/>
              <a:cs typeface="Verdana"/>
            </a:endParaRPr>
          </a:p>
          <a:p>
            <a:pPr marL="155575" marR="5026025">
              <a:lnSpc>
                <a:spcPct val="80000"/>
              </a:lnSpc>
              <a:tabLst>
                <a:tab pos="573405" algn="l"/>
              </a:tabLst>
            </a:pPr>
            <a:r>
              <a:rPr sz="1600" dirty="0">
                <a:solidFill>
                  <a:srgbClr val="3E5EBF"/>
                </a:solidFill>
                <a:latin typeface="Verdana"/>
                <a:cs typeface="Verdana"/>
              </a:rPr>
              <a:t>@</a:t>
            </a:r>
            <a:r>
              <a:rPr sz="1600" spc="-4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3E5EBF"/>
                </a:solidFill>
                <a:latin typeface="Verdana"/>
                <a:cs typeface="Verdana"/>
              </a:rPr>
              <a:t>public</a:t>
            </a:r>
            <a:r>
              <a:rPr sz="1600" spc="-4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3E5EBF"/>
                </a:solidFill>
                <a:latin typeface="Verdana"/>
                <a:cs typeface="Verdana"/>
              </a:rPr>
              <a:t>exceptional_behavior </a:t>
            </a:r>
            <a:r>
              <a:rPr sz="1600" spc="-50" dirty="0">
                <a:solidFill>
                  <a:srgbClr val="3E5EBF"/>
                </a:solidFill>
                <a:latin typeface="Verdana"/>
                <a:cs typeface="Verdana"/>
              </a:rPr>
              <a:t>@</a:t>
            </a:r>
            <a:r>
              <a:rPr sz="1600" dirty="0">
                <a:solidFill>
                  <a:srgbClr val="3E5EBF"/>
                </a:solidFill>
                <a:latin typeface="Verdana"/>
                <a:cs typeface="Verdana"/>
              </a:rPr>
              <a:t>	requires</a:t>
            </a:r>
            <a:r>
              <a:rPr sz="1600" spc="-3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3E5EBF"/>
                </a:solidFill>
                <a:latin typeface="Verdana"/>
                <a:cs typeface="Verdana"/>
              </a:rPr>
              <a:t>a</a:t>
            </a:r>
            <a:r>
              <a:rPr sz="1600" spc="-30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3E5EBF"/>
                </a:solidFill>
                <a:latin typeface="Verdana"/>
                <a:cs typeface="Verdana"/>
              </a:rPr>
              <a:t>!=</a:t>
            </a:r>
            <a:r>
              <a:rPr sz="1600" spc="-20" dirty="0">
                <a:solidFill>
                  <a:srgbClr val="3E5EBF"/>
                </a:solidFill>
                <a:latin typeface="Verdana"/>
                <a:cs typeface="Verdana"/>
              </a:rPr>
              <a:t> null;</a:t>
            </a:r>
            <a:endParaRPr sz="1600">
              <a:latin typeface="Verdana"/>
              <a:cs typeface="Verdana"/>
            </a:endParaRPr>
          </a:p>
          <a:p>
            <a:pPr marL="155575">
              <a:lnSpc>
                <a:spcPts val="1345"/>
              </a:lnSpc>
              <a:tabLst>
                <a:tab pos="573405" algn="l"/>
              </a:tabLst>
            </a:pPr>
            <a:r>
              <a:rPr sz="1600" spc="-50" dirty="0">
                <a:solidFill>
                  <a:srgbClr val="3E5EBF"/>
                </a:solidFill>
                <a:latin typeface="Verdana"/>
                <a:cs typeface="Verdana"/>
              </a:rPr>
              <a:t>@</a:t>
            </a:r>
            <a:r>
              <a:rPr sz="1600" dirty="0">
                <a:solidFill>
                  <a:srgbClr val="3E5EBF"/>
                </a:solidFill>
                <a:latin typeface="Verdana"/>
                <a:cs typeface="Verdana"/>
              </a:rPr>
              <a:t>	requires</a:t>
            </a:r>
            <a:r>
              <a:rPr sz="1600" spc="-40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3E5EBF"/>
                </a:solidFill>
                <a:latin typeface="Verdana"/>
                <a:cs typeface="Verdana"/>
              </a:rPr>
              <a:t>!(\forall</a:t>
            </a:r>
            <a:r>
              <a:rPr sz="1600" spc="-4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3E5EBF"/>
                </a:solidFill>
                <a:latin typeface="Verdana"/>
                <a:cs typeface="Verdana"/>
              </a:rPr>
              <a:t>Object</a:t>
            </a:r>
            <a:r>
              <a:rPr sz="1600" spc="-40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3E5EBF"/>
                </a:solidFill>
                <a:latin typeface="Verdana"/>
                <a:cs typeface="Verdana"/>
              </a:rPr>
              <a:t>o;</a:t>
            </a:r>
            <a:r>
              <a:rPr sz="1600" spc="-3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3E5EBF"/>
                </a:solidFill>
                <a:latin typeface="Verdana"/>
                <a:cs typeface="Verdana"/>
              </a:rPr>
              <a:t>containsObject(o);</a:t>
            </a:r>
            <a:endParaRPr sz="1600">
              <a:latin typeface="Verdana"/>
              <a:cs typeface="Verdana"/>
            </a:endParaRPr>
          </a:p>
          <a:p>
            <a:pPr marL="155575" marR="1766570">
              <a:lnSpc>
                <a:spcPts val="1550"/>
              </a:lnSpc>
              <a:spcBef>
                <a:spcPts val="170"/>
              </a:spcBef>
              <a:tabLst>
                <a:tab pos="573405" algn="l"/>
                <a:tab pos="2647315" algn="l"/>
              </a:tabLst>
            </a:pPr>
            <a:r>
              <a:rPr sz="1600" spc="-50" dirty="0">
                <a:solidFill>
                  <a:srgbClr val="3E5EBF"/>
                </a:solidFill>
                <a:latin typeface="Verdana"/>
                <a:cs typeface="Verdana"/>
              </a:rPr>
              <a:t>@</a:t>
            </a:r>
            <a:r>
              <a:rPr sz="1600" dirty="0">
                <a:solidFill>
                  <a:srgbClr val="3E5EBF"/>
                </a:solidFill>
                <a:latin typeface="Verdana"/>
                <a:cs typeface="Verdana"/>
              </a:rPr>
              <a:t>		\typeof(o)</a:t>
            </a:r>
            <a:r>
              <a:rPr sz="1600" spc="-4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3E5EBF"/>
                </a:solidFill>
                <a:latin typeface="Verdana"/>
                <a:cs typeface="Verdana"/>
              </a:rPr>
              <a:t>&lt;:</a:t>
            </a:r>
            <a:r>
              <a:rPr sz="1600" spc="-40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3E5EBF"/>
                </a:solidFill>
                <a:latin typeface="Verdana"/>
                <a:cs typeface="Verdana"/>
              </a:rPr>
              <a:t>\elemtype(\typeof(a))); </a:t>
            </a:r>
            <a:r>
              <a:rPr sz="1600" spc="-50" dirty="0">
                <a:solidFill>
                  <a:srgbClr val="3E5EBF"/>
                </a:solidFill>
                <a:latin typeface="Verdana"/>
                <a:cs typeface="Verdana"/>
              </a:rPr>
              <a:t>@</a:t>
            </a:r>
            <a:r>
              <a:rPr sz="1600" dirty="0">
                <a:solidFill>
                  <a:srgbClr val="3E5EBF"/>
                </a:solidFill>
                <a:latin typeface="Verdana"/>
                <a:cs typeface="Verdana"/>
              </a:rPr>
              <a:t>	signals_only</a:t>
            </a:r>
            <a:r>
              <a:rPr sz="1600" spc="-12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3E5EBF"/>
                </a:solidFill>
                <a:latin typeface="Verdana"/>
                <a:cs typeface="Verdana"/>
              </a:rPr>
              <a:t>ArrayStoreException</a:t>
            </a:r>
            <a:r>
              <a:rPr sz="1600" spc="-12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600" spc="-50" dirty="0">
                <a:solidFill>
                  <a:srgbClr val="3E5EBF"/>
                </a:solidFill>
                <a:latin typeface="Verdana"/>
                <a:cs typeface="Verdana"/>
              </a:rPr>
              <a:t>;</a:t>
            </a:r>
            <a:endParaRPr sz="1600">
              <a:latin typeface="Verdana"/>
              <a:cs typeface="Verdana"/>
            </a:endParaRPr>
          </a:p>
          <a:p>
            <a:pPr marL="155575">
              <a:lnSpc>
                <a:spcPts val="1350"/>
              </a:lnSpc>
            </a:pPr>
            <a:r>
              <a:rPr sz="1600" spc="-25" dirty="0">
                <a:solidFill>
                  <a:srgbClr val="3E5EBF"/>
                </a:solidFill>
                <a:latin typeface="Verdana"/>
                <a:cs typeface="Verdana"/>
              </a:rPr>
              <a:t>@*/</a:t>
            </a:r>
            <a:endParaRPr sz="1600">
              <a:latin typeface="Verdana"/>
              <a:cs typeface="Verdana"/>
            </a:endParaRPr>
          </a:p>
          <a:p>
            <a:pPr marL="12700">
              <a:lnSpc>
                <a:spcPts val="1730"/>
              </a:lnSpc>
            </a:pPr>
            <a:r>
              <a:rPr sz="1600" dirty="0">
                <a:latin typeface="Verdana"/>
                <a:cs typeface="Verdana"/>
              </a:rPr>
              <a:t>Object[]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toArray(Object[]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a)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130" dirty="0">
                <a:solidFill>
                  <a:srgbClr val="7E0054"/>
                </a:solidFill>
                <a:latin typeface="Verdana"/>
                <a:cs typeface="Verdana"/>
              </a:rPr>
              <a:t>throws</a:t>
            </a:r>
            <a:r>
              <a:rPr sz="1600" spc="-10" dirty="0">
                <a:solidFill>
                  <a:srgbClr val="7E0054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NullPointerException, ArrayStoreException;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13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Example</a:t>
            </a:r>
            <a:r>
              <a:rPr sz="2400" b="0" spc="-6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Java</a:t>
            </a:r>
            <a:r>
              <a:rPr sz="2400" b="0" spc="-4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I/O</a:t>
            </a:r>
            <a:r>
              <a:rPr sz="2400"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Library</a:t>
            </a:r>
            <a:r>
              <a:rPr sz="2400" b="0" spc="-5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Specification</a:t>
            </a:r>
            <a:r>
              <a:rPr sz="2400" b="0" spc="-3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(abridged)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823402"/>
            <a:ext cx="7970520" cy="5629275"/>
          </a:xfrm>
          <a:prstGeom prst="rect">
            <a:avLst/>
          </a:prstGeom>
        </p:spPr>
        <p:txBody>
          <a:bodyPr vert="horz" wrap="square" lIns="0" tIns="1657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5"/>
              </a:spcBef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public</a:t>
            </a:r>
            <a:r>
              <a:rPr sz="1800" spc="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int</a:t>
            </a:r>
            <a:r>
              <a:rPr sz="1800" spc="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read(byte[]</a:t>
            </a:r>
            <a:r>
              <a:rPr sz="1800" spc="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b,</a:t>
            </a:r>
            <a:r>
              <a:rPr sz="1800" spc="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int</a:t>
            </a:r>
            <a:r>
              <a:rPr sz="1800" spc="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off,</a:t>
            </a:r>
            <a:r>
              <a:rPr sz="1800" spc="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int</a:t>
            </a:r>
            <a:r>
              <a:rPr sz="1800" spc="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len)</a:t>
            </a:r>
            <a:r>
              <a:rPr sz="1800" spc="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throws</a:t>
            </a:r>
            <a:r>
              <a:rPr sz="1800" spc="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u="sng" spc="-10" dirty="0">
                <a:solidFill>
                  <a:srgbClr val="996532"/>
                </a:solidFill>
                <a:uFill>
                  <a:solidFill>
                    <a:srgbClr val="996532"/>
                  </a:solidFill>
                </a:uFill>
                <a:latin typeface="Verdana"/>
                <a:cs typeface="Verdana"/>
              </a:rPr>
              <a:t>IOException</a:t>
            </a:r>
            <a:endParaRPr sz="1800">
              <a:latin typeface="Verdana"/>
              <a:cs typeface="Verdana"/>
            </a:endParaRPr>
          </a:p>
          <a:p>
            <a:pPr marL="522605" marR="40005" indent="-167640">
              <a:lnSpc>
                <a:spcPct val="80000"/>
              </a:lnSpc>
              <a:spcBef>
                <a:spcPts val="144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Reads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up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len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bytes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data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from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input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stream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into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array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of </a:t>
            </a:r>
            <a:r>
              <a:rPr sz="1600" dirty="0">
                <a:latin typeface="Verdana"/>
                <a:cs typeface="Verdana"/>
              </a:rPr>
              <a:t>bytes.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attempt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made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read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as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many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len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bytes,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but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smaller </a:t>
            </a:r>
            <a:r>
              <a:rPr sz="1600" dirty="0">
                <a:latin typeface="Verdana"/>
                <a:cs typeface="Verdana"/>
              </a:rPr>
              <a:t>number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may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read.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number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bytes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actually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read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returned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as </a:t>
            </a:r>
            <a:r>
              <a:rPr sz="1600" dirty="0">
                <a:latin typeface="Verdana"/>
                <a:cs typeface="Verdana"/>
              </a:rPr>
              <a:t>an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integer.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This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method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blocks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until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input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data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available,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end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file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is </a:t>
            </a:r>
            <a:r>
              <a:rPr sz="1600" dirty="0">
                <a:latin typeface="Verdana"/>
                <a:cs typeface="Verdana"/>
              </a:rPr>
              <a:t>detected,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or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exception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thrown.</a:t>
            </a:r>
            <a:endParaRPr sz="1600">
              <a:latin typeface="Verdana"/>
              <a:cs typeface="Verdana"/>
            </a:endParaRPr>
          </a:p>
          <a:p>
            <a:pPr marL="522605" marR="11430" indent="-167640">
              <a:lnSpc>
                <a:spcPct val="80200"/>
              </a:lnSpc>
              <a:spcBef>
                <a:spcPts val="57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If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len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zero,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then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no</a:t>
            </a:r>
            <a:r>
              <a:rPr sz="1600" spc="-1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bytes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read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0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returned;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otherwise,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there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attempt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read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at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least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one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byte.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If</a:t>
            </a:r>
            <a:r>
              <a:rPr sz="1600" spc="-1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no</a:t>
            </a:r>
            <a:r>
              <a:rPr sz="1600" spc="-1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byte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available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because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stream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end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file,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value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-</a:t>
            </a:r>
            <a:r>
              <a:rPr sz="1600" dirty="0">
                <a:latin typeface="Verdana"/>
                <a:cs typeface="Verdana"/>
              </a:rPr>
              <a:t>1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returned;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otherwise,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least </a:t>
            </a:r>
            <a:r>
              <a:rPr sz="1600" dirty="0">
                <a:latin typeface="Verdana"/>
                <a:cs typeface="Verdana"/>
              </a:rPr>
              <a:t>one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byte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read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stored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into</a:t>
            </a:r>
            <a:r>
              <a:rPr sz="1600" spc="-25" dirty="0">
                <a:latin typeface="Verdana"/>
                <a:cs typeface="Verdana"/>
              </a:rPr>
              <a:t> b.</a:t>
            </a:r>
            <a:endParaRPr sz="1600">
              <a:latin typeface="Verdana"/>
              <a:cs typeface="Verdana"/>
            </a:endParaRPr>
          </a:p>
          <a:p>
            <a:pPr marL="521970" indent="-167005">
              <a:lnSpc>
                <a:spcPts val="1730"/>
              </a:lnSpc>
              <a:spcBef>
                <a:spcPts val="19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The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first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byte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read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stored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into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element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b[off],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next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one</a:t>
            </a:r>
            <a:endParaRPr sz="1600">
              <a:latin typeface="Verdana"/>
              <a:cs typeface="Verdana"/>
            </a:endParaRPr>
          </a:p>
          <a:p>
            <a:pPr marL="522605" marR="278765" algn="just">
              <a:lnSpc>
                <a:spcPct val="80000"/>
              </a:lnSpc>
              <a:spcBef>
                <a:spcPts val="190"/>
              </a:spcBef>
            </a:pPr>
            <a:r>
              <a:rPr sz="1600" dirty="0">
                <a:latin typeface="Verdana"/>
                <a:cs typeface="Verdana"/>
              </a:rPr>
              <a:t>into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b[off+1],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so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on.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number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bytes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read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is,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at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most,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equal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len.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Let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i="1" dirty="0">
                <a:latin typeface="Verdana"/>
                <a:cs typeface="Verdana"/>
              </a:rPr>
              <a:t>k</a:t>
            </a:r>
            <a:r>
              <a:rPr sz="1600" i="1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number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bytes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actually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read;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these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bytes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will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be </a:t>
            </a:r>
            <a:r>
              <a:rPr sz="1600" dirty="0">
                <a:latin typeface="Verdana"/>
                <a:cs typeface="Verdana"/>
              </a:rPr>
              <a:t>stored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elements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b[off]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throughb[off+</a:t>
            </a:r>
            <a:r>
              <a:rPr sz="1600" i="1" spc="-10" dirty="0">
                <a:latin typeface="Verdana"/>
                <a:cs typeface="Verdana"/>
              </a:rPr>
              <a:t>k</a:t>
            </a:r>
            <a:r>
              <a:rPr sz="1600" spc="-10" dirty="0">
                <a:latin typeface="Verdana"/>
                <a:cs typeface="Verdana"/>
              </a:rPr>
              <a:t>-</a:t>
            </a:r>
            <a:r>
              <a:rPr sz="1600" dirty="0">
                <a:latin typeface="Verdana"/>
                <a:cs typeface="Verdana"/>
              </a:rPr>
              <a:t>1],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leaving</a:t>
            </a:r>
            <a:endParaRPr sz="1600">
              <a:latin typeface="Verdana"/>
              <a:cs typeface="Verdana"/>
            </a:endParaRPr>
          </a:p>
          <a:p>
            <a:pPr marL="523240" algn="just">
              <a:lnSpc>
                <a:spcPts val="1535"/>
              </a:lnSpc>
            </a:pPr>
            <a:r>
              <a:rPr sz="1600" dirty="0">
                <a:latin typeface="Verdana"/>
                <a:cs typeface="Verdana"/>
              </a:rPr>
              <a:t>elements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b[off+</a:t>
            </a:r>
            <a:r>
              <a:rPr sz="1600" i="1" dirty="0">
                <a:latin typeface="Verdana"/>
                <a:cs typeface="Verdana"/>
              </a:rPr>
              <a:t>k</a:t>
            </a:r>
            <a:r>
              <a:rPr sz="1600" dirty="0">
                <a:latin typeface="Verdana"/>
                <a:cs typeface="Verdana"/>
              </a:rPr>
              <a:t>]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through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b[off+len-</a:t>
            </a:r>
            <a:r>
              <a:rPr sz="1600" dirty="0">
                <a:latin typeface="Verdana"/>
                <a:cs typeface="Verdana"/>
              </a:rPr>
              <a:t>1]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unaffected.</a:t>
            </a:r>
            <a:endParaRPr sz="1600">
              <a:latin typeface="Verdana"/>
              <a:cs typeface="Verdana"/>
            </a:endParaRPr>
          </a:p>
          <a:p>
            <a:pPr marL="521970" indent="-167005" algn="just">
              <a:lnSpc>
                <a:spcPts val="1735"/>
              </a:lnSpc>
              <a:spcBef>
                <a:spcPts val="19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In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every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case,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elements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b[0]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through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b[off]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and</a:t>
            </a:r>
            <a:endParaRPr sz="1600">
              <a:latin typeface="Verdana"/>
              <a:cs typeface="Verdana"/>
            </a:endParaRPr>
          </a:p>
          <a:p>
            <a:pPr marL="522605" algn="just">
              <a:lnSpc>
                <a:spcPts val="1735"/>
              </a:lnSpc>
            </a:pPr>
            <a:r>
              <a:rPr sz="1600" dirty="0">
                <a:latin typeface="Verdana"/>
                <a:cs typeface="Verdana"/>
              </a:rPr>
              <a:t>elements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b[off+len]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through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b[b.length-</a:t>
            </a:r>
            <a:r>
              <a:rPr sz="1600" dirty="0">
                <a:latin typeface="Verdana"/>
                <a:cs typeface="Verdana"/>
              </a:rPr>
              <a:t>1]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unaffected.</a:t>
            </a:r>
            <a:endParaRPr sz="1600">
              <a:latin typeface="Verdana"/>
              <a:cs typeface="Verdana"/>
            </a:endParaRPr>
          </a:p>
          <a:p>
            <a:pPr marL="240665" indent="-227965" algn="just">
              <a:lnSpc>
                <a:spcPct val="100000"/>
              </a:lnSpc>
              <a:spcBef>
                <a:spcPts val="670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1600" spc="85" dirty="0">
                <a:solidFill>
                  <a:srgbClr val="0000CC"/>
                </a:solidFill>
                <a:latin typeface="Verdana"/>
                <a:cs typeface="Verdana"/>
              </a:rPr>
              <a:t>Throws:</a:t>
            </a:r>
            <a:endParaRPr sz="1600">
              <a:latin typeface="Verdana"/>
              <a:cs typeface="Verdana"/>
            </a:endParaRPr>
          </a:p>
          <a:p>
            <a:pPr marL="522605" marR="113664" lvl="1" indent="-167640">
              <a:lnSpc>
                <a:spcPct val="80000"/>
              </a:lnSpc>
              <a:spcBef>
                <a:spcPts val="39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u="sng" dirty="0">
                <a:solidFill>
                  <a:srgbClr val="996532"/>
                </a:solidFill>
                <a:uFill>
                  <a:solidFill>
                    <a:srgbClr val="996532"/>
                  </a:solidFill>
                </a:uFill>
                <a:latin typeface="Verdana"/>
                <a:cs typeface="Verdana"/>
              </a:rPr>
              <a:t>IOException</a:t>
            </a:r>
            <a:r>
              <a:rPr sz="1600" spc="-30" dirty="0">
                <a:solidFill>
                  <a:srgbClr val="996532"/>
                </a:solidFill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-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If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first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byte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cannot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read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reason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other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than </a:t>
            </a:r>
            <a:r>
              <a:rPr sz="1600" dirty="0">
                <a:latin typeface="Verdana"/>
                <a:cs typeface="Verdana"/>
              </a:rPr>
              <a:t>end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file,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or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if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input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stream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has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been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closed,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or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if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some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other</a:t>
            </a:r>
            <a:r>
              <a:rPr sz="1600" spc="-25" dirty="0">
                <a:latin typeface="Verdana"/>
                <a:cs typeface="Verdana"/>
              </a:rPr>
              <a:t> I/O </a:t>
            </a:r>
            <a:r>
              <a:rPr sz="1600" dirty="0">
                <a:latin typeface="Verdana"/>
                <a:cs typeface="Verdana"/>
              </a:rPr>
              <a:t>error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occurs.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u="sng" spc="-10" dirty="0">
                <a:solidFill>
                  <a:srgbClr val="996532"/>
                </a:solidFill>
                <a:uFill>
                  <a:solidFill>
                    <a:srgbClr val="996532"/>
                  </a:solidFill>
                </a:uFill>
                <a:latin typeface="Verdana"/>
                <a:cs typeface="Verdana"/>
              </a:rPr>
              <a:t>NullPointerException</a:t>
            </a:r>
            <a:r>
              <a:rPr sz="1600" spc="-5" dirty="0">
                <a:solidFill>
                  <a:srgbClr val="996532"/>
                </a:solidFill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-</a:t>
            </a:r>
            <a:r>
              <a:rPr sz="1600" spc="-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If b</a:t>
            </a:r>
            <a:r>
              <a:rPr sz="1600" spc="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null.</a:t>
            </a:r>
            <a:endParaRPr sz="1600">
              <a:latin typeface="Verdana"/>
              <a:cs typeface="Verdana"/>
            </a:endParaRPr>
          </a:p>
          <a:p>
            <a:pPr marL="522605" marR="5080" lvl="1" indent="-167640">
              <a:lnSpc>
                <a:spcPct val="80000"/>
              </a:lnSpc>
              <a:spcBef>
                <a:spcPts val="40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u="sng" spc="-10" dirty="0">
                <a:solidFill>
                  <a:srgbClr val="996532"/>
                </a:solidFill>
                <a:uFill>
                  <a:solidFill>
                    <a:srgbClr val="996532"/>
                  </a:solidFill>
                </a:uFill>
                <a:latin typeface="Verdana"/>
                <a:cs typeface="Verdana"/>
              </a:rPr>
              <a:t>IndexOutOfBoundsException</a:t>
            </a:r>
            <a:r>
              <a:rPr sz="1600" spc="-15" dirty="0">
                <a:solidFill>
                  <a:srgbClr val="996532"/>
                </a:solidFill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-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If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off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negative,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len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negative,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or</a:t>
            </a:r>
            <a:r>
              <a:rPr sz="1600" spc="-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len</a:t>
            </a:r>
            <a:r>
              <a:rPr sz="1600" spc="-25" dirty="0">
                <a:latin typeface="Verdana"/>
                <a:cs typeface="Verdana"/>
              </a:rPr>
              <a:t> is </a:t>
            </a:r>
            <a:r>
              <a:rPr sz="1600" dirty="0">
                <a:latin typeface="Verdana"/>
                <a:cs typeface="Verdana"/>
              </a:rPr>
              <a:t>greater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than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b.length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-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off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Example</a:t>
            </a:r>
            <a:r>
              <a:rPr sz="2400" b="0" spc="-6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Java</a:t>
            </a:r>
            <a:r>
              <a:rPr sz="2400" b="0" spc="-4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I/O</a:t>
            </a:r>
            <a:r>
              <a:rPr sz="2400"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Library</a:t>
            </a:r>
            <a:r>
              <a:rPr sz="2400" b="0" spc="-5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Specification</a:t>
            </a:r>
            <a:r>
              <a:rPr sz="2400" b="0" spc="-3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(abridged)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76375"/>
            <a:ext cx="69399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public</a:t>
            </a:r>
            <a:r>
              <a:rPr sz="1800" spc="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int</a:t>
            </a:r>
            <a:r>
              <a:rPr sz="1800" spc="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read(byte[]</a:t>
            </a:r>
            <a:r>
              <a:rPr sz="1800" spc="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b,</a:t>
            </a:r>
            <a:r>
              <a:rPr sz="1800" spc="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int</a:t>
            </a:r>
            <a:r>
              <a:rPr sz="1800" spc="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off,</a:t>
            </a:r>
            <a:r>
              <a:rPr sz="1800" spc="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int</a:t>
            </a:r>
            <a:r>
              <a:rPr sz="1800" spc="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len)</a:t>
            </a:r>
            <a:r>
              <a:rPr sz="1800" spc="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throws</a:t>
            </a:r>
            <a:r>
              <a:rPr sz="1800" spc="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u="sng" spc="-10" dirty="0">
                <a:solidFill>
                  <a:srgbClr val="996532"/>
                </a:solidFill>
                <a:uFill>
                  <a:solidFill>
                    <a:srgbClr val="996532"/>
                  </a:solidFill>
                </a:uFill>
                <a:latin typeface="Verdana"/>
                <a:cs typeface="Verdana"/>
              </a:rPr>
              <a:t>IOException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8839" y="1386331"/>
            <a:ext cx="355600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9705" indent="-167005">
              <a:lnSpc>
                <a:spcPct val="100000"/>
              </a:lnSpc>
              <a:spcBef>
                <a:spcPts val="9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179705" algn="l"/>
              </a:tabLst>
            </a:pPr>
            <a:r>
              <a:rPr sz="1600" dirty="0">
                <a:latin typeface="Verdana"/>
                <a:cs typeface="Verdana"/>
              </a:rPr>
              <a:t>Reads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up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len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bytes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data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fro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46479" y="1581403"/>
            <a:ext cx="34226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Verdana"/>
                <a:cs typeface="Verdana"/>
              </a:rPr>
              <a:t>bytes.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attempt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made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rea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46479" y="1971547"/>
            <a:ext cx="3388995" cy="464184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480"/>
              </a:spcBef>
            </a:pPr>
            <a:r>
              <a:rPr sz="1600" dirty="0">
                <a:latin typeface="Verdana"/>
                <a:cs typeface="Verdana"/>
              </a:rPr>
              <a:t>an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integer.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This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method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blocks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50" dirty="0">
                <a:latin typeface="Verdana"/>
                <a:cs typeface="Verdana"/>
              </a:rPr>
              <a:t>u </a:t>
            </a:r>
            <a:r>
              <a:rPr sz="1600" dirty="0">
                <a:latin typeface="Verdana"/>
                <a:cs typeface="Verdana"/>
              </a:rPr>
              <a:t>detected,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or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exception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thro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8839" y="2434842"/>
            <a:ext cx="358203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9705" indent="-167005">
              <a:lnSpc>
                <a:spcPct val="100000"/>
              </a:lnSpc>
              <a:spcBef>
                <a:spcPts val="9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179705" algn="l"/>
              </a:tabLst>
            </a:pPr>
            <a:r>
              <a:rPr sz="1600" dirty="0">
                <a:latin typeface="Verdana"/>
                <a:cs typeface="Verdana"/>
              </a:rPr>
              <a:t>If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len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zero,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then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no</a:t>
            </a:r>
            <a:r>
              <a:rPr sz="1600" spc="-1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bytes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50" dirty="0">
                <a:latin typeface="Verdana"/>
                <a:cs typeface="Verdana"/>
              </a:rPr>
              <a:t>r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46479" y="2631438"/>
            <a:ext cx="3465829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Verdana"/>
                <a:cs typeface="Verdana"/>
              </a:rPr>
              <a:t>is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attempt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read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at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least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one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78839" y="2826510"/>
            <a:ext cx="3589654" cy="112268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79705" marR="24130" algn="just">
              <a:lnSpc>
                <a:spcPct val="80000"/>
              </a:lnSpc>
              <a:spcBef>
                <a:spcPts val="480"/>
              </a:spcBef>
            </a:pPr>
            <a:r>
              <a:rPr sz="1600" dirty="0">
                <a:latin typeface="Verdana"/>
                <a:cs typeface="Verdana"/>
              </a:rPr>
              <a:t>the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stream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at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end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file,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50" dirty="0">
                <a:latin typeface="Verdana"/>
                <a:cs typeface="Verdana"/>
              </a:rPr>
              <a:t>v </a:t>
            </a:r>
            <a:r>
              <a:rPr sz="1600" dirty="0">
                <a:latin typeface="Verdana"/>
                <a:cs typeface="Verdana"/>
              </a:rPr>
              <a:t>one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byte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read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stored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into</a:t>
            </a:r>
            <a:endParaRPr sz="1600">
              <a:latin typeface="Verdana"/>
              <a:cs typeface="Verdana"/>
            </a:endParaRPr>
          </a:p>
          <a:p>
            <a:pPr marL="179705" marR="5080" indent="-167640" algn="just">
              <a:lnSpc>
                <a:spcPct val="80000"/>
              </a:lnSpc>
              <a:spcBef>
                <a:spcPts val="57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179705" algn="l"/>
              </a:tabLst>
            </a:pPr>
            <a:r>
              <a:rPr sz="1600" dirty="0">
                <a:latin typeface="Verdana"/>
                <a:cs typeface="Verdana"/>
              </a:rPr>
              <a:t>The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first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byte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read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stored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into </a:t>
            </a:r>
            <a:r>
              <a:rPr sz="1600" dirty="0">
                <a:latin typeface="Verdana"/>
                <a:cs typeface="Verdana"/>
              </a:rPr>
              <a:t>into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b[off+1],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so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on.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nu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len.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Let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i="1" dirty="0">
                <a:latin typeface="Verdana"/>
                <a:cs typeface="Verdana"/>
              </a:rPr>
              <a:t>k</a:t>
            </a:r>
            <a:r>
              <a:rPr sz="1600" i="1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</a:t>
            </a:r>
            <a:r>
              <a:rPr sz="1600" spc="-1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number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5" dirty="0">
                <a:latin typeface="Verdana"/>
                <a:cs typeface="Verdana"/>
              </a:rPr>
              <a:t> </a:t>
            </a:r>
            <a:r>
              <a:rPr sz="1600" spc="-35" dirty="0">
                <a:latin typeface="Verdana"/>
                <a:cs typeface="Verdana"/>
              </a:rPr>
              <a:t>by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46481" y="3875022"/>
            <a:ext cx="3449954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Verdana"/>
                <a:cs typeface="Verdana"/>
              </a:rPr>
              <a:t>stored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elements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b[off]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through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46487" y="4070094"/>
            <a:ext cx="348869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Verdana"/>
                <a:cs typeface="Verdana"/>
              </a:rPr>
              <a:t>elements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b[off+</a:t>
            </a:r>
            <a:r>
              <a:rPr sz="1600" i="1" dirty="0">
                <a:latin typeface="Verdana"/>
                <a:cs typeface="Verdana"/>
              </a:rPr>
              <a:t>k</a:t>
            </a:r>
            <a:r>
              <a:rPr sz="1600" dirty="0">
                <a:latin typeface="Verdana"/>
                <a:cs typeface="Verdana"/>
              </a:rPr>
              <a:t>]</a:t>
            </a:r>
            <a:r>
              <a:rPr sz="1600" spc="-6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through</a:t>
            </a:r>
            <a:r>
              <a:rPr sz="1600" spc="-6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b[off+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391570" y="1397942"/>
            <a:ext cx="4095115" cy="3198495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30480">
              <a:lnSpc>
                <a:spcPts val="1730"/>
              </a:lnSpc>
              <a:spcBef>
                <a:spcPts val="5"/>
              </a:spcBef>
            </a:pPr>
            <a:r>
              <a:rPr sz="1600" dirty="0">
                <a:latin typeface="Verdana"/>
                <a:cs typeface="Verdana"/>
              </a:rPr>
              <a:t>m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input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stream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into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array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of</a:t>
            </a:r>
            <a:endParaRPr sz="1600">
              <a:latin typeface="Verdana"/>
              <a:cs typeface="Verdana"/>
            </a:endParaRPr>
          </a:p>
          <a:p>
            <a:pPr marL="5715" marR="20955" indent="57785">
              <a:lnSpc>
                <a:spcPct val="80000"/>
              </a:lnSpc>
              <a:spcBef>
                <a:spcPts val="190"/>
              </a:spcBef>
            </a:pPr>
            <a:r>
              <a:rPr sz="1600" dirty="0">
                <a:latin typeface="Verdana"/>
                <a:cs typeface="Verdana"/>
              </a:rPr>
              <a:t>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as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many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len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bytes,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but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smaller</a:t>
            </a:r>
            <a:r>
              <a:rPr sz="1600" spc="50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bytes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actually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read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returned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as </a:t>
            </a:r>
            <a:r>
              <a:rPr sz="1600" dirty="0">
                <a:latin typeface="Verdana"/>
                <a:cs typeface="Verdana"/>
              </a:rPr>
              <a:t>ntil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input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data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available,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end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file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is wn.</a:t>
            </a:r>
            <a:endParaRPr sz="1600">
              <a:latin typeface="Verdana"/>
              <a:cs typeface="Verdana"/>
            </a:endParaRPr>
          </a:p>
          <a:p>
            <a:pPr marL="44450" indent="11430" algn="ctr">
              <a:lnSpc>
                <a:spcPct val="80300"/>
              </a:lnSpc>
              <a:spcBef>
                <a:spcPts val="570"/>
              </a:spcBef>
            </a:pPr>
            <a:r>
              <a:rPr sz="1600" dirty="0">
                <a:latin typeface="Verdana"/>
                <a:cs typeface="Verdana"/>
              </a:rPr>
              <a:t>ead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0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returned;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otherwise,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there </a:t>
            </a:r>
            <a:r>
              <a:rPr sz="1600" dirty="0">
                <a:latin typeface="Verdana"/>
                <a:cs typeface="Verdana"/>
              </a:rPr>
              <a:t>byte.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If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no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byte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available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because </a:t>
            </a:r>
            <a:r>
              <a:rPr sz="1600" dirty="0">
                <a:latin typeface="Verdana"/>
                <a:cs typeface="Verdana"/>
              </a:rPr>
              <a:t>alue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-</a:t>
            </a:r>
            <a:r>
              <a:rPr sz="1600" dirty="0">
                <a:latin typeface="Verdana"/>
                <a:cs typeface="Verdana"/>
              </a:rPr>
              <a:t>1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returned;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otherwise,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least</a:t>
            </a:r>
            <a:endParaRPr sz="1600">
              <a:latin typeface="Verdana"/>
              <a:cs typeface="Verdana"/>
            </a:endParaRPr>
          </a:p>
          <a:p>
            <a:pPr marL="17780">
              <a:lnSpc>
                <a:spcPts val="1535"/>
              </a:lnSpc>
            </a:pPr>
            <a:r>
              <a:rPr sz="1600" spc="-25" dirty="0">
                <a:latin typeface="Verdana"/>
                <a:cs typeface="Verdana"/>
              </a:rPr>
              <a:t>b.</a:t>
            </a:r>
            <a:endParaRPr sz="1600">
              <a:latin typeface="Verdana"/>
              <a:cs typeface="Verdana"/>
            </a:endParaRPr>
          </a:p>
          <a:p>
            <a:pPr marL="40640">
              <a:lnSpc>
                <a:spcPts val="1730"/>
              </a:lnSpc>
              <a:spcBef>
                <a:spcPts val="190"/>
              </a:spcBef>
            </a:pPr>
            <a:r>
              <a:rPr sz="1600" dirty="0">
                <a:latin typeface="Verdana"/>
                <a:cs typeface="Verdana"/>
              </a:rPr>
              <a:t>element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b[off],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next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one</a:t>
            </a:r>
            <a:endParaRPr sz="1600">
              <a:latin typeface="Verdana"/>
              <a:cs typeface="Verdana"/>
            </a:endParaRPr>
          </a:p>
          <a:p>
            <a:pPr marL="63500" marR="259079" indent="-64135" algn="just">
              <a:lnSpc>
                <a:spcPct val="80000"/>
              </a:lnSpc>
              <a:spcBef>
                <a:spcPts val="195"/>
              </a:spcBef>
            </a:pPr>
            <a:r>
              <a:rPr sz="1600" dirty="0">
                <a:latin typeface="Verdana"/>
                <a:cs typeface="Verdana"/>
              </a:rPr>
              <a:t>mber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bytes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read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is,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at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most,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equal </a:t>
            </a:r>
            <a:r>
              <a:rPr sz="1600" dirty="0">
                <a:latin typeface="Verdana"/>
                <a:cs typeface="Verdana"/>
              </a:rPr>
              <a:t>tes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actually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read;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these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bytes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will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be </a:t>
            </a:r>
            <a:r>
              <a:rPr sz="1600" spc="-10" dirty="0">
                <a:latin typeface="Verdana"/>
                <a:cs typeface="Verdana"/>
              </a:rPr>
              <a:t>b[off+</a:t>
            </a:r>
            <a:r>
              <a:rPr sz="1600" i="1" spc="-10" dirty="0">
                <a:latin typeface="Verdana"/>
                <a:cs typeface="Verdana"/>
              </a:rPr>
              <a:t>k</a:t>
            </a:r>
            <a:r>
              <a:rPr sz="1600" spc="-10" dirty="0">
                <a:latin typeface="Verdana"/>
                <a:cs typeface="Verdana"/>
              </a:rPr>
              <a:t>-</a:t>
            </a:r>
            <a:r>
              <a:rPr sz="1600" dirty="0">
                <a:latin typeface="Verdana"/>
                <a:cs typeface="Verdana"/>
              </a:rPr>
              <a:t>1],</a:t>
            </a:r>
            <a:r>
              <a:rPr sz="1600" spc="-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leaving</a:t>
            </a:r>
            <a:endParaRPr sz="1600">
              <a:latin typeface="Verdana"/>
              <a:cs typeface="Verdana"/>
            </a:endParaRPr>
          </a:p>
          <a:p>
            <a:pPr marL="130175" algn="just">
              <a:lnSpc>
                <a:spcPts val="1535"/>
              </a:lnSpc>
            </a:pPr>
            <a:r>
              <a:rPr sz="1600" spc="-10" dirty="0">
                <a:latin typeface="Verdana"/>
                <a:cs typeface="Verdana"/>
              </a:rPr>
              <a:t>len-</a:t>
            </a:r>
            <a:r>
              <a:rPr sz="1600" dirty="0">
                <a:latin typeface="Verdana"/>
                <a:cs typeface="Verdana"/>
              </a:rPr>
              <a:t>1] </a:t>
            </a:r>
            <a:r>
              <a:rPr sz="1600" spc="-10" dirty="0">
                <a:latin typeface="Verdana"/>
                <a:cs typeface="Verdana"/>
              </a:rPr>
              <a:t>unaffected.</a:t>
            </a:r>
            <a:endParaRPr sz="1600">
              <a:latin typeface="Verdana"/>
              <a:cs typeface="Verdana"/>
            </a:endParaRPr>
          </a:p>
          <a:p>
            <a:pPr marL="127635" algn="just">
              <a:lnSpc>
                <a:spcPct val="100000"/>
              </a:lnSpc>
              <a:spcBef>
                <a:spcPts val="190"/>
              </a:spcBef>
            </a:pPr>
            <a:r>
              <a:rPr sz="1600" dirty="0">
                <a:latin typeface="Verdana"/>
                <a:cs typeface="Verdana"/>
              </a:rPr>
              <a:t>ugh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b[off]</a:t>
            </a:r>
            <a:r>
              <a:rPr sz="1600" spc="-25" dirty="0">
                <a:latin typeface="Verdana"/>
                <a:cs typeface="Verdana"/>
              </a:rPr>
              <a:t> and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78839" y="5109461"/>
            <a:ext cx="3640454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9705" indent="-167005">
              <a:lnSpc>
                <a:spcPct val="100000"/>
              </a:lnSpc>
              <a:spcBef>
                <a:spcPts val="9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179705" algn="l"/>
              </a:tabLst>
            </a:pPr>
            <a:r>
              <a:rPr sz="1600" u="sng" dirty="0">
                <a:solidFill>
                  <a:srgbClr val="996532"/>
                </a:solidFill>
                <a:uFill>
                  <a:solidFill>
                    <a:srgbClr val="996532"/>
                  </a:solidFill>
                </a:uFill>
                <a:latin typeface="Verdana"/>
                <a:cs typeface="Verdana"/>
              </a:rPr>
              <a:t>IOException</a:t>
            </a:r>
            <a:r>
              <a:rPr sz="1600" spc="-25" dirty="0">
                <a:solidFill>
                  <a:srgbClr val="996532"/>
                </a:solidFill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-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If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first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byte</a:t>
            </a:r>
            <a:r>
              <a:rPr sz="1600" spc="-25" dirty="0">
                <a:latin typeface="Verdana"/>
                <a:cs typeface="Verdana"/>
              </a:rPr>
              <a:t> can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46476" y="5304533"/>
            <a:ext cx="337439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Verdana"/>
                <a:cs typeface="Verdana"/>
              </a:rPr>
              <a:t>end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file,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or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if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input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stream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46476" y="5499605"/>
            <a:ext cx="13360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Verdana"/>
                <a:cs typeface="Verdana"/>
              </a:rPr>
              <a:t>error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occurs.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78839" y="5743445"/>
            <a:ext cx="363029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9705" indent="-167005">
              <a:lnSpc>
                <a:spcPct val="100000"/>
              </a:lnSpc>
              <a:spcBef>
                <a:spcPts val="9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179705" algn="l"/>
              </a:tabLst>
            </a:pPr>
            <a:r>
              <a:rPr sz="1600" u="sng" spc="-10" dirty="0">
                <a:solidFill>
                  <a:srgbClr val="996532"/>
                </a:solidFill>
                <a:uFill>
                  <a:solidFill>
                    <a:srgbClr val="996532"/>
                  </a:solidFill>
                </a:uFill>
                <a:latin typeface="Verdana"/>
                <a:cs typeface="Verdana"/>
              </a:rPr>
              <a:t>NullPointerException</a:t>
            </a:r>
            <a:r>
              <a:rPr sz="1600" spc="-5" dirty="0">
                <a:solidFill>
                  <a:srgbClr val="996532"/>
                </a:solidFill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-</a:t>
            </a:r>
            <a:r>
              <a:rPr sz="1600" spc="-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If b</a:t>
            </a:r>
            <a:r>
              <a:rPr sz="1600" spc="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null.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450166" y="5121073"/>
            <a:ext cx="4043045" cy="112585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29845" marR="100965" indent="26670">
              <a:lnSpc>
                <a:spcPct val="80000"/>
              </a:lnSpc>
              <a:spcBef>
                <a:spcPts val="385"/>
              </a:spcBef>
            </a:pPr>
            <a:r>
              <a:rPr sz="1600" dirty="0">
                <a:latin typeface="Verdana"/>
                <a:cs typeface="Verdana"/>
              </a:rPr>
              <a:t>not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read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any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reason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other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than </a:t>
            </a:r>
            <a:r>
              <a:rPr sz="1600" dirty="0">
                <a:latin typeface="Verdana"/>
                <a:cs typeface="Verdana"/>
              </a:rPr>
              <a:t>has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been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closed,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or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if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some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other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I/O</a:t>
            </a:r>
            <a:endParaRPr sz="16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525"/>
              </a:spcBef>
            </a:pPr>
            <a:endParaRPr sz="16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r>
              <a:rPr sz="1600" dirty="0">
                <a:latin typeface="Verdana"/>
                <a:cs typeface="Verdana"/>
              </a:rPr>
              <a:t>off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negative,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len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negative,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or</a:t>
            </a:r>
            <a:r>
              <a:rPr sz="1600" spc="-1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len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is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78839" y="5988809"/>
            <a:ext cx="3512185" cy="464184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79705" marR="5080" indent="-167640">
              <a:lnSpc>
                <a:spcPct val="80000"/>
              </a:lnSpc>
              <a:spcBef>
                <a:spcPts val="4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179705" algn="l"/>
              </a:tabLst>
            </a:pPr>
            <a:r>
              <a:rPr sz="1600" u="sng" spc="-10" dirty="0">
                <a:solidFill>
                  <a:srgbClr val="996532"/>
                </a:solidFill>
                <a:uFill>
                  <a:solidFill>
                    <a:srgbClr val="996532"/>
                  </a:solidFill>
                </a:uFill>
                <a:latin typeface="Verdana"/>
                <a:cs typeface="Verdana"/>
              </a:rPr>
              <a:t>IndexOutOfBoundsException</a:t>
            </a:r>
            <a:r>
              <a:rPr sz="1600" spc="15" dirty="0">
                <a:solidFill>
                  <a:srgbClr val="996532"/>
                </a:solidFill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-</a:t>
            </a:r>
            <a:r>
              <a:rPr sz="1600" spc="5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If </a:t>
            </a:r>
            <a:r>
              <a:rPr sz="1600" dirty="0">
                <a:latin typeface="Verdana"/>
                <a:cs typeface="Verdana"/>
              </a:rPr>
              <a:t>greater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than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b.length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-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off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495800" y="5105400"/>
            <a:ext cx="4343400" cy="1310640"/>
          </a:xfrm>
          <a:prstGeom prst="rect">
            <a:avLst/>
          </a:prstGeom>
          <a:solidFill>
            <a:srgbClr val="3232CC"/>
          </a:solidFill>
        </p:spPr>
        <p:txBody>
          <a:bodyPr vert="horz" wrap="square" lIns="0" tIns="44450" rIns="0" bIns="0" rtlCol="0">
            <a:spAutoFit/>
          </a:bodyPr>
          <a:lstStyle/>
          <a:p>
            <a:pPr marL="90805" marR="113664" indent="227965">
              <a:lnSpc>
                <a:spcPct val="100000"/>
              </a:lnSpc>
              <a:spcBef>
                <a:spcPts val="350"/>
              </a:spcBef>
              <a:buChar char="•"/>
              <a:tabLst>
                <a:tab pos="318770" algn="l"/>
              </a:tabLst>
            </a:pP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Multiple</a:t>
            </a:r>
            <a:r>
              <a:rPr sz="2000" spc="-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error</a:t>
            </a:r>
            <a:r>
              <a:rPr sz="200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cases,</a:t>
            </a:r>
            <a:r>
              <a:rPr sz="200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each</a:t>
            </a:r>
            <a:r>
              <a:rPr sz="2000" spc="-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Verdana"/>
                <a:cs typeface="Verdana"/>
              </a:rPr>
              <a:t>with </a:t>
            </a: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a </a:t>
            </a:r>
            <a:r>
              <a:rPr sz="2000" spc="-10" dirty="0">
                <a:solidFill>
                  <a:srgbClr val="FFFFFF"/>
                </a:solidFill>
                <a:latin typeface="Verdana"/>
                <a:cs typeface="Verdana"/>
              </a:rPr>
              <a:t>precondition</a:t>
            </a:r>
            <a:endParaRPr sz="2000">
              <a:latin typeface="Verdana"/>
              <a:cs typeface="Verdana"/>
            </a:endParaRPr>
          </a:p>
          <a:p>
            <a:pPr marL="90805" marR="179070" indent="227965">
              <a:lnSpc>
                <a:spcPct val="100000"/>
              </a:lnSpc>
              <a:buChar char="•"/>
              <a:tabLst>
                <a:tab pos="318770" algn="l"/>
              </a:tabLst>
            </a:pP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Includes</a:t>
            </a:r>
            <a:r>
              <a:rPr sz="200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“runtime</a:t>
            </a:r>
            <a:r>
              <a:rPr sz="2000" spc="-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Verdana"/>
                <a:cs typeface="Verdana"/>
              </a:rPr>
              <a:t>exceptions” </a:t>
            </a: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not</a:t>
            </a:r>
            <a:r>
              <a:rPr sz="20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20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throws</a:t>
            </a:r>
            <a:r>
              <a:rPr sz="20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Verdana"/>
                <a:cs typeface="Verdana"/>
              </a:rPr>
              <a:t>clause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4495800" y="1447800"/>
            <a:ext cx="4343400" cy="3139440"/>
          </a:xfrm>
          <a:custGeom>
            <a:avLst/>
            <a:gdLst/>
            <a:ahLst/>
            <a:cxnLst/>
            <a:rect l="l" t="t" r="r" b="b"/>
            <a:pathLst>
              <a:path w="4343400" h="3139440">
                <a:moveTo>
                  <a:pt x="4343399" y="3139439"/>
                </a:moveTo>
                <a:lnTo>
                  <a:pt x="4343399" y="0"/>
                </a:lnTo>
                <a:lnTo>
                  <a:pt x="0" y="0"/>
                </a:lnTo>
                <a:lnTo>
                  <a:pt x="0" y="3139439"/>
                </a:lnTo>
                <a:lnTo>
                  <a:pt x="4343399" y="3139439"/>
                </a:lnTo>
                <a:close/>
              </a:path>
            </a:pathLst>
          </a:custGeom>
          <a:solidFill>
            <a:srgbClr val="3232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4574537" y="1479295"/>
            <a:ext cx="307403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Specification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Verdana"/>
                <a:cs typeface="Verdana"/>
              </a:rPr>
              <a:t>return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26" name="object 2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14</a:t>
            </a:fld>
            <a:endParaRPr spc="45" dirty="0"/>
          </a:p>
        </p:txBody>
      </p:sp>
      <p:sp>
        <p:nvSpPr>
          <p:cNvPr id="22" name="object 22"/>
          <p:cNvSpPr txBox="1"/>
          <p:nvPr/>
        </p:nvSpPr>
        <p:spPr>
          <a:xfrm>
            <a:off x="1021079" y="1724659"/>
            <a:ext cx="7007859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Verdana"/>
                <a:cs typeface="Verdana"/>
              </a:rPr>
              <a:t>number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may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read.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numbe</a:t>
            </a:r>
            <a:r>
              <a:rPr sz="1600" spc="45" dirty="0">
                <a:latin typeface="Verdana"/>
                <a:cs typeface="Verdana"/>
              </a:rPr>
              <a:t> </a:t>
            </a:r>
            <a:r>
              <a:rPr sz="3000" baseline="-12500" dirty="0">
                <a:solidFill>
                  <a:srgbClr val="FFFFFF"/>
                </a:solidFill>
                <a:latin typeface="Verdana"/>
                <a:cs typeface="Verdana"/>
              </a:rPr>
              <a:t>•</a:t>
            </a:r>
            <a:r>
              <a:rPr sz="3000" spc="-60" baseline="-125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000" baseline="-12500" dirty="0">
                <a:solidFill>
                  <a:srgbClr val="FFFFFF"/>
                </a:solidFill>
                <a:latin typeface="Verdana"/>
                <a:cs typeface="Verdana"/>
              </a:rPr>
              <a:t>Timing</a:t>
            </a:r>
            <a:r>
              <a:rPr sz="3000" spc="-52" baseline="-125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000" baseline="-12500" dirty="0">
                <a:solidFill>
                  <a:srgbClr val="FFFFFF"/>
                </a:solidFill>
                <a:latin typeface="Verdana"/>
                <a:cs typeface="Verdana"/>
              </a:rPr>
              <a:t>behavior</a:t>
            </a:r>
            <a:r>
              <a:rPr sz="3000" spc="-60" baseline="-125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000" spc="-15" baseline="-12500" dirty="0">
                <a:solidFill>
                  <a:srgbClr val="FFFFFF"/>
                </a:solidFill>
                <a:latin typeface="Verdana"/>
                <a:cs typeface="Verdana"/>
              </a:rPr>
              <a:t>(blocks)</a:t>
            </a:r>
            <a:endParaRPr sz="3000" baseline="-12500">
              <a:latin typeface="Verdana"/>
              <a:cs typeface="Verdan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574532" y="2088894"/>
            <a:ext cx="4109085" cy="1854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har char="•"/>
              <a:tabLst>
                <a:tab pos="240665" algn="l"/>
              </a:tabLst>
            </a:pPr>
            <a:r>
              <a:rPr sz="2000" spc="-10" dirty="0">
                <a:solidFill>
                  <a:srgbClr val="FFFFFF"/>
                </a:solidFill>
                <a:latin typeface="Verdana"/>
                <a:cs typeface="Verdana"/>
              </a:rPr>
              <a:t>Case-by-</a:t>
            </a: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case</a:t>
            </a:r>
            <a:r>
              <a:rPr sz="20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Verdana"/>
                <a:cs typeface="Verdana"/>
              </a:rPr>
              <a:t>spec</a:t>
            </a:r>
            <a:endParaRPr sz="2000">
              <a:latin typeface="Verdana"/>
              <a:cs typeface="Verdana"/>
            </a:endParaRPr>
          </a:p>
          <a:p>
            <a:pPr marL="697865" lvl="1" indent="-227965">
              <a:lnSpc>
                <a:spcPct val="100000"/>
              </a:lnSpc>
              <a:buChar char="•"/>
              <a:tabLst>
                <a:tab pos="697865" algn="l"/>
              </a:tabLst>
            </a:pP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len=0</a:t>
            </a:r>
            <a:r>
              <a:rPr sz="20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FFFFFF"/>
                </a:solidFill>
                <a:latin typeface="Wingdings"/>
                <a:cs typeface="Wingdings"/>
              </a:rPr>
              <a:t></a:t>
            </a:r>
            <a:r>
              <a:rPr sz="2000" spc="1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return</a:t>
            </a:r>
            <a:r>
              <a:rPr sz="20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50" dirty="0">
                <a:solidFill>
                  <a:srgbClr val="FFFFFF"/>
                </a:solidFill>
                <a:latin typeface="Verdana"/>
                <a:cs typeface="Verdana"/>
              </a:rPr>
              <a:t>0</a:t>
            </a:r>
            <a:endParaRPr sz="2000">
              <a:latin typeface="Verdana"/>
              <a:cs typeface="Verdana"/>
            </a:endParaRPr>
          </a:p>
          <a:p>
            <a:pPr marL="697865" lvl="1" indent="-227965">
              <a:lnSpc>
                <a:spcPct val="100000"/>
              </a:lnSpc>
              <a:buChar char="•"/>
              <a:tabLst>
                <a:tab pos="697865" algn="l"/>
              </a:tabLst>
            </a:pP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len&gt;0</a:t>
            </a:r>
            <a:r>
              <a:rPr sz="20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&amp;&amp;</a:t>
            </a:r>
            <a:r>
              <a:rPr sz="20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eof</a:t>
            </a:r>
            <a:r>
              <a:rPr sz="2000" spc="-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FFFFFF"/>
                </a:solidFill>
                <a:latin typeface="Wingdings"/>
                <a:cs typeface="Wingdings"/>
              </a:rPr>
              <a:t></a:t>
            </a:r>
            <a:r>
              <a:rPr sz="2000" spc="1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return</a:t>
            </a:r>
            <a:r>
              <a:rPr sz="20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Verdana"/>
                <a:cs typeface="Verdana"/>
              </a:rPr>
              <a:t>-</a:t>
            </a:r>
            <a:r>
              <a:rPr sz="2000" spc="-50" dirty="0">
                <a:solidFill>
                  <a:srgbClr val="FFFFFF"/>
                </a:solidFill>
                <a:latin typeface="Verdana"/>
                <a:cs typeface="Verdana"/>
              </a:rPr>
              <a:t>1</a:t>
            </a:r>
            <a:endParaRPr sz="2000">
              <a:latin typeface="Verdana"/>
              <a:cs typeface="Verdana"/>
            </a:endParaRPr>
          </a:p>
          <a:p>
            <a:pPr marL="697865" lvl="1" indent="-227965">
              <a:lnSpc>
                <a:spcPct val="100000"/>
              </a:lnSpc>
              <a:buChar char="•"/>
              <a:tabLst>
                <a:tab pos="697865" algn="l"/>
              </a:tabLst>
            </a:pP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len&gt;0</a:t>
            </a:r>
            <a:r>
              <a:rPr sz="200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&amp;&amp;</a:t>
            </a:r>
            <a:r>
              <a:rPr sz="200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!eof</a:t>
            </a:r>
            <a:r>
              <a:rPr sz="20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FFFFFF"/>
                </a:solidFill>
                <a:latin typeface="Wingdings"/>
                <a:cs typeface="Wingdings"/>
              </a:rPr>
              <a:t></a:t>
            </a: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return</a:t>
            </a:r>
            <a:r>
              <a:rPr sz="20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Verdana"/>
                <a:cs typeface="Verdana"/>
              </a:rPr>
              <a:t>&gt;0</a:t>
            </a:r>
            <a:endParaRPr sz="2000">
              <a:latin typeface="Verdana"/>
              <a:cs typeface="Verdana"/>
            </a:endParaRPr>
          </a:p>
          <a:p>
            <a:pPr marL="12700" marR="634365" indent="227965">
              <a:lnSpc>
                <a:spcPct val="100000"/>
              </a:lnSpc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Exactly</a:t>
            </a:r>
            <a:r>
              <a:rPr sz="2000" spc="-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where</a:t>
            </a:r>
            <a:r>
              <a:rPr sz="20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200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data</a:t>
            </a:r>
            <a:r>
              <a:rPr sz="20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Verdana"/>
                <a:cs typeface="Verdana"/>
              </a:rPr>
              <a:t>is </a:t>
            </a:r>
            <a:r>
              <a:rPr sz="2000" spc="-10" dirty="0">
                <a:solidFill>
                  <a:srgbClr val="FFFFFF"/>
                </a:solidFill>
                <a:latin typeface="Verdana"/>
                <a:cs typeface="Verdana"/>
              </a:rPr>
              <a:t>stored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574532" y="3917694"/>
            <a:ext cx="37528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What</a:t>
            </a:r>
            <a:r>
              <a:rPr sz="20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parts</a:t>
            </a:r>
            <a:r>
              <a:rPr sz="20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20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20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array</a:t>
            </a:r>
            <a:r>
              <a:rPr sz="2000" spc="-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Verdana"/>
                <a:cs typeface="Verdana"/>
              </a:rPr>
              <a:t>are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23239" y="4286502"/>
            <a:ext cx="6569075" cy="8464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34670" indent="-167005">
              <a:lnSpc>
                <a:spcPts val="2175"/>
              </a:lnSpc>
              <a:spcBef>
                <a:spcPts val="10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34670" algn="l"/>
              </a:tabLst>
            </a:pPr>
            <a:r>
              <a:rPr sz="1600" dirty="0">
                <a:latin typeface="Verdana"/>
                <a:cs typeface="Verdana"/>
              </a:rPr>
              <a:t>In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every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case,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elements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b[0]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thro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3000" spc="217" baseline="13888" dirty="0">
                <a:solidFill>
                  <a:srgbClr val="FFFFFF"/>
                </a:solidFill>
                <a:latin typeface="Verdana"/>
                <a:cs typeface="Verdana"/>
              </a:rPr>
              <a:t>not</a:t>
            </a:r>
            <a:r>
              <a:rPr sz="3000" spc="-89" baseline="13888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000" spc="-15" baseline="13888" dirty="0">
                <a:solidFill>
                  <a:srgbClr val="FFFFFF"/>
                </a:solidFill>
                <a:latin typeface="Verdana"/>
                <a:cs typeface="Verdana"/>
              </a:rPr>
              <a:t>affected</a:t>
            </a:r>
            <a:endParaRPr sz="3000" baseline="13888">
              <a:latin typeface="Verdana"/>
              <a:cs typeface="Verdana"/>
            </a:endParaRPr>
          </a:p>
          <a:p>
            <a:pPr marL="535305">
              <a:lnSpc>
                <a:spcPts val="1695"/>
              </a:lnSpc>
            </a:pPr>
            <a:r>
              <a:rPr sz="1600" dirty="0">
                <a:latin typeface="Verdana"/>
                <a:cs typeface="Verdana"/>
              </a:rPr>
              <a:t>elements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b[off+len]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through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b[b.length-</a:t>
            </a:r>
            <a:r>
              <a:rPr sz="1600" dirty="0">
                <a:latin typeface="Verdana"/>
                <a:cs typeface="Verdana"/>
              </a:rPr>
              <a:t>1]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unaffected.</a:t>
            </a:r>
            <a:endParaRPr sz="1600">
              <a:latin typeface="Verdana"/>
              <a:cs typeface="Verdana"/>
            </a:endParaRPr>
          </a:p>
          <a:p>
            <a:pPr marL="253365" indent="-227965">
              <a:lnSpc>
                <a:spcPct val="100000"/>
              </a:lnSpc>
              <a:spcBef>
                <a:spcPts val="675"/>
              </a:spcBef>
              <a:buClr>
                <a:srgbClr val="000099"/>
              </a:buClr>
              <a:buChar char="•"/>
              <a:tabLst>
                <a:tab pos="253365" algn="l"/>
              </a:tabLst>
            </a:pPr>
            <a:r>
              <a:rPr sz="1600" spc="85" dirty="0">
                <a:solidFill>
                  <a:srgbClr val="0000CC"/>
                </a:solidFill>
                <a:latin typeface="Verdana"/>
                <a:cs typeface="Verdana"/>
              </a:rPr>
              <a:t>Throws: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15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Quality</a:t>
            </a:r>
            <a:r>
              <a:rPr sz="2400" b="0" spc="-9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Attribute</a:t>
            </a:r>
            <a:r>
              <a:rPr sz="2400" b="0" spc="-8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Specifications:</a:t>
            </a:r>
            <a:r>
              <a:rPr sz="2400" b="0" spc="-9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Discussion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96187"/>
            <a:ext cx="3381375" cy="606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How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would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you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specify…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1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spc="-10" dirty="0">
                <a:latin typeface="Verdana"/>
                <a:cs typeface="Verdana"/>
              </a:rPr>
              <a:t>Availability?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8839" y="2399790"/>
            <a:ext cx="16954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9705" indent="-167005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179705" algn="l"/>
              </a:tabLst>
            </a:pPr>
            <a:r>
              <a:rPr sz="1800" spc="-10" dirty="0">
                <a:latin typeface="Verdana"/>
                <a:cs typeface="Verdana"/>
              </a:rPr>
              <a:t>Modifiability?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8839" y="3498594"/>
            <a:ext cx="17653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9705" indent="-167005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179705" algn="l"/>
              </a:tabLst>
            </a:pPr>
            <a:r>
              <a:rPr sz="1800" spc="-10" dirty="0">
                <a:latin typeface="Verdana"/>
                <a:cs typeface="Verdana"/>
              </a:rPr>
              <a:t>Performance?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8839" y="4597398"/>
            <a:ext cx="12617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9705" indent="-167005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179705" algn="l"/>
              </a:tabLst>
            </a:pPr>
            <a:r>
              <a:rPr sz="1800" spc="-10" dirty="0">
                <a:latin typeface="Verdana"/>
                <a:cs typeface="Verdana"/>
              </a:rPr>
              <a:t>Security?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8839" y="5696201"/>
            <a:ext cx="13011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9705" indent="-167005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179705" algn="l"/>
              </a:tabLst>
            </a:pPr>
            <a:r>
              <a:rPr sz="1800" spc="-10" dirty="0">
                <a:latin typeface="Verdana"/>
                <a:cs typeface="Verdana"/>
              </a:rPr>
              <a:t>Usability?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spc="160" dirty="0">
                <a:solidFill>
                  <a:srgbClr val="A50020"/>
                </a:solidFill>
                <a:latin typeface="Verdana"/>
                <a:cs typeface="Verdana"/>
              </a:rPr>
              <a:t>Testing</a:t>
            </a:r>
            <a:r>
              <a:rPr sz="2400" b="0" spc="-1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80" dirty="0">
                <a:solidFill>
                  <a:srgbClr val="A50020"/>
                </a:solidFill>
                <a:latin typeface="Verdana"/>
                <a:cs typeface="Verdana"/>
              </a:rPr>
              <a:t>–</a:t>
            </a:r>
            <a:r>
              <a:rPr sz="2400" b="0" spc="-1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70" dirty="0">
                <a:solidFill>
                  <a:srgbClr val="A50020"/>
                </a:solidFill>
                <a:latin typeface="Verdana"/>
                <a:cs typeface="Verdana"/>
              </a:rPr>
              <a:t>The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75" dirty="0">
                <a:solidFill>
                  <a:srgbClr val="A50020"/>
                </a:solidFill>
                <a:latin typeface="Verdana"/>
                <a:cs typeface="Verdana"/>
              </a:rPr>
              <a:t>Big</a:t>
            </a:r>
            <a:r>
              <a:rPr sz="2400" b="0" spc="-2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50" dirty="0">
                <a:solidFill>
                  <a:srgbClr val="A50020"/>
                </a:solidFill>
                <a:latin typeface="Verdana"/>
                <a:cs typeface="Verdana"/>
              </a:rPr>
              <a:t>Questions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38200" y="914400"/>
            <a:ext cx="7315200" cy="5562600"/>
          </a:xfrm>
          <a:custGeom>
            <a:avLst/>
            <a:gdLst/>
            <a:ahLst/>
            <a:cxnLst/>
            <a:rect l="l" t="t" r="r" b="b"/>
            <a:pathLst>
              <a:path w="7315200" h="5562600">
                <a:moveTo>
                  <a:pt x="0" y="0"/>
                </a:moveTo>
                <a:lnTo>
                  <a:pt x="0" y="5562599"/>
                </a:lnTo>
                <a:lnTo>
                  <a:pt x="7315199" y="5562599"/>
                </a:lnTo>
                <a:lnTo>
                  <a:pt x="7315199" y="0"/>
                </a:lnTo>
                <a:lnTo>
                  <a:pt x="0" y="0"/>
                </a:lnTo>
                <a:close/>
              </a:path>
            </a:pathLst>
          </a:custGeom>
          <a:ln w="38099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36751" y="1116583"/>
            <a:ext cx="6189980" cy="52444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3065" indent="-380365">
              <a:lnSpc>
                <a:spcPts val="1960"/>
              </a:lnSpc>
              <a:spcBef>
                <a:spcPts val="100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50" dirty="0">
                <a:latin typeface="Verdana"/>
                <a:cs typeface="Verdana"/>
              </a:rPr>
              <a:t>What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is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testing?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And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why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do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test?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20" dirty="0">
                <a:latin typeface="Verdana"/>
                <a:cs typeface="Verdana"/>
              </a:rPr>
              <a:t>To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55" dirty="0">
                <a:latin typeface="Verdana"/>
                <a:cs typeface="Verdana"/>
              </a:rPr>
              <a:t>what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standard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35" dirty="0">
                <a:latin typeface="Verdana"/>
                <a:cs typeface="Verdana"/>
              </a:rPr>
              <a:t>do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200" dirty="0">
                <a:latin typeface="Verdana"/>
                <a:cs typeface="Verdana"/>
              </a:rPr>
              <a:t>we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00" dirty="0">
                <a:latin typeface="Verdana"/>
                <a:cs typeface="Verdana"/>
              </a:rPr>
              <a:t>test?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Specification</a:t>
            </a:r>
            <a:r>
              <a:rPr sz="1600" spc="-6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behavior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quality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attributes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71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4"/>
              </a:lnSpc>
              <a:spcBef>
                <a:spcPts val="5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85" dirty="0">
                <a:latin typeface="Verdana"/>
                <a:cs typeface="Verdana"/>
              </a:rPr>
              <a:t>How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35" dirty="0">
                <a:latin typeface="Verdana"/>
                <a:cs typeface="Verdana"/>
              </a:rPr>
              <a:t>do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95" dirty="0">
                <a:latin typeface="Verdana"/>
                <a:cs typeface="Verdana"/>
              </a:rPr>
              <a:t>we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select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a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set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of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30" dirty="0">
                <a:latin typeface="Verdana"/>
                <a:cs typeface="Verdana"/>
              </a:rPr>
              <a:t>good</a:t>
            </a:r>
            <a:r>
              <a:rPr sz="1800" spc="-5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tests?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5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Functional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(black-</a:t>
            </a:r>
            <a:r>
              <a:rPr sz="1600" dirty="0">
                <a:latin typeface="Verdana"/>
                <a:cs typeface="Verdana"/>
              </a:rPr>
              <a:t>box)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73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Structural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(white-</a:t>
            </a:r>
            <a:r>
              <a:rPr sz="1600" dirty="0">
                <a:latin typeface="Verdana"/>
                <a:cs typeface="Verdana"/>
              </a:rPr>
              <a:t>box)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71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85" dirty="0">
                <a:latin typeface="Verdana"/>
                <a:cs typeface="Verdana"/>
              </a:rPr>
              <a:t>How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35" dirty="0">
                <a:latin typeface="Verdana"/>
                <a:cs typeface="Verdana"/>
              </a:rPr>
              <a:t>do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95" dirty="0">
                <a:latin typeface="Verdana"/>
                <a:cs typeface="Verdana"/>
              </a:rPr>
              <a:t>we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assess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30" dirty="0">
                <a:latin typeface="Verdana"/>
                <a:cs typeface="Verdana"/>
              </a:rPr>
              <a:t>our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10" dirty="0">
                <a:latin typeface="Verdana"/>
                <a:cs typeface="Verdana"/>
              </a:rPr>
              <a:t>test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suites?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Coverage,</a:t>
            </a:r>
            <a:r>
              <a:rPr sz="1600" spc="-7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Mutation,</a:t>
            </a:r>
            <a:r>
              <a:rPr sz="1600" spc="-7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Capture/Recapture…</a:t>
            </a: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spcBef>
                <a:spcPts val="1900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50" dirty="0">
                <a:latin typeface="Verdana"/>
                <a:cs typeface="Verdana"/>
              </a:rPr>
              <a:t>What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are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effective</a:t>
            </a:r>
            <a:r>
              <a:rPr sz="180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testing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10" dirty="0">
                <a:latin typeface="Verdana"/>
                <a:cs typeface="Verdana"/>
              </a:rPr>
              <a:t>practices?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5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Levels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structure: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unit,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integration,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system…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54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Design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73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How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does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testing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integrate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into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lifecycle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metrics?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spcBef>
                <a:spcPts val="5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50" dirty="0">
                <a:latin typeface="Verdana"/>
                <a:cs typeface="Verdana"/>
              </a:rPr>
              <a:t>What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are</a:t>
            </a:r>
            <a:r>
              <a:rPr sz="180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the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limits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of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testing?</a:t>
            </a:r>
            <a:endParaRPr sz="1800">
              <a:latin typeface="Verdana"/>
              <a:cs typeface="Verdana"/>
            </a:endParaRPr>
          </a:p>
          <a:p>
            <a:pPr marL="697865" indent="-342900">
              <a:lnSpc>
                <a:spcPts val="1550"/>
              </a:lnSpc>
              <a:buClr>
                <a:srgbClr val="000099"/>
              </a:buClr>
              <a:buSzPct val="81250"/>
              <a:buChar char="•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What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complementary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approaches?</a:t>
            </a:r>
            <a:endParaRPr sz="1600">
              <a:latin typeface="Verdana"/>
              <a:cs typeface="Verdana"/>
            </a:endParaRPr>
          </a:p>
          <a:p>
            <a:pPr marL="1002665" lvl="1" indent="-304800">
              <a:lnSpc>
                <a:spcPts val="1335"/>
              </a:lnSpc>
              <a:buClr>
                <a:srgbClr val="000099"/>
              </a:buClr>
              <a:buFont typeface="Verdana"/>
              <a:buChar char="•"/>
              <a:tabLst>
                <a:tab pos="1002665" algn="l"/>
              </a:tabLst>
            </a:pPr>
            <a:r>
              <a:rPr sz="1400" i="1" spc="-10" dirty="0">
                <a:latin typeface="Verdana"/>
                <a:cs typeface="Verdana"/>
              </a:rPr>
              <a:t>Inspections</a:t>
            </a:r>
            <a:endParaRPr sz="1400">
              <a:latin typeface="Verdana"/>
              <a:cs typeface="Verdana"/>
            </a:endParaRPr>
          </a:p>
          <a:p>
            <a:pPr marL="1002665" lvl="1" indent="-304800">
              <a:lnSpc>
                <a:spcPts val="1505"/>
              </a:lnSpc>
              <a:buClr>
                <a:srgbClr val="000099"/>
              </a:buClr>
              <a:buFont typeface="Verdana"/>
              <a:buChar char="•"/>
              <a:tabLst>
                <a:tab pos="1002665" algn="l"/>
              </a:tabLst>
            </a:pPr>
            <a:r>
              <a:rPr sz="1400" i="1" dirty="0">
                <a:latin typeface="Verdana"/>
                <a:cs typeface="Verdana"/>
              </a:rPr>
              <a:t>Static</a:t>
            </a:r>
            <a:r>
              <a:rPr sz="1400" i="1" spc="-35" dirty="0">
                <a:latin typeface="Verdana"/>
                <a:cs typeface="Verdana"/>
              </a:rPr>
              <a:t> </a:t>
            </a:r>
            <a:r>
              <a:rPr sz="1400" i="1" dirty="0">
                <a:latin typeface="Verdana"/>
                <a:cs typeface="Verdana"/>
              </a:rPr>
              <a:t>and</a:t>
            </a:r>
            <a:r>
              <a:rPr sz="1400" i="1" spc="-45" dirty="0">
                <a:latin typeface="Verdana"/>
                <a:cs typeface="Verdana"/>
              </a:rPr>
              <a:t> </a:t>
            </a:r>
            <a:r>
              <a:rPr sz="1400" i="1" dirty="0">
                <a:latin typeface="Verdana"/>
                <a:cs typeface="Verdana"/>
              </a:rPr>
              <a:t>dynamic</a:t>
            </a:r>
            <a:r>
              <a:rPr sz="1400" i="1" spc="-30" dirty="0">
                <a:latin typeface="Verdana"/>
                <a:cs typeface="Verdana"/>
              </a:rPr>
              <a:t> </a:t>
            </a:r>
            <a:r>
              <a:rPr sz="1400" i="1" spc="-10" dirty="0">
                <a:latin typeface="Verdana"/>
                <a:cs typeface="Verdana"/>
              </a:rPr>
              <a:t>analysis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16</a:t>
            </a:fld>
            <a:endParaRPr spc="4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17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Test</a:t>
            </a:r>
            <a:r>
              <a:rPr sz="2400" b="0" spc="-3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Coverage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96187"/>
            <a:ext cx="7947025" cy="5215890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240029" marR="5080" indent="-227965">
              <a:lnSpc>
                <a:spcPts val="2170"/>
              </a:lnSpc>
              <a:spcBef>
                <a:spcPts val="36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Analysis: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i="1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2000" i="1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i="1" spc="125" dirty="0">
                <a:solidFill>
                  <a:srgbClr val="0000CC"/>
                </a:solidFill>
                <a:latin typeface="Verdana"/>
                <a:cs typeface="Verdana"/>
              </a:rPr>
              <a:t>systematic</a:t>
            </a:r>
            <a:r>
              <a:rPr sz="2000" i="1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i="1" dirty="0">
                <a:solidFill>
                  <a:srgbClr val="0000CC"/>
                </a:solidFill>
                <a:latin typeface="Verdana"/>
                <a:cs typeface="Verdana"/>
              </a:rPr>
              <a:t>examination</a:t>
            </a:r>
            <a:r>
              <a:rPr sz="2000" i="1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i="1" dirty="0">
                <a:solidFill>
                  <a:srgbClr val="0000CC"/>
                </a:solidFill>
                <a:latin typeface="Verdana"/>
                <a:cs typeface="Verdana"/>
              </a:rPr>
              <a:t>of</a:t>
            </a:r>
            <a:r>
              <a:rPr sz="2000" i="1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i="1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2000" i="1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i="1" dirty="0">
                <a:solidFill>
                  <a:srgbClr val="0000CC"/>
                </a:solidFill>
                <a:latin typeface="Verdana"/>
                <a:cs typeface="Verdana"/>
              </a:rPr>
              <a:t>software</a:t>
            </a:r>
            <a:r>
              <a:rPr sz="2000" i="1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i="1" spc="-10" dirty="0">
                <a:solidFill>
                  <a:srgbClr val="0000CC"/>
                </a:solidFill>
                <a:latin typeface="Verdana"/>
                <a:cs typeface="Verdana"/>
              </a:rPr>
              <a:t>artifact 	</a:t>
            </a:r>
            <a:r>
              <a:rPr sz="2000" i="1" dirty="0">
                <a:solidFill>
                  <a:srgbClr val="0000CC"/>
                </a:solidFill>
                <a:latin typeface="Verdana"/>
                <a:cs typeface="Verdana"/>
              </a:rPr>
              <a:t>to</a:t>
            </a:r>
            <a:r>
              <a:rPr sz="2000" i="1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i="1" dirty="0">
                <a:solidFill>
                  <a:srgbClr val="0000CC"/>
                </a:solidFill>
                <a:latin typeface="Verdana"/>
                <a:cs typeface="Verdana"/>
              </a:rPr>
              <a:t>determine</a:t>
            </a:r>
            <a:r>
              <a:rPr sz="2000" i="1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i="1" dirty="0">
                <a:solidFill>
                  <a:srgbClr val="0000CC"/>
                </a:solidFill>
                <a:latin typeface="Verdana"/>
                <a:cs typeface="Verdana"/>
              </a:rPr>
              <a:t>its</a:t>
            </a:r>
            <a:r>
              <a:rPr sz="2000" i="1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i="1" spc="-10" dirty="0">
                <a:solidFill>
                  <a:srgbClr val="0000CC"/>
                </a:solidFill>
                <a:latin typeface="Verdana"/>
                <a:cs typeface="Verdana"/>
              </a:rPr>
              <a:t>properties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125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We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cannot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all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inputs,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so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how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can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we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be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systematic?</a:t>
            </a:r>
            <a:endParaRPr sz="18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215"/>
              </a:spcBef>
              <a:buClr>
                <a:srgbClr val="000099"/>
              </a:buClr>
              <a:buFont typeface="Wingdings"/>
              <a:buChar char=""/>
            </a:pPr>
            <a:endParaRPr sz="1800">
              <a:latin typeface="Verdana"/>
              <a:cs typeface="Verdana"/>
            </a:endParaRPr>
          </a:p>
          <a:p>
            <a:pPr marL="240665" indent="-227965">
              <a:lnSpc>
                <a:spcPts val="2400"/>
              </a:lnSpc>
              <a:spcBef>
                <a:spcPts val="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spc="135" dirty="0">
                <a:solidFill>
                  <a:srgbClr val="0000CC"/>
                </a:solidFill>
                <a:latin typeface="Verdana"/>
                <a:cs typeface="Verdana"/>
              </a:rPr>
              <a:t>Black</a:t>
            </a:r>
            <a:r>
              <a:rPr sz="2000" spc="-1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145" dirty="0">
                <a:solidFill>
                  <a:srgbClr val="0000CC"/>
                </a:solidFill>
                <a:latin typeface="Verdana"/>
                <a:cs typeface="Verdana"/>
              </a:rPr>
              <a:t>box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testing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15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Systematically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different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parts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of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input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domain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91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“domain</a:t>
            </a:r>
            <a:r>
              <a:rPr sz="1600" spc="-6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coverage”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2150"/>
              </a:lnSpc>
              <a:spcBef>
                <a:spcPts val="2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Test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through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public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API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91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focuses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attention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client-</a:t>
            </a:r>
            <a:r>
              <a:rPr sz="1600" dirty="0">
                <a:latin typeface="Verdana"/>
                <a:cs typeface="Verdana"/>
              </a:rPr>
              <a:t>visible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behavior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1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No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visibility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into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code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internals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–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“black”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box</a:t>
            </a:r>
            <a:endParaRPr sz="18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215"/>
              </a:spcBef>
              <a:buClr>
                <a:srgbClr val="000099"/>
              </a:buClr>
              <a:buFont typeface="Wingdings"/>
              <a:buChar char=""/>
            </a:pPr>
            <a:endParaRPr sz="1800">
              <a:latin typeface="Verdana"/>
              <a:cs typeface="Verdana"/>
            </a:endParaRPr>
          </a:p>
          <a:p>
            <a:pPr marL="240665" indent="-227965">
              <a:lnSpc>
                <a:spcPct val="100000"/>
              </a:lnSpc>
              <a:spcBef>
                <a:spcPts val="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spc="160" dirty="0">
                <a:solidFill>
                  <a:srgbClr val="0000CC"/>
                </a:solidFill>
                <a:latin typeface="Verdana"/>
                <a:cs typeface="Verdana"/>
              </a:rPr>
              <a:t>White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150" dirty="0">
                <a:solidFill>
                  <a:srgbClr val="0000CC"/>
                </a:solidFill>
                <a:latin typeface="Verdana"/>
                <a:cs typeface="Verdana"/>
              </a:rPr>
              <a:t>box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testing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150"/>
              </a:lnSpc>
              <a:spcBef>
                <a:spcPts val="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Systematically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different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elements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code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91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“code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coverage”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2160"/>
              </a:lnSpc>
              <a:spcBef>
                <a:spcPts val="1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Can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internal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elements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directly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–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“white”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box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92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Good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quality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attributes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like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robustness</a:t>
            </a:r>
            <a:endParaRPr sz="1600">
              <a:latin typeface="Verdana"/>
              <a:cs typeface="Verdana"/>
            </a:endParaRPr>
          </a:p>
          <a:p>
            <a:pPr marL="522605" marR="248920" lvl="1" indent="-167640">
              <a:lnSpc>
                <a:spcPts val="1939"/>
              </a:lnSpc>
              <a:spcBef>
                <a:spcPts val="26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2605" algn="l"/>
              </a:tabLst>
            </a:pPr>
            <a:r>
              <a:rPr sz="1800" dirty="0">
                <a:latin typeface="Verdana"/>
                <a:cs typeface="Verdana"/>
              </a:rPr>
              <a:t>Takes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advantage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of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design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information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and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code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structure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–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spc="-50" dirty="0">
                <a:latin typeface="Verdana"/>
                <a:cs typeface="Verdana"/>
              </a:rPr>
              <a:t>a </a:t>
            </a:r>
            <a:r>
              <a:rPr sz="1800" dirty="0">
                <a:latin typeface="Verdana"/>
                <a:cs typeface="Verdana"/>
              </a:rPr>
              <a:t>“white”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box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889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“glass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box”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may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better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terminology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18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Test</a:t>
            </a:r>
            <a:r>
              <a:rPr sz="2400" b="0" spc="-3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Coverage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96187"/>
            <a:ext cx="7947025" cy="880744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240029" marR="5080" indent="-227965">
              <a:lnSpc>
                <a:spcPts val="2170"/>
              </a:lnSpc>
              <a:spcBef>
                <a:spcPts val="36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Analysis: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i="1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2000" i="1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i="1" spc="125" dirty="0">
                <a:solidFill>
                  <a:srgbClr val="0000CC"/>
                </a:solidFill>
                <a:latin typeface="Verdana"/>
                <a:cs typeface="Verdana"/>
              </a:rPr>
              <a:t>systematic</a:t>
            </a:r>
            <a:r>
              <a:rPr sz="2000" i="1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i="1" dirty="0">
                <a:solidFill>
                  <a:srgbClr val="0000CC"/>
                </a:solidFill>
                <a:latin typeface="Verdana"/>
                <a:cs typeface="Verdana"/>
              </a:rPr>
              <a:t>examination</a:t>
            </a:r>
            <a:r>
              <a:rPr sz="2000" i="1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i="1" dirty="0">
                <a:solidFill>
                  <a:srgbClr val="0000CC"/>
                </a:solidFill>
                <a:latin typeface="Verdana"/>
                <a:cs typeface="Verdana"/>
              </a:rPr>
              <a:t>of</a:t>
            </a:r>
            <a:r>
              <a:rPr sz="2000" i="1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i="1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2000" i="1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i="1" dirty="0">
                <a:solidFill>
                  <a:srgbClr val="0000CC"/>
                </a:solidFill>
                <a:latin typeface="Verdana"/>
                <a:cs typeface="Verdana"/>
              </a:rPr>
              <a:t>software</a:t>
            </a:r>
            <a:r>
              <a:rPr sz="2000" i="1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i="1" spc="-10" dirty="0">
                <a:solidFill>
                  <a:srgbClr val="0000CC"/>
                </a:solidFill>
                <a:latin typeface="Verdana"/>
                <a:cs typeface="Verdana"/>
              </a:rPr>
              <a:t>artifact 	</a:t>
            </a:r>
            <a:r>
              <a:rPr sz="2000" i="1" dirty="0">
                <a:solidFill>
                  <a:srgbClr val="0000CC"/>
                </a:solidFill>
                <a:latin typeface="Verdana"/>
                <a:cs typeface="Verdana"/>
              </a:rPr>
              <a:t>to</a:t>
            </a:r>
            <a:r>
              <a:rPr sz="2000" i="1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i="1" dirty="0">
                <a:solidFill>
                  <a:srgbClr val="0000CC"/>
                </a:solidFill>
                <a:latin typeface="Verdana"/>
                <a:cs typeface="Verdana"/>
              </a:rPr>
              <a:t>determine</a:t>
            </a:r>
            <a:r>
              <a:rPr sz="2000" i="1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i="1" dirty="0">
                <a:solidFill>
                  <a:srgbClr val="0000CC"/>
                </a:solidFill>
                <a:latin typeface="Verdana"/>
                <a:cs typeface="Verdana"/>
              </a:rPr>
              <a:t>its</a:t>
            </a:r>
            <a:r>
              <a:rPr sz="2000" i="1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i="1" spc="-10" dirty="0">
                <a:solidFill>
                  <a:srgbClr val="0000CC"/>
                </a:solidFill>
                <a:latin typeface="Verdana"/>
                <a:cs typeface="Verdana"/>
              </a:rPr>
              <a:t>properties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125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We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cannot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all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inputs,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so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how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can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we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be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systematic?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7200" y="2133600"/>
            <a:ext cx="8077200" cy="1828800"/>
          </a:xfrm>
          <a:prstGeom prst="rect">
            <a:avLst/>
          </a:prstGeom>
          <a:ln w="25399">
            <a:solidFill>
              <a:srgbClr val="FF0000"/>
            </a:solidFill>
          </a:ln>
        </p:spPr>
        <p:txBody>
          <a:bodyPr vert="horz" wrap="square" lIns="0" tIns="35560" rIns="0" bIns="0" rtlCol="0">
            <a:spAutoFit/>
          </a:bodyPr>
          <a:lstStyle/>
          <a:p>
            <a:pPr marL="318770" indent="-227965">
              <a:lnSpc>
                <a:spcPts val="2400"/>
              </a:lnSpc>
              <a:spcBef>
                <a:spcPts val="280"/>
              </a:spcBef>
              <a:buClr>
                <a:srgbClr val="000099"/>
              </a:buClr>
              <a:buChar char="•"/>
              <a:tabLst>
                <a:tab pos="318770" algn="l"/>
              </a:tabLst>
            </a:pPr>
            <a:r>
              <a:rPr sz="2000" spc="135" dirty="0">
                <a:solidFill>
                  <a:srgbClr val="0000CC"/>
                </a:solidFill>
                <a:latin typeface="Verdana"/>
                <a:cs typeface="Verdana"/>
              </a:rPr>
              <a:t>Black</a:t>
            </a:r>
            <a:r>
              <a:rPr sz="2000" spc="-1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145" dirty="0">
                <a:solidFill>
                  <a:srgbClr val="0000CC"/>
                </a:solidFill>
                <a:latin typeface="Verdana"/>
                <a:cs typeface="Verdana"/>
              </a:rPr>
              <a:t>box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testing</a:t>
            </a:r>
            <a:endParaRPr sz="2000">
              <a:latin typeface="Verdana"/>
              <a:cs typeface="Verdana"/>
            </a:endParaRPr>
          </a:p>
          <a:p>
            <a:pPr marL="600710" lvl="1" indent="-167005">
              <a:lnSpc>
                <a:spcPts val="215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600710" algn="l"/>
              </a:tabLst>
            </a:pPr>
            <a:r>
              <a:rPr sz="1800" dirty="0">
                <a:latin typeface="Verdana"/>
                <a:cs typeface="Verdana"/>
              </a:rPr>
              <a:t>Systematically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different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parts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of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input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domain</a:t>
            </a:r>
            <a:endParaRPr sz="1800">
              <a:latin typeface="Verdana"/>
              <a:cs typeface="Verdana"/>
            </a:endParaRPr>
          </a:p>
          <a:p>
            <a:pPr marL="953769" lvl="2" indent="-177165">
              <a:lnSpc>
                <a:spcPts val="1910"/>
              </a:lnSpc>
              <a:buClr>
                <a:srgbClr val="000099"/>
              </a:buClr>
              <a:buChar char="•"/>
              <a:tabLst>
                <a:tab pos="953769" algn="l"/>
              </a:tabLst>
            </a:pPr>
            <a:r>
              <a:rPr sz="1600" dirty="0">
                <a:latin typeface="Verdana"/>
                <a:cs typeface="Verdana"/>
              </a:rPr>
              <a:t>“domain</a:t>
            </a:r>
            <a:r>
              <a:rPr sz="1600" spc="-6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coverage”</a:t>
            </a:r>
            <a:endParaRPr sz="1600">
              <a:latin typeface="Verdana"/>
              <a:cs typeface="Verdana"/>
            </a:endParaRPr>
          </a:p>
          <a:p>
            <a:pPr marL="600710" lvl="1" indent="-167005">
              <a:lnSpc>
                <a:spcPts val="2150"/>
              </a:lnSpc>
              <a:spcBef>
                <a:spcPts val="2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600710" algn="l"/>
              </a:tabLst>
            </a:pPr>
            <a:r>
              <a:rPr sz="1800" dirty="0">
                <a:latin typeface="Verdana"/>
                <a:cs typeface="Verdana"/>
              </a:rPr>
              <a:t>Test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through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public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API</a:t>
            </a:r>
            <a:endParaRPr sz="1800">
              <a:latin typeface="Verdana"/>
              <a:cs typeface="Verdana"/>
            </a:endParaRPr>
          </a:p>
          <a:p>
            <a:pPr marL="953769" lvl="2" indent="-177165">
              <a:lnSpc>
                <a:spcPts val="1910"/>
              </a:lnSpc>
              <a:buClr>
                <a:srgbClr val="000099"/>
              </a:buClr>
              <a:buChar char="•"/>
              <a:tabLst>
                <a:tab pos="953769" algn="l"/>
              </a:tabLst>
            </a:pPr>
            <a:r>
              <a:rPr sz="1600" dirty="0">
                <a:latin typeface="Verdana"/>
                <a:cs typeface="Verdana"/>
              </a:rPr>
              <a:t>focuses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attention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client-</a:t>
            </a:r>
            <a:r>
              <a:rPr sz="1600" dirty="0">
                <a:latin typeface="Verdana"/>
                <a:cs typeface="Verdana"/>
              </a:rPr>
              <a:t>visible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behavior</a:t>
            </a:r>
            <a:endParaRPr sz="1600">
              <a:latin typeface="Verdana"/>
              <a:cs typeface="Verdana"/>
            </a:endParaRPr>
          </a:p>
          <a:p>
            <a:pPr marL="600710" lvl="1" indent="-167005">
              <a:lnSpc>
                <a:spcPct val="100000"/>
              </a:lnSpc>
              <a:spcBef>
                <a:spcPts val="1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600710" algn="l"/>
              </a:tabLst>
            </a:pPr>
            <a:r>
              <a:rPr sz="1800" dirty="0">
                <a:latin typeface="Verdana"/>
                <a:cs typeface="Verdana"/>
              </a:rPr>
              <a:t>No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visibility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into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code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internals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–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“black”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box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39" y="4077714"/>
            <a:ext cx="7702550" cy="2134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spc="160" dirty="0">
                <a:solidFill>
                  <a:srgbClr val="0000CC"/>
                </a:solidFill>
                <a:latin typeface="Verdana"/>
                <a:cs typeface="Verdana"/>
              </a:rPr>
              <a:t>White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150" dirty="0">
                <a:solidFill>
                  <a:srgbClr val="0000CC"/>
                </a:solidFill>
                <a:latin typeface="Verdana"/>
                <a:cs typeface="Verdana"/>
              </a:rPr>
              <a:t>box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testing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150"/>
              </a:lnSpc>
              <a:spcBef>
                <a:spcPts val="1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Systematically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different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elements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code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91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“code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coverage”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2160"/>
              </a:lnSpc>
              <a:spcBef>
                <a:spcPts val="1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Can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internal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elements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directly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–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“white”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box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92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Good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quality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attributes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like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robustness</a:t>
            </a:r>
            <a:endParaRPr sz="1600">
              <a:latin typeface="Verdana"/>
              <a:cs typeface="Verdana"/>
            </a:endParaRPr>
          </a:p>
          <a:p>
            <a:pPr marL="522605" marR="5080" lvl="1" indent="-167640">
              <a:lnSpc>
                <a:spcPts val="1939"/>
              </a:lnSpc>
              <a:spcBef>
                <a:spcPts val="26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2605" algn="l"/>
              </a:tabLst>
            </a:pPr>
            <a:r>
              <a:rPr sz="1800" dirty="0">
                <a:latin typeface="Verdana"/>
                <a:cs typeface="Verdana"/>
              </a:rPr>
              <a:t>Takes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advantage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of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design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information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and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code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structure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–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spc="-50" dirty="0">
                <a:latin typeface="Verdana"/>
                <a:cs typeface="Verdana"/>
              </a:rPr>
              <a:t>a </a:t>
            </a:r>
            <a:r>
              <a:rPr sz="1800" dirty="0">
                <a:latin typeface="Verdana"/>
                <a:cs typeface="Verdana"/>
              </a:rPr>
              <a:t>“white”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box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889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“glass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box”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may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better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terminology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19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Black</a:t>
            </a:r>
            <a:r>
              <a:rPr sz="2400" b="0" spc="-4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Box:</a:t>
            </a:r>
            <a:r>
              <a:rPr sz="2400"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Equivalence</a:t>
            </a:r>
            <a:r>
              <a:rPr sz="2400" b="0" spc="-6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Class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/</a:t>
            </a:r>
            <a:r>
              <a:rPr sz="2400"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Partition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Testing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96187"/>
            <a:ext cx="7879715" cy="1587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Equivalence</a:t>
            </a:r>
            <a:r>
              <a:rPr sz="2000" spc="-7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classes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150"/>
              </a:lnSpc>
              <a:spcBef>
                <a:spcPts val="1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A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partition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of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set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91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Usually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input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domain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program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2160"/>
              </a:lnSpc>
              <a:spcBef>
                <a:spcPts val="1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Based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on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some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equivalence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relation</a:t>
            </a:r>
            <a:endParaRPr sz="1800">
              <a:latin typeface="Verdana"/>
              <a:cs typeface="Verdana"/>
            </a:endParaRPr>
          </a:p>
          <a:p>
            <a:pPr marL="875030" marR="5080" lvl="2" indent="-177165">
              <a:lnSpc>
                <a:spcPts val="1730"/>
              </a:lnSpc>
              <a:spcBef>
                <a:spcPts val="215"/>
              </a:spcBef>
              <a:buClr>
                <a:srgbClr val="000099"/>
              </a:buClr>
              <a:buChar char="•"/>
              <a:tabLst>
                <a:tab pos="876300" algn="l"/>
              </a:tabLst>
            </a:pPr>
            <a:r>
              <a:rPr sz="1600" dirty="0">
                <a:latin typeface="Verdana"/>
                <a:cs typeface="Verdana"/>
              </a:rPr>
              <a:t>Intuition: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all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inputs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equivalence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class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will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fail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or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succeed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the 	</a:t>
            </a:r>
            <a:r>
              <a:rPr sz="1600" dirty="0">
                <a:latin typeface="Verdana"/>
                <a:cs typeface="Verdana"/>
              </a:rPr>
              <a:t>same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way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2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1.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Testing: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What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and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25" dirty="0">
                <a:solidFill>
                  <a:srgbClr val="A50020"/>
                </a:solidFill>
                <a:latin typeface="Verdana"/>
                <a:cs typeface="Verdana"/>
              </a:rPr>
              <a:t>Why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39" y="997677"/>
            <a:ext cx="7207884" cy="111252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204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What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is</a:t>
            </a:r>
            <a:r>
              <a:rPr sz="1800" spc="-1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testing?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9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Direct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execution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code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data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controlled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environment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17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Discussion: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Goals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of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testing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20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Finding</a:t>
            </a:r>
            <a:r>
              <a:rPr sz="2400" b="0" spc="-10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Equivalence</a:t>
            </a:r>
            <a:r>
              <a:rPr sz="2400" b="0" spc="-10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Classes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1000759"/>
            <a:ext cx="7372350" cy="3871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ts val="215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Cases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in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1800" spc="-1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specification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91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You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may</a:t>
            </a:r>
            <a:r>
              <a:rPr sz="1600" spc="-1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not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have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spec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–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but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still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helps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1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think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this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way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1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Remember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that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spec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may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not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complete!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229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ts val="2150"/>
              </a:lnSpc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One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class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per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code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 path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91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Really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white-</a:t>
            </a:r>
            <a:r>
              <a:rPr sz="1600" dirty="0">
                <a:latin typeface="Verdana"/>
                <a:cs typeface="Verdana"/>
              </a:rPr>
              <a:t>box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testing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–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boundary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fuzzy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1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Even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with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black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box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it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can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useful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guess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code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structure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You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may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have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abstract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algorithm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use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24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ts val="2150"/>
              </a:lnSpc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Risk-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based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91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Consider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possible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error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</a:t>
            </a:r>
            <a:r>
              <a:rPr sz="1600" spc="-20" dirty="0">
                <a:latin typeface="Verdana"/>
                <a:cs typeface="Verdana"/>
              </a:rPr>
              <a:t> risk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Given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error,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what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classes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input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could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produce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that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error?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5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ts val="2160"/>
              </a:lnSpc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Guideline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–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avoid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writing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many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similar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test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cases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9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Suggests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all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from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same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equivalence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class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21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Equivalence</a:t>
            </a:r>
            <a:r>
              <a:rPr sz="2400" b="0" spc="-7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Class</a:t>
            </a:r>
            <a:r>
              <a:rPr sz="2400" b="0" spc="-6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Hueristics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96187"/>
            <a:ext cx="7346950" cy="2378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Invalid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inputs</a:t>
            </a:r>
            <a:endParaRPr sz="2000">
              <a:latin typeface="Verdana"/>
              <a:cs typeface="Verdana"/>
            </a:endParaRPr>
          </a:p>
          <a:p>
            <a:pPr marL="240665" indent="-227965">
              <a:lnSpc>
                <a:spcPct val="100000"/>
              </a:lnSpc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Ranges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of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numbers</a:t>
            </a:r>
            <a:endParaRPr sz="2000">
              <a:latin typeface="Verdana"/>
              <a:cs typeface="Verdana"/>
            </a:endParaRPr>
          </a:p>
          <a:p>
            <a:pPr marL="240665" indent="-227965">
              <a:lnSpc>
                <a:spcPct val="100000"/>
              </a:lnSpc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Membership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in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group</a:t>
            </a:r>
            <a:endParaRPr sz="2000">
              <a:latin typeface="Verdana"/>
              <a:cs typeface="Verdana"/>
            </a:endParaRPr>
          </a:p>
          <a:p>
            <a:pPr marL="240665" indent="-227965">
              <a:lnSpc>
                <a:spcPct val="100000"/>
              </a:lnSpc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Equivalent</a:t>
            </a:r>
            <a:r>
              <a:rPr sz="2000" spc="-7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outputs</a:t>
            </a:r>
            <a:endParaRPr sz="2000">
              <a:latin typeface="Verdana"/>
              <a:cs typeface="Verdana"/>
            </a:endParaRPr>
          </a:p>
          <a:p>
            <a:pPr marL="522605" marR="5080" lvl="1" indent="-167640">
              <a:lnSpc>
                <a:spcPts val="1939"/>
              </a:lnSpc>
              <a:spcBef>
                <a:spcPts val="259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2605" algn="l"/>
              </a:tabLst>
            </a:pPr>
            <a:r>
              <a:rPr sz="1800" dirty="0">
                <a:latin typeface="Verdana"/>
                <a:cs typeface="Verdana"/>
              </a:rPr>
              <a:t>Can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you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force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program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output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an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invalid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or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overflow value?</a:t>
            </a:r>
            <a:endParaRPr sz="1800">
              <a:latin typeface="Verdana"/>
              <a:cs typeface="Verdana"/>
            </a:endParaRPr>
          </a:p>
          <a:p>
            <a:pPr marL="240665" indent="-227965">
              <a:lnSpc>
                <a:spcPts val="2380"/>
              </a:lnSpc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Error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messages</a:t>
            </a:r>
            <a:endParaRPr sz="2000">
              <a:latin typeface="Verdana"/>
              <a:cs typeface="Verdana"/>
            </a:endParaRPr>
          </a:p>
          <a:p>
            <a:pPr marL="240665" indent="-227965">
              <a:lnSpc>
                <a:spcPct val="100000"/>
              </a:lnSpc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Equivalent</a:t>
            </a:r>
            <a:r>
              <a:rPr sz="2000" spc="-8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operating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environments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22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Boundary</a:t>
            </a:r>
            <a:r>
              <a:rPr sz="2400" b="0" spc="-7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Value</a:t>
            </a:r>
            <a:r>
              <a:rPr sz="2400" b="0" spc="-8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Testing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39" y="907795"/>
            <a:ext cx="8322309" cy="2820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ts val="2345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What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test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case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to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choose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from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an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equivalence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class?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105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Which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is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most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useful,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i.e.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likely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fail?</a:t>
            </a:r>
            <a:endParaRPr sz="1800">
              <a:latin typeface="Verdana"/>
              <a:cs typeface="Verdana"/>
            </a:endParaRPr>
          </a:p>
          <a:p>
            <a:pPr marL="240665" indent="-227965">
              <a:lnSpc>
                <a:spcPts val="2345"/>
              </a:lnSpc>
              <a:spcBef>
                <a:spcPts val="192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Heuristic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–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boundary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values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05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Extreme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or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unique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cases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at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or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around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“boundaries”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814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Boundary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precondition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–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black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box</a:t>
            </a:r>
            <a:endParaRPr sz="1600">
              <a:latin typeface="Verdana"/>
              <a:cs typeface="Verdana"/>
            </a:endParaRPr>
          </a:p>
          <a:p>
            <a:pPr marL="875030" lvl="2" indent="-177165">
              <a:lnSpc>
                <a:spcPts val="1825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Boundary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program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decision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point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–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white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box</a:t>
            </a:r>
            <a:endParaRPr sz="1600">
              <a:latin typeface="Verdana"/>
              <a:cs typeface="Verdana"/>
            </a:endParaRPr>
          </a:p>
          <a:p>
            <a:pPr marL="875030" lvl="2" indent="-177165">
              <a:lnSpc>
                <a:spcPts val="1870"/>
              </a:lnSpc>
              <a:buClr>
                <a:srgbClr val="000099"/>
              </a:buClr>
              <a:buFont typeface="Verdana"/>
              <a:buChar char="•"/>
              <a:tabLst>
                <a:tab pos="875030" algn="l"/>
              </a:tabLst>
            </a:pPr>
            <a:r>
              <a:rPr sz="1600" i="1" dirty="0">
                <a:latin typeface="Verdana"/>
                <a:cs typeface="Verdana"/>
              </a:rPr>
              <a:t>Examples</a:t>
            </a:r>
            <a:r>
              <a:rPr sz="1600" dirty="0">
                <a:latin typeface="Verdana"/>
                <a:cs typeface="Verdana"/>
              </a:rPr>
              <a:t>: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zero-</a:t>
            </a:r>
            <a:r>
              <a:rPr sz="1600" dirty="0">
                <a:latin typeface="Verdana"/>
                <a:cs typeface="Verdana"/>
              </a:rPr>
              <a:t>length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inputs,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very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long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inputs,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null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references,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etc.</a:t>
            </a:r>
            <a:endParaRPr sz="1600">
              <a:latin typeface="Verdana"/>
              <a:cs typeface="Verdana"/>
            </a:endParaRPr>
          </a:p>
          <a:p>
            <a:pPr lvl="2">
              <a:lnSpc>
                <a:spcPct val="100000"/>
              </a:lnSpc>
              <a:spcBef>
                <a:spcPts val="114"/>
              </a:spcBef>
              <a:buClr>
                <a:srgbClr val="000099"/>
              </a:buClr>
              <a:buFont typeface="Verdana"/>
              <a:buChar char="•"/>
            </a:pPr>
            <a:endParaRPr sz="1600">
              <a:latin typeface="Verdana"/>
              <a:cs typeface="Verdana"/>
            </a:endParaRPr>
          </a:p>
          <a:p>
            <a:pPr marL="522605" marR="5080" lvl="1" indent="-167640">
              <a:lnSpc>
                <a:spcPts val="1839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2605" algn="l"/>
              </a:tabLst>
            </a:pPr>
            <a:r>
              <a:rPr sz="1800" dirty="0">
                <a:latin typeface="Verdana"/>
                <a:cs typeface="Verdana"/>
              </a:rPr>
              <a:t>Will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usually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find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errors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that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are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present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any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other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member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of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the </a:t>
            </a:r>
            <a:r>
              <a:rPr sz="1800" dirty="0">
                <a:latin typeface="Verdana"/>
                <a:cs typeface="Verdana"/>
              </a:rPr>
              <a:t>equivalence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class,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but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may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find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off-by-</a:t>
            </a:r>
            <a:r>
              <a:rPr sz="1800" dirty="0">
                <a:latin typeface="Verdana"/>
                <a:cs typeface="Verdana"/>
              </a:rPr>
              <a:t>one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errors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as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well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23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Combination</a:t>
            </a:r>
            <a:r>
              <a:rPr sz="2400" b="0" spc="-11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Testing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1000759"/>
            <a:ext cx="7811134" cy="274828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240665" marR="71755" indent="-228600">
              <a:lnSpc>
                <a:spcPts val="1939"/>
              </a:lnSpc>
              <a:spcBef>
                <a:spcPts val="34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Some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errors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might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be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triggered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only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if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two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or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more</a:t>
            </a:r>
            <a:r>
              <a:rPr sz="18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variables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are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at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boundary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values</a:t>
            </a:r>
            <a:endParaRPr sz="1800">
              <a:latin typeface="Verdana"/>
              <a:cs typeface="Verdana"/>
            </a:endParaRPr>
          </a:p>
          <a:p>
            <a:pPr marL="241300" indent="-228600">
              <a:lnSpc>
                <a:spcPts val="2150"/>
              </a:lnSpc>
              <a:spcBef>
                <a:spcPts val="215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Test</a:t>
            </a:r>
            <a:r>
              <a:rPr sz="18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combinations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of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boundary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values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91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Combinations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valid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input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One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invalid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input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time</a:t>
            </a:r>
            <a:endParaRPr sz="1600">
              <a:latin typeface="Verdana"/>
              <a:cs typeface="Verdana"/>
            </a:endParaRPr>
          </a:p>
          <a:p>
            <a:pPr marL="874394" lvl="2" indent="-176530">
              <a:lnSpc>
                <a:spcPct val="100000"/>
              </a:lnSpc>
              <a:spcBef>
                <a:spcPts val="5"/>
              </a:spcBef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In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many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cases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no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added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value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for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multiple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invalid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inputs</a:t>
            </a:r>
            <a:endParaRPr sz="1400">
              <a:latin typeface="Verdana"/>
              <a:cs typeface="Verdana"/>
            </a:endParaRPr>
          </a:p>
          <a:p>
            <a:pPr marL="241300" indent="-228600">
              <a:lnSpc>
                <a:spcPts val="2150"/>
              </a:lnSpc>
              <a:spcBef>
                <a:spcPts val="1689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Subtlety</a:t>
            </a:r>
            <a:r>
              <a:rPr sz="1800" spc="-7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required</a:t>
            </a:r>
            <a:endParaRPr sz="1800">
              <a:latin typeface="Verdana"/>
              <a:cs typeface="Verdana"/>
            </a:endParaRPr>
          </a:p>
          <a:p>
            <a:pPr marL="522605" marR="5080" lvl="1" indent="-167640">
              <a:lnSpc>
                <a:spcPts val="1739"/>
              </a:lnSpc>
              <a:spcBef>
                <a:spcPts val="20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What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boundary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cases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application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that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deals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with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months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days?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Robustness</a:t>
            </a:r>
            <a:r>
              <a:rPr sz="2400" b="0" spc="-11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Testing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1000759"/>
            <a:ext cx="7977505" cy="3721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ts val="2150"/>
              </a:lnSpc>
              <a:spcBef>
                <a:spcPts val="100"/>
              </a:spcBef>
              <a:buClr>
                <a:srgbClr val="000099"/>
              </a:buClr>
              <a:buFont typeface="Verdana"/>
              <a:buChar char="•"/>
              <a:tabLst>
                <a:tab pos="241300" algn="l"/>
              </a:tabLst>
            </a:pPr>
            <a:r>
              <a:rPr sz="1800" i="1" dirty="0">
                <a:solidFill>
                  <a:srgbClr val="0000CC"/>
                </a:solidFill>
                <a:latin typeface="Verdana"/>
                <a:cs typeface="Verdana"/>
              </a:rPr>
              <a:t>Test</a:t>
            </a:r>
            <a:r>
              <a:rPr sz="1800" i="1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i="1" dirty="0">
                <a:solidFill>
                  <a:srgbClr val="0000CC"/>
                </a:solidFill>
                <a:latin typeface="Verdana"/>
                <a:cs typeface="Verdana"/>
              </a:rPr>
              <a:t>erroneous</a:t>
            </a:r>
            <a:r>
              <a:rPr sz="1800" i="1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i="1" dirty="0">
                <a:solidFill>
                  <a:srgbClr val="0000CC"/>
                </a:solidFill>
                <a:latin typeface="Verdana"/>
                <a:cs typeface="Verdana"/>
              </a:rPr>
              <a:t>inputs</a:t>
            </a:r>
            <a:r>
              <a:rPr sz="1800" i="1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i="1" dirty="0">
                <a:solidFill>
                  <a:srgbClr val="0000CC"/>
                </a:solidFill>
                <a:latin typeface="Verdana"/>
                <a:cs typeface="Verdana"/>
              </a:rPr>
              <a:t>and</a:t>
            </a:r>
            <a:r>
              <a:rPr sz="1800" i="1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i="1" dirty="0">
                <a:solidFill>
                  <a:srgbClr val="0000CC"/>
                </a:solidFill>
                <a:latin typeface="Verdana"/>
                <a:cs typeface="Verdana"/>
              </a:rPr>
              <a:t>boundary</a:t>
            </a:r>
            <a:r>
              <a:rPr sz="1800" i="1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i="1" spc="-10" dirty="0">
                <a:solidFill>
                  <a:srgbClr val="0000CC"/>
                </a:solidFill>
                <a:latin typeface="Verdana"/>
                <a:cs typeface="Verdana"/>
              </a:rPr>
              <a:t>cases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91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Assess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consequences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misuse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or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other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failure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achieve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preconditions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1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Bad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use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25" dirty="0">
                <a:latin typeface="Verdana"/>
                <a:cs typeface="Verdana"/>
              </a:rPr>
              <a:t> API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Bad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program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input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data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Bad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files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(e.g.,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corrupted)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bad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communication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connections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920"/>
              </a:lnSpc>
              <a:spcBef>
                <a:spcPts val="1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Buffer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overflow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(security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exploit)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robustness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failure</a:t>
            </a:r>
            <a:endParaRPr sz="1600">
              <a:latin typeface="Verdana"/>
              <a:cs typeface="Verdana"/>
            </a:endParaRPr>
          </a:p>
          <a:p>
            <a:pPr marL="874394" lvl="2" indent="-176530">
              <a:lnSpc>
                <a:spcPts val="1680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Triggered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by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deliberate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misuse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of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an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interface.</a:t>
            </a:r>
            <a:endParaRPr sz="1400">
              <a:latin typeface="Verdana"/>
              <a:cs typeface="Verdana"/>
            </a:endParaRPr>
          </a:p>
          <a:p>
            <a:pPr lvl="2">
              <a:lnSpc>
                <a:spcPct val="100000"/>
              </a:lnSpc>
              <a:spcBef>
                <a:spcPts val="220"/>
              </a:spcBef>
              <a:buClr>
                <a:srgbClr val="000099"/>
              </a:buClr>
              <a:buFont typeface="Verdana"/>
              <a:buChar char="•"/>
            </a:pPr>
            <a:endParaRPr sz="1400">
              <a:latin typeface="Verdana"/>
              <a:cs typeface="Verdana"/>
            </a:endParaRPr>
          </a:p>
          <a:p>
            <a:pPr marL="240665" marR="5080" indent="-228600">
              <a:lnSpc>
                <a:spcPts val="1960"/>
              </a:lnSpc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Test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apparatus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needs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to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be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able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to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catch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and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recover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from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crashes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and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other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hard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errors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87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Sometimes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multiple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inputs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need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at/beyond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boundaries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5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ts val="2150"/>
              </a:lnSpc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question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of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responsibility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91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Is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there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external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assurance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that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preconditions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will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respected?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1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i="1" dirty="0">
                <a:latin typeface="Verdana"/>
                <a:cs typeface="Verdana"/>
              </a:rPr>
              <a:t>This</a:t>
            </a:r>
            <a:r>
              <a:rPr sz="1600" i="1" spc="-45" dirty="0">
                <a:latin typeface="Verdana"/>
                <a:cs typeface="Verdana"/>
              </a:rPr>
              <a:t> </a:t>
            </a:r>
            <a:r>
              <a:rPr sz="1600" i="1" dirty="0">
                <a:latin typeface="Verdana"/>
                <a:cs typeface="Verdana"/>
              </a:rPr>
              <a:t>is</a:t>
            </a:r>
            <a:r>
              <a:rPr sz="1600" i="1" spc="-45" dirty="0">
                <a:latin typeface="Verdana"/>
                <a:cs typeface="Verdana"/>
              </a:rPr>
              <a:t> </a:t>
            </a:r>
            <a:r>
              <a:rPr sz="1600" i="1" dirty="0">
                <a:latin typeface="Verdana"/>
                <a:cs typeface="Verdana"/>
              </a:rPr>
              <a:t>a</a:t>
            </a:r>
            <a:r>
              <a:rPr sz="1600" i="1" spc="-40" dirty="0">
                <a:latin typeface="Verdana"/>
                <a:cs typeface="Verdana"/>
              </a:rPr>
              <a:t> </a:t>
            </a:r>
            <a:r>
              <a:rPr sz="1600" i="1" dirty="0">
                <a:latin typeface="Verdana"/>
                <a:cs typeface="Verdana"/>
              </a:rPr>
              <a:t>design</a:t>
            </a:r>
            <a:r>
              <a:rPr sz="1600" i="1" spc="-45" dirty="0">
                <a:latin typeface="Verdana"/>
                <a:cs typeface="Verdana"/>
              </a:rPr>
              <a:t> </a:t>
            </a:r>
            <a:r>
              <a:rPr sz="1600" i="1" dirty="0">
                <a:latin typeface="Verdana"/>
                <a:cs typeface="Verdana"/>
              </a:rPr>
              <a:t>commitment</a:t>
            </a:r>
            <a:r>
              <a:rPr sz="1600" i="1" spc="-35" dirty="0">
                <a:latin typeface="Verdana"/>
                <a:cs typeface="Verdana"/>
              </a:rPr>
              <a:t> </a:t>
            </a:r>
            <a:r>
              <a:rPr sz="1600" i="1" dirty="0">
                <a:latin typeface="Verdana"/>
                <a:cs typeface="Verdana"/>
              </a:rPr>
              <a:t>that</a:t>
            </a:r>
            <a:r>
              <a:rPr sz="1600" i="1" spc="-35" dirty="0">
                <a:latin typeface="Verdana"/>
                <a:cs typeface="Verdana"/>
              </a:rPr>
              <a:t> </a:t>
            </a:r>
            <a:r>
              <a:rPr sz="1600" i="1" dirty="0">
                <a:latin typeface="Verdana"/>
                <a:cs typeface="Verdana"/>
              </a:rPr>
              <a:t>must</a:t>
            </a:r>
            <a:r>
              <a:rPr sz="1600" i="1" spc="-45" dirty="0">
                <a:latin typeface="Verdana"/>
                <a:cs typeface="Verdana"/>
              </a:rPr>
              <a:t> </a:t>
            </a:r>
            <a:r>
              <a:rPr sz="1600" i="1" dirty="0">
                <a:latin typeface="Verdana"/>
                <a:cs typeface="Verdana"/>
              </a:rPr>
              <a:t>be</a:t>
            </a:r>
            <a:r>
              <a:rPr sz="1600" i="1" spc="-30" dirty="0">
                <a:latin typeface="Verdana"/>
                <a:cs typeface="Verdana"/>
              </a:rPr>
              <a:t> </a:t>
            </a:r>
            <a:r>
              <a:rPr sz="1600" i="1" dirty="0">
                <a:latin typeface="Verdana"/>
                <a:cs typeface="Verdana"/>
              </a:rPr>
              <a:t>considered</a:t>
            </a:r>
            <a:r>
              <a:rPr sz="1600" i="1" spc="-50" dirty="0">
                <a:latin typeface="Verdana"/>
                <a:cs typeface="Verdana"/>
              </a:rPr>
              <a:t> </a:t>
            </a:r>
            <a:r>
              <a:rPr sz="1600" i="1" spc="-10" dirty="0">
                <a:latin typeface="Verdana"/>
                <a:cs typeface="Verdana"/>
              </a:rPr>
              <a:t>explicitly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48000" y="4800600"/>
            <a:ext cx="838200" cy="304800"/>
          </a:xfrm>
          <a:prstGeom prst="rect">
            <a:avLst/>
          </a:prstGeom>
          <a:solidFill>
            <a:srgbClr val="FFCC65"/>
          </a:solidFill>
          <a:ln w="28574">
            <a:solidFill>
              <a:srgbClr val="006500"/>
            </a:solidFill>
          </a:ln>
        </p:spPr>
        <p:txBody>
          <a:bodyPr vert="horz" wrap="square" lIns="0" tIns="4445" rIns="0" bIns="0" rtlCol="0">
            <a:spAutoFit/>
          </a:bodyPr>
          <a:lstStyle/>
          <a:p>
            <a:pPr marL="81915">
              <a:lnSpc>
                <a:spcPct val="100000"/>
              </a:lnSpc>
              <a:spcBef>
                <a:spcPts val="35"/>
              </a:spcBef>
            </a:pPr>
            <a:r>
              <a:rPr sz="1800" spc="-10" dirty="0">
                <a:solidFill>
                  <a:srgbClr val="650065"/>
                </a:solidFill>
                <a:latin typeface="Comic Sans MS"/>
                <a:cs typeface="Comic Sans MS"/>
              </a:rPr>
              <a:t>a[mid]</a:t>
            </a:r>
            <a:endParaRPr sz="1800">
              <a:latin typeface="Comic Sans MS"/>
              <a:cs typeface="Comic Sans MS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3870769" y="5077777"/>
            <a:ext cx="4592320" cy="870585"/>
            <a:chOff x="3870769" y="5077777"/>
            <a:chExt cx="4592320" cy="870585"/>
          </a:xfrm>
        </p:grpSpPr>
        <p:sp>
          <p:nvSpPr>
            <p:cNvPr id="6" name="object 6"/>
            <p:cNvSpPr/>
            <p:nvPr/>
          </p:nvSpPr>
          <p:spPr>
            <a:xfrm>
              <a:off x="3875532" y="5082539"/>
              <a:ext cx="4582795" cy="861060"/>
            </a:xfrm>
            <a:custGeom>
              <a:avLst/>
              <a:gdLst/>
              <a:ahLst/>
              <a:cxnLst/>
              <a:rect l="l" t="t" r="r" b="b"/>
              <a:pathLst>
                <a:path w="4582795" h="861060">
                  <a:moveTo>
                    <a:pt x="4582667" y="797051"/>
                  </a:moveTo>
                  <a:lnTo>
                    <a:pt x="4582667" y="544067"/>
                  </a:lnTo>
                  <a:lnTo>
                    <a:pt x="4577814" y="536097"/>
                  </a:lnTo>
                  <a:lnTo>
                    <a:pt x="4540752" y="521056"/>
                  </a:lnTo>
                  <a:lnTo>
                    <a:pt x="4471125" y="507629"/>
                  </a:lnTo>
                  <a:lnTo>
                    <a:pt x="4425567" y="501677"/>
                  </a:lnTo>
                  <a:lnTo>
                    <a:pt x="4373629" y="496316"/>
                  </a:lnTo>
                  <a:lnTo>
                    <a:pt x="4315897" y="491609"/>
                  </a:lnTo>
                  <a:lnTo>
                    <a:pt x="4252959" y="487618"/>
                  </a:lnTo>
                  <a:lnTo>
                    <a:pt x="4185401" y="484405"/>
                  </a:lnTo>
                  <a:lnTo>
                    <a:pt x="4113810" y="482032"/>
                  </a:lnTo>
                  <a:lnTo>
                    <a:pt x="4038772" y="480563"/>
                  </a:lnTo>
                  <a:lnTo>
                    <a:pt x="3960875" y="480059"/>
                  </a:lnTo>
                  <a:lnTo>
                    <a:pt x="2404871" y="480059"/>
                  </a:lnTo>
                  <a:lnTo>
                    <a:pt x="0" y="0"/>
                  </a:lnTo>
                  <a:lnTo>
                    <a:pt x="1470659" y="480059"/>
                  </a:lnTo>
                  <a:lnTo>
                    <a:pt x="1392763" y="480563"/>
                  </a:lnTo>
                  <a:lnTo>
                    <a:pt x="1317725" y="482032"/>
                  </a:lnTo>
                  <a:lnTo>
                    <a:pt x="1246134" y="484405"/>
                  </a:lnTo>
                  <a:lnTo>
                    <a:pt x="1178576" y="487618"/>
                  </a:lnTo>
                  <a:lnTo>
                    <a:pt x="1115638" y="491609"/>
                  </a:lnTo>
                  <a:lnTo>
                    <a:pt x="1057906" y="496316"/>
                  </a:lnTo>
                  <a:lnTo>
                    <a:pt x="1005968" y="501677"/>
                  </a:lnTo>
                  <a:lnTo>
                    <a:pt x="960410" y="507629"/>
                  </a:lnTo>
                  <a:lnTo>
                    <a:pt x="921820" y="514109"/>
                  </a:lnTo>
                  <a:lnTo>
                    <a:pt x="867888" y="528406"/>
                  </a:lnTo>
                  <a:lnTo>
                    <a:pt x="848867" y="544067"/>
                  </a:lnTo>
                  <a:lnTo>
                    <a:pt x="848867" y="797051"/>
                  </a:lnTo>
                  <a:lnTo>
                    <a:pt x="890783" y="820063"/>
                  </a:lnTo>
                  <a:lnTo>
                    <a:pt x="960410" y="833490"/>
                  </a:lnTo>
                  <a:lnTo>
                    <a:pt x="1005968" y="839442"/>
                  </a:lnTo>
                  <a:lnTo>
                    <a:pt x="1057906" y="844803"/>
                  </a:lnTo>
                  <a:lnTo>
                    <a:pt x="1115638" y="849510"/>
                  </a:lnTo>
                  <a:lnTo>
                    <a:pt x="1178576" y="853501"/>
                  </a:lnTo>
                  <a:lnTo>
                    <a:pt x="1246134" y="856714"/>
                  </a:lnTo>
                  <a:lnTo>
                    <a:pt x="1317725" y="859087"/>
                  </a:lnTo>
                  <a:lnTo>
                    <a:pt x="1392763" y="860556"/>
                  </a:lnTo>
                  <a:lnTo>
                    <a:pt x="1470659" y="861059"/>
                  </a:lnTo>
                  <a:lnTo>
                    <a:pt x="3960875" y="861059"/>
                  </a:lnTo>
                  <a:lnTo>
                    <a:pt x="4038772" y="860556"/>
                  </a:lnTo>
                  <a:lnTo>
                    <a:pt x="4113810" y="859087"/>
                  </a:lnTo>
                  <a:lnTo>
                    <a:pt x="4185401" y="856714"/>
                  </a:lnTo>
                  <a:lnTo>
                    <a:pt x="4252959" y="853501"/>
                  </a:lnTo>
                  <a:lnTo>
                    <a:pt x="4315897" y="849510"/>
                  </a:lnTo>
                  <a:lnTo>
                    <a:pt x="4373629" y="844803"/>
                  </a:lnTo>
                  <a:lnTo>
                    <a:pt x="4425567" y="839442"/>
                  </a:lnTo>
                  <a:lnTo>
                    <a:pt x="4471125" y="833490"/>
                  </a:lnTo>
                  <a:lnTo>
                    <a:pt x="4509715" y="827010"/>
                  </a:lnTo>
                  <a:lnTo>
                    <a:pt x="4563647" y="812713"/>
                  </a:lnTo>
                  <a:lnTo>
                    <a:pt x="4577814" y="805022"/>
                  </a:lnTo>
                  <a:lnTo>
                    <a:pt x="4582667" y="797051"/>
                  </a:lnTo>
                  <a:close/>
                </a:path>
              </a:pathLst>
            </a:custGeom>
            <a:solidFill>
              <a:srgbClr val="00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875532" y="5082539"/>
              <a:ext cx="4582795" cy="861060"/>
            </a:xfrm>
            <a:custGeom>
              <a:avLst/>
              <a:gdLst/>
              <a:ahLst/>
              <a:cxnLst/>
              <a:rect l="l" t="t" r="r" b="b"/>
              <a:pathLst>
                <a:path w="4582795" h="861060">
                  <a:moveTo>
                    <a:pt x="1470659" y="480059"/>
                  </a:moveTo>
                  <a:lnTo>
                    <a:pt x="1392763" y="480563"/>
                  </a:lnTo>
                  <a:lnTo>
                    <a:pt x="1317725" y="482032"/>
                  </a:lnTo>
                  <a:lnTo>
                    <a:pt x="1246134" y="484405"/>
                  </a:lnTo>
                  <a:lnTo>
                    <a:pt x="1178576" y="487618"/>
                  </a:lnTo>
                  <a:lnTo>
                    <a:pt x="1115638" y="491609"/>
                  </a:lnTo>
                  <a:lnTo>
                    <a:pt x="1057906" y="496316"/>
                  </a:lnTo>
                  <a:lnTo>
                    <a:pt x="1005968" y="501677"/>
                  </a:lnTo>
                  <a:lnTo>
                    <a:pt x="960410" y="507629"/>
                  </a:lnTo>
                  <a:lnTo>
                    <a:pt x="921820" y="514109"/>
                  </a:lnTo>
                  <a:lnTo>
                    <a:pt x="867888" y="528406"/>
                  </a:lnTo>
                  <a:lnTo>
                    <a:pt x="848867" y="544067"/>
                  </a:lnTo>
                  <a:lnTo>
                    <a:pt x="848867" y="797051"/>
                  </a:lnTo>
                  <a:lnTo>
                    <a:pt x="890783" y="820063"/>
                  </a:lnTo>
                  <a:lnTo>
                    <a:pt x="960410" y="833490"/>
                  </a:lnTo>
                  <a:lnTo>
                    <a:pt x="1005968" y="839442"/>
                  </a:lnTo>
                  <a:lnTo>
                    <a:pt x="1057906" y="844803"/>
                  </a:lnTo>
                  <a:lnTo>
                    <a:pt x="1115638" y="849510"/>
                  </a:lnTo>
                  <a:lnTo>
                    <a:pt x="1178576" y="853501"/>
                  </a:lnTo>
                  <a:lnTo>
                    <a:pt x="1246134" y="856714"/>
                  </a:lnTo>
                  <a:lnTo>
                    <a:pt x="1317725" y="859087"/>
                  </a:lnTo>
                  <a:lnTo>
                    <a:pt x="1392763" y="860556"/>
                  </a:lnTo>
                  <a:lnTo>
                    <a:pt x="1470659" y="861059"/>
                  </a:lnTo>
                  <a:lnTo>
                    <a:pt x="3960875" y="861059"/>
                  </a:lnTo>
                  <a:lnTo>
                    <a:pt x="4038772" y="860556"/>
                  </a:lnTo>
                  <a:lnTo>
                    <a:pt x="4113810" y="859087"/>
                  </a:lnTo>
                  <a:lnTo>
                    <a:pt x="4185401" y="856714"/>
                  </a:lnTo>
                  <a:lnTo>
                    <a:pt x="4252959" y="853501"/>
                  </a:lnTo>
                  <a:lnTo>
                    <a:pt x="4315897" y="849510"/>
                  </a:lnTo>
                  <a:lnTo>
                    <a:pt x="4373629" y="844803"/>
                  </a:lnTo>
                  <a:lnTo>
                    <a:pt x="4425567" y="839442"/>
                  </a:lnTo>
                  <a:lnTo>
                    <a:pt x="4471125" y="833490"/>
                  </a:lnTo>
                  <a:lnTo>
                    <a:pt x="4509715" y="827010"/>
                  </a:lnTo>
                  <a:lnTo>
                    <a:pt x="4563647" y="812713"/>
                  </a:lnTo>
                  <a:lnTo>
                    <a:pt x="4582667" y="797051"/>
                  </a:lnTo>
                  <a:lnTo>
                    <a:pt x="4582667" y="544067"/>
                  </a:lnTo>
                  <a:lnTo>
                    <a:pt x="4540752" y="521056"/>
                  </a:lnTo>
                  <a:lnTo>
                    <a:pt x="4471125" y="507629"/>
                  </a:lnTo>
                  <a:lnTo>
                    <a:pt x="4425567" y="501677"/>
                  </a:lnTo>
                  <a:lnTo>
                    <a:pt x="4373629" y="496316"/>
                  </a:lnTo>
                  <a:lnTo>
                    <a:pt x="4315897" y="491609"/>
                  </a:lnTo>
                  <a:lnTo>
                    <a:pt x="4252959" y="487618"/>
                  </a:lnTo>
                  <a:lnTo>
                    <a:pt x="4185401" y="484405"/>
                  </a:lnTo>
                  <a:lnTo>
                    <a:pt x="4113810" y="482032"/>
                  </a:lnTo>
                  <a:lnTo>
                    <a:pt x="4038772" y="480563"/>
                  </a:lnTo>
                  <a:lnTo>
                    <a:pt x="3960875" y="480059"/>
                  </a:lnTo>
                  <a:lnTo>
                    <a:pt x="2404871" y="480059"/>
                  </a:lnTo>
                  <a:lnTo>
                    <a:pt x="0" y="0"/>
                  </a:lnTo>
                  <a:lnTo>
                    <a:pt x="1470659" y="480059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4938773" y="5679437"/>
            <a:ext cx="31737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95" dirty="0">
                <a:latin typeface="Verdana"/>
                <a:cs typeface="Verdana"/>
              </a:rPr>
              <a:t>What</a:t>
            </a:r>
            <a:r>
              <a:rPr sz="1200" spc="-5" dirty="0">
                <a:latin typeface="Verdana"/>
                <a:cs typeface="Verdana"/>
              </a:rPr>
              <a:t> </a:t>
            </a:r>
            <a:r>
              <a:rPr sz="1200" spc="80" dirty="0">
                <a:latin typeface="Verdana"/>
                <a:cs typeface="Verdana"/>
              </a:rPr>
              <a:t>if</a:t>
            </a:r>
            <a:r>
              <a:rPr sz="1200" spc="-10" dirty="0">
                <a:latin typeface="Verdana"/>
                <a:cs typeface="Verdana"/>
              </a:rPr>
              <a:t> </a:t>
            </a:r>
            <a:r>
              <a:rPr sz="1200" spc="80" dirty="0">
                <a:latin typeface="Verdana"/>
                <a:cs typeface="Verdana"/>
              </a:rPr>
              <a:t>the</a:t>
            </a:r>
            <a:r>
              <a:rPr sz="1200" spc="-15" dirty="0">
                <a:latin typeface="Verdana"/>
                <a:cs typeface="Verdana"/>
              </a:rPr>
              <a:t> </a:t>
            </a:r>
            <a:r>
              <a:rPr sz="1200" spc="70" dirty="0">
                <a:latin typeface="Verdana"/>
                <a:cs typeface="Verdana"/>
              </a:rPr>
              <a:t>array</a:t>
            </a:r>
            <a:r>
              <a:rPr sz="1200" spc="5" dirty="0">
                <a:latin typeface="Verdana"/>
                <a:cs typeface="Verdana"/>
              </a:rPr>
              <a:t> </a:t>
            </a:r>
            <a:r>
              <a:rPr sz="1200" spc="80" dirty="0">
                <a:latin typeface="Verdana"/>
                <a:cs typeface="Verdana"/>
              </a:rPr>
              <a:t>reference</a:t>
            </a:r>
            <a:r>
              <a:rPr sz="1200" spc="-15" dirty="0">
                <a:latin typeface="Verdana"/>
                <a:cs typeface="Verdana"/>
              </a:rPr>
              <a:t> </a:t>
            </a:r>
            <a:r>
              <a:rPr sz="1200" spc="70" dirty="0">
                <a:latin typeface="Verdana"/>
                <a:cs typeface="Verdana"/>
              </a:rPr>
              <a:t>a</a:t>
            </a:r>
            <a:r>
              <a:rPr sz="1200" spc="-5" dirty="0">
                <a:latin typeface="Verdana"/>
                <a:cs typeface="Verdana"/>
              </a:rPr>
              <a:t> </a:t>
            </a:r>
            <a:r>
              <a:rPr sz="1200" spc="85" dirty="0">
                <a:latin typeface="Verdana"/>
                <a:cs typeface="Verdana"/>
              </a:rPr>
              <a:t>is</a:t>
            </a:r>
            <a:r>
              <a:rPr sz="1200" spc="-10" dirty="0">
                <a:latin typeface="Verdana"/>
                <a:cs typeface="Verdana"/>
              </a:rPr>
              <a:t> </a:t>
            </a:r>
            <a:r>
              <a:rPr sz="1200" spc="65" dirty="0">
                <a:latin typeface="Verdana"/>
                <a:cs typeface="Verdana"/>
              </a:rPr>
              <a:t>null?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24</a:t>
            </a:fld>
            <a:endParaRPr spc="45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344155" y="1322831"/>
            <a:ext cx="1169035" cy="356235"/>
            <a:chOff x="7344155" y="1322831"/>
            <a:chExt cx="1169035" cy="356235"/>
          </a:xfrm>
        </p:grpSpPr>
        <p:sp>
          <p:nvSpPr>
            <p:cNvPr id="3" name="object 3"/>
            <p:cNvSpPr/>
            <p:nvPr/>
          </p:nvSpPr>
          <p:spPr>
            <a:xfrm>
              <a:off x="7347203" y="1330451"/>
              <a:ext cx="1165860" cy="347980"/>
            </a:xfrm>
            <a:custGeom>
              <a:avLst/>
              <a:gdLst/>
              <a:ahLst/>
              <a:cxnLst/>
              <a:rect l="l" t="t" r="r" b="b"/>
              <a:pathLst>
                <a:path w="1165859" h="347980">
                  <a:moveTo>
                    <a:pt x="0" y="234695"/>
                  </a:moveTo>
                  <a:lnTo>
                    <a:pt x="28955" y="216407"/>
                  </a:lnTo>
                </a:path>
                <a:path w="1165859" h="347980">
                  <a:moveTo>
                    <a:pt x="28955" y="216407"/>
                  </a:moveTo>
                  <a:lnTo>
                    <a:pt x="100583" y="347471"/>
                  </a:lnTo>
                </a:path>
                <a:path w="1165859" h="347980">
                  <a:moveTo>
                    <a:pt x="100583" y="347471"/>
                  </a:moveTo>
                  <a:lnTo>
                    <a:pt x="179831" y="0"/>
                  </a:lnTo>
                </a:path>
                <a:path w="1165859" h="347980">
                  <a:moveTo>
                    <a:pt x="179831" y="0"/>
                  </a:moveTo>
                  <a:lnTo>
                    <a:pt x="116585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344155" y="1322831"/>
              <a:ext cx="1169035" cy="355600"/>
            </a:xfrm>
            <a:custGeom>
              <a:avLst/>
              <a:gdLst/>
              <a:ahLst/>
              <a:cxnLst/>
              <a:rect l="l" t="t" r="r" b="b"/>
              <a:pathLst>
                <a:path w="1169034" h="355600">
                  <a:moveTo>
                    <a:pt x="1168907" y="15239"/>
                  </a:moveTo>
                  <a:lnTo>
                    <a:pt x="1168907" y="0"/>
                  </a:lnTo>
                  <a:lnTo>
                    <a:pt x="176783" y="0"/>
                  </a:lnTo>
                  <a:lnTo>
                    <a:pt x="103631" y="324611"/>
                  </a:lnTo>
                  <a:lnTo>
                    <a:pt x="41147" y="213359"/>
                  </a:lnTo>
                  <a:lnTo>
                    <a:pt x="0" y="239267"/>
                  </a:lnTo>
                  <a:lnTo>
                    <a:pt x="4571" y="246887"/>
                  </a:lnTo>
                  <a:lnTo>
                    <a:pt x="24383" y="234695"/>
                  </a:lnTo>
                  <a:lnTo>
                    <a:pt x="97535" y="355091"/>
                  </a:lnTo>
                  <a:lnTo>
                    <a:pt x="111251" y="355091"/>
                  </a:lnTo>
                  <a:lnTo>
                    <a:pt x="187451" y="15239"/>
                  </a:lnTo>
                  <a:lnTo>
                    <a:pt x="1168907" y="1523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6743700" y="1763267"/>
            <a:ext cx="1793875" cy="0"/>
          </a:xfrm>
          <a:custGeom>
            <a:avLst/>
            <a:gdLst/>
            <a:ahLst/>
            <a:cxnLst/>
            <a:rect l="l" t="t" r="r" b="b"/>
            <a:pathLst>
              <a:path w="1793875">
                <a:moveTo>
                  <a:pt x="0" y="0"/>
                </a:moveTo>
                <a:lnTo>
                  <a:pt x="1793747" y="0"/>
                </a:lnTo>
              </a:path>
            </a:pathLst>
          </a:custGeom>
          <a:ln w="145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677400" y="1335752"/>
            <a:ext cx="111125" cy="2311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50" spc="-50" dirty="0">
                <a:latin typeface="Times New Roman"/>
                <a:cs typeface="Times New Roman"/>
              </a:rPr>
              <a:t>2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25</a:t>
            </a:fld>
            <a:endParaRPr spc="45" dirty="0"/>
          </a:p>
        </p:txBody>
      </p:sp>
      <p:sp>
        <p:nvSpPr>
          <p:cNvPr id="7" name="object 7"/>
          <p:cNvSpPr txBox="1"/>
          <p:nvPr/>
        </p:nvSpPr>
        <p:spPr>
          <a:xfrm>
            <a:off x="6750804" y="1343575"/>
            <a:ext cx="1760220" cy="3803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780415" algn="l"/>
                <a:tab pos="1103630" algn="l"/>
              </a:tabLst>
            </a:pPr>
            <a:r>
              <a:rPr sz="2300" dirty="0">
                <a:latin typeface="Symbol"/>
                <a:cs typeface="Symbol"/>
              </a:rPr>
              <a:t></a:t>
            </a:r>
            <a:r>
              <a:rPr sz="2300" i="1" dirty="0">
                <a:latin typeface="Times New Roman"/>
                <a:cs typeface="Times New Roman"/>
              </a:rPr>
              <a:t>b</a:t>
            </a:r>
            <a:r>
              <a:rPr sz="2300" i="1" spc="-175" dirty="0">
                <a:latin typeface="Times New Roman"/>
                <a:cs typeface="Times New Roman"/>
              </a:rPr>
              <a:t> </a:t>
            </a:r>
            <a:r>
              <a:rPr sz="2300" spc="-60" dirty="0">
                <a:latin typeface="Symbol"/>
                <a:cs typeface="Symbol"/>
              </a:rPr>
              <a:t></a:t>
            </a:r>
            <a:r>
              <a:rPr sz="2300" dirty="0">
                <a:latin typeface="Times New Roman"/>
                <a:cs typeface="Times New Roman"/>
              </a:rPr>
              <a:t>	</a:t>
            </a:r>
            <a:r>
              <a:rPr sz="2300" i="1" spc="-50" dirty="0">
                <a:latin typeface="Times New Roman"/>
                <a:cs typeface="Times New Roman"/>
              </a:rPr>
              <a:t>b</a:t>
            </a:r>
            <a:r>
              <a:rPr sz="2300" i="1" dirty="0">
                <a:latin typeface="Times New Roman"/>
                <a:cs typeface="Times New Roman"/>
              </a:rPr>
              <a:t>	</a:t>
            </a:r>
            <a:r>
              <a:rPr sz="2300" dirty="0">
                <a:latin typeface="Symbol"/>
                <a:cs typeface="Symbol"/>
              </a:rPr>
              <a:t></a:t>
            </a:r>
            <a:r>
              <a:rPr sz="2300" spc="-180" dirty="0">
                <a:latin typeface="Times New Roman"/>
                <a:cs typeface="Times New Roman"/>
              </a:rPr>
              <a:t> </a:t>
            </a:r>
            <a:r>
              <a:rPr sz="2300" spc="-25" dirty="0">
                <a:latin typeface="Times New Roman"/>
                <a:cs typeface="Times New Roman"/>
              </a:rPr>
              <a:t>4</a:t>
            </a:r>
            <a:r>
              <a:rPr sz="2300" i="1" spc="-25" dirty="0">
                <a:latin typeface="Times New Roman"/>
                <a:cs typeface="Times New Roman"/>
              </a:rPr>
              <a:t>ac</a:t>
            </a:r>
            <a:endParaRPr sz="23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477756" y="1761151"/>
            <a:ext cx="326390" cy="3803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00" spc="-25" dirty="0">
                <a:latin typeface="Times New Roman"/>
                <a:cs typeface="Times New Roman"/>
              </a:rPr>
              <a:t>2</a:t>
            </a:r>
            <a:r>
              <a:rPr sz="2300" i="1" spc="-25" dirty="0">
                <a:latin typeface="Times New Roman"/>
                <a:cs typeface="Times New Roman"/>
              </a:rPr>
              <a:t>a</a:t>
            </a:r>
            <a:endParaRPr sz="23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293609" y="1529503"/>
            <a:ext cx="392430" cy="3803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00" i="1" dirty="0">
                <a:latin typeface="Times New Roman"/>
                <a:cs typeface="Times New Roman"/>
              </a:rPr>
              <a:t>x</a:t>
            </a:r>
            <a:r>
              <a:rPr sz="2300" i="1" spc="5" dirty="0">
                <a:latin typeface="Times New Roman"/>
                <a:cs typeface="Times New Roman"/>
              </a:rPr>
              <a:t> </a:t>
            </a:r>
            <a:r>
              <a:rPr sz="2300" spc="-50" dirty="0">
                <a:latin typeface="Symbol"/>
                <a:cs typeface="Symbol"/>
              </a:rPr>
              <a:t></a:t>
            </a:r>
            <a:endParaRPr sz="2300">
              <a:latin typeface="Symbol"/>
              <a:cs typeface="Symbo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Equivalence,</a:t>
            </a:r>
            <a:r>
              <a:rPr sz="2400" b="0" spc="-10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Boundary</a:t>
            </a:r>
            <a:r>
              <a:rPr sz="2400" b="0" spc="-9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and</a:t>
            </a:r>
            <a:r>
              <a:rPr sz="2400" b="0" spc="-8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Robustness</a:t>
            </a:r>
            <a:r>
              <a:rPr sz="2400" b="0" spc="-9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Example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10539" y="976375"/>
            <a:ext cx="5745480" cy="1374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6700" indent="-228600" algn="just">
              <a:lnSpc>
                <a:spcPts val="206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667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Program</a:t>
            </a:r>
            <a:r>
              <a:rPr sz="18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Specification</a:t>
            </a:r>
            <a:endParaRPr sz="1800">
              <a:latin typeface="Verdana"/>
              <a:cs typeface="Verdana"/>
            </a:endParaRPr>
          </a:p>
          <a:p>
            <a:pPr marL="548005" marR="30480" lvl="1" indent="-167640" algn="just">
              <a:lnSpc>
                <a:spcPts val="1540"/>
              </a:lnSpc>
              <a:spcBef>
                <a:spcPts val="27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48005" algn="l"/>
              </a:tabLst>
            </a:pPr>
            <a:r>
              <a:rPr sz="1600" dirty="0">
                <a:latin typeface="Verdana"/>
                <a:cs typeface="Verdana"/>
              </a:rPr>
              <a:t>Given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numbers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a,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b,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c,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return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roots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the </a:t>
            </a:r>
            <a:r>
              <a:rPr sz="1600" dirty="0">
                <a:latin typeface="Verdana"/>
                <a:cs typeface="Verdana"/>
              </a:rPr>
              <a:t>quadratic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polynomial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ax</a:t>
            </a:r>
            <a:r>
              <a:rPr sz="1800" baseline="23148" dirty="0">
                <a:latin typeface="Verdana"/>
                <a:cs typeface="Verdana"/>
              </a:rPr>
              <a:t>2</a:t>
            </a:r>
            <a:r>
              <a:rPr sz="1800" spc="172" baseline="23148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+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bx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+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c.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Recall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that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the </a:t>
            </a:r>
            <a:r>
              <a:rPr sz="1600" dirty="0">
                <a:latin typeface="Verdana"/>
                <a:cs typeface="Verdana"/>
              </a:rPr>
              <a:t>roots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quadratic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equation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given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by:</a:t>
            </a:r>
            <a:endParaRPr sz="1600">
              <a:latin typeface="Verdana"/>
              <a:cs typeface="Verdana"/>
            </a:endParaRPr>
          </a:p>
          <a:p>
            <a:pPr marL="266700" indent="-228600" algn="just">
              <a:lnSpc>
                <a:spcPct val="100000"/>
              </a:lnSpc>
              <a:spcBef>
                <a:spcPts val="1505"/>
              </a:spcBef>
              <a:buClr>
                <a:srgbClr val="000099"/>
              </a:buClr>
              <a:buChar char="•"/>
              <a:tabLst>
                <a:tab pos="2667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Equivalence</a:t>
            </a:r>
            <a:r>
              <a:rPr sz="1800" spc="-9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classes?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5939" y="3911598"/>
            <a:ext cx="29203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Robustness</a:t>
            </a:r>
            <a:r>
              <a:rPr sz="18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test</a:t>
            </a:r>
            <a:r>
              <a:rPr sz="18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cases?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1.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Testing: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What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and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25" dirty="0">
                <a:solidFill>
                  <a:srgbClr val="A50020"/>
                </a:solidFill>
                <a:latin typeface="Verdana"/>
                <a:cs typeface="Verdana"/>
              </a:rPr>
              <a:t>Why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39" y="997677"/>
            <a:ext cx="7207884" cy="505714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204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What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is</a:t>
            </a:r>
            <a:r>
              <a:rPr sz="1800" spc="-1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testing?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9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Direct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execution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code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data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controlled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environment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17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Discussion: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Goals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of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testing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9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To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reveal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failures</a:t>
            </a:r>
            <a:endParaRPr sz="1600">
              <a:latin typeface="Verdana"/>
              <a:cs typeface="Verdana"/>
            </a:endParaRPr>
          </a:p>
          <a:p>
            <a:pPr marL="874394" lvl="2" indent="-176530">
              <a:lnSpc>
                <a:spcPct val="100000"/>
              </a:lnSpc>
              <a:spcBef>
                <a:spcPts val="70"/>
              </a:spcBef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Most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important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goal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of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testing</a:t>
            </a:r>
            <a:endParaRPr sz="1400">
              <a:latin typeface="Verdana"/>
              <a:cs typeface="Verdana"/>
            </a:endParaRPr>
          </a:p>
          <a:p>
            <a:pPr lvl="2">
              <a:lnSpc>
                <a:spcPct val="100000"/>
              </a:lnSpc>
              <a:spcBef>
                <a:spcPts val="140"/>
              </a:spcBef>
              <a:buClr>
                <a:srgbClr val="000099"/>
              </a:buClr>
              <a:buFont typeface="Verdana"/>
              <a:buChar char="•"/>
            </a:pPr>
            <a:endParaRPr sz="14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To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assess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quality</a:t>
            </a:r>
            <a:endParaRPr sz="1600">
              <a:latin typeface="Verdana"/>
              <a:cs typeface="Verdana"/>
            </a:endParaRPr>
          </a:p>
          <a:p>
            <a:pPr marL="874394" lvl="2" indent="-176530">
              <a:lnSpc>
                <a:spcPct val="100000"/>
              </a:lnSpc>
              <a:spcBef>
                <a:spcPts val="65"/>
              </a:spcBef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Difficult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to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quantify,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but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still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important</a:t>
            </a:r>
            <a:endParaRPr sz="1400">
              <a:latin typeface="Verdana"/>
              <a:cs typeface="Verdana"/>
            </a:endParaRPr>
          </a:p>
          <a:p>
            <a:pPr lvl="2">
              <a:lnSpc>
                <a:spcPct val="100000"/>
              </a:lnSpc>
              <a:spcBef>
                <a:spcPts val="140"/>
              </a:spcBef>
              <a:buClr>
                <a:srgbClr val="000099"/>
              </a:buClr>
              <a:buFont typeface="Verdana"/>
              <a:buChar char="•"/>
            </a:pPr>
            <a:endParaRPr sz="14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To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clarify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specification</a:t>
            </a:r>
            <a:endParaRPr sz="1600">
              <a:latin typeface="Verdana"/>
              <a:cs typeface="Verdana"/>
            </a:endParaRPr>
          </a:p>
          <a:p>
            <a:pPr marL="874394" lvl="2" indent="-176530">
              <a:lnSpc>
                <a:spcPct val="100000"/>
              </a:lnSpc>
              <a:spcBef>
                <a:spcPts val="70"/>
              </a:spcBef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Always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test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with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respect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to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spc="-20" dirty="0">
                <a:latin typeface="Verdana"/>
                <a:cs typeface="Verdana"/>
              </a:rPr>
              <a:t>spec</a:t>
            </a:r>
            <a:endParaRPr sz="1400">
              <a:latin typeface="Verdana"/>
              <a:cs typeface="Verdana"/>
            </a:endParaRPr>
          </a:p>
          <a:p>
            <a:pPr marL="874394" lvl="2" indent="-176530">
              <a:lnSpc>
                <a:spcPct val="100000"/>
              </a:lnSpc>
              <a:spcBef>
                <a:spcPts val="70"/>
              </a:spcBef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Testing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shows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inconsistency</a:t>
            </a:r>
            <a:endParaRPr sz="1400">
              <a:latin typeface="Verdana"/>
              <a:cs typeface="Verdana"/>
            </a:endParaRPr>
          </a:p>
          <a:p>
            <a:pPr marL="1217930" lvl="3" indent="-220979">
              <a:lnSpc>
                <a:spcPct val="100000"/>
              </a:lnSpc>
              <a:spcBef>
                <a:spcPts val="70"/>
              </a:spcBef>
              <a:buClr>
                <a:srgbClr val="000099"/>
              </a:buClr>
              <a:buChar char="•"/>
              <a:tabLst>
                <a:tab pos="1217930" algn="l"/>
              </a:tabLst>
            </a:pPr>
            <a:r>
              <a:rPr sz="1400" dirty="0">
                <a:latin typeface="Verdana"/>
                <a:cs typeface="Verdana"/>
              </a:rPr>
              <a:t>Either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spec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or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program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could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be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wrong</a:t>
            </a:r>
            <a:endParaRPr sz="1400">
              <a:latin typeface="Verdana"/>
              <a:cs typeface="Verdana"/>
            </a:endParaRPr>
          </a:p>
          <a:p>
            <a:pPr lvl="3">
              <a:lnSpc>
                <a:spcPct val="100000"/>
              </a:lnSpc>
              <a:spcBef>
                <a:spcPts val="150"/>
              </a:spcBef>
              <a:buClr>
                <a:srgbClr val="000099"/>
              </a:buClr>
              <a:buFont typeface="Verdana"/>
              <a:buChar char="•"/>
            </a:pPr>
            <a:endParaRPr sz="14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To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learn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about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program</a:t>
            </a:r>
            <a:endParaRPr sz="1600">
              <a:latin typeface="Verdana"/>
              <a:cs typeface="Verdana"/>
            </a:endParaRPr>
          </a:p>
          <a:p>
            <a:pPr marL="874394" lvl="2" indent="-176530">
              <a:lnSpc>
                <a:spcPct val="100000"/>
              </a:lnSpc>
              <a:spcBef>
                <a:spcPts val="55"/>
              </a:spcBef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How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does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it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behave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under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various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conditions?</a:t>
            </a:r>
            <a:endParaRPr sz="1400">
              <a:latin typeface="Verdana"/>
              <a:cs typeface="Verdana"/>
            </a:endParaRPr>
          </a:p>
          <a:p>
            <a:pPr marL="874394" lvl="2" indent="-176530">
              <a:lnSpc>
                <a:spcPct val="100000"/>
              </a:lnSpc>
              <a:spcBef>
                <a:spcPts val="70"/>
              </a:spcBef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Feedback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to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rest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of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team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goes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beyond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spc="-20" dirty="0">
                <a:latin typeface="Verdana"/>
                <a:cs typeface="Verdana"/>
              </a:rPr>
              <a:t>bugs</a:t>
            </a:r>
            <a:endParaRPr sz="1400">
              <a:latin typeface="Verdana"/>
              <a:cs typeface="Verdana"/>
            </a:endParaRPr>
          </a:p>
          <a:p>
            <a:pPr lvl="2">
              <a:lnSpc>
                <a:spcPct val="100000"/>
              </a:lnSpc>
              <a:spcBef>
                <a:spcPts val="150"/>
              </a:spcBef>
              <a:buClr>
                <a:srgbClr val="000099"/>
              </a:buClr>
              <a:buFont typeface="Verdana"/>
              <a:buChar char="•"/>
            </a:pPr>
            <a:endParaRPr sz="14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To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verify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contract</a:t>
            </a:r>
            <a:endParaRPr sz="1600">
              <a:latin typeface="Verdana"/>
              <a:cs typeface="Verdana"/>
            </a:endParaRPr>
          </a:p>
          <a:p>
            <a:pPr marL="874394" lvl="2" indent="-176530">
              <a:lnSpc>
                <a:spcPct val="100000"/>
              </a:lnSpc>
              <a:spcBef>
                <a:spcPts val="70"/>
              </a:spcBef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Includes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customer,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legal,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standards</a:t>
            </a:r>
            <a:endParaRPr sz="140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86400" y="2743200"/>
            <a:ext cx="3657599" cy="365760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3</a:t>
            </a:fld>
            <a:endParaRPr spc="4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4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Testing</a:t>
            </a:r>
            <a:r>
              <a:rPr sz="2400" b="0" spc="-5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is</a:t>
            </a:r>
            <a:r>
              <a:rPr sz="2400" b="0" spc="-3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NOT</a:t>
            </a:r>
            <a:r>
              <a:rPr sz="2400" b="0" spc="-3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to</a:t>
            </a:r>
            <a:r>
              <a:rPr sz="2400" b="0" spc="-3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show</a:t>
            </a:r>
            <a:r>
              <a:rPr sz="2400" b="0" spc="-3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correctness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96187"/>
            <a:ext cx="7844790" cy="323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Theory:</a:t>
            </a:r>
            <a:r>
              <a:rPr sz="20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“Complete</a:t>
            </a:r>
            <a:r>
              <a:rPr sz="20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testing”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is</a:t>
            </a:r>
            <a:r>
              <a:rPr sz="20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impossible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1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For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realistic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programs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there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is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always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untested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input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The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program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may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fail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on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this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input</a:t>
            </a:r>
            <a:endParaRPr sz="1800">
              <a:latin typeface="Verdana"/>
              <a:cs typeface="Verdana"/>
            </a:endParaRPr>
          </a:p>
          <a:p>
            <a:pPr marL="240665" indent="-227965">
              <a:lnSpc>
                <a:spcPts val="2400"/>
              </a:lnSpc>
              <a:spcBef>
                <a:spcPts val="216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Psychology: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Test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to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find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bugs,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not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to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show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correctness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16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Showing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correctness: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you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fail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when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program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does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216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Psychology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experiment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92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People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look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1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blips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on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screen</a:t>
            </a:r>
            <a:endParaRPr sz="1600">
              <a:latin typeface="Verdana"/>
              <a:cs typeface="Verdana"/>
            </a:endParaRPr>
          </a:p>
          <a:p>
            <a:pPr marL="875030" marR="170180" lvl="2" indent="-177165">
              <a:lnSpc>
                <a:spcPts val="1739"/>
              </a:lnSpc>
              <a:spcBef>
                <a:spcPts val="204"/>
              </a:spcBef>
              <a:buClr>
                <a:srgbClr val="000099"/>
              </a:buClr>
              <a:buChar char="•"/>
              <a:tabLst>
                <a:tab pos="876300" algn="l"/>
              </a:tabLst>
            </a:pPr>
            <a:r>
              <a:rPr sz="1600" dirty="0">
                <a:latin typeface="Verdana"/>
                <a:cs typeface="Verdana"/>
              </a:rPr>
              <a:t>They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notice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more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if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rewarded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finding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blips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than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if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penalized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for 	</a:t>
            </a:r>
            <a:r>
              <a:rPr sz="1600" dirty="0">
                <a:latin typeface="Verdana"/>
                <a:cs typeface="Verdana"/>
              </a:rPr>
              <a:t>giving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false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alarms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2145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Testing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for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bugs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is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more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successful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than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testing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for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correctness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92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[Teasley,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Leventhal,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Mynatt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&amp;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Rohlman]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spc="160" dirty="0">
                <a:solidFill>
                  <a:srgbClr val="A50020"/>
                </a:solidFill>
                <a:latin typeface="Verdana"/>
                <a:cs typeface="Verdana"/>
              </a:rPr>
              <a:t>Testing</a:t>
            </a:r>
            <a:r>
              <a:rPr sz="2400" b="0" spc="-1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80" dirty="0">
                <a:solidFill>
                  <a:srgbClr val="A50020"/>
                </a:solidFill>
                <a:latin typeface="Verdana"/>
                <a:cs typeface="Verdana"/>
              </a:rPr>
              <a:t>–</a:t>
            </a:r>
            <a:r>
              <a:rPr sz="2400" b="0" spc="-1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70" dirty="0">
                <a:solidFill>
                  <a:srgbClr val="A50020"/>
                </a:solidFill>
                <a:latin typeface="Verdana"/>
                <a:cs typeface="Verdana"/>
              </a:rPr>
              <a:t>The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75" dirty="0">
                <a:solidFill>
                  <a:srgbClr val="A50020"/>
                </a:solidFill>
                <a:latin typeface="Verdana"/>
                <a:cs typeface="Verdana"/>
              </a:rPr>
              <a:t>Big</a:t>
            </a:r>
            <a:r>
              <a:rPr sz="2400" b="0" spc="-2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50" dirty="0">
                <a:solidFill>
                  <a:srgbClr val="A50020"/>
                </a:solidFill>
                <a:latin typeface="Verdana"/>
                <a:cs typeface="Verdana"/>
              </a:rPr>
              <a:t>Questions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38200" y="914400"/>
            <a:ext cx="7315200" cy="5562600"/>
          </a:xfrm>
          <a:custGeom>
            <a:avLst/>
            <a:gdLst/>
            <a:ahLst/>
            <a:cxnLst/>
            <a:rect l="l" t="t" r="r" b="b"/>
            <a:pathLst>
              <a:path w="7315200" h="5562600">
                <a:moveTo>
                  <a:pt x="0" y="0"/>
                </a:moveTo>
                <a:lnTo>
                  <a:pt x="0" y="5562599"/>
                </a:lnTo>
                <a:lnTo>
                  <a:pt x="7315199" y="5562599"/>
                </a:lnTo>
                <a:lnTo>
                  <a:pt x="7315199" y="0"/>
                </a:lnTo>
                <a:lnTo>
                  <a:pt x="0" y="0"/>
                </a:lnTo>
                <a:close/>
              </a:path>
            </a:pathLst>
          </a:custGeom>
          <a:ln w="38099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36751" y="1116583"/>
            <a:ext cx="6189980" cy="52444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3065" indent="-380365">
              <a:lnSpc>
                <a:spcPts val="1960"/>
              </a:lnSpc>
              <a:spcBef>
                <a:spcPts val="100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50" dirty="0">
                <a:latin typeface="Verdana"/>
                <a:cs typeface="Verdana"/>
              </a:rPr>
              <a:t>What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is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testing?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And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why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do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test?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20" dirty="0">
                <a:latin typeface="Verdana"/>
                <a:cs typeface="Verdana"/>
              </a:rPr>
              <a:t>To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55" dirty="0">
                <a:latin typeface="Verdana"/>
                <a:cs typeface="Verdana"/>
              </a:rPr>
              <a:t>what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standard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35" dirty="0">
                <a:latin typeface="Verdana"/>
                <a:cs typeface="Verdana"/>
              </a:rPr>
              <a:t>do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200" dirty="0">
                <a:latin typeface="Verdana"/>
                <a:cs typeface="Verdana"/>
              </a:rPr>
              <a:t>we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00" dirty="0">
                <a:latin typeface="Verdana"/>
                <a:cs typeface="Verdana"/>
              </a:rPr>
              <a:t>test?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Specification</a:t>
            </a:r>
            <a:r>
              <a:rPr sz="1600" spc="-6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behavior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quality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attributes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71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4"/>
              </a:lnSpc>
              <a:spcBef>
                <a:spcPts val="5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85" dirty="0">
                <a:latin typeface="Verdana"/>
                <a:cs typeface="Verdana"/>
              </a:rPr>
              <a:t>How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35" dirty="0">
                <a:latin typeface="Verdana"/>
                <a:cs typeface="Verdana"/>
              </a:rPr>
              <a:t>do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95" dirty="0">
                <a:latin typeface="Verdana"/>
                <a:cs typeface="Verdana"/>
              </a:rPr>
              <a:t>we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select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a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set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of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30" dirty="0">
                <a:latin typeface="Verdana"/>
                <a:cs typeface="Verdana"/>
              </a:rPr>
              <a:t>good</a:t>
            </a:r>
            <a:r>
              <a:rPr sz="1800" spc="-5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tests?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5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Functional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(black-</a:t>
            </a:r>
            <a:r>
              <a:rPr sz="1600" dirty="0">
                <a:latin typeface="Verdana"/>
                <a:cs typeface="Verdana"/>
              </a:rPr>
              <a:t>box)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73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Structural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(white-</a:t>
            </a:r>
            <a:r>
              <a:rPr sz="1600" dirty="0">
                <a:latin typeface="Verdana"/>
                <a:cs typeface="Verdana"/>
              </a:rPr>
              <a:t>box)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71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85" dirty="0">
                <a:latin typeface="Verdana"/>
                <a:cs typeface="Verdana"/>
              </a:rPr>
              <a:t>How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35" dirty="0">
                <a:latin typeface="Verdana"/>
                <a:cs typeface="Verdana"/>
              </a:rPr>
              <a:t>do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95" dirty="0">
                <a:latin typeface="Verdana"/>
                <a:cs typeface="Verdana"/>
              </a:rPr>
              <a:t>we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assess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30" dirty="0">
                <a:latin typeface="Verdana"/>
                <a:cs typeface="Verdana"/>
              </a:rPr>
              <a:t>our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10" dirty="0">
                <a:latin typeface="Verdana"/>
                <a:cs typeface="Verdana"/>
              </a:rPr>
              <a:t>test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suites?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Coverage,</a:t>
            </a:r>
            <a:r>
              <a:rPr sz="1600" spc="-7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Mutation,</a:t>
            </a:r>
            <a:r>
              <a:rPr sz="1600" spc="-7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Capture/Recapture…</a:t>
            </a: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spcBef>
                <a:spcPts val="1900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50" dirty="0">
                <a:latin typeface="Verdana"/>
                <a:cs typeface="Verdana"/>
              </a:rPr>
              <a:t>What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are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effective</a:t>
            </a:r>
            <a:r>
              <a:rPr sz="180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testing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10" dirty="0">
                <a:latin typeface="Verdana"/>
                <a:cs typeface="Verdana"/>
              </a:rPr>
              <a:t>practices?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5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Levels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structure: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unit,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integration,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system…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54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Design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73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How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does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testing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integrate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into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lifecycle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metrics?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spcBef>
                <a:spcPts val="5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50" dirty="0">
                <a:latin typeface="Verdana"/>
                <a:cs typeface="Verdana"/>
              </a:rPr>
              <a:t>What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are</a:t>
            </a:r>
            <a:r>
              <a:rPr sz="180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the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limits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of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testing?</a:t>
            </a:r>
            <a:endParaRPr sz="1800">
              <a:latin typeface="Verdana"/>
              <a:cs typeface="Verdana"/>
            </a:endParaRPr>
          </a:p>
          <a:p>
            <a:pPr marL="697865" indent="-342900">
              <a:lnSpc>
                <a:spcPts val="1550"/>
              </a:lnSpc>
              <a:buClr>
                <a:srgbClr val="000099"/>
              </a:buClr>
              <a:buSzPct val="81250"/>
              <a:buChar char="•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What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complementary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approaches?</a:t>
            </a:r>
            <a:endParaRPr sz="1600">
              <a:latin typeface="Verdana"/>
              <a:cs typeface="Verdana"/>
            </a:endParaRPr>
          </a:p>
          <a:p>
            <a:pPr marL="1002665" lvl="1" indent="-304800">
              <a:lnSpc>
                <a:spcPts val="1335"/>
              </a:lnSpc>
              <a:buClr>
                <a:srgbClr val="000099"/>
              </a:buClr>
              <a:buFont typeface="Verdana"/>
              <a:buChar char="•"/>
              <a:tabLst>
                <a:tab pos="1002665" algn="l"/>
              </a:tabLst>
            </a:pPr>
            <a:r>
              <a:rPr sz="1400" i="1" spc="-10" dirty="0">
                <a:latin typeface="Verdana"/>
                <a:cs typeface="Verdana"/>
              </a:rPr>
              <a:t>Inspections</a:t>
            </a:r>
            <a:endParaRPr sz="1400">
              <a:latin typeface="Verdana"/>
              <a:cs typeface="Verdana"/>
            </a:endParaRPr>
          </a:p>
          <a:p>
            <a:pPr marL="1002665" lvl="1" indent="-304800">
              <a:lnSpc>
                <a:spcPts val="1505"/>
              </a:lnSpc>
              <a:buClr>
                <a:srgbClr val="000099"/>
              </a:buClr>
              <a:buFont typeface="Verdana"/>
              <a:buChar char="•"/>
              <a:tabLst>
                <a:tab pos="1002665" algn="l"/>
              </a:tabLst>
            </a:pPr>
            <a:r>
              <a:rPr sz="1400" i="1" dirty="0">
                <a:latin typeface="Verdana"/>
                <a:cs typeface="Verdana"/>
              </a:rPr>
              <a:t>Static</a:t>
            </a:r>
            <a:r>
              <a:rPr sz="1400" i="1" spc="-35" dirty="0">
                <a:latin typeface="Verdana"/>
                <a:cs typeface="Verdana"/>
              </a:rPr>
              <a:t> </a:t>
            </a:r>
            <a:r>
              <a:rPr sz="1400" i="1" dirty="0">
                <a:latin typeface="Verdana"/>
                <a:cs typeface="Verdana"/>
              </a:rPr>
              <a:t>and</a:t>
            </a:r>
            <a:r>
              <a:rPr sz="1400" i="1" spc="-45" dirty="0">
                <a:latin typeface="Verdana"/>
                <a:cs typeface="Verdana"/>
              </a:rPr>
              <a:t> </a:t>
            </a:r>
            <a:r>
              <a:rPr sz="1400" i="1" dirty="0">
                <a:latin typeface="Verdana"/>
                <a:cs typeface="Verdana"/>
              </a:rPr>
              <a:t>dynamic</a:t>
            </a:r>
            <a:r>
              <a:rPr sz="1400" i="1" spc="-30" dirty="0">
                <a:latin typeface="Verdana"/>
                <a:cs typeface="Verdana"/>
              </a:rPr>
              <a:t> </a:t>
            </a:r>
            <a:r>
              <a:rPr sz="1400" i="1" spc="-10" dirty="0">
                <a:latin typeface="Verdana"/>
                <a:cs typeface="Verdana"/>
              </a:rPr>
              <a:t>analysis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5</a:t>
            </a:fld>
            <a:endParaRPr spc="4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6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Specifications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96187"/>
            <a:ext cx="7481570" cy="50984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Contains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1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Functional</a:t>
            </a:r>
            <a:r>
              <a:rPr sz="1800" spc="-6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behavior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Erroneous</a:t>
            </a:r>
            <a:r>
              <a:rPr sz="1800" spc="-7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behavior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Quality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attributes</a:t>
            </a:r>
            <a:endParaRPr sz="18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215"/>
              </a:spcBef>
              <a:buClr>
                <a:srgbClr val="000099"/>
              </a:buClr>
              <a:buFont typeface="Wingdings"/>
              <a:buChar char=""/>
            </a:pPr>
            <a:endParaRPr sz="1800">
              <a:latin typeface="Verdana"/>
              <a:cs typeface="Verdana"/>
            </a:endParaRPr>
          </a:p>
          <a:p>
            <a:pPr marL="240665" indent="-227965">
              <a:lnSpc>
                <a:spcPts val="2400"/>
              </a:lnSpc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Desirable</a:t>
            </a:r>
            <a:r>
              <a:rPr sz="2000" spc="-6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attributes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155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spc="-10" dirty="0">
                <a:latin typeface="Verdana"/>
                <a:cs typeface="Verdana"/>
              </a:rPr>
              <a:t>Complete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92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Does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not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leave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out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desired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behavior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2150"/>
              </a:lnSpc>
              <a:spcBef>
                <a:spcPts val="2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spc="-10" dirty="0">
                <a:latin typeface="Verdana"/>
                <a:cs typeface="Verdana"/>
              </a:rPr>
              <a:t>Minimal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91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Does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not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require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anything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that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user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does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not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care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about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2150"/>
              </a:lnSpc>
              <a:spcBef>
                <a:spcPts val="2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spc="-10" dirty="0">
                <a:latin typeface="Verdana"/>
                <a:cs typeface="Verdana"/>
              </a:rPr>
              <a:t>Unambiguous</a:t>
            </a:r>
            <a:endParaRPr sz="1800">
              <a:latin typeface="Verdana"/>
              <a:cs typeface="Verdana"/>
            </a:endParaRPr>
          </a:p>
          <a:p>
            <a:pPr marL="875030" marR="5080" lvl="2" indent="-177165">
              <a:lnSpc>
                <a:spcPts val="1739"/>
              </a:lnSpc>
              <a:spcBef>
                <a:spcPts val="200"/>
              </a:spcBef>
              <a:buClr>
                <a:srgbClr val="000099"/>
              </a:buClr>
              <a:buChar char="•"/>
              <a:tabLst>
                <a:tab pos="876300" algn="l"/>
              </a:tabLst>
            </a:pPr>
            <a:r>
              <a:rPr sz="1600" dirty="0">
                <a:latin typeface="Verdana"/>
                <a:cs typeface="Verdana"/>
              </a:rPr>
              <a:t>Fully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specifies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what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system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should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do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every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case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user 	</a:t>
            </a:r>
            <a:r>
              <a:rPr sz="1600" dirty="0">
                <a:latin typeface="Verdana"/>
                <a:cs typeface="Verdana"/>
              </a:rPr>
              <a:t>cares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about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214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spc="-10" dirty="0">
                <a:latin typeface="Verdana"/>
                <a:cs typeface="Verdana"/>
              </a:rPr>
              <a:t>Consistent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91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Does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not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have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internal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contradictions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2150"/>
              </a:lnSpc>
              <a:spcBef>
                <a:spcPts val="3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spc="-10" dirty="0">
                <a:latin typeface="Verdana"/>
                <a:cs typeface="Verdana"/>
              </a:rPr>
              <a:t>Testable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91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Feasible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objectively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evaluate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2160"/>
              </a:lnSpc>
              <a:spcBef>
                <a:spcPts val="1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spc="-10" dirty="0">
                <a:latin typeface="Verdana"/>
                <a:cs typeface="Verdana"/>
              </a:rPr>
              <a:t>Correct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92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Represents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what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end-</a:t>
            </a:r>
            <a:r>
              <a:rPr sz="1600" dirty="0">
                <a:latin typeface="Verdana"/>
                <a:cs typeface="Verdana"/>
              </a:rPr>
              <a:t>user(s)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need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7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Function</a:t>
            </a:r>
            <a:r>
              <a:rPr sz="2400" b="0" spc="-8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Specifications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827" y="971803"/>
            <a:ext cx="8272780" cy="5064125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241300" marR="154940" indent="-228600">
              <a:lnSpc>
                <a:spcPts val="1920"/>
              </a:lnSpc>
              <a:spcBef>
                <a:spcPts val="56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function’s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contract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is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statement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of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20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responsibilities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of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that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function,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and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responsibilities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of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code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that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calls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it.</a:t>
            </a:r>
            <a:endParaRPr sz="2000">
              <a:latin typeface="Verdana"/>
              <a:cs typeface="Verdana"/>
            </a:endParaRPr>
          </a:p>
          <a:p>
            <a:pPr marL="522605" lvl="1" indent="-167005">
              <a:lnSpc>
                <a:spcPts val="185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2605" algn="l"/>
              </a:tabLst>
            </a:pPr>
            <a:r>
              <a:rPr sz="1800" dirty="0">
                <a:latin typeface="Verdana"/>
                <a:cs typeface="Verdana"/>
              </a:rPr>
              <a:t>Analogy: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legal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contracts</a:t>
            </a:r>
            <a:endParaRPr sz="1800">
              <a:latin typeface="Verdana"/>
              <a:cs typeface="Verdana"/>
            </a:endParaRPr>
          </a:p>
          <a:p>
            <a:pPr marL="875665" lvl="2" indent="-177165">
              <a:lnSpc>
                <a:spcPts val="1720"/>
              </a:lnSpc>
              <a:buClr>
                <a:srgbClr val="000099"/>
              </a:buClr>
              <a:buChar char="•"/>
              <a:tabLst>
                <a:tab pos="875665" algn="l"/>
              </a:tabLst>
            </a:pPr>
            <a:r>
              <a:rPr sz="1600" dirty="0">
                <a:latin typeface="Verdana"/>
                <a:cs typeface="Verdana"/>
              </a:rPr>
              <a:t>If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you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pay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exactly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$30,000</a:t>
            </a:r>
            <a:endParaRPr sz="1600">
              <a:latin typeface="Verdana"/>
              <a:cs typeface="Verdana"/>
            </a:endParaRPr>
          </a:p>
          <a:p>
            <a:pPr marL="875665" lvl="2" indent="-177165">
              <a:lnSpc>
                <a:spcPts val="1710"/>
              </a:lnSpc>
              <a:buClr>
                <a:srgbClr val="000099"/>
              </a:buClr>
              <a:buChar char="•"/>
              <a:tabLst>
                <a:tab pos="875665" algn="l"/>
              </a:tabLst>
            </a:pPr>
            <a:r>
              <a:rPr sz="1600" dirty="0">
                <a:latin typeface="Verdana"/>
                <a:cs typeface="Verdana"/>
              </a:rPr>
              <a:t>I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will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build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new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room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on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your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house</a:t>
            </a:r>
            <a:endParaRPr sz="1600">
              <a:latin typeface="Verdana"/>
              <a:cs typeface="Verdana"/>
            </a:endParaRPr>
          </a:p>
          <a:p>
            <a:pPr marL="522605" lvl="1" indent="-167005">
              <a:lnSpc>
                <a:spcPts val="205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2605" algn="l"/>
              </a:tabLst>
            </a:pPr>
            <a:r>
              <a:rPr sz="1800" dirty="0">
                <a:latin typeface="Verdana"/>
                <a:cs typeface="Verdana"/>
              </a:rPr>
              <a:t>Helps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pinpoint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responsibility</a:t>
            </a:r>
            <a:endParaRPr sz="1800">
              <a:latin typeface="Verdana"/>
              <a:cs typeface="Verdana"/>
            </a:endParaRPr>
          </a:p>
          <a:p>
            <a:pPr marL="240665" indent="-227965">
              <a:lnSpc>
                <a:spcPts val="2285"/>
              </a:lnSpc>
              <a:spcBef>
                <a:spcPts val="193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Contract</a:t>
            </a:r>
            <a:r>
              <a:rPr sz="20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structure</a:t>
            </a:r>
            <a:endParaRPr sz="2000">
              <a:latin typeface="Verdana"/>
              <a:cs typeface="Verdana"/>
            </a:endParaRPr>
          </a:p>
          <a:p>
            <a:pPr marL="523240" marR="850900" lvl="1" indent="-167640">
              <a:lnSpc>
                <a:spcPct val="80000"/>
              </a:lnSpc>
              <a:spcBef>
                <a:spcPts val="32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3240" algn="l"/>
              </a:tabLst>
            </a:pPr>
            <a:r>
              <a:rPr sz="1800" dirty="0">
                <a:latin typeface="Verdana"/>
                <a:cs typeface="Verdana"/>
              </a:rPr>
              <a:t>Precondition: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condition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function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relies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on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for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correct operation</a:t>
            </a:r>
            <a:endParaRPr sz="1800">
              <a:latin typeface="Verdana"/>
              <a:cs typeface="Verdana"/>
            </a:endParaRPr>
          </a:p>
          <a:p>
            <a:pPr marL="523240" marR="20320" lvl="1" indent="-167640">
              <a:lnSpc>
                <a:spcPct val="79400"/>
              </a:lnSpc>
              <a:spcBef>
                <a:spcPts val="22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3240" algn="l"/>
              </a:tabLst>
            </a:pPr>
            <a:r>
              <a:rPr sz="1800" dirty="0">
                <a:latin typeface="Verdana"/>
                <a:cs typeface="Verdana"/>
              </a:rPr>
              <a:t>Postcondition: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6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condition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6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function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establishes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after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correctly running</a:t>
            </a:r>
            <a:endParaRPr sz="1800">
              <a:latin typeface="Verdana"/>
              <a:cs typeface="Verdana"/>
            </a:endParaRPr>
          </a:p>
          <a:p>
            <a:pPr marL="240665" indent="-227965">
              <a:lnSpc>
                <a:spcPct val="100000"/>
              </a:lnSpc>
              <a:spcBef>
                <a:spcPts val="1710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Example: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75"/>
              </a:spcBef>
            </a:pPr>
            <a:endParaRPr sz="2000">
              <a:latin typeface="Verdana"/>
              <a:cs typeface="Verdana"/>
            </a:endParaRPr>
          </a:p>
          <a:p>
            <a:pPr marL="241300" marR="915035" indent="-229235">
              <a:lnSpc>
                <a:spcPts val="1939"/>
              </a:lnSpc>
              <a:spcBef>
                <a:spcPts val="5"/>
              </a:spcBef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/*@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requires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array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!=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null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&amp;&amp;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len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&gt;=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0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&amp;&amp;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array.length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==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len 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@</a:t>
            </a:r>
            <a:endParaRPr sz="1800">
              <a:latin typeface="Verdana"/>
              <a:cs typeface="Verdana"/>
            </a:endParaRPr>
          </a:p>
          <a:p>
            <a:pPr marL="241300" marR="5080">
              <a:lnSpc>
                <a:spcPts val="1930"/>
              </a:lnSpc>
              <a:tabLst>
                <a:tab pos="726694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@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ensures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\result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==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(\sum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int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j;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0&lt;=j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&amp;&amp;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j&lt;array.length;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	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array[j]) 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@*/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ts val="1920"/>
              </a:lnSpc>
            </a:pPr>
            <a:r>
              <a:rPr sz="1800" spc="120" dirty="0">
                <a:solidFill>
                  <a:srgbClr val="7E0054"/>
                </a:solidFill>
                <a:latin typeface="Verdana"/>
                <a:cs typeface="Verdana"/>
              </a:rPr>
              <a:t>public</a:t>
            </a:r>
            <a:r>
              <a:rPr sz="1800" spc="-5" dirty="0">
                <a:solidFill>
                  <a:srgbClr val="7E0054"/>
                </a:solidFill>
                <a:latin typeface="Verdana"/>
                <a:cs typeface="Verdana"/>
              </a:rPr>
              <a:t> </a:t>
            </a:r>
            <a:r>
              <a:rPr sz="1800" spc="114" dirty="0">
                <a:solidFill>
                  <a:srgbClr val="7E0054"/>
                </a:solidFill>
                <a:latin typeface="Verdana"/>
                <a:cs typeface="Verdana"/>
              </a:rPr>
              <a:t>float</a:t>
            </a:r>
            <a:r>
              <a:rPr sz="1800" spc="5" dirty="0">
                <a:solidFill>
                  <a:srgbClr val="7E0054"/>
                </a:solidFill>
                <a:latin typeface="Verdana"/>
                <a:cs typeface="Verdana"/>
              </a:rPr>
              <a:t> </a:t>
            </a:r>
            <a:r>
              <a:rPr sz="1800" spc="45" dirty="0">
                <a:latin typeface="Verdana"/>
                <a:cs typeface="Verdana"/>
              </a:rPr>
              <a:t>sum(</a:t>
            </a:r>
            <a:r>
              <a:rPr sz="1800" spc="45" dirty="0">
                <a:solidFill>
                  <a:srgbClr val="7E0054"/>
                </a:solidFill>
                <a:latin typeface="Verdana"/>
                <a:cs typeface="Verdana"/>
              </a:rPr>
              <a:t>int</a:t>
            </a:r>
            <a:r>
              <a:rPr sz="1800" spc="-10" dirty="0">
                <a:solidFill>
                  <a:srgbClr val="7E0054"/>
                </a:solidFill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array[],</a:t>
            </a:r>
            <a:r>
              <a:rPr sz="1800" spc="-5" dirty="0">
                <a:latin typeface="Verdana"/>
                <a:cs typeface="Verdana"/>
              </a:rPr>
              <a:t> </a:t>
            </a:r>
            <a:r>
              <a:rPr sz="1800" spc="114" dirty="0">
                <a:solidFill>
                  <a:srgbClr val="7E0054"/>
                </a:solidFill>
                <a:latin typeface="Verdana"/>
                <a:cs typeface="Verdana"/>
              </a:rPr>
              <a:t>int</a:t>
            </a:r>
            <a:r>
              <a:rPr sz="1800" spc="-10" dirty="0">
                <a:solidFill>
                  <a:srgbClr val="7E0054"/>
                </a:solidFill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len)</a:t>
            </a:r>
            <a:r>
              <a:rPr sz="1800" spc="-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{…</a:t>
            </a:r>
            <a:r>
              <a:rPr sz="1800" spc="-5" dirty="0">
                <a:latin typeface="Verdana"/>
                <a:cs typeface="Verdana"/>
              </a:rPr>
              <a:t> </a:t>
            </a:r>
            <a:r>
              <a:rPr sz="1800" spc="-50" dirty="0">
                <a:latin typeface="Verdana"/>
                <a:cs typeface="Verdana"/>
              </a:rPr>
              <a:t>}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8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Function</a:t>
            </a:r>
            <a:r>
              <a:rPr sz="2400" b="0" spc="-8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Specifications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827" y="971803"/>
            <a:ext cx="8257540" cy="4763770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241300" marR="139700" indent="-228600">
              <a:lnSpc>
                <a:spcPts val="1920"/>
              </a:lnSpc>
              <a:spcBef>
                <a:spcPts val="56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function’s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contract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is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statement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of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20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responsibilities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of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that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function,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and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responsibilities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of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code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that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calls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it.</a:t>
            </a:r>
            <a:endParaRPr sz="2000">
              <a:latin typeface="Verdana"/>
              <a:cs typeface="Verdana"/>
            </a:endParaRPr>
          </a:p>
          <a:p>
            <a:pPr marL="522605" lvl="1" indent="-167005">
              <a:lnSpc>
                <a:spcPts val="185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2605" algn="l"/>
              </a:tabLst>
            </a:pPr>
            <a:r>
              <a:rPr sz="1800" dirty="0">
                <a:latin typeface="Verdana"/>
                <a:cs typeface="Verdana"/>
              </a:rPr>
              <a:t>Analogy: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legal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contracts</a:t>
            </a:r>
            <a:endParaRPr sz="1800">
              <a:latin typeface="Verdana"/>
              <a:cs typeface="Verdana"/>
            </a:endParaRPr>
          </a:p>
          <a:p>
            <a:pPr marL="875665" lvl="2" indent="-177165">
              <a:lnSpc>
                <a:spcPts val="1720"/>
              </a:lnSpc>
              <a:buClr>
                <a:srgbClr val="000099"/>
              </a:buClr>
              <a:buChar char="•"/>
              <a:tabLst>
                <a:tab pos="875665" algn="l"/>
              </a:tabLst>
            </a:pPr>
            <a:r>
              <a:rPr sz="1600" dirty="0">
                <a:latin typeface="Verdana"/>
                <a:cs typeface="Verdana"/>
              </a:rPr>
              <a:t>If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you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pay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exactly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$30,000</a:t>
            </a:r>
            <a:endParaRPr sz="1600">
              <a:latin typeface="Verdana"/>
              <a:cs typeface="Verdana"/>
            </a:endParaRPr>
          </a:p>
          <a:p>
            <a:pPr marL="875665" lvl="2" indent="-177165">
              <a:lnSpc>
                <a:spcPts val="1710"/>
              </a:lnSpc>
              <a:buClr>
                <a:srgbClr val="000099"/>
              </a:buClr>
              <a:buChar char="•"/>
              <a:tabLst>
                <a:tab pos="875665" algn="l"/>
              </a:tabLst>
            </a:pPr>
            <a:r>
              <a:rPr sz="1600" dirty="0">
                <a:latin typeface="Verdana"/>
                <a:cs typeface="Verdana"/>
              </a:rPr>
              <a:t>I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will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build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new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room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on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your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house</a:t>
            </a:r>
            <a:endParaRPr sz="1600">
              <a:latin typeface="Verdana"/>
              <a:cs typeface="Verdana"/>
            </a:endParaRPr>
          </a:p>
          <a:p>
            <a:pPr marL="522605" lvl="1" indent="-167005">
              <a:lnSpc>
                <a:spcPts val="205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2605" algn="l"/>
              </a:tabLst>
            </a:pPr>
            <a:r>
              <a:rPr sz="1800" dirty="0">
                <a:latin typeface="Verdana"/>
                <a:cs typeface="Verdana"/>
              </a:rPr>
              <a:t>Helps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pinpoint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responsibility</a:t>
            </a:r>
            <a:endParaRPr sz="1800">
              <a:latin typeface="Verdana"/>
              <a:cs typeface="Verdana"/>
            </a:endParaRPr>
          </a:p>
          <a:p>
            <a:pPr marL="240665" indent="-227965">
              <a:lnSpc>
                <a:spcPts val="2285"/>
              </a:lnSpc>
              <a:spcBef>
                <a:spcPts val="193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Contract</a:t>
            </a:r>
            <a:r>
              <a:rPr sz="20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structure</a:t>
            </a:r>
            <a:endParaRPr sz="2000">
              <a:latin typeface="Verdana"/>
              <a:cs typeface="Verdana"/>
            </a:endParaRPr>
          </a:p>
          <a:p>
            <a:pPr marL="523240" marR="835025" lvl="1" indent="-167640">
              <a:lnSpc>
                <a:spcPct val="80000"/>
              </a:lnSpc>
              <a:spcBef>
                <a:spcPts val="32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3240" algn="l"/>
              </a:tabLst>
            </a:pPr>
            <a:r>
              <a:rPr sz="1800" dirty="0">
                <a:latin typeface="Verdana"/>
                <a:cs typeface="Verdana"/>
              </a:rPr>
              <a:t>Precondition: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condition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function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relies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on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for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correct operation</a:t>
            </a:r>
            <a:endParaRPr sz="1800">
              <a:latin typeface="Verdana"/>
              <a:cs typeface="Verdana"/>
            </a:endParaRPr>
          </a:p>
          <a:p>
            <a:pPr marL="523240" marR="5080" lvl="1" indent="-167640">
              <a:lnSpc>
                <a:spcPct val="79400"/>
              </a:lnSpc>
              <a:spcBef>
                <a:spcPts val="22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3240" algn="l"/>
              </a:tabLst>
            </a:pPr>
            <a:r>
              <a:rPr sz="1800" dirty="0">
                <a:latin typeface="Verdana"/>
                <a:cs typeface="Verdana"/>
              </a:rPr>
              <a:t>Postcondition: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6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condition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6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function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establishes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after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correctly running</a:t>
            </a:r>
            <a:endParaRPr sz="1800">
              <a:latin typeface="Verdana"/>
              <a:cs typeface="Verdana"/>
            </a:endParaRPr>
          </a:p>
          <a:p>
            <a:pPr marL="240665" indent="-227965">
              <a:lnSpc>
                <a:spcPct val="100000"/>
              </a:lnSpc>
              <a:spcBef>
                <a:spcPts val="1710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Example: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sz="2000">
              <a:latin typeface="Verdana"/>
              <a:cs typeface="Verdana"/>
            </a:endParaRPr>
          </a:p>
          <a:p>
            <a:pPr marL="241300" marR="17145" indent="-229235">
              <a:lnSpc>
                <a:spcPct val="80000"/>
              </a:lnSpc>
              <a:tabLst>
                <a:tab pos="7159625" algn="l"/>
              </a:tabLst>
            </a:pP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/**</a:t>
            </a:r>
            <a:r>
              <a:rPr sz="1800" spc="-3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Applies</a:t>
            </a:r>
            <a:r>
              <a:rPr sz="1800" spc="-30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a</a:t>
            </a:r>
            <a:r>
              <a:rPr sz="1800" spc="-20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move</a:t>
            </a:r>
            <a:r>
              <a:rPr sz="1800" spc="-30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to</a:t>
            </a:r>
            <a:r>
              <a:rPr sz="1800" spc="-30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a</a:t>
            </a:r>
            <a:r>
              <a:rPr sz="1800" spc="-2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board.</a:t>
            </a:r>
            <a:r>
              <a:rPr sz="1800" spc="-20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This</a:t>
            </a:r>
            <a:r>
              <a:rPr sz="1800" spc="-3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assumes</a:t>
            </a:r>
            <a:r>
              <a:rPr sz="1800" spc="-30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that</a:t>
            </a:r>
            <a:r>
              <a:rPr sz="1800" spc="-30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the</a:t>
            </a:r>
            <a:r>
              <a:rPr sz="1800" spc="-30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move</a:t>
            </a:r>
            <a:r>
              <a:rPr sz="1800" spc="-30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is</a:t>
            </a:r>
            <a:r>
              <a:rPr sz="1800" spc="-3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one</a:t>
            </a:r>
            <a:r>
              <a:rPr sz="1800" spc="-40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spc="-20" dirty="0">
                <a:solidFill>
                  <a:srgbClr val="3E5EBF"/>
                </a:solidFill>
                <a:latin typeface="Verdana"/>
                <a:cs typeface="Verdana"/>
              </a:rPr>
              <a:t>that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was</a:t>
            </a:r>
            <a:r>
              <a:rPr sz="1800" spc="-4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returned</a:t>
            </a:r>
            <a:r>
              <a:rPr sz="1800" spc="-40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by</a:t>
            </a:r>
            <a:r>
              <a:rPr sz="1800" spc="-40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getAllMoves.</a:t>
            </a:r>
            <a:r>
              <a:rPr sz="1800" spc="-40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Upon</a:t>
            </a:r>
            <a:r>
              <a:rPr sz="1800" spc="-40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applying</a:t>
            </a:r>
            <a:r>
              <a:rPr sz="1800" spc="-50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the</a:t>
            </a:r>
            <a:r>
              <a:rPr sz="1800" spc="-4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move,</a:t>
            </a:r>
            <a:r>
              <a:rPr sz="1800" spc="-40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it</a:t>
            </a:r>
            <a:r>
              <a:rPr sz="1800" spc="-40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will</a:t>
            </a:r>
            <a:r>
              <a:rPr sz="1800" spc="-3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spc="-20" dirty="0">
                <a:solidFill>
                  <a:srgbClr val="3E5EBF"/>
                </a:solidFill>
                <a:latin typeface="Verdana"/>
                <a:cs typeface="Verdana"/>
              </a:rPr>
              <a:t>also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update</a:t>
            </a:r>
            <a:r>
              <a:rPr sz="1800" spc="-40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the</a:t>
            </a:r>
            <a:r>
              <a:rPr sz="1800" spc="-3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value</a:t>
            </a:r>
            <a:r>
              <a:rPr sz="1800" spc="-40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of</a:t>
            </a:r>
            <a:r>
              <a:rPr sz="1800" spc="-2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the</a:t>
            </a:r>
            <a:r>
              <a:rPr sz="1800" spc="-3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board</a:t>
            </a:r>
            <a:r>
              <a:rPr sz="1800" spc="-40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and</a:t>
            </a:r>
            <a:r>
              <a:rPr sz="1800" spc="-3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switch</a:t>
            </a:r>
            <a:r>
              <a:rPr sz="1800" spc="-3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the</a:t>
            </a:r>
            <a:r>
              <a:rPr sz="1800" spc="-2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board's</a:t>
            </a:r>
            <a:r>
              <a:rPr sz="1800" spc="-35" dirty="0">
                <a:solidFill>
                  <a:srgbClr val="3E5EBF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3E5EBF"/>
                </a:solidFill>
                <a:latin typeface="Verdana"/>
                <a:cs typeface="Verdana"/>
              </a:rPr>
              <a:t>turn.</a:t>
            </a:r>
            <a:r>
              <a:rPr sz="1800" dirty="0">
                <a:solidFill>
                  <a:srgbClr val="3E5EBF"/>
                </a:solidFill>
                <a:latin typeface="Verdana"/>
                <a:cs typeface="Verdana"/>
              </a:rPr>
              <a:t>	</a:t>
            </a:r>
            <a:r>
              <a:rPr sz="1800" spc="-25" dirty="0">
                <a:solidFill>
                  <a:srgbClr val="3E5EBF"/>
                </a:solidFill>
                <a:latin typeface="Verdana"/>
                <a:cs typeface="Verdana"/>
              </a:rPr>
              <a:t>*/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ts val="1930"/>
              </a:lnSpc>
            </a:pPr>
            <a:r>
              <a:rPr sz="1800" spc="120" dirty="0">
                <a:solidFill>
                  <a:srgbClr val="7E0054"/>
                </a:solidFill>
                <a:latin typeface="Verdana"/>
                <a:cs typeface="Verdana"/>
              </a:rPr>
              <a:t>public</a:t>
            </a:r>
            <a:r>
              <a:rPr sz="1800" spc="-15" dirty="0">
                <a:solidFill>
                  <a:srgbClr val="7E0054"/>
                </a:solidFill>
                <a:latin typeface="Verdana"/>
                <a:cs typeface="Verdana"/>
              </a:rPr>
              <a:t> </a:t>
            </a:r>
            <a:r>
              <a:rPr sz="1800" spc="120" dirty="0">
                <a:solidFill>
                  <a:srgbClr val="7E0054"/>
                </a:solidFill>
                <a:latin typeface="Verdana"/>
                <a:cs typeface="Verdana"/>
              </a:rPr>
              <a:t>void</a:t>
            </a:r>
            <a:r>
              <a:rPr sz="1800" spc="-5" dirty="0">
                <a:solidFill>
                  <a:srgbClr val="7E0054"/>
                </a:solidFill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applyMove(Move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mv)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{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…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spc="-50" dirty="0">
                <a:latin typeface="Verdana"/>
                <a:cs typeface="Verdana"/>
              </a:rPr>
              <a:t>}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9</a:t>
            </a:fld>
            <a:endParaRPr spc="4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Function</a:t>
            </a:r>
            <a:r>
              <a:rPr sz="2400" b="0" spc="-8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Specifications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71803"/>
            <a:ext cx="8257540" cy="5012690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240665" marR="139700" indent="-228600">
              <a:lnSpc>
                <a:spcPts val="1920"/>
              </a:lnSpc>
              <a:spcBef>
                <a:spcPts val="56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function’s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contract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is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statement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of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20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responsibilities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of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that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function,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and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responsibilities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of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code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that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calls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it.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185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Analogy: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legal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contracts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72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If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you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pay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exactly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$30,000</a:t>
            </a:r>
            <a:endParaRPr sz="1600">
              <a:latin typeface="Verdana"/>
              <a:cs typeface="Verdana"/>
            </a:endParaRPr>
          </a:p>
          <a:p>
            <a:pPr marL="875030" lvl="2" indent="-177165">
              <a:lnSpc>
                <a:spcPts val="171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I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will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build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new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room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on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your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house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205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Helps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pinpoint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responsibility</a:t>
            </a:r>
            <a:endParaRPr sz="1800">
              <a:latin typeface="Verdana"/>
              <a:cs typeface="Verdana"/>
            </a:endParaRPr>
          </a:p>
          <a:p>
            <a:pPr marL="240665" indent="-227965">
              <a:lnSpc>
                <a:spcPts val="2285"/>
              </a:lnSpc>
              <a:spcBef>
                <a:spcPts val="193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Contract</a:t>
            </a:r>
            <a:r>
              <a:rPr sz="20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structure</a:t>
            </a:r>
            <a:endParaRPr sz="2000">
              <a:latin typeface="Verdana"/>
              <a:cs typeface="Verdana"/>
            </a:endParaRPr>
          </a:p>
          <a:p>
            <a:pPr marL="522605" marR="835025" lvl="1" indent="-167640">
              <a:lnSpc>
                <a:spcPct val="80000"/>
              </a:lnSpc>
              <a:spcBef>
                <a:spcPts val="32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2605" algn="l"/>
              </a:tabLst>
            </a:pPr>
            <a:r>
              <a:rPr sz="1800" dirty="0">
                <a:latin typeface="Verdana"/>
                <a:cs typeface="Verdana"/>
              </a:rPr>
              <a:t>Precondition: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condition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function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relies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on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for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correct operation</a:t>
            </a:r>
            <a:endParaRPr sz="1800">
              <a:latin typeface="Verdana"/>
              <a:cs typeface="Verdana"/>
            </a:endParaRPr>
          </a:p>
          <a:p>
            <a:pPr marL="522605" marR="5080" lvl="1" indent="-167640">
              <a:lnSpc>
                <a:spcPct val="79400"/>
              </a:lnSpc>
              <a:spcBef>
                <a:spcPts val="22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2605" algn="l"/>
              </a:tabLst>
            </a:pPr>
            <a:r>
              <a:rPr sz="1800" dirty="0">
                <a:latin typeface="Verdana"/>
                <a:cs typeface="Verdana"/>
              </a:rPr>
              <a:t>Postcondition: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6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condition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6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function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establishes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after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correctly running</a:t>
            </a:r>
            <a:endParaRPr sz="1800">
              <a:latin typeface="Verdana"/>
              <a:cs typeface="Verdana"/>
            </a:endParaRPr>
          </a:p>
          <a:p>
            <a:pPr marL="240665" indent="-227965" algn="just">
              <a:lnSpc>
                <a:spcPts val="2285"/>
              </a:lnSpc>
              <a:spcBef>
                <a:spcPts val="1940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(Functional)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correctness</a:t>
            </a:r>
            <a:r>
              <a:rPr sz="20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with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respect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to</a:t>
            </a:r>
            <a:r>
              <a:rPr sz="20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2000" spc="-6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specification</a:t>
            </a:r>
            <a:endParaRPr sz="2000">
              <a:latin typeface="Verdana"/>
              <a:cs typeface="Verdana"/>
            </a:endParaRPr>
          </a:p>
          <a:p>
            <a:pPr marL="522605" marR="424815" lvl="1" indent="-167640" algn="just">
              <a:lnSpc>
                <a:spcPct val="80000"/>
              </a:lnSpc>
              <a:spcBef>
                <a:spcPts val="31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2605" algn="l"/>
              </a:tabLst>
            </a:pPr>
            <a:r>
              <a:rPr sz="1800" dirty="0">
                <a:latin typeface="Verdana"/>
                <a:cs typeface="Verdana"/>
              </a:rPr>
              <a:t>If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client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of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function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fulfills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function’s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precondition,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the </a:t>
            </a:r>
            <a:r>
              <a:rPr sz="1800" dirty="0">
                <a:latin typeface="Verdana"/>
                <a:cs typeface="Verdana"/>
              </a:rPr>
              <a:t>function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will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execute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completion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and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when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it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terminates,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the </a:t>
            </a:r>
            <a:r>
              <a:rPr sz="1800" dirty="0">
                <a:latin typeface="Verdana"/>
                <a:cs typeface="Verdana"/>
              </a:rPr>
              <a:t>postcondition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will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be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fulfilled</a:t>
            </a:r>
            <a:endParaRPr sz="18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190"/>
              </a:spcBef>
              <a:buClr>
                <a:srgbClr val="000099"/>
              </a:buClr>
              <a:buFont typeface="Wingdings"/>
              <a:buChar char=""/>
            </a:pPr>
            <a:endParaRPr sz="1800">
              <a:latin typeface="Verdana"/>
              <a:cs typeface="Verdana"/>
            </a:endParaRPr>
          </a:p>
          <a:p>
            <a:pPr marL="240665" marR="807085" indent="-228600">
              <a:lnSpc>
                <a:spcPts val="1930"/>
              </a:lnSpc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What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does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implementation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have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to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fulfill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if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20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client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violates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precondition?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C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2542</Words>
  <Application>Microsoft Office PowerPoint</Application>
  <PresentationFormat>全屏显示(4:3)</PresentationFormat>
  <Paragraphs>407</Paragraphs>
  <Slides>25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34" baseType="lpstr">
      <vt:lpstr>Arial MT</vt:lpstr>
      <vt:lpstr>Arial</vt:lpstr>
      <vt:lpstr>Calibri</vt:lpstr>
      <vt:lpstr>Comic Sans MS</vt:lpstr>
      <vt:lpstr>Symbol</vt:lpstr>
      <vt:lpstr>Times New Roman</vt:lpstr>
      <vt:lpstr>Verdana</vt:lpstr>
      <vt:lpstr>Wingdings</vt:lpstr>
      <vt:lpstr>Office Theme</vt:lpstr>
      <vt:lpstr>Testing – The Big Questions</vt:lpstr>
      <vt:lpstr>1. Testing: What and Why</vt:lpstr>
      <vt:lpstr>1. Testing: What and Why</vt:lpstr>
      <vt:lpstr>Testing is NOT to show correctness</vt:lpstr>
      <vt:lpstr>Testing – The Big Questions</vt:lpstr>
      <vt:lpstr>Specifications</vt:lpstr>
      <vt:lpstr>Function Specifications</vt:lpstr>
      <vt:lpstr>Function Specifications</vt:lpstr>
      <vt:lpstr>Function Specifications</vt:lpstr>
      <vt:lpstr>Function Specifications</vt:lpstr>
      <vt:lpstr>Quick Quiz</vt:lpstr>
      <vt:lpstr>Erroneous Behavior Specifications</vt:lpstr>
      <vt:lpstr>Example Java I/O Library Specification (abridged)</vt:lpstr>
      <vt:lpstr>Example Java I/O Library Specification (abridged)</vt:lpstr>
      <vt:lpstr>Quality Attribute Specifications: Discussion</vt:lpstr>
      <vt:lpstr>Testing – The Big Questions</vt:lpstr>
      <vt:lpstr>Test Coverage</vt:lpstr>
      <vt:lpstr>Test Coverage</vt:lpstr>
      <vt:lpstr>Black Box: Equivalence Class / Partition Testing</vt:lpstr>
      <vt:lpstr>Finding Equivalence Classes</vt:lpstr>
      <vt:lpstr>Equivalence Class Hueristics</vt:lpstr>
      <vt:lpstr>Boundary Value Testing</vt:lpstr>
      <vt:lpstr>Combination Testing</vt:lpstr>
      <vt:lpstr>Robustness Testing</vt:lpstr>
      <vt:lpstr>Equivalence, Boundary and Robustness 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- 3-testing.ppt</dc:title>
  <dc:creator>aldrich</dc:creator>
  <cp:lastModifiedBy>chenbo</cp:lastModifiedBy>
  <cp:revision>1</cp:revision>
  <dcterms:created xsi:type="dcterms:W3CDTF">2025-07-08T07:44:01Z</dcterms:created>
  <dcterms:modified xsi:type="dcterms:W3CDTF">2025-07-08T07:49:22Z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2009-01-19T00:00:00Z</vt:filetime>
  </property>
  <property fmtid="{D5CDD505-2E9C-101B-9397-08002B2CF9AE}" pid="3" name="Creator">
    <vt:lpwstr>PrimoPDF http://www.primopdf.com</vt:lpwstr>
  </property>
  <property fmtid="{D5CDD505-2E9C-101B-9397-08002B2CF9AE}" pid="4" name="LastSaved">
    <vt:filetime>2025-07-08T00:00:00Z</vt:filetime>
  </property>
  <property fmtid="{D5CDD505-2E9C-101B-9397-08002B2CF9AE}" pid="5" name="Producer">
    <vt:lpwstr>AFPL Ghostscript 8.54</vt:lpwstr>
  </property>
</Properties>
</file>