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20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F652CC-3C25-4335-85E2-6C31228E19D5}" type="slidenum">
              <a:rPr lang="en-US" smtClean="0"/>
              <a:pPr/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60944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B215432-3342-4C0C-8BEE-C52B286E5C5E}" type="slidenum">
              <a:rPr lang="en-US" smtClean="0"/>
              <a:pPr/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50587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82352E-76C9-417E-83E3-750F27B7BF80}" type="slidenum">
              <a:rPr lang="en-US" smtClean="0"/>
              <a:pPr/>
              <a:t>28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186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43BFB-705A-49FC-BEA6-8F7E513F47D0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5C86-4E8C-43E9-A157-4D63197616BF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0635-FF0E-4F99-879D-5D6257D25600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CD71-0C26-45AE-8DDA-F8490B041ABB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B5C53-5C66-48A0-B57B-EE1C4B2871D3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581E-64B1-45B6-911A-FB678EAF2DB3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B18F3-654D-4D4D-B1F0-E89636FD5F3D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28F35-E7A1-47E0-AB21-85B3B3439A99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EA39-9F02-48F0-83C0-663A3C40B0A2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D8A3-A932-4A16-9768-FF9D42F44953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12E63-C860-4D2B-B73D-F0F2D3FE994E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20A5-557D-416F-AEFF-5AA062977654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CPU </a:t>
            </a:r>
            <a:r>
              <a:rPr lang="en-US" dirty="0" smtClean="0"/>
              <a:t>performance.</a:t>
            </a:r>
            <a:endParaRPr lang="en-US" dirty="0" smtClean="0"/>
          </a:p>
          <a:p>
            <a:r>
              <a:rPr lang="en-US" dirty="0" smtClean="0"/>
              <a:t>CPU power </a:t>
            </a:r>
            <a:r>
              <a:rPr lang="en-US" dirty="0" smtClean="0"/>
              <a:t>consumption and power management.</a:t>
            </a:r>
            <a:endParaRPr lang="en-US" dirty="0" smtClean="0"/>
          </a:p>
          <a:p>
            <a:r>
              <a:rPr lang="en-US" dirty="0" smtClean="0"/>
              <a:t>Safety and security.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pipelined branch</a:t>
            </a:r>
          </a:p>
        </p:txBody>
      </p:sp>
      <p:sp>
        <p:nvSpPr>
          <p:cNvPr id="12293" name="Line 12"/>
          <p:cNvSpPr>
            <a:spLocks noChangeShapeType="1"/>
          </p:cNvSpPr>
          <p:nvPr/>
        </p:nvSpPr>
        <p:spPr bwMode="auto">
          <a:xfrm>
            <a:off x="3352800" y="48768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13"/>
          <p:cNvSpPr txBox="1">
            <a:spLocks noChangeArrowheads="1"/>
          </p:cNvSpPr>
          <p:nvPr/>
        </p:nvSpPr>
        <p:spPr bwMode="auto">
          <a:xfrm>
            <a:off x="9356726" y="4918075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52600" y="2209801"/>
            <a:ext cx="4495800" cy="1622425"/>
            <a:chOff x="144" y="1392"/>
            <a:chExt cx="2832" cy="1022"/>
          </a:xfrm>
        </p:grpSpPr>
        <p:sp>
          <p:nvSpPr>
            <p:cNvPr id="12306" name="Rectangle 4"/>
            <p:cNvSpPr>
              <a:spLocks noChangeArrowheads="1"/>
            </p:cNvSpPr>
            <p:nvPr/>
          </p:nvSpPr>
          <p:spPr bwMode="auto">
            <a:xfrm>
              <a:off x="1392" y="1392"/>
              <a:ext cx="538" cy="288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fetch</a:t>
              </a:r>
            </a:p>
          </p:txBody>
        </p:sp>
        <p:sp>
          <p:nvSpPr>
            <p:cNvPr id="12307" name="Rectangle 5"/>
            <p:cNvSpPr>
              <a:spLocks noChangeArrowheads="1"/>
            </p:cNvSpPr>
            <p:nvPr/>
          </p:nvSpPr>
          <p:spPr bwMode="auto">
            <a:xfrm>
              <a:off x="1920" y="1392"/>
              <a:ext cx="528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  <p:sp>
          <p:nvSpPr>
            <p:cNvPr id="12308" name="Rectangle 6"/>
            <p:cNvSpPr>
              <a:spLocks noChangeArrowheads="1"/>
            </p:cNvSpPr>
            <p:nvPr/>
          </p:nvSpPr>
          <p:spPr bwMode="auto">
            <a:xfrm>
              <a:off x="2448" y="1392"/>
              <a:ext cx="528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>
                  <a:solidFill>
                    <a:schemeClr val="bg1"/>
                  </a:solidFill>
                </a:rPr>
                <a:t>ex bne</a:t>
              </a:r>
            </a:p>
          </p:txBody>
        </p:sp>
        <p:sp>
          <p:nvSpPr>
            <p:cNvPr id="12309" name="Text Box 7"/>
            <p:cNvSpPr txBox="1">
              <a:spLocks noChangeArrowheads="1"/>
            </p:cNvSpPr>
            <p:nvPr/>
          </p:nvSpPr>
          <p:spPr bwMode="auto">
            <a:xfrm>
              <a:off x="144" y="1392"/>
              <a:ext cx="73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 err="1">
                  <a:latin typeface="Consolas" pitchFamily="49" charset="0"/>
                  <a:cs typeface="Consolas" pitchFamily="49" charset="0"/>
                </a:rPr>
                <a:t>bne</a:t>
              </a:r>
              <a:r>
                <a:rPr lang="en-US" sz="2000" dirty="0">
                  <a:latin typeface="Consolas" pitchFamily="49" charset="0"/>
                  <a:cs typeface="Consolas" pitchFamily="49" charset="0"/>
                </a:rPr>
                <a:t> foo</a:t>
              </a:r>
            </a:p>
          </p:txBody>
        </p:sp>
        <p:sp>
          <p:nvSpPr>
            <p:cNvPr id="12310" name="Text Box 8"/>
            <p:cNvSpPr txBox="1">
              <a:spLocks noChangeArrowheads="1"/>
            </p:cNvSpPr>
            <p:nvPr/>
          </p:nvSpPr>
          <p:spPr bwMode="auto">
            <a:xfrm>
              <a:off x="144" y="1968"/>
              <a:ext cx="1005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itchFamily="49" charset="0"/>
                  <a:cs typeface="Consolas" pitchFamily="49" charset="0"/>
                </a:rPr>
                <a:t>sub</a:t>
              </a:r>
            </a:p>
            <a:p>
              <a:r>
                <a:rPr lang="en-US" sz="2000" dirty="0">
                  <a:latin typeface="Consolas" pitchFamily="49" charset="0"/>
                  <a:cs typeface="Consolas" pitchFamily="49" charset="0"/>
                </a:rPr>
                <a:t>  r2,r3,r6</a:t>
              </a:r>
            </a:p>
          </p:txBody>
        </p:sp>
        <p:sp>
          <p:nvSpPr>
            <p:cNvPr id="12311" name="Rectangle 11"/>
            <p:cNvSpPr>
              <a:spLocks noChangeArrowheads="1"/>
            </p:cNvSpPr>
            <p:nvPr/>
          </p:nvSpPr>
          <p:spPr bwMode="auto">
            <a:xfrm>
              <a:off x="1920" y="2016"/>
              <a:ext cx="538" cy="288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fetch</a:t>
              </a:r>
            </a:p>
          </p:txBody>
        </p:sp>
        <p:sp>
          <p:nvSpPr>
            <p:cNvPr id="12312" name="Rectangle 14"/>
            <p:cNvSpPr>
              <a:spLocks noChangeArrowheads="1"/>
            </p:cNvSpPr>
            <p:nvPr/>
          </p:nvSpPr>
          <p:spPr bwMode="auto">
            <a:xfrm>
              <a:off x="2448" y="2016"/>
              <a:ext cx="528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828800" y="2209801"/>
            <a:ext cx="6934200" cy="2536825"/>
            <a:chOff x="192" y="1392"/>
            <a:chExt cx="4368" cy="1598"/>
          </a:xfrm>
        </p:grpSpPr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192" y="2544"/>
              <a:ext cx="9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itchFamily="49" charset="0"/>
                  <a:cs typeface="Consolas" pitchFamily="49" charset="0"/>
                </a:rPr>
                <a:t>foo add</a:t>
              </a:r>
            </a:p>
            <a:p>
              <a:r>
                <a:rPr lang="en-US" sz="2000" dirty="0">
                  <a:latin typeface="Consolas" pitchFamily="49" charset="0"/>
                  <a:cs typeface="Consolas" pitchFamily="49" charset="0"/>
                </a:rPr>
                <a:t> r0,r1,r2</a:t>
              </a: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976" y="1392"/>
              <a:ext cx="528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>
                  <a:solidFill>
                    <a:schemeClr val="bg1"/>
                  </a:solidFill>
                </a:rPr>
                <a:t>ex bne</a:t>
              </a:r>
            </a:p>
          </p:txBody>
        </p:sp>
        <p:sp>
          <p:nvSpPr>
            <p:cNvPr id="12299" name="Rectangle 16"/>
            <p:cNvSpPr>
              <a:spLocks noChangeArrowheads="1"/>
            </p:cNvSpPr>
            <p:nvPr/>
          </p:nvSpPr>
          <p:spPr bwMode="auto">
            <a:xfrm>
              <a:off x="2976" y="2544"/>
              <a:ext cx="538" cy="288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fetch</a:t>
              </a:r>
            </a:p>
          </p:txBody>
        </p:sp>
        <p:sp>
          <p:nvSpPr>
            <p:cNvPr id="12300" name="Rectangle 17"/>
            <p:cNvSpPr>
              <a:spLocks noChangeArrowheads="1"/>
            </p:cNvSpPr>
            <p:nvPr/>
          </p:nvSpPr>
          <p:spPr bwMode="auto">
            <a:xfrm>
              <a:off x="3504" y="2544"/>
              <a:ext cx="528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  <p:sp>
          <p:nvSpPr>
            <p:cNvPr id="12301" name="Rectangle 18"/>
            <p:cNvSpPr>
              <a:spLocks noChangeArrowheads="1"/>
            </p:cNvSpPr>
            <p:nvPr/>
          </p:nvSpPr>
          <p:spPr bwMode="auto">
            <a:xfrm>
              <a:off x="4032" y="2544"/>
              <a:ext cx="528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>
                  <a:solidFill>
                    <a:schemeClr val="bg1"/>
                  </a:solidFill>
                </a:rPr>
                <a:t>ex add</a:t>
              </a:r>
            </a:p>
          </p:txBody>
        </p:sp>
        <p:grpSp>
          <p:nvGrpSpPr>
            <p:cNvPr id="12302" name="Group 19"/>
            <p:cNvGrpSpPr>
              <a:grpSpLocks/>
            </p:cNvGrpSpPr>
            <p:nvPr/>
          </p:nvGrpSpPr>
          <p:grpSpPr bwMode="auto">
            <a:xfrm>
              <a:off x="288" y="1824"/>
              <a:ext cx="2880" cy="624"/>
              <a:chOff x="2448" y="1728"/>
              <a:chExt cx="528" cy="1248"/>
            </a:xfrm>
          </p:grpSpPr>
          <p:sp>
            <p:nvSpPr>
              <p:cNvPr id="12304" name="Line 20"/>
              <p:cNvSpPr>
                <a:spLocks noChangeShapeType="1"/>
              </p:cNvSpPr>
              <p:nvPr/>
            </p:nvSpPr>
            <p:spPr bwMode="auto">
              <a:xfrm>
                <a:off x="2448" y="1728"/>
                <a:ext cx="528" cy="12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Line 21"/>
              <p:cNvSpPr>
                <a:spLocks noChangeShapeType="1"/>
              </p:cNvSpPr>
              <p:nvPr/>
            </p:nvSpPr>
            <p:spPr bwMode="auto">
              <a:xfrm flipH="1">
                <a:off x="2448" y="1728"/>
                <a:ext cx="528" cy="12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3" name="Rectangle 22"/>
            <p:cNvSpPr>
              <a:spLocks noChangeArrowheads="1"/>
            </p:cNvSpPr>
            <p:nvPr/>
          </p:nvSpPr>
          <p:spPr bwMode="auto">
            <a:xfrm>
              <a:off x="3504" y="1392"/>
              <a:ext cx="528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>
                  <a:solidFill>
                    <a:schemeClr val="bg1"/>
                  </a:solidFill>
                </a:rPr>
                <a:t>ex bne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Delayed branch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increase pipeline efficiency, delayed branch mechanism requires n instructions after branch always executed whether branch is executed or not.</a:t>
            </a:r>
          </a:p>
          <a:p>
            <a:r>
              <a:rPr lang="en-US" smtClean="0"/>
              <a:t>SHARC supports delayed and non-delayed branches.</a:t>
            </a:r>
          </a:p>
          <a:p>
            <a:pPr lvl="1"/>
            <a:r>
              <a:rPr lang="en-US" smtClean="0"/>
              <a:t>Specified by bit in branch instruction.</a:t>
            </a:r>
          </a:p>
          <a:p>
            <a:pPr lvl="1"/>
            <a:r>
              <a:rPr lang="en-US" smtClean="0"/>
              <a:t>2 instruction branch delay slot.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4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ARM execution time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Determine execution time of FIR filter: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for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mtClean="0">
                <a:latin typeface="Consolas" pitchFamily="49" charset="0"/>
                <a:cs typeface="Consolas" pitchFamily="49" charset="0"/>
              </a:rPr>
              <a:t>=0, f=0;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&lt;N;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++)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f = f + c[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]*x[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];</a:t>
            </a:r>
          </a:p>
          <a:p>
            <a:r>
              <a:rPr lang="en-US" dirty="0" smtClean="0"/>
              <a:t>Only branch in loop test may take more than one cycle.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BLT loop </a:t>
            </a:r>
            <a:r>
              <a:rPr lang="en-US" dirty="0" smtClean="0"/>
              <a:t>takes 1 cycle best case, 3 worst case.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00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 filter ARM code</a:t>
            </a:r>
          </a:p>
        </p:txBody>
      </p:sp>
      <p:sp>
        <p:nvSpPr>
          <p:cNvPr id="15363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400"/>
              <a:t>	; loop initiation code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MOV r0,#0 ; use r0 for i, set to 0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MOV r8,#0 ; use a separate index for arrays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ADR r2,N 			; get address for N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LDR r1,[r2] ; get value of N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MOV r2,#0 ; use r2 for f, set to 0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ADR r3,c ; load r3 with address of base of c</a:t>
            </a:r>
          </a:p>
          <a:p>
            <a:pPr>
              <a:buFont typeface="Monotype Sorts" pitchFamily="2" charset="2"/>
              <a:buNone/>
            </a:pPr>
            <a:r>
              <a:rPr lang="en-US" sz="1400"/>
              <a:t>	ADR r5,x ; load r5 with address of base of x</a:t>
            </a:r>
          </a:p>
        </p:txBody>
      </p:sp>
      <p:sp>
        <p:nvSpPr>
          <p:cNvPr id="15364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400" dirty="0"/>
              <a:t>	; test for exit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CMP r0,r1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</a:t>
            </a:r>
            <a:r>
              <a:rPr lang="en-US" sz="1400" dirty="0" smtClean="0"/>
              <a:t>BGE </a:t>
            </a:r>
            <a:r>
              <a:rPr lang="en-US" sz="1400" dirty="0" err="1" smtClean="0"/>
              <a:t>loopend</a:t>
            </a:r>
            <a:r>
              <a:rPr lang="en-US" sz="1400" dirty="0"/>
              <a:t>		; if </a:t>
            </a:r>
            <a:r>
              <a:rPr lang="en-US" sz="1400" dirty="0" smtClean="0"/>
              <a:t>I &gt;= </a:t>
            </a:r>
            <a:r>
              <a:rPr lang="en-US" sz="1400" dirty="0"/>
              <a:t>N</a:t>
            </a:r>
            <a:r>
              <a:rPr lang="en-US" sz="1400"/>
              <a:t>, </a:t>
            </a:r>
            <a:r>
              <a:rPr lang="en-US" sz="1400" smtClean="0"/>
              <a:t>exit loop</a:t>
            </a:r>
            <a:endParaRPr lang="en-US" sz="1400" dirty="0"/>
          </a:p>
          <a:p>
            <a:pPr>
              <a:buFont typeface="Monotype Sorts" pitchFamily="2" charset="2"/>
              <a:buNone/>
            </a:pPr>
            <a:r>
              <a:rPr lang="en-US" sz="1400" dirty="0" smtClean="0"/>
              <a:t>	; </a:t>
            </a:r>
            <a:r>
              <a:rPr lang="en-US" sz="1400" dirty="0"/>
              <a:t>loop body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loop	 LDR r4,[r3,r8] ; get value of c[</a:t>
            </a:r>
            <a:r>
              <a:rPr lang="en-US" sz="1400" dirty="0" err="1"/>
              <a:t>i</a:t>
            </a:r>
            <a:r>
              <a:rPr lang="en-US" sz="1400" dirty="0"/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LDR r6,[r5,r8] ; get value of x[</a:t>
            </a:r>
            <a:r>
              <a:rPr lang="en-US" sz="1400" dirty="0" err="1"/>
              <a:t>i</a:t>
            </a:r>
            <a:r>
              <a:rPr lang="en-US" sz="1400" dirty="0"/>
              <a:t>]</a:t>
            </a:r>
          </a:p>
          <a:p>
            <a:pPr>
              <a:buFont typeface="Monotype Sorts" pitchFamily="2" charset="2"/>
              <a:buNone/>
            </a:pPr>
            <a:r>
              <a:rPr lang="pt-BR" sz="1400" dirty="0"/>
              <a:t>	MUL r4,r4,r6 ; compute c[i]*x[i]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ADD r2,r2,r4 ; add into running sum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; update </a:t>
            </a:r>
            <a:endParaRPr lang="en-US" sz="1400" dirty="0" smtClean="0"/>
          </a:p>
          <a:p>
            <a:pPr>
              <a:buFont typeface="Monotype Sorts" pitchFamily="2" charset="2"/>
              <a:buNone/>
            </a:pPr>
            <a:r>
              <a:rPr lang="en-US" sz="1400" dirty="0"/>
              <a:t>	ADD r8,r8,#4 ; add one to array index</a:t>
            </a:r>
          </a:p>
          <a:p>
            <a:pPr>
              <a:buFont typeface="Monotype Sorts" pitchFamily="2" charset="2"/>
              <a:buNone/>
            </a:pPr>
            <a:r>
              <a:rPr lang="pt-BR" sz="1400" dirty="0"/>
              <a:t>	ADD r0,r0,#1 ; add 1 to i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</a:t>
            </a:r>
            <a:r>
              <a:rPr lang="en-US" sz="1400" dirty="0" smtClean="0"/>
              <a:t>B loop</a:t>
            </a:r>
          </a:p>
          <a:p>
            <a:pPr>
              <a:buFont typeface="Monotype Sorts" pitchFamily="2" charset="2"/>
              <a:buNone/>
            </a:pPr>
            <a:r>
              <a:rPr lang="en-US" sz="1400" dirty="0"/>
              <a:t>	</a:t>
            </a:r>
            <a:r>
              <a:rPr lang="en-US" sz="1400" dirty="0" err="1" smtClean="0"/>
              <a:t>loopend</a:t>
            </a:r>
            <a:r>
              <a:rPr lang="en-US" sz="1400" dirty="0"/>
              <a:t>	...</a:t>
            </a:r>
          </a:p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7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0" y="228600"/>
            <a:ext cx="7772400" cy="1143000"/>
          </a:xfrm>
        </p:spPr>
        <p:txBody>
          <a:bodyPr/>
          <a:lstStyle/>
          <a:p>
            <a:r>
              <a:rPr lang="en-US" dirty="0" smtClean="0"/>
              <a:t>FIR filter block diagram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57801" y="2209800"/>
            <a:ext cx="1594789" cy="5562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initiation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2390" y="3044190"/>
            <a:ext cx="1594789" cy="5562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52390" y="3910965"/>
            <a:ext cx="1594789" cy="5562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body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52390" y="4777740"/>
            <a:ext cx="1594789" cy="5562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2"/>
            <a:endCxn id="8" idx="0"/>
          </p:cNvCxnSpPr>
          <p:nvPr/>
        </p:nvCxnSpPr>
        <p:spPr>
          <a:xfrm flipH="1">
            <a:off x="6049785" y="2766060"/>
            <a:ext cx="5411" cy="2781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9" idx="0"/>
          </p:cNvCxnSpPr>
          <p:nvPr/>
        </p:nvCxnSpPr>
        <p:spPr>
          <a:xfrm>
            <a:off x="6049784" y="3600451"/>
            <a:ext cx="0" cy="3105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  <a:endCxn id="10" idx="0"/>
          </p:cNvCxnSpPr>
          <p:nvPr/>
        </p:nvCxnSpPr>
        <p:spPr>
          <a:xfrm>
            <a:off x="6049784" y="4467226"/>
            <a:ext cx="0" cy="3105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0" idx="1"/>
            <a:endCxn id="8" idx="1"/>
          </p:cNvCxnSpPr>
          <p:nvPr/>
        </p:nvCxnSpPr>
        <p:spPr>
          <a:xfrm rot="10800000">
            <a:off x="5252389" y="3322320"/>
            <a:ext cx="12700" cy="1733550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35468" y="220980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/>
              <a:t>init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7119566" y="3148086"/>
            <a:ext cx="495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test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086601" y="3958262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body</a:t>
            </a:r>
            <a:endParaRPr lang="en-US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7086600" y="4807919"/>
            <a:ext cx="700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update</a:t>
            </a:r>
            <a:endParaRPr lang="en-US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8153401" y="2257097"/>
            <a:ext cx="1546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executed once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77036" y="4408408"/>
            <a:ext cx="1810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executed N times</a:t>
            </a:r>
          </a:p>
        </p:txBody>
      </p:sp>
      <p:sp>
        <p:nvSpPr>
          <p:cNvPr id="37" name="Right Brace 36"/>
          <p:cNvSpPr/>
          <p:nvPr/>
        </p:nvSpPr>
        <p:spPr bwMode="auto">
          <a:xfrm>
            <a:off x="7709911" y="3910965"/>
            <a:ext cx="539206" cy="1337878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153401" y="3148086"/>
            <a:ext cx="2043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executed </a:t>
            </a:r>
            <a:r>
              <a:rPr lang="en-US" dirty="0" smtClean="0"/>
              <a:t>N+1 times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8" idx="3"/>
          </p:cNvCxnSpPr>
          <p:nvPr/>
        </p:nvCxnSpPr>
        <p:spPr>
          <a:xfrm>
            <a:off x="6847179" y="3322320"/>
            <a:ext cx="22933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1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 filter performance by block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884854"/>
              </p:ext>
            </p:extLst>
          </p:nvPr>
        </p:nvGraphicFramePr>
        <p:xfrm>
          <a:off x="1981200" y="1885950"/>
          <a:ext cx="8178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700"/>
                <a:gridCol w="2044700"/>
                <a:gridCol w="2044700"/>
                <a:gridCol w="2044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instructions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cycles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init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test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[2,4]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body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update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21" name="TextBox 9"/>
          <p:cNvSpPr txBox="1">
            <a:spLocks noChangeArrowheads="1"/>
          </p:cNvSpPr>
          <p:nvPr/>
        </p:nvSpPr>
        <p:spPr bwMode="auto">
          <a:xfrm>
            <a:off x="2667000" y="4114800"/>
            <a:ext cx="44904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/>
              <a:t>loop</a:t>
            </a:r>
            <a:r>
              <a:rPr lang="en-US" dirty="0"/>
              <a:t> = </a:t>
            </a:r>
            <a:r>
              <a:rPr lang="en-US" dirty="0" err="1"/>
              <a:t>t</a:t>
            </a:r>
            <a:r>
              <a:rPr lang="en-US" baseline="-25000" dirty="0" err="1"/>
              <a:t>init</a:t>
            </a:r>
            <a:r>
              <a:rPr lang="en-US" dirty="0"/>
              <a:t>+ N(</a:t>
            </a:r>
            <a:r>
              <a:rPr lang="en-US" dirty="0" err="1"/>
              <a:t>t</a:t>
            </a:r>
            <a:r>
              <a:rPr lang="en-US" baseline="-25000" dirty="0" err="1"/>
              <a:t>body</a:t>
            </a:r>
            <a:r>
              <a:rPr lang="en-US" dirty="0"/>
              <a:t>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update</a:t>
            </a:r>
            <a:r>
              <a:rPr lang="en-US" dirty="0"/>
              <a:t> </a:t>
            </a:r>
            <a:r>
              <a:rPr lang="en-US" dirty="0" smtClean="0"/>
              <a:t>+ 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test,best</a:t>
            </a:r>
            <a:r>
              <a:rPr lang="en-US" dirty="0" smtClean="0"/>
              <a:t>)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test,worst</a:t>
            </a:r>
            <a:endParaRPr lang="en-US" dirty="0"/>
          </a:p>
        </p:txBody>
      </p:sp>
      <p:cxnSp>
        <p:nvCxnSpPr>
          <p:cNvPr id="16422" name="Straight Arrow Connector 11"/>
          <p:cNvCxnSpPr>
            <a:cxnSpLocks noChangeShapeType="1"/>
            <a:stCxn id="16425" idx="0"/>
          </p:cNvCxnSpPr>
          <p:nvPr/>
        </p:nvCxnSpPr>
        <p:spPr bwMode="auto">
          <a:xfrm flipV="1">
            <a:off x="4779830" y="4572000"/>
            <a:ext cx="935170" cy="419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423" name="Straight Arrow Connector 13"/>
          <p:cNvCxnSpPr>
            <a:cxnSpLocks noChangeShapeType="1"/>
            <a:stCxn id="16424" idx="0"/>
          </p:cNvCxnSpPr>
          <p:nvPr/>
        </p:nvCxnSpPr>
        <p:spPr bwMode="auto">
          <a:xfrm flipH="1" flipV="1">
            <a:off x="6606540" y="4632960"/>
            <a:ext cx="1865653" cy="35814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424" name="TextBox 15"/>
          <p:cNvSpPr txBox="1">
            <a:spLocks noChangeArrowheads="1"/>
          </p:cNvSpPr>
          <p:nvPr/>
        </p:nvSpPr>
        <p:spPr bwMode="auto">
          <a:xfrm>
            <a:off x="6880860" y="4991100"/>
            <a:ext cx="3182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Loop </a:t>
            </a:r>
            <a:r>
              <a:rPr lang="en-US" dirty="0" smtClean="0"/>
              <a:t>exit succeeds </a:t>
            </a:r>
            <a:r>
              <a:rPr lang="en-US" dirty="0"/>
              <a:t>is worst case</a:t>
            </a:r>
          </a:p>
        </p:txBody>
      </p:sp>
      <p:sp>
        <p:nvSpPr>
          <p:cNvPr id="16425" name="TextBox 16"/>
          <p:cNvSpPr txBox="1">
            <a:spLocks noChangeArrowheads="1"/>
          </p:cNvSpPr>
          <p:nvPr/>
        </p:nvSpPr>
        <p:spPr bwMode="auto">
          <a:xfrm>
            <a:off x="3489059" y="4991100"/>
            <a:ext cx="25815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Loop </a:t>
            </a:r>
            <a:r>
              <a:rPr lang="en-US" dirty="0" smtClean="0"/>
              <a:t>exit fails </a:t>
            </a:r>
            <a:r>
              <a:rPr lang="en-US" dirty="0"/>
              <a:t>is best case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8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PIC16F execution time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Instruction divided into four Q cycles:</a:t>
            </a:r>
          </a:p>
          <a:p>
            <a:pPr lvl="1"/>
            <a:r>
              <a:rPr lang="en-US" smtClean="0"/>
              <a:t>Q1 decodes.</a:t>
            </a:r>
          </a:p>
          <a:p>
            <a:pPr lvl="1"/>
            <a:r>
              <a:rPr lang="en-US" smtClean="0"/>
              <a:t>Q2 reads operands.</a:t>
            </a:r>
          </a:p>
          <a:p>
            <a:pPr lvl="1"/>
            <a:r>
              <a:rPr lang="en-US" smtClean="0"/>
              <a:t>Q3 performs data operations.</a:t>
            </a:r>
          </a:p>
          <a:p>
            <a:pPr lvl="1"/>
            <a:r>
              <a:rPr lang="en-US" smtClean="0"/>
              <a:t>Q4 writes data.</a:t>
            </a:r>
          </a:p>
          <a:p>
            <a:r>
              <a:rPr lang="en-US" smtClean="0"/>
              <a:t>One Q cycle per clock cycle.</a:t>
            </a:r>
          </a:p>
          <a:p>
            <a:r>
              <a:rPr lang="en-US" smtClean="0"/>
              <a:t>Execution time for one instruction is Tcy.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22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PIC16F instruction timing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Most instructions execute in one cycle, except:</a:t>
            </a:r>
          </a:p>
          <a:p>
            <a:pPr lvl="1"/>
            <a:r>
              <a:rPr lang="en-US" smtClean="0"/>
              <a:t>CALL, GOTO, RETFIE, RETLW, RETURN require 2 cycles.</a:t>
            </a:r>
          </a:p>
          <a:p>
            <a:pPr lvl="1"/>
            <a:r>
              <a:rPr lang="en-US" smtClean="0"/>
              <a:t>Skip-if instructions require two cycles if skip is taken.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79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PIC16F loop execution timing</a:t>
            </a:r>
          </a:p>
        </p:txBody>
      </p:sp>
      <p:sp>
        <p:nvSpPr>
          <p:cNvPr id="19459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This program sets a bit on an I/O device for a data-dependent amount of time.</a:t>
            </a:r>
          </a:p>
          <a:p>
            <a:r>
              <a:rPr lang="en-US" smtClean="0"/>
              <a:t>Computed goto determines number of bsfs executed.</a:t>
            </a:r>
          </a:p>
          <a:p>
            <a:pPr lvl="1"/>
            <a:r>
              <a:rPr lang="en-US" smtClean="0"/>
              <a:t>len=1 -&gt; go to len3, etc.</a:t>
            </a:r>
          </a:p>
        </p:txBody>
      </p:sp>
      <p:sp>
        <p:nvSpPr>
          <p:cNvPr id="19460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/>
              <a:t>movf len, w ; get ready for computed goto 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addwf pcl, f ; computed goto (PCL is low byte of PC) 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len3: bsf x, I ; set the bit at t-3 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len2: bsf x,l ; set the bit at t-2 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len1: bsf x,l ; set the bit at t-1 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bcf x, l ; clear the bit at t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31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pipeline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C55x has 7-stage pipe: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fetch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decode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address: </a:t>
            </a:r>
            <a:r>
              <a:rPr lang="en-US" dirty="0" smtClean="0"/>
              <a:t>computes data/branch addresses;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access 1: </a:t>
            </a:r>
            <a:r>
              <a:rPr lang="en-US" dirty="0" smtClean="0"/>
              <a:t>reads data;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access 2: </a:t>
            </a:r>
            <a:r>
              <a:rPr lang="en-US" dirty="0" smtClean="0"/>
              <a:t>finishes data read;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Read stage: </a:t>
            </a:r>
            <a:r>
              <a:rPr lang="en-US" dirty="0" smtClean="0"/>
              <a:t>puts operands on internal busses;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execute</a:t>
            </a:r>
            <a:r>
              <a:rPr lang="en-US" dirty="0" smtClean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92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Elements of CPU performance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Cycle time.</a:t>
            </a:r>
          </a:p>
          <a:p>
            <a:r>
              <a:rPr lang="en-US" smtClean="0"/>
              <a:t>CPU pipeline.</a:t>
            </a:r>
          </a:p>
          <a:p>
            <a:r>
              <a:rPr lang="en-US" smtClean="0"/>
              <a:t>Memory system.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94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ChangeArrowheads="1"/>
          </p:cNvSpPr>
          <p:nvPr/>
        </p:nvSpPr>
        <p:spPr bwMode="auto">
          <a:xfrm>
            <a:off x="4038600" y="3048000"/>
            <a:ext cx="6477000" cy="17526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organization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267200" y="3352800"/>
            <a:ext cx="1524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Instruction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unit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019800" y="3352800"/>
            <a:ext cx="1524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Program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flow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unit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696200" y="3352800"/>
            <a:ext cx="1143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Address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unit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9144000" y="3352800"/>
            <a:ext cx="1143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Data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unit</a:t>
            </a:r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>
            <a:off x="1981200" y="2057400"/>
            <a:ext cx="830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1981200" y="1600200"/>
            <a:ext cx="19287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 data read busses</a:t>
            </a:r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>
            <a:off x="1981200" y="2514600"/>
            <a:ext cx="830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1981201" y="2057400"/>
            <a:ext cx="27080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 data read address busses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>
            <a:off x="1981200" y="2971800"/>
            <a:ext cx="830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1981201" y="2514600"/>
            <a:ext cx="21496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 address bus</a:t>
            </a:r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>
            <a:off x="1981200" y="3962400"/>
            <a:ext cx="2286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1981200" y="3048001"/>
            <a:ext cx="9959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  <a:p>
            <a:r>
              <a:rPr lang="en-US"/>
              <a:t>read bus</a:t>
            </a:r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>
            <a:off x="1981200" y="5410200"/>
            <a:ext cx="830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1981201" y="4953000"/>
            <a:ext cx="1991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 data write busses</a:t>
            </a:r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>
            <a:off x="1981200" y="5867400"/>
            <a:ext cx="830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1981200" y="5410200"/>
            <a:ext cx="27710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 data write address busses</a:t>
            </a:r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 flipV="1">
            <a:off x="6400800" y="1905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Text Box 22"/>
          <p:cNvSpPr txBox="1">
            <a:spLocks noChangeArrowheads="1"/>
          </p:cNvSpPr>
          <p:nvPr/>
        </p:nvSpPr>
        <p:spPr bwMode="auto">
          <a:xfrm>
            <a:off x="6705600" y="16764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16</a:t>
            </a:r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 flipV="1">
            <a:off x="6400800" y="2362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7" name="Text Box 24"/>
          <p:cNvSpPr txBox="1">
            <a:spLocks noChangeArrowheads="1"/>
          </p:cNvSpPr>
          <p:nvPr/>
        </p:nvSpPr>
        <p:spPr bwMode="auto">
          <a:xfrm>
            <a:off x="6705600" y="21336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24</a:t>
            </a:r>
          </a:p>
        </p:txBody>
      </p:sp>
      <p:sp>
        <p:nvSpPr>
          <p:cNvPr id="21528" name="Line 25"/>
          <p:cNvSpPr>
            <a:spLocks noChangeShapeType="1"/>
          </p:cNvSpPr>
          <p:nvPr/>
        </p:nvSpPr>
        <p:spPr bwMode="auto">
          <a:xfrm flipV="1">
            <a:off x="6400800" y="2819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Text Box 26"/>
          <p:cNvSpPr txBox="1">
            <a:spLocks noChangeArrowheads="1"/>
          </p:cNvSpPr>
          <p:nvPr/>
        </p:nvSpPr>
        <p:spPr bwMode="auto">
          <a:xfrm>
            <a:off x="6705600" y="25908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24</a:t>
            </a:r>
          </a:p>
        </p:txBody>
      </p:sp>
      <p:sp>
        <p:nvSpPr>
          <p:cNvPr id="21530" name="Line 27"/>
          <p:cNvSpPr>
            <a:spLocks noChangeShapeType="1"/>
          </p:cNvSpPr>
          <p:nvPr/>
        </p:nvSpPr>
        <p:spPr bwMode="auto">
          <a:xfrm flipV="1">
            <a:off x="6477000" y="5257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1" name="Text Box 28"/>
          <p:cNvSpPr txBox="1">
            <a:spLocks noChangeArrowheads="1"/>
          </p:cNvSpPr>
          <p:nvPr/>
        </p:nvSpPr>
        <p:spPr bwMode="auto">
          <a:xfrm>
            <a:off x="6781800" y="50292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16</a:t>
            </a:r>
          </a:p>
        </p:txBody>
      </p:sp>
      <p:sp>
        <p:nvSpPr>
          <p:cNvPr id="21532" name="Line 29"/>
          <p:cNvSpPr>
            <a:spLocks noChangeShapeType="1"/>
          </p:cNvSpPr>
          <p:nvPr/>
        </p:nvSpPr>
        <p:spPr bwMode="auto">
          <a:xfrm flipV="1">
            <a:off x="6477000" y="5715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3" name="Text Box 30"/>
          <p:cNvSpPr txBox="1">
            <a:spLocks noChangeArrowheads="1"/>
          </p:cNvSpPr>
          <p:nvPr/>
        </p:nvSpPr>
        <p:spPr bwMode="auto">
          <a:xfrm>
            <a:off x="6781800" y="54864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24</a:t>
            </a:r>
          </a:p>
        </p:txBody>
      </p:sp>
      <p:sp>
        <p:nvSpPr>
          <p:cNvPr id="21534" name="Line 31"/>
          <p:cNvSpPr>
            <a:spLocks noChangeShapeType="1"/>
          </p:cNvSpPr>
          <p:nvPr/>
        </p:nvSpPr>
        <p:spPr bwMode="auto">
          <a:xfrm>
            <a:off x="73152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5" name="Line 32"/>
          <p:cNvSpPr>
            <a:spLocks noChangeShapeType="1"/>
          </p:cNvSpPr>
          <p:nvPr/>
        </p:nvSpPr>
        <p:spPr bwMode="auto">
          <a:xfrm>
            <a:off x="74676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6" name="Line 33"/>
          <p:cNvSpPr>
            <a:spLocks noChangeShapeType="1"/>
          </p:cNvSpPr>
          <p:nvPr/>
        </p:nvSpPr>
        <p:spPr bwMode="auto">
          <a:xfrm flipV="1">
            <a:off x="71628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7" name="Line 34"/>
          <p:cNvSpPr>
            <a:spLocks noChangeShapeType="1"/>
          </p:cNvSpPr>
          <p:nvPr/>
        </p:nvSpPr>
        <p:spPr bwMode="auto">
          <a:xfrm>
            <a:off x="85344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8" name="Line 35"/>
          <p:cNvSpPr>
            <a:spLocks noChangeShapeType="1"/>
          </p:cNvSpPr>
          <p:nvPr/>
        </p:nvSpPr>
        <p:spPr bwMode="auto">
          <a:xfrm>
            <a:off x="86868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9" name="Line 36"/>
          <p:cNvSpPr>
            <a:spLocks noChangeShapeType="1"/>
          </p:cNvSpPr>
          <p:nvPr/>
        </p:nvSpPr>
        <p:spPr bwMode="auto">
          <a:xfrm>
            <a:off x="99822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0" name="Line 37"/>
          <p:cNvSpPr>
            <a:spLocks noChangeShapeType="1"/>
          </p:cNvSpPr>
          <p:nvPr/>
        </p:nvSpPr>
        <p:spPr bwMode="auto">
          <a:xfrm>
            <a:off x="101346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1" name="Line 38"/>
          <p:cNvSpPr>
            <a:spLocks noChangeShapeType="1"/>
          </p:cNvSpPr>
          <p:nvPr/>
        </p:nvSpPr>
        <p:spPr bwMode="auto">
          <a:xfrm flipV="1">
            <a:off x="83820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2" name="Line 39"/>
          <p:cNvSpPr>
            <a:spLocks noChangeShapeType="1"/>
          </p:cNvSpPr>
          <p:nvPr/>
        </p:nvSpPr>
        <p:spPr bwMode="auto">
          <a:xfrm flipV="1">
            <a:off x="8229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3" name="Line 40"/>
          <p:cNvSpPr>
            <a:spLocks noChangeShapeType="1"/>
          </p:cNvSpPr>
          <p:nvPr/>
        </p:nvSpPr>
        <p:spPr bwMode="auto">
          <a:xfrm flipV="1">
            <a:off x="80772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4" name="Line 41"/>
          <p:cNvSpPr>
            <a:spLocks noChangeShapeType="1"/>
          </p:cNvSpPr>
          <p:nvPr/>
        </p:nvSpPr>
        <p:spPr bwMode="auto">
          <a:xfrm>
            <a:off x="9829800" y="2057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5" name="Line 42"/>
          <p:cNvSpPr>
            <a:spLocks noChangeShapeType="1"/>
          </p:cNvSpPr>
          <p:nvPr/>
        </p:nvSpPr>
        <p:spPr bwMode="auto">
          <a:xfrm>
            <a:off x="74676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6" name="Line 43"/>
          <p:cNvSpPr>
            <a:spLocks noChangeShapeType="1"/>
          </p:cNvSpPr>
          <p:nvPr/>
        </p:nvSpPr>
        <p:spPr bwMode="auto">
          <a:xfrm>
            <a:off x="73152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7" name="Line 44"/>
          <p:cNvSpPr>
            <a:spLocks noChangeShapeType="1"/>
          </p:cNvSpPr>
          <p:nvPr/>
        </p:nvSpPr>
        <p:spPr bwMode="auto">
          <a:xfrm>
            <a:off x="87630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8" name="Line 45"/>
          <p:cNvSpPr>
            <a:spLocks noChangeShapeType="1"/>
          </p:cNvSpPr>
          <p:nvPr/>
        </p:nvSpPr>
        <p:spPr bwMode="auto">
          <a:xfrm>
            <a:off x="86106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9" name="Line 46"/>
          <p:cNvSpPr>
            <a:spLocks noChangeShapeType="1"/>
          </p:cNvSpPr>
          <p:nvPr/>
        </p:nvSpPr>
        <p:spPr bwMode="auto">
          <a:xfrm>
            <a:off x="101346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>
            <a:off x="99822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51" name="Line 48"/>
          <p:cNvSpPr>
            <a:spLocks noChangeShapeType="1"/>
          </p:cNvSpPr>
          <p:nvPr/>
        </p:nvSpPr>
        <p:spPr bwMode="auto">
          <a:xfrm>
            <a:off x="8382000" y="44958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52" name="Line 49"/>
          <p:cNvSpPr>
            <a:spLocks noChangeShapeType="1"/>
          </p:cNvSpPr>
          <p:nvPr/>
        </p:nvSpPr>
        <p:spPr bwMode="auto">
          <a:xfrm>
            <a:off x="8229600" y="44958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53" name="Line 51"/>
          <p:cNvSpPr>
            <a:spLocks noChangeShapeType="1"/>
          </p:cNvSpPr>
          <p:nvPr/>
        </p:nvSpPr>
        <p:spPr bwMode="auto">
          <a:xfrm flipV="1">
            <a:off x="3276600" y="3810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4" name="Text Box 52"/>
          <p:cNvSpPr txBox="1">
            <a:spLocks noChangeArrowheads="1"/>
          </p:cNvSpPr>
          <p:nvPr/>
        </p:nvSpPr>
        <p:spPr bwMode="auto">
          <a:xfrm>
            <a:off x="3581400" y="3581400"/>
            <a:ext cx="444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32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905000" y="2971801"/>
            <a:ext cx="4953000" cy="1830388"/>
            <a:chOff x="240" y="1872"/>
            <a:chExt cx="3120" cy="1153"/>
          </a:xfrm>
        </p:grpSpPr>
        <p:sp>
          <p:nvSpPr>
            <p:cNvPr id="21581" name="Line 50"/>
            <p:cNvSpPr>
              <a:spLocks noChangeShapeType="1"/>
            </p:cNvSpPr>
            <p:nvPr/>
          </p:nvSpPr>
          <p:spPr bwMode="auto">
            <a:xfrm>
              <a:off x="288" y="2496"/>
              <a:ext cx="1296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2" name="Line 53"/>
            <p:cNvSpPr>
              <a:spLocks noChangeShapeType="1"/>
            </p:cNvSpPr>
            <p:nvPr/>
          </p:nvSpPr>
          <p:spPr bwMode="auto">
            <a:xfrm>
              <a:off x="240" y="1872"/>
              <a:ext cx="3120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3" name="Text Box 54"/>
            <p:cNvSpPr txBox="1">
              <a:spLocks noChangeArrowheads="1"/>
            </p:cNvSpPr>
            <p:nvPr/>
          </p:nvSpPr>
          <p:spPr bwMode="auto">
            <a:xfrm>
              <a:off x="278" y="2618"/>
              <a:ext cx="75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Instruction</a:t>
              </a:r>
            </a:p>
            <a:p>
              <a:r>
                <a:rPr lang="en-US">
                  <a:solidFill>
                    <a:srgbClr val="FF3300"/>
                  </a:solidFill>
                </a:rPr>
                <a:t>fetch</a:t>
              </a: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1981200" y="2057401"/>
            <a:ext cx="4800600" cy="2779713"/>
            <a:chOff x="288" y="1296"/>
            <a:chExt cx="3024" cy="1751"/>
          </a:xfrm>
        </p:grpSpPr>
        <p:sp>
          <p:nvSpPr>
            <p:cNvPr id="21578" name="Line 56"/>
            <p:cNvSpPr>
              <a:spLocks noChangeShapeType="1"/>
            </p:cNvSpPr>
            <p:nvPr/>
          </p:nvSpPr>
          <p:spPr bwMode="auto">
            <a:xfrm>
              <a:off x="288" y="1296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Line 57"/>
            <p:cNvSpPr>
              <a:spLocks noChangeShapeType="1"/>
            </p:cNvSpPr>
            <p:nvPr/>
          </p:nvSpPr>
          <p:spPr bwMode="auto">
            <a:xfrm>
              <a:off x="288" y="1584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0" name="Text Box 58"/>
            <p:cNvSpPr txBox="1">
              <a:spLocks noChangeArrowheads="1"/>
            </p:cNvSpPr>
            <p:nvPr/>
          </p:nvSpPr>
          <p:spPr bwMode="auto">
            <a:xfrm>
              <a:off x="288" y="2640"/>
              <a:ext cx="93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Data read</a:t>
              </a:r>
            </a:p>
            <a:p>
              <a:r>
                <a:rPr lang="en-US">
                  <a:solidFill>
                    <a:srgbClr val="FF3300"/>
                  </a:solidFill>
                </a:rPr>
                <a:t>from memory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1981200" y="1489075"/>
            <a:ext cx="4800600" cy="3348038"/>
            <a:chOff x="288" y="938"/>
            <a:chExt cx="3024" cy="2109"/>
          </a:xfrm>
        </p:grpSpPr>
        <p:sp>
          <p:nvSpPr>
            <p:cNvPr id="21574" name="Line 60"/>
            <p:cNvSpPr>
              <a:spLocks noChangeShapeType="1"/>
            </p:cNvSpPr>
            <p:nvPr/>
          </p:nvSpPr>
          <p:spPr bwMode="auto">
            <a:xfrm>
              <a:off x="288" y="1296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5" name="Line 61"/>
            <p:cNvSpPr>
              <a:spLocks noChangeShapeType="1"/>
            </p:cNvSpPr>
            <p:nvPr/>
          </p:nvSpPr>
          <p:spPr bwMode="auto">
            <a:xfrm>
              <a:off x="288" y="1584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Text Box 62"/>
            <p:cNvSpPr txBox="1">
              <a:spLocks noChangeArrowheads="1"/>
            </p:cNvSpPr>
            <p:nvPr/>
          </p:nvSpPr>
          <p:spPr bwMode="auto">
            <a:xfrm>
              <a:off x="2198" y="938"/>
              <a:ext cx="45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D bus</a:t>
              </a:r>
            </a:p>
          </p:txBody>
        </p:sp>
        <p:sp>
          <p:nvSpPr>
            <p:cNvPr id="21577" name="Text Box 63"/>
            <p:cNvSpPr txBox="1">
              <a:spLocks noChangeArrowheads="1"/>
            </p:cNvSpPr>
            <p:nvPr/>
          </p:nvSpPr>
          <p:spPr bwMode="auto">
            <a:xfrm>
              <a:off x="288" y="2640"/>
              <a:ext cx="99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Single operand</a:t>
              </a:r>
            </a:p>
            <a:p>
              <a:r>
                <a:rPr lang="en-US">
                  <a:solidFill>
                    <a:srgbClr val="FF3300"/>
                  </a:solidFill>
                </a:rPr>
                <a:t>read</a:t>
              </a: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1981200" y="1447800"/>
            <a:ext cx="4800600" cy="3348038"/>
            <a:chOff x="288" y="938"/>
            <a:chExt cx="3024" cy="2109"/>
          </a:xfrm>
        </p:grpSpPr>
        <p:sp>
          <p:nvSpPr>
            <p:cNvPr id="21570" name="Line 66"/>
            <p:cNvSpPr>
              <a:spLocks noChangeShapeType="1"/>
            </p:cNvSpPr>
            <p:nvPr/>
          </p:nvSpPr>
          <p:spPr bwMode="auto">
            <a:xfrm>
              <a:off x="288" y="1296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Line 67"/>
            <p:cNvSpPr>
              <a:spLocks noChangeShapeType="1"/>
            </p:cNvSpPr>
            <p:nvPr/>
          </p:nvSpPr>
          <p:spPr bwMode="auto">
            <a:xfrm>
              <a:off x="288" y="1584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Text Box 68"/>
            <p:cNvSpPr txBox="1">
              <a:spLocks noChangeArrowheads="1"/>
            </p:cNvSpPr>
            <p:nvPr/>
          </p:nvSpPr>
          <p:spPr bwMode="auto">
            <a:xfrm>
              <a:off x="2198" y="938"/>
              <a:ext cx="78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C, D busses</a:t>
              </a:r>
            </a:p>
          </p:txBody>
        </p:sp>
        <p:sp>
          <p:nvSpPr>
            <p:cNvPr id="21573" name="Text Box 69"/>
            <p:cNvSpPr txBox="1">
              <a:spLocks noChangeArrowheads="1"/>
            </p:cNvSpPr>
            <p:nvPr/>
          </p:nvSpPr>
          <p:spPr bwMode="auto">
            <a:xfrm>
              <a:off x="288" y="2640"/>
              <a:ext cx="91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Dual operand</a:t>
              </a:r>
            </a:p>
            <a:p>
              <a:r>
                <a:rPr lang="en-US">
                  <a:solidFill>
                    <a:srgbClr val="FF3300"/>
                  </a:solidFill>
                </a:rPr>
                <a:t>read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1981200" y="1447800"/>
            <a:ext cx="4800600" cy="3348038"/>
            <a:chOff x="288" y="938"/>
            <a:chExt cx="3024" cy="2109"/>
          </a:xfrm>
        </p:grpSpPr>
        <p:sp>
          <p:nvSpPr>
            <p:cNvPr id="21566" name="Line 71"/>
            <p:cNvSpPr>
              <a:spLocks noChangeShapeType="1"/>
            </p:cNvSpPr>
            <p:nvPr/>
          </p:nvSpPr>
          <p:spPr bwMode="auto">
            <a:xfrm>
              <a:off x="288" y="1296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7" name="Line 72"/>
            <p:cNvSpPr>
              <a:spLocks noChangeShapeType="1"/>
            </p:cNvSpPr>
            <p:nvPr/>
          </p:nvSpPr>
          <p:spPr bwMode="auto">
            <a:xfrm>
              <a:off x="288" y="1584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8" name="Text Box 73"/>
            <p:cNvSpPr txBox="1">
              <a:spLocks noChangeArrowheads="1"/>
            </p:cNvSpPr>
            <p:nvPr/>
          </p:nvSpPr>
          <p:spPr bwMode="auto">
            <a:xfrm>
              <a:off x="2198" y="938"/>
              <a:ext cx="43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B bus</a:t>
              </a:r>
            </a:p>
          </p:txBody>
        </p:sp>
        <p:sp>
          <p:nvSpPr>
            <p:cNvPr id="21569" name="Text Box 74"/>
            <p:cNvSpPr txBox="1">
              <a:spLocks noChangeArrowheads="1"/>
            </p:cNvSpPr>
            <p:nvPr/>
          </p:nvSpPr>
          <p:spPr bwMode="auto">
            <a:xfrm>
              <a:off x="288" y="2640"/>
              <a:ext cx="91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Dual-multiply</a:t>
              </a:r>
            </a:p>
            <a:p>
              <a:r>
                <a:rPr lang="en-US">
                  <a:solidFill>
                    <a:srgbClr val="FF3300"/>
                  </a:solidFill>
                </a:rPr>
                <a:t>coefficient</a:t>
              </a:r>
            </a:p>
          </p:txBody>
        </p: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1981200" y="4191000"/>
            <a:ext cx="4800600" cy="1676400"/>
            <a:chOff x="288" y="2640"/>
            <a:chExt cx="3024" cy="1056"/>
          </a:xfrm>
        </p:grpSpPr>
        <p:sp>
          <p:nvSpPr>
            <p:cNvPr id="21563" name="Text Box 75"/>
            <p:cNvSpPr txBox="1">
              <a:spLocks noChangeArrowheads="1"/>
            </p:cNvSpPr>
            <p:nvPr/>
          </p:nvSpPr>
          <p:spPr bwMode="auto">
            <a:xfrm>
              <a:off x="288" y="2640"/>
              <a:ext cx="50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3300"/>
                  </a:solidFill>
                </a:rPr>
                <a:t>Writes</a:t>
              </a:r>
            </a:p>
          </p:txBody>
        </p:sp>
        <p:sp>
          <p:nvSpPr>
            <p:cNvPr id="21564" name="Line 76"/>
            <p:cNvSpPr>
              <a:spLocks noChangeShapeType="1"/>
            </p:cNvSpPr>
            <p:nvPr/>
          </p:nvSpPr>
          <p:spPr bwMode="auto">
            <a:xfrm flipH="1">
              <a:off x="288" y="3408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Line 77"/>
            <p:cNvSpPr>
              <a:spLocks noChangeShapeType="1"/>
            </p:cNvSpPr>
            <p:nvPr/>
          </p:nvSpPr>
          <p:spPr bwMode="auto">
            <a:xfrm flipH="1">
              <a:off x="288" y="3696"/>
              <a:ext cx="302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0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pipeline hazards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Processor structure:</a:t>
            </a:r>
          </a:p>
          <a:p>
            <a:pPr lvl="1"/>
            <a:r>
              <a:rPr lang="en-US" smtClean="0"/>
              <a:t>Three computation units.</a:t>
            </a:r>
          </a:p>
          <a:p>
            <a:pPr lvl="1"/>
            <a:r>
              <a:rPr lang="en-US" smtClean="0"/>
              <a:t>14 operators.</a:t>
            </a:r>
          </a:p>
          <a:p>
            <a:r>
              <a:rPr lang="en-US" smtClean="0"/>
              <a:t>Can perform two operations per instruction.</a:t>
            </a:r>
          </a:p>
          <a:p>
            <a:r>
              <a:rPr lang="en-US" smtClean="0"/>
              <a:t>Some combinations of operators are not legal.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51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hazards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A-unit ALU/A-unit ALU.</a:t>
            </a:r>
          </a:p>
          <a:p>
            <a:r>
              <a:rPr lang="en-US"/>
              <a:t>A-unit swap/A-unit swap.</a:t>
            </a:r>
          </a:p>
          <a:p>
            <a:r>
              <a:rPr lang="en-US"/>
              <a:t>D-unit ALU,shifter,MAC/D-unit ALU,shifter,MAC</a:t>
            </a:r>
          </a:p>
          <a:p>
            <a:r>
              <a:rPr lang="en-US"/>
              <a:t>D-unit shifter/D-unit shift, store</a:t>
            </a:r>
          </a:p>
          <a:p>
            <a:r>
              <a:rPr lang="en-US"/>
              <a:t>D-unit shift, store/D-unit shift, store</a:t>
            </a:r>
          </a:p>
          <a:p>
            <a:r>
              <a:rPr lang="en-US"/>
              <a:t>D-unit swap/D-unit swap</a:t>
            </a:r>
          </a:p>
          <a:p>
            <a:r>
              <a:rPr lang="en-US"/>
              <a:t>P-unit control/P-unit control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85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system performance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Caches introduce indeterminacy in execution time.</a:t>
            </a:r>
          </a:p>
          <a:p>
            <a:pPr lvl="1"/>
            <a:r>
              <a:rPr lang="en-US" smtClean="0"/>
              <a:t>Depends on order of execution.</a:t>
            </a:r>
          </a:p>
          <a:p>
            <a:r>
              <a:rPr lang="en-US" smtClean="0">
                <a:solidFill>
                  <a:srgbClr val="FF0000"/>
                </a:solidFill>
              </a:rPr>
              <a:t>Cache miss penalty</a:t>
            </a:r>
            <a:r>
              <a:rPr lang="en-US" smtClean="0"/>
              <a:t>: added time due to a cache miss.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27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cache misses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Compulsory miss: location has not been referenced before.</a:t>
            </a:r>
          </a:p>
          <a:p>
            <a:r>
              <a:rPr lang="en-US" smtClean="0"/>
              <a:t>Conflict miss: two locations are fighting for the same block.</a:t>
            </a:r>
          </a:p>
          <a:p>
            <a:r>
              <a:rPr lang="en-US" smtClean="0"/>
              <a:t>Capacity miss: working set is too large.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43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 power consumption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Most modern CPUs are designed with power consumption in mind to some degree.</a:t>
            </a:r>
          </a:p>
          <a:p>
            <a:r>
              <a:rPr lang="en-US" smtClean="0"/>
              <a:t>Power vs. energy:</a:t>
            </a:r>
          </a:p>
          <a:p>
            <a:pPr lvl="1"/>
            <a:r>
              <a:rPr lang="en-US" smtClean="0"/>
              <a:t>heat depends on power consumption;</a:t>
            </a:r>
          </a:p>
          <a:p>
            <a:pPr lvl="1"/>
            <a:r>
              <a:rPr lang="en-US" smtClean="0"/>
              <a:t>battery life depends on energy consumption.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71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CMOS power consumption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Voltage drops</a:t>
            </a:r>
            <a:r>
              <a:rPr lang="en-US" smtClean="0"/>
              <a:t>: power consumption proportional to V</a:t>
            </a:r>
            <a:r>
              <a:rPr lang="en-US" baseline="30000" smtClean="0"/>
              <a:t>2</a:t>
            </a:r>
            <a:r>
              <a:rPr lang="en-US" smtClean="0"/>
              <a:t>.</a:t>
            </a:r>
          </a:p>
          <a:p>
            <a:r>
              <a:rPr lang="en-US" smtClean="0">
                <a:solidFill>
                  <a:srgbClr val="FF0000"/>
                </a:solidFill>
              </a:rPr>
              <a:t>Toggling</a:t>
            </a:r>
            <a:r>
              <a:rPr lang="en-US" smtClean="0"/>
              <a:t>: more activity means more power.</a:t>
            </a:r>
          </a:p>
          <a:p>
            <a:r>
              <a:rPr lang="en-US" smtClean="0">
                <a:solidFill>
                  <a:srgbClr val="FF0000"/>
                </a:solidFill>
              </a:rPr>
              <a:t>Leakage</a:t>
            </a:r>
            <a:r>
              <a:rPr lang="en-US" smtClean="0"/>
              <a:t>: basic circuit characteristics; can be eliminated by disconnecting power.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610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 power-saving strategies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Reduce power supply voltage.</a:t>
            </a:r>
          </a:p>
          <a:p>
            <a:r>
              <a:rPr lang="en-US" smtClean="0"/>
              <a:t>Run at lower clock frequency.</a:t>
            </a:r>
          </a:p>
          <a:p>
            <a:r>
              <a:rPr lang="en-US" smtClean="0"/>
              <a:t>Disable function units with control signals when not in use.</a:t>
            </a:r>
          </a:p>
          <a:p>
            <a:r>
              <a:rPr lang="en-US" smtClean="0"/>
              <a:t>Disconnect parts from power supply when not in use.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5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C55x low power features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/>
              <a:t>Parallel execution units---longer idle shutdown times.</a:t>
            </a:r>
          </a:p>
          <a:p>
            <a:pPr>
              <a:lnSpc>
                <a:spcPct val="70000"/>
              </a:lnSpc>
            </a:pPr>
            <a:r>
              <a:rPr lang="en-US"/>
              <a:t>Multiple data widths:</a:t>
            </a:r>
          </a:p>
          <a:p>
            <a:pPr lvl="1">
              <a:lnSpc>
                <a:spcPct val="70000"/>
              </a:lnSpc>
            </a:pPr>
            <a:r>
              <a:rPr lang="en-US"/>
              <a:t>16-bit ALU vs. 40-bit ALU.</a:t>
            </a:r>
          </a:p>
          <a:p>
            <a:pPr>
              <a:lnSpc>
                <a:spcPct val="70000"/>
              </a:lnSpc>
            </a:pPr>
            <a:r>
              <a:rPr lang="en-US"/>
              <a:t>Instruction caches minimizes main memory accesses.</a:t>
            </a:r>
          </a:p>
          <a:p>
            <a:pPr>
              <a:lnSpc>
                <a:spcPct val="70000"/>
              </a:lnSpc>
            </a:pPr>
            <a:r>
              <a:rPr lang="en-US"/>
              <a:t>Power management:</a:t>
            </a:r>
          </a:p>
          <a:p>
            <a:pPr lvl="1">
              <a:lnSpc>
                <a:spcPct val="70000"/>
              </a:lnSpc>
            </a:pPr>
            <a:r>
              <a:rPr lang="en-US"/>
              <a:t>Function unit idle detection.</a:t>
            </a:r>
          </a:p>
          <a:p>
            <a:pPr lvl="1">
              <a:lnSpc>
                <a:spcPct val="70000"/>
              </a:lnSpc>
            </a:pPr>
            <a:r>
              <a:rPr lang="en-US"/>
              <a:t>Memory idle detection.</a:t>
            </a:r>
          </a:p>
          <a:p>
            <a:pPr lvl="1">
              <a:lnSpc>
                <a:spcPct val="70000"/>
              </a:lnSpc>
            </a:pPr>
            <a:r>
              <a:rPr lang="en-US"/>
              <a:t>User-configurable IDLE domains allow programmer control of what hardware is shut down.</a:t>
            </a:r>
          </a:p>
          <a:p>
            <a:pPr>
              <a:lnSpc>
                <a:spcPct val="70000"/>
              </a:lnSpc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 management styles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Static power management</a:t>
            </a:r>
            <a:r>
              <a:rPr lang="en-US" smtClean="0"/>
              <a:t>: does not depend on CPU activity.</a:t>
            </a:r>
          </a:p>
          <a:p>
            <a:pPr lvl="1"/>
            <a:r>
              <a:rPr lang="en-US" smtClean="0"/>
              <a:t>Example: user-activated power-down mode.</a:t>
            </a:r>
          </a:p>
          <a:p>
            <a:r>
              <a:rPr lang="en-US" smtClean="0">
                <a:solidFill>
                  <a:srgbClr val="FF0000"/>
                </a:solidFill>
              </a:rPr>
              <a:t>Dynamic power management</a:t>
            </a:r>
            <a:r>
              <a:rPr lang="en-US" smtClean="0"/>
              <a:t>: based on CPU activity.</a:t>
            </a:r>
          </a:p>
          <a:p>
            <a:pPr lvl="1"/>
            <a:r>
              <a:rPr lang="en-US" smtClean="0"/>
              <a:t>Example: disabling off function units.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Several instructions are executed simultaneously at different stages of completion.</a:t>
            </a:r>
          </a:p>
          <a:p>
            <a:r>
              <a:rPr lang="en-US" smtClean="0"/>
              <a:t>Various conditions can cause </a:t>
            </a:r>
            <a:r>
              <a:rPr lang="en-US" smtClean="0">
                <a:solidFill>
                  <a:srgbClr val="FF0000"/>
                </a:solidFill>
              </a:rPr>
              <a:t>pipeline bubbles</a:t>
            </a:r>
            <a:r>
              <a:rPr lang="en-US" smtClean="0"/>
              <a:t> that reduce utilization:</a:t>
            </a:r>
          </a:p>
          <a:p>
            <a:pPr lvl="1"/>
            <a:r>
              <a:rPr lang="en-US" smtClean="0"/>
              <a:t>branches;</a:t>
            </a:r>
          </a:p>
          <a:p>
            <a:pPr lvl="1"/>
            <a:r>
              <a:rPr lang="en-US" smtClean="0"/>
              <a:t>memory system delays;</a:t>
            </a:r>
          </a:p>
          <a:p>
            <a:pPr lvl="1"/>
            <a:r>
              <a:rPr lang="en-US" smtClean="0"/>
              <a:t>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034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Application: PowerPC 603 energy features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Provides doze, nap, sleep modes.</a:t>
            </a:r>
          </a:p>
          <a:p>
            <a:r>
              <a:rPr lang="en-US" smtClean="0"/>
              <a:t>Dynamic power management features:</a:t>
            </a:r>
          </a:p>
          <a:p>
            <a:pPr lvl="1"/>
            <a:r>
              <a:rPr lang="en-US" smtClean="0"/>
              <a:t>Uses static logic.</a:t>
            </a:r>
          </a:p>
          <a:p>
            <a:pPr lvl="1"/>
            <a:r>
              <a:rPr lang="en-US" smtClean="0"/>
              <a:t>Can shut down unused execution units.</a:t>
            </a:r>
          </a:p>
          <a:p>
            <a:pPr lvl="1"/>
            <a:r>
              <a:rPr lang="en-US" smtClean="0"/>
              <a:t>Cache organized into subarrays to minimize amount of active circuitry.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45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PowerPC 603 activity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Percentage of time units are idle for SPEC integer/floating-point:</a:t>
            </a:r>
          </a:p>
          <a:p>
            <a:pPr>
              <a:buFont typeface="Monotype Sort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unit			Specint92		Specfp92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D cache		29%			28%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I cache		29%			17%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load/store		35%			17%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fixed-point		38%			76%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floating-point		99%			30%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system register	89%			97%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546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Power-down costs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Going into a power-down mode costs:</a:t>
            </a:r>
          </a:p>
          <a:p>
            <a:pPr lvl="1"/>
            <a:r>
              <a:rPr lang="en-US" smtClean="0"/>
              <a:t>time;</a:t>
            </a:r>
          </a:p>
          <a:p>
            <a:pPr lvl="1"/>
            <a:r>
              <a:rPr lang="en-US" smtClean="0"/>
              <a:t>energy.</a:t>
            </a:r>
          </a:p>
          <a:p>
            <a:r>
              <a:rPr lang="en-US" smtClean="0"/>
              <a:t>Must determine if going into mode is worthwhile.</a:t>
            </a:r>
          </a:p>
          <a:p>
            <a:r>
              <a:rPr lang="en-US" smtClean="0"/>
              <a:t>Can model CPU power states with power state machine.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261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NXP LPC 1311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Four power </a:t>
            </a:r>
            <a:r>
              <a:rPr lang="en-US" dirty="0"/>
              <a:t>modes:</a:t>
            </a:r>
          </a:p>
          <a:p>
            <a:pPr lvl="1"/>
            <a:r>
              <a:rPr lang="en-US" dirty="0"/>
              <a:t>Run: normal operation.</a:t>
            </a:r>
          </a:p>
          <a:p>
            <a:pPr lvl="1"/>
            <a:r>
              <a:rPr lang="en-US" dirty="0" smtClean="0"/>
              <a:t>Sleep: </a:t>
            </a:r>
            <a:r>
              <a:rPr lang="en-US" dirty="0"/>
              <a:t>stops CPU clock, with </a:t>
            </a:r>
            <a:r>
              <a:rPr lang="en-US" dirty="0" smtClean="0"/>
              <a:t>CPU and peripheral logic still </a:t>
            </a:r>
            <a:r>
              <a:rPr lang="en-US" dirty="0"/>
              <a:t>powered</a:t>
            </a:r>
            <a:r>
              <a:rPr lang="en-US" dirty="0" smtClean="0"/>
              <a:t>. Peripherals may initiate interrupts that wake up the CPU.</a:t>
            </a:r>
            <a:endParaRPr lang="en-US" dirty="0"/>
          </a:p>
          <a:p>
            <a:pPr lvl="1"/>
            <a:r>
              <a:rPr lang="en-US" dirty="0" smtClean="0"/>
              <a:t>Deep sleep</a:t>
            </a:r>
            <a:r>
              <a:rPr lang="en-US" dirty="0"/>
              <a:t>: </a:t>
            </a:r>
            <a:r>
              <a:rPr lang="en-US" dirty="0" smtClean="0"/>
              <a:t>stops CPU clock, powers down most analog blocks, maintains CPU and peripheral registers and SRAM values.</a:t>
            </a:r>
          </a:p>
          <a:p>
            <a:pPr lvl="1"/>
            <a:r>
              <a:rPr lang="en-US" dirty="0" smtClean="0"/>
              <a:t>Deep power-down: power and clocks shut down to entire chip, registers and SRAM not maintained.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9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LPC1311 power state machine</a:t>
            </a:r>
          </a:p>
        </p:txBody>
      </p:sp>
      <p:sp>
        <p:nvSpPr>
          <p:cNvPr id="35845" name="Oval 4"/>
          <p:cNvSpPr>
            <a:spLocks noChangeArrowheads="1"/>
          </p:cNvSpPr>
          <p:nvPr/>
        </p:nvSpPr>
        <p:spPr bwMode="auto">
          <a:xfrm>
            <a:off x="5181600" y="2362200"/>
            <a:ext cx="1066800" cy="609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/>
              <a:t>run</a:t>
            </a:r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3048000" y="4572000"/>
            <a:ext cx="1219200" cy="5334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smtClean="0"/>
              <a:t>sleep</a:t>
            </a:r>
            <a:endParaRPr lang="en-US" dirty="0"/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5143500" y="4539218"/>
            <a:ext cx="1143000" cy="609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smtClean="0"/>
              <a:t>deep sleep</a:t>
            </a:r>
            <a:endParaRPr lang="en-US" dirty="0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V="1">
            <a:off x="3352800" y="2667000"/>
            <a:ext cx="1828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3962400" y="2895600"/>
            <a:ext cx="1447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 flipV="1">
            <a:off x="5869135" y="2967038"/>
            <a:ext cx="0" cy="15721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5498005" y="2941638"/>
            <a:ext cx="16625" cy="1664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007915" y="1851046"/>
            <a:ext cx="14141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run</a:t>
            </a:r>
            <a:r>
              <a:rPr lang="en-US" dirty="0"/>
              <a:t> = </a:t>
            </a:r>
            <a:r>
              <a:rPr lang="en-US" dirty="0" smtClean="0"/>
              <a:t>56 </a:t>
            </a:r>
            <a:r>
              <a:rPr lang="en-US" dirty="0" err="1" smtClean="0"/>
              <a:t>mW</a:t>
            </a:r>
            <a:endParaRPr lang="en-US" dirty="0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667000" y="5410200"/>
            <a:ext cx="15853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/>
              <a:t>P</a:t>
            </a:r>
            <a:r>
              <a:rPr lang="en-US" baseline="-25000" dirty="0" err="1" smtClean="0"/>
              <a:t>sleep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6.6 </a:t>
            </a:r>
            <a:r>
              <a:rPr lang="en-US" dirty="0" err="1" smtClean="0"/>
              <a:t>mW</a:t>
            </a:r>
            <a:endParaRPr lang="en-US" dirty="0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808897" y="5410387"/>
            <a:ext cx="17709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/>
              <a:t>P</a:t>
            </a:r>
            <a:r>
              <a:rPr lang="en-US" baseline="-25000" dirty="0" err="1" smtClean="0"/>
              <a:t>deep</a:t>
            </a:r>
            <a:r>
              <a:rPr lang="en-US" dirty="0"/>
              <a:t> </a:t>
            </a:r>
            <a:r>
              <a:rPr lang="en-US" baseline="-25000" dirty="0" smtClean="0"/>
              <a:t>sleep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89 </a:t>
            </a:r>
            <a:r>
              <a:rPr lang="en-US" dirty="0" smtClean="0">
                <a:latin typeface="Symbol" pitchFamily="18" charset="2"/>
              </a:rPr>
              <a:t>m</a:t>
            </a:r>
            <a:r>
              <a:rPr lang="en-US" dirty="0"/>
              <a:t>A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3581401" y="2895600"/>
            <a:ext cx="7521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2.9 </a:t>
            </a:r>
            <a:r>
              <a:rPr lang="en-US" dirty="0" err="1">
                <a:latin typeface="Symbol" pitchFamily="18" charset="2"/>
              </a:rPr>
              <a:t>m</a:t>
            </a:r>
            <a:r>
              <a:rPr lang="en-US" dirty="0" err="1"/>
              <a:t>s</a:t>
            </a:r>
            <a:endParaRPr lang="en-US" dirty="0"/>
          </a:p>
        </p:txBody>
      </p:sp>
      <p:sp>
        <p:nvSpPr>
          <p:cNvPr id="35859" name="Text Box 20"/>
          <p:cNvSpPr txBox="1">
            <a:spLocks noChangeArrowheads="1"/>
          </p:cNvSpPr>
          <p:nvPr/>
        </p:nvSpPr>
        <p:spPr bwMode="auto">
          <a:xfrm>
            <a:off x="5869135" y="3971428"/>
            <a:ext cx="8691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23.6 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6885991" y="4577834"/>
            <a:ext cx="2014451" cy="609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 smtClean="0"/>
              <a:t>deep power</a:t>
            </a:r>
            <a:r>
              <a:rPr lang="en-US" dirty="0"/>
              <a:t>-</a:t>
            </a:r>
            <a:r>
              <a:rPr lang="en-US" dirty="0" smtClean="0"/>
              <a:t>down</a:t>
            </a:r>
            <a:endParaRPr lang="en-US" dirty="0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6717220" y="5410200"/>
            <a:ext cx="2351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 smtClean="0"/>
              <a:t>P</a:t>
            </a:r>
            <a:r>
              <a:rPr lang="en-US" baseline="-25000" dirty="0" err="1" smtClean="0"/>
              <a:t>deep</a:t>
            </a:r>
            <a:r>
              <a:rPr lang="en-US" dirty="0"/>
              <a:t> </a:t>
            </a:r>
            <a:r>
              <a:rPr lang="en-US" baseline="-25000" dirty="0" smtClean="0"/>
              <a:t>power</a:t>
            </a:r>
            <a:r>
              <a:rPr lang="en-US" baseline="-25000" dirty="0"/>
              <a:t>-</a:t>
            </a:r>
            <a:r>
              <a:rPr lang="en-US" baseline="-25000" dirty="0" smtClean="0"/>
              <a:t>down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667 </a:t>
            </a:r>
            <a:r>
              <a:rPr lang="en-US" dirty="0" err="1" smtClean="0"/>
              <a:t>nA</a:t>
            </a:r>
            <a:endParaRPr lang="en-US" dirty="0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 flipV="1">
            <a:off x="6162330" y="2849193"/>
            <a:ext cx="1432732" cy="17306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6223641" y="2667000"/>
            <a:ext cx="1664615" cy="19389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160487" y="3267119"/>
            <a:ext cx="8114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240 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63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management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Different physical mechanisms require different strategies:</a:t>
                </a:r>
              </a:p>
              <a:p>
                <a:pPr lvl="1"/>
                <a:r>
                  <a:rPr lang="en-US" dirty="0" smtClean="0"/>
                  <a:t>Dynamic voltage and frequency scaling (DVFS) for low leakage.</a:t>
                </a:r>
              </a:p>
              <a:p>
                <a:pPr lvl="1"/>
                <a:r>
                  <a:rPr lang="en-US" dirty="0" smtClean="0"/>
                  <a:t>Race-to-dark for high leakage.</a:t>
                </a:r>
              </a:p>
              <a:p>
                <a:r>
                  <a:rPr lang="en-US" dirty="0" smtClean="0"/>
                  <a:t>Total energy consumption comes from dynamic and static power consumption mechanisms: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𝐸</m:t>
                        </m:r>
                      </m:e>
                      <m:sub>
                        <m:r>
                          <a:rPr lang="en-US" i="1"/>
                          <m:t>𝑡𝑜𝑡</m:t>
                        </m:r>
                      </m:sub>
                    </m:sSub>
                    <m:r>
                      <a:rPr lang="en-US" i="1"/>
                      <m:t>=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0</m:t>
                        </m:r>
                      </m:sub>
                      <m:sup>
                        <m:r>
                          <a:rPr lang="en-US" i="1"/>
                          <m:t>𝑇</m:t>
                        </m:r>
                      </m:sup>
                      <m:e>
                        <m:r>
                          <a:rPr lang="en-US" i="1"/>
                          <m:t>𝑃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r>
                              <a:rPr lang="en-US" i="1"/>
                              <m:t>𝑡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  <m:r>
                      <a:rPr lang="en-US" i="1"/>
                      <m:t>=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0</m:t>
                        </m:r>
                      </m:sub>
                      <m:sup>
                        <m:r>
                          <a:rPr lang="en-US" i="1"/>
                          <m:t>𝑇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/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𝑃</m:t>
                                </m:r>
                              </m:e>
                              <m:sub>
                                <m:r>
                                  <a:rPr lang="en-US" i="1"/>
                                  <m:t>𝑑𝑦𝑛</m:t>
                                </m:r>
                              </m:sub>
                            </m:sSub>
                            <m:r>
                              <a:rPr lang="en-US" i="1"/>
                              <m:t>(</m:t>
                            </m:r>
                            <m:r>
                              <a:rPr lang="en-US" i="1"/>
                              <m:t>𝑡</m:t>
                            </m:r>
                            <m:r>
                              <a:rPr lang="en-US" i="1"/>
                              <m:t>)+</m:t>
                            </m:r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𝑃</m:t>
                                </m:r>
                              </m:e>
                              <m:sub>
                                <m:r>
                                  <a:rPr lang="en-US" i="1"/>
                                  <m:t>𝑠𝑡𝑎𝑡𝑖𝑐</m:t>
                                </m:r>
                              </m:sub>
                            </m:sSub>
                            <m:r>
                              <a:rPr lang="en-US" i="1"/>
                              <m:t>(</m:t>
                            </m:r>
                            <m:r>
                              <a:rPr lang="en-US" i="1"/>
                              <m:t>𝑡</m:t>
                            </m:r>
                            <m:r>
                              <a:rPr lang="en-US" i="1"/>
                              <m:t>)</m:t>
                            </m:r>
                          </m:e>
                        </m:d>
                        <m:r>
                          <a:rPr lang="en-US" i="1"/>
                          <m:t>𝑑𝑡</m:t>
                        </m:r>
                      </m:e>
                    </m:nary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6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power management strategies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DVFS used for cases when power consumption is dominated by dynamic power.</a:t>
            </a:r>
          </a:p>
          <a:p>
            <a:r>
              <a:rPr lang="en-US" dirty="0" smtClean="0"/>
              <a:t>Characteristics as a function of power supply voltage:</a:t>
            </a:r>
          </a:p>
          <a:p>
            <a:pPr lvl="1"/>
            <a:r>
              <a:rPr lang="en-US" dirty="0" smtClean="0"/>
              <a:t>Clock frequency proportional to power supply.</a:t>
            </a:r>
          </a:p>
          <a:p>
            <a:pPr lvl="1"/>
            <a:r>
              <a:rPr lang="en-US" dirty="0" smtClean="0"/>
              <a:t>Power consumption proportional to square of power supply.</a:t>
            </a:r>
          </a:p>
          <a:p>
            <a:r>
              <a:rPr lang="en-US" dirty="0" smtClean="0"/>
              <a:t>Reducing power supply voltage reduces performance but reduces power consumption more.</a:t>
            </a:r>
          </a:p>
          <a:p>
            <a:r>
              <a:rPr lang="en-US" dirty="0" smtClean="0"/>
              <a:t>Adjust power supply voltage to level just fast enough for current tasks.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Race-to-dark used when power consumption is dominated by static power.</a:t>
            </a:r>
          </a:p>
          <a:p>
            <a:r>
              <a:rPr lang="en-US" dirty="0" smtClean="0"/>
              <a:t>Run as fast as possible, then remove power supply from logic to eliminate static power consumption.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8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and security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Programs that perform important operations should run in trusted mode.</a:t>
            </a:r>
          </a:p>
          <a:p>
            <a:r>
              <a:rPr lang="en-US" dirty="0" smtClean="0"/>
              <a:t>Supervisor mode, memory management provide some level of trust but does not ensure that the code comes from a trusted source.</a:t>
            </a:r>
          </a:p>
          <a:p>
            <a:r>
              <a:rPr lang="en-US" dirty="0" smtClean="0"/>
              <a:t>Testing a digital signature for software before executing ensures that the software comes from a trusted source.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5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Trusted programs and root of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Checking a digital signature for code requires a public key.</a:t>
            </a:r>
          </a:p>
          <a:p>
            <a:pPr lvl="1"/>
            <a:r>
              <a:rPr lang="en-US" dirty="0" smtClean="0"/>
              <a:t>Public key must come from a trusted source.</a:t>
            </a:r>
          </a:p>
          <a:p>
            <a:r>
              <a:rPr lang="en-US" dirty="0" smtClean="0"/>
              <a:t>A trusted program may rely on another trusted program, etc.</a:t>
            </a:r>
          </a:p>
          <a:p>
            <a:pPr lvl="1"/>
            <a:r>
              <a:rPr lang="en-US" dirty="0" smtClean="0"/>
              <a:t>New program’s level of trustworthiness depends on the previous program’s trustworthiness.</a:t>
            </a:r>
          </a:p>
          <a:p>
            <a:r>
              <a:rPr lang="en-US" dirty="0" smtClean="0"/>
              <a:t>Trust must eventually be traced back to a root of trust that provides known trust.</a:t>
            </a:r>
          </a:p>
          <a:p>
            <a:r>
              <a:rPr lang="en-US" dirty="0" smtClean="0"/>
              <a:t>Root of trust can be provided with a hardware key that cannot be altered.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cards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Smart cards are used for financial, medical, other types of secure information.</a:t>
            </a:r>
          </a:p>
          <a:p>
            <a:pPr lvl="1"/>
            <a:r>
              <a:rPr lang="en-US" dirty="0" smtClean="0"/>
              <a:t>Must operate at very low energy levels and very low cost.</a:t>
            </a:r>
          </a:p>
          <a:p>
            <a:r>
              <a:rPr lang="en-US" dirty="0" smtClean="0"/>
              <a:t>Runs from </a:t>
            </a:r>
            <a:r>
              <a:rPr lang="en-US" dirty="0" err="1" smtClean="0"/>
              <a:t>extneral</a:t>
            </a:r>
            <a:r>
              <a:rPr lang="en-US" dirty="0" smtClean="0"/>
              <a:t> power supply.</a:t>
            </a:r>
          </a:p>
          <a:p>
            <a:r>
              <a:rPr lang="en-US" dirty="0" smtClean="0"/>
              <a:t>Some code held in ROM.</a:t>
            </a:r>
          </a:p>
          <a:p>
            <a:r>
              <a:rPr lang="en-US" dirty="0" smtClean="0"/>
              <a:t>Permanent storage in non-volatile EEPROM.</a:t>
            </a:r>
          </a:p>
          <a:p>
            <a:r>
              <a:rPr lang="en-US" dirty="0" smtClean="0"/>
              <a:t>Cryptography engine provides low power operation, trusted functions.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58200" y="2243051"/>
            <a:ext cx="1234440" cy="1234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155180" y="4414751"/>
            <a:ext cx="982980" cy="9829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583930" y="4414751"/>
            <a:ext cx="982980" cy="9829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012680" y="4384271"/>
            <a:ext cx="982980" cy="9829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EEPROM</a:t>
            </a:r>
            <a:endParaRPr lang="en-US" sz="16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583680" y="3881351"/>
            <a:ext cx="4998720" cy="1905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2"/>
          </p:cNvCxnSpPr>
          <p:nvPr/>
        </p:nvCxnSpPr>
        <p:spPr>
          <a:xfrm>
            <a:off x="9075420" y="3477491"/>
            <a:ext cx="0" cy="434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0"/>
          </p:cNvCxnSpPr>
          <p:nvPr/>
        </p:nvCxnSpPr>
        <p:spPr>
          <a:xfrm flipV="1">
            <a:off x="7646670" y="3911831"/>
            <a:ext cx="0" cy="5029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075420" y="3911831"/>
            <a:ext cx="0" cy="5029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0504170" y="3881351"/>
            <a:ext cx="0" cy="5029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119360" y="2243051"/>
            <a:ext cx="1234440" cy="1234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crypto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797041" y="2243051"/>
            <a:ext cx="1234440" cy="1234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I/O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7414261" y="3469871"/>
            <a:ext cx="0" cy="434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0736580" y="3477491"/>
            <a:ext cx="0" cy="434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34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 measures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Latency</a:t>
            </a:r>
            <a:r>
              <a:rPr lang="en-US" smtClean="0"/>
              <a:t>: time it takes for an instruction to get through the pipeline.</a:t>
            </a:r>
          </a:p>
          <a:p>
            <a:r>
              <a:rPr lang="en-US" smtClean="0">
                <a:solidFill>
                  <a:srgbClr val="FF0000"/>
                </a:solidFill>
              </a:rPr>
              <a:t>Throughput</a:t>
            </a:r>
            <a:r>
              <a:rPr lang="en-US" smtClean="0"/>
              <a:t>: number of instructions executed per time period.</a:t>
            </a:r>
          </a:p>
          <a:p>
            <a:r>
              <a:rPr lang="en-US" smtClean="0"/>
              <a:t>Pipelining increases throughput without reducing latency.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5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ARM7 pipeline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ARM 7 has 3-stage pipe: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fetch</a:t>
            </a:r>
            <a:r>
              <a:rPr lang="en-US" smtClean="0"/>
              <a:t> instruction from memory;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decode</a:t>
            </a:r>
            <a:r>
              <a:rPr lang="en-US" smtClean="0"/>
              <a:t> opcode and operands;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execute</a:t>
            </a:r>
            <a:r>
              <a:rPr lang="en-US" smtClean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94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pipeline execution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712076" y="2320925"/>
            <a:ext cx="1877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add r0,r1,#5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378076" y="3219450"/>
            <a:ext cx="18774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sub r2,r3,r6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063875" y="3997325"/>
            <a:ext cx="14542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cmp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r2,#3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140075" y="2397125"/>
            <a:ext cx="1447800" cy="4572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fetch</a:t>
            </a:r>
          </a:p>
        </p:txBody>
      </p:sp>
      <p:sp>
        <p:nvSpPr>
          <p:cNvPr id="8201" name="Line 10"/>
          <p:cNvSpPr>
            <a:spLocks noChangeShapeType="1"/>
          </p:cNvSpPr>
          <p:nvPr/>
        </p:nvSpPr>
        <p:spPr bwMode="auto">
          <a:xfrm>
            <a:off x="3063875" y="4683125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8153401" y="4724400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587875" y="2397125"/>
            <a:ext cx="1447800" cy="1219200"/>
            <a:chOff x="1930" y="1510"/>
            <a:chExt cx="912" cy="768"/>
          </a:xfrm>
        </p:grpSpPr>
        <p:sp>
          <p:nvSpPr>
            <p:cNvPr id="8218" name="Rectangle 8"/>
            <p:cNvSpPr>
              <a:spLocks noChangeArrowheads="1"/>
            </p:cNvSpPr>
            <p:nvPr/>
          </p:nvSpPr>
          <p:spPr bwMode="auto">
            <a:xfrm>
              <a:off x="1930" y="1510"/>
              <a:ext cx="912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  <p:sp>
          <p:nvSpPr>
            <p:cNvPr id="8219" name="Rectangle 12"/>
            <p:cNvSpPr>
              <a:spLocks noChangeArrowheads="1"/>
            </p:cNvSpPr>
            <p:nvPr/>
          </p:nvSpPr>
          <p:spPr bwMode="auto">
            <a:xfrm>
              <a:off x="1930" y="1990"/>
              <a:ext cx="912" cy="288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fetch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035675" y="2397125"/>
            <a:ext cx="1447800" cy="1981200"/>
            <a:chOff x="2842" y="1510"/>
            <a:chExt cx="912" cy="1248"/>
          </a:xfrm>
        </p:grpSpPr>
        <p:sp>
          <p:nvSpPr>
            <p:cNvPr id="8215" name="Rectangle 9"/>
            <p:cNvSpPr>
              <a:spLocks noChangeArrowheads="1"/>
            </p:cNvSpPr>
            <p:nvPr/>
          </p:nvSpPr>
          <p:spPr bwMode="auto">
            <a:xfrm>
              <a:off x="2842" y="1510"/>
              <a:ext cx="864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execute</a:t>
              </a:r>
            </a:p>
          </p:txBody>
        </p:sp>
        <p:sp>
          <p:nvSpPr>
            <p:cNvPr id="8216" name="Rectangle 13"/>
            <p:cNvSpPr>
              <a:spLocks noChangeArrowheads="1"/>
            </p:cNvSpPr>
            <p:nvPr/>
          </p:nvSpPr>
          <p:spPr bwMode="auto">
            <a:xfrm>
              <a:off x="2842" y="1990"/>
              <a:ext cx="912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  <p:sp>
          <p:nvSpPr>
            <p:cNvPr id="8217" name="Rectangle 15"/>
            <p:cNvSpPr>
              <a:spLocks noChangeArrowheads="1"/>
            </p:cNvSpPr>
            <p:nvPr/>
          </p:nvSpPr>
          <p:spPr bwMode="auto">
            <a:xfrm>
              <a:off x="2842" y="2470"/>
              <a:ext cx="912" cy="288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fetch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483475" y="3159125"/>
            <a:ext cx="1447800" cy="1219200"/>
            <a:chOff x="3754" y="1990"/>
            <a:chExt cx="912" cy="768"/>
          </a:xfrm>
        </p:grpSpPr>
        <p:sp>
          <p:nvSpPr>
            <p:cNvPr id="8213" name="Rectangle 14"/>
            <p:cNvSpPr>
              <a:spLocks noChangeArrowheads="1"/>
            </p:cNvSpPr>
            <p:nvPr/>
          </p:nvSpPr>
          <p:spPr bwMode="auto">
            <a:xfrm>
              <a:off x="3754" y="1990"/>
              <a:ext cx="864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execute</a:t>
              </a:r>
            </a:p>
          </p:txBody>
        </p:sp>
        <p:sp>
          <p:nvSpPr>
            <p:cNvPr id="8214" name="Rectangle 16"/>
            <p:cNvSpPr>
              <a:spLocks noChangeArrowheads="1"/>
            </p:cNvSpPr>
            <p:nvPr/>
          </p:nvSpPr>
          <p:spPr bwMode="auto">
            <a:xfrm>
              <a:off x="3754" y="2470"/>
              <a:ext cx="912" cy="28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decode</a:t>
              </a:r>
            </a:p>
          </p:txBody>
        </p:sp>
      </p:grp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8931275" y="3921125"/>
            <a:ext cx="1371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execute</a:t>
            </a:r>
          </a:p>
        </p:txBody>
      </p:sp>
      <p:sp>
        <p:nvSpPr>
          <p:cNvPr id="8207" name="Line 18"/>
          <p:cNvSpPr>
            <a:spLocks noChangeShapeType="1"/>
          </p:cNvSpPr>
          <p:nvPr/>
        </p:nvSpPr>
        <p:spPr bwMode="auto">
          <a:xfrm>
            <a:off x="3886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Text Box 19"/>
          <p:cNvSpPr txBox="1">
            <a:spLocks noChangeArrowheads="1"/>
          </p:cNvSpPr>
          <p:nvPr/>
        </p:nvSpPr>
        <p:spPr bwMode="auto">
          <a:xfrm>
            <a:off x="3733800" y="4876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1</a:t>
            </a:r>
            <a:endParaRPr lang="en-US"/>
          </a:p>
        </p:txBody>
      </p:sp>
      <p:sp>
        <p:nvSpPr>
          <p:cNvPr id="8209" name="Line 20"/>
          <p:cNvSpPr>
            <a:spLocks noChangeShapeType="1"/>
          </p:cNvSpPr>
          <p:nvPr/>
        </p:nvSpPr>
        <p:spPr bwMode="auto">
          <a:xfrm>
            <a:off x="5410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Text Box 21"/>
          <p:cNvSpPr txBox="1">
            <a:spLocks noChangeArrowheads="1"/>
          </p:cNvSpPr>
          <p:nvPr/>
        </p:nvSpPr>
        <p:spPr bwMode="auto">
          <a:xfrm>
            <a:off x="5257800" y="4876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2</a:t>
            </a:r>
            <a:endParaRPr lang="en-US"/>
          </a:p>
        </p:txBody>
      </p:sp>
      <p:sp>
        <p:nvSpPr>
          <p:cNvPr id="8211" name="Line 22"/>
          <p:cNvSpPr>
            <a:spLocks noChangeShapeType="1"/>
          </p:cNvSpPr>
          <p:nvPr/>
        </p:nvSpPr>
        <p:spPr bwMode="auto">
          <a:xfrm>
            <a:off x="6781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Text Box 23"/>
          <p:cNvSpPr txBox="1">
            <a:spLocks noChangeArrowheads="1"/>
          </p:cNvSpPr>
          <p:nvPr/>
        </p:nvSpPr>
        <p:spPr bwMode="auto">
          <a:xfrm>
            <a:off x="6629400" y="4876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animBg="1" autoUpdateAnimBg="0"/>
      <p:bldP spid="3790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Pipeline stalls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If every step cannot be completed in the same amount of time, pipeline stalls.</a:t>
            </a:r>
          </a:p>
          <a:p>
            <a:r>
              <a:rPr lang="en-US" smtClean="0"/>
              <a:t>Bubbles introduced by stall increase latency, reduce throughput.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5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multi-cycle LDMIA instruction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733801" y="2209800"/>
            <a:ext cx="854075" cy="4572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fetch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0" y="2209800"/>
            <a:ext cx="838200" cy="4572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decode</a:t>
            </a:r>
          </a:p>
        </p:txBody>
      </p:sp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5410200" y="22098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chemeClr val="bg1"/>
                </a:solidFill>
              </a:rPr>
              <a:t>ex ld r2</a:t>
            </a:r>
          </a:p>
        </p:txBody>
      </p:sp>
      <p:sp>
        <p:nvSpPr>
          <p:cNvPr id="10248" name="Text Box 28"/>
          <p:cNvSpPr txBox="1">
            <a:spLocks noChangeArrowheads="1"/>
          </p:cNvSpPr>
          <p:nvPr/>
        </p:nvSpPr>
        <p:spPr bwMode="auto">
          <a:xfrm>
            <a:off x="1752601" y="2209800"/>
            <a:ext cx="18774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ldmia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r0,{r2,r3}</a:t>
            </a:r>
          </a:p>
        </p:txBody>
      </p:sp>
      <p:sp>
        <p:nvSpPr>
          <p:cNvPr id="10249" name="Text Box 29"/>
          <p:cNvSpPr txBox="1">
            <a:spLocks noChangeArrowheads="1"/>
          </p:cNvSpPr>
          <p:nvPr/>
        </p:nvSpPr>
        <p:spPr bwMode="auto">
          <a:xfrm>
            <a:off x="1752601" y="3124200"/>
            <a:ext cx="15953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sub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r2,r3,r6</a:t>
            </a:r>
          </a:p>
        </p:txBody>
      </p:sp>
      <p:sp>
        <p:nvSpPr>
          <p:cNvPr id="10250" name="Text Box 30"/>
          <p:cNvSpPr txBox="1">
            <a:spLocks noChangeArrowheads="1"/>
          </p:cNvSpPr>
          <p:nvPr/>
        </p:nvSpPr>
        <p:spPr bwMode="auto">
          <a:xfrm>
            <a:off x="1828800" y="4038600"/>
            <a:ext cx="11721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cmp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r2,#3</a:t>
            </a:r>
          </a:p>
        </p:txBody>
      </p:sp>
      <p:sp>
        <p:nvSpPr>
          <p:cNvPr id="10251" name="Rectangle 31"/>
          <p:cNvSpPr>
            <a:spLocks noChangeArrowheads="1"/>
          </p:cNvSpPr>
          <p:nvPr/>
        </p:nvSpPr>
        <p:spPr bwMode="auto">
          <a:xfrm>
            <a:off x="6248400" y="22098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chemeClr val="bg1"/>
                </a:solidFill>
              </a:rPr>
              <a:t>ex ld r3</a:t>
            </a:r>
          </a:p>
        </p:txBody>
      </p:sp>
      <p:sp>
        <p:nvSpPr>
          <p:cNvPr id="10252" name="Rectangle 32"/>
          <p:cNvSpPr>
            <a:spLocks noChangeArrowheads="1"/>
          </p:cNvSpPr>
          <p:nvPr/>
        </p:nvSpPr>
        <p:spPr bwMode="auto">
          <a:xfrm>
            <a:off x="4572001" y="3200400"/>
            <a:ext cx="854075" cy="4572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fetch</a:t>
            </a:r>
          </a:p>
        </p:txBody>
      </p:sp>
      <p:sp>
        <p:nvSpPr>
          <p:cNvPr id="10253" name="Line 33"/>
          <p:cNvSpPr>
            <a:spLocks noChangeShapeType="1"/>
          </p:cNvSpPr>
          <p:nvPr/>
        </p:nvSpPr>
        <p:spPr bwMode="auto">
          <a:xfrm>
            <a:off x="3352800" y="48768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Text Box 34"/>
          <p:cNvSpPr txBox="1">
            <a:spLocks noChangeArrowheads="1"/>
          </p:cNvSpPr>
          <p:nvPr/>
        </p:nvSpPr>
        <p:spPr bwMode="auto">
          <a:xfrm>
            <a:off x="9356726" y="4918075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0255" name="Rectangle 35"/>
          <p:cNvSpPr>
            <a:spLocks noChangeArrowheads="1"/>
          </p:cNvSpPr>
          <p:nvPr/>
        </p:nvSpPr>
        <p:spPr bwMode="auto">
          <a:xfrm>
            <a:off x="6248400" y="3200400"/>
            <a:ext cx="838200" cy="4572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decode</a:t>
            </a:r>
          </a:p>
        </p:txBody>
      </p:sp>
      <p:sp>
        <p:nvSpPr>
          <p:cNvPr id="10256" name="Rectangle 36"/>
          <p:cNvSpPr>
            <a:spLocks noChangeArrowheads="1"/>
          </p:cNvSpPr>
          <p:nvPr/>
        </p:nvSpPr>
        <p:spPr bwMode="auto">
          <a:xfrm>
            <a:off x="7086600" y="32004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chemeClr val="bg1"/>
                </a:solidFill>
              </a:rPr>
              <a:t>ex sub</a:t>
            </a:r>
          </a:p>
        </p:txBody>
      </p:sp>
      <p:sp>
        <p:nvSpPr>
          <p:cNvPr id="10257" name="Rectangle 37"/>
          <p:cNvSpPr>
            <a:spLocks noChangeArrowheads="1"/>
          </p:cNvSpPr>
          <p:nvPr/>
        </p:nvSpPr>
        <p:spPr bwMode="auto">
          <a:xfrm>
            <a:off x="6248401" y="4038600"/>
            <a:ext cx="854075" cy="4572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fetch</a:t>
            </a:r>
          </a:p>
        </p:txBody>
      </p:sp>
      <p:sp>
        <p:nvSpPr>
          <p:cNvPr id="10258" name="Rectangle 38"/>
          <p:cNvSpPr>
            <a:spLocks noChangeArrowheads="1"/>
          </p:cNvSpPr>
          <p:nvPr/>
        </p:nvSpPr>
        <p:spPr bwMode="auto">
          <a:xfrm>
            <a:off x="7086600" y="4038600"/>
            <a:ext cx="838200" cy="4572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decode</a:t>
            </a:r>
          </a:p>
        </p:txBody>
      </p:sp>
      <p:sp>
        <p:nvSpPr>
          <p:cNvPr id="10259" name="Rectangle 39"/>
          <p:cNvSpPr>
            <a:spLocks noChangeArrowheads="1"/>
          </p:cNvSpPr>
          <p:nvPr/>
        </p:nvSpPr>
        <p:spPr bwMode="auto">
          <a:xfrm>
            <a:off x="7924800" y="4038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chemeClr val="bg1"/>
                </a:solidFill>
              </a:rPr>
              <a:t>ex cmp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410200" y="2743200"/>
            <a:ext cx="838200" cy="1981200"/>
            <a:chOff x="2448" y="1728"/>
            <a:chExt cx="528" cy="1248"/>
          </a:xfrm>
        </p:grpSpPr>
        <p:sp>
          <p:nvSpPr>
            <p:cNvPr id="10261" name="Line 40"/>
            <p:cNvSpPr>
              <a:spLocks noChangeShapeType="1"/>
            </p:cNvSpPr>
            <p:nvPr/>
          </p:nvSpPr>
          <p:spPr bwMode="auto">
            <a:xfrm>
              <a:off x="2448" y="1728"/>
              <a:ext cx="528" cy="12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Line 41"/>
            <p:cNvSpPr>
              <a:spLocks noChangeShapeType="1"/>
            </p:cNvSpPr>
            <p:nvPr/>
          </p:nvSpPr>
          <p:spPr bwMode="auto">
            <a:xfrm flipH="1">
              <a:off x="2448" y="1728"/>
              <a:ext cx="528" cy="12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5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stalls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Branches often introduce stalls (branch penalty).</a:t>
            </a:r>
          </a:p>
          <a:p>
            <a:pPr lvl="1"/>
            <a:r>
              <a:rPr lang="en-US" smtClean="0"/>
              <a:t>Stall time may depend on whether branch is taken.</a:t>
            </a:r>
          </a:p>
          <a:p>
            <a:r>
              <a:rPr lang="en-US" smtClean="0"/>
              <a:t>May have to squash instructions that already started executing.</a:t>
            </a:r>
          </a:p>
          <a:p>
            <a:r>
              <a:rPr lang="en-US" smtClean="0"/>
              <a:t>Don’t know what to fetch until condition is evaluated.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5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1859</Words>
  <Application>Microsoft Office PowerPoint</Application>
  <PresentationFormat>Widescreen</PresentationFormat>
  <Paragraphs>391</Paragraphs>
  <Slides>39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Calibri Light</vt:lpstr>
      <vt:lpstr>Consolas</vt:lpstr>
      <vt:lpstr>Monotype Sorts</vt:lpstr>
      <vt:lpstr>Symbol</vt:lpstr>
      <vt:lpstr>Times New Roman</vt:lpstr>
      <vt:lpstr>Office Theme</vt:lpstr>
      <vt:lpstr>CPUs</vt:lpstr>
      <vt:lpstr>Elements of CPU performance</vt:lpstr>
      <vt:lpstr>Pipelining</vt:lpstr>
      <vt:lpstr>Performance measures</vt:lpstr>
      <vt:lpstr>ARM7 pipeline</vt:lpstr>
      <vt:lpstr>ARM pipeline execution</vt:lpstr>
      <vt:lpstr>Pipeline stalls</vt:lpstr>
      <vt:lpstr>ARM multi-cycle LDMIA instruction</vt:lpstr>
      <vt:lpstr>Control stalls</vt:lpstr>
      <vt:lpstr>ARM pipelined branch</vt:lpstr>
      <vt:lpstr>Delayed branch</vt:lpstr>
      <vt:lpstr>Example: ARM execution time</vt:lpstr>
      <vt:lpstr>FIR filter ARM code</vt:lpstr>
      <vt:lpstr>FIR filter block diagram</vt:lpstr>
      <vt:lpstr>FIR filter performance by block</vt:lpstr>
      <vt:lpstr>PIC16F execution time</vt:lpstr>
      <vt:lpstr>PIC16F instruction timing</vt:lpstr>
      <vt:lpstr>PIC16F loop execution timing</vt:lpstr>
      <vt:lpstr>C55x pipeline</vt:lpstr>
      <vt:lpstr>C55x organization</vt:lpstr>
      <vt:lpstr>C55x pipeline hazards</vt:lpstr>
      <vt:lpstr>C55x hazards</vt:lpstr>
      <vt:lpstr>Memory system performance</vt:lpstr>
      <vt:lpstr>Types of cache misses</vt:lpstr>
      <vt:lpstr>CPU power consumption</vt:lpstr>
      <vt:lpstr>CMOS power consumption</vt:lpstr>
      <vt:lpstr>CPU power-saving strategies</vt:lpstr>
      <vt:lpstr>C55x low power features</vt:lpstr>
      <vt:lpstr>Power management styles</vt:lpstr>
      <vt:lpstr>Application: PowerPC 603 energy features</vt:lpstr>
      <vt:lpstr>PowerPC 603 activity</vt:lpstr>
      <vt:lpstr>Power-down costs</vt:lpstr>
      <vt:lpstr>Application: NXP LPC 1311</vt:lpstr>
      <vt:lpstr>LPC1311 power state machine</vt:lpstr>
      <vt:lpstr>Power management</vt:lpstr>
      <vt:lpstr>Two power management strategies</vt:lpstr>
      <vt:lpstr>Safety and security</vt:lpstr>
      <vt:lpstr>Trusted programs and root of trust</vt:lpstr>
      <vt:lpstr>Smart cards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19</cp:revision>
  <dcterms:created xsi:type="dcterms:W3CDTF">2015-09-18T01:17:20Z</dcterms:created>
  <dcterms:modified xsi:type="dcterms:W3CDTF">2015-10-10T19:35:15Z</dcterms:modified>
</cp:coreProperties>
</file>