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0" r:id="rId3"/>
    <p:sldId id="258" r:id="rId4"/>
    <p:sldId id="259" r:id="rId5"/>
    <p:sldId id="261" r:id="rId6"/>
    <p:sldId id="262" r:id="rId7"/>
    <p:sldId id="263" r:id="rId8"/>
    <p:sldId id="264" r:id="rId9"/>
    <p:sldId id="265" r:id="rId10"/>
    <p:sldId id="266" r:id="rId11"/>
    <p:sldId id="290" r:id="rId12"/>
    <p:sldId id="267" r:id="rId13"/>
    <p:sldId id="268" r:id="rId14"/>
    <p:sldId id="269" r:id="rId15"/>
    <p:sldId id="270" r:id="rId16"/>
    <p:sldId id="271" r:id="rId17"/>
    <p:sldId id="272" r:id="rId18"/>
    <p:sldId id="273" r:id="rId19"/>
    <p:sldId id="293" r:id="rId20"/>
    <p:sldId id="294" r:id="rId21"/>
    <p:sldId id="295" r:id="rId22"/>
    <p:sldId id="296" r:id="rId23"/>
    <p:sldId id="297" r:id="rId24"/>
    <p:sldId id="298" r:id="rId25"/>
    <p:sldId id="299" r:id="rId26"/>
    <p:sldId id="300" r:id="rId27"/>
    <p:sldId id="301" r:id="rId28"/>
    <p:sldId id="302" r:id="rId29"/>
    <p:sldId id="303" r:id="rId30"/>
    <p:sldId id="304" r:id="rId31"/>
    <p:sldId id="305" r:id="rId32"/>
    <p:sldId id="306"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115" d="100"/>
          <a:sy n="115" d="100"/>
        </p:scale>
        <p:origin x="432"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dirty="0"/>
          </a:p>
        </p:txBody>
      </p:sp>
      <p:sp useBgFill="1">
        <p:nvSpPr>
          <p:cNvPr id="13" name="Rounded Rectangle 12"/>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9" name="Subtitle 8"/>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BD43FBF5-EC5A-46B6-B33D-35B1292EAD64}" type="datetime1">
              <a:rPr lang="en-US" smtClean="0"/>
              <a:t>7/1/2025</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9AB7F911-9DC2-4F56-9C92-B7E33B8F00D4}" type="slidenum">
              <a:rPr lang="en-US" smtClean="0"/>
              <a:t>‹#›</a:t>
            </a:fld>
            <a:endParaRPr lang="en-US" dirty="0"/>
          </a:p>
        </p:txBody>
      </p:sp>
      <p:sp>
        <p:nvSpPr>
          <p:cNvPr id="7" name="Rectangle 6"/>
          <p:cNvSpPr/>
          <p:nvPr/>
        </p:nvSpPr>
        <p:spPr>
          <a:xfrm>
            <a:off x="83909" y="1449304"/>
            <a:ext cx="12028716"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Rectangle 9"/>
          <p:cNvSpPr/>
          <p:nvPr/>
        </p:nvSpPr>
        <p:spPr>
          <a:xfrm>
            <a:off x="83909"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1" name="Rectangle 10"/>
          <p:cNvSpPr/>
          <p:nvPr/>
        </p:nvSpPr>
        <p:spPr>
          <a:xfrm>
            <a:off x="83909"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Title 7"/>
          <p:cNvSpPr>
            <a:spLocks noGrp="1"/>
          </p:cNvSpPr>
          <p:nvPr>
            <p:ph type="ctrTitle"/>
          </p:nvPr>
        </p:nvSpPr>
        <p:spPr>
          <a:xfrm>
            <a:off x="609600" y="1505931"/>
            <a:ext cx="10972800" cy="1470025"/>
          </a:xfrm>
        </p:spPr>
        <p:txBody>
          <a:bodyPr anchor="ctr"/>
          <a:lstStyle>
            <a:lvl1pPr algn="ctr">
              <a:defRPr lang="en-US" dirty="0">
                <a:solidFill>
                  <a:srgbClr val="FFFFFF"/>
                </a:solidFill>
              </a:defRPr>
            </a:lvl1pPr>
          </a:lstStyle>
          <a:p>
            <a:r>
              <a:rPr kumimoji="0" lang="en-US"/>
              <a:t>Click to edit Master title style</a:t>
            </a:r>
          </a:p>
        </p:txBody>
      </p:sp>
    </p:spTree>
    <p:extLst>
      <p:ext uri="{BB962C8B-B14F-4D97-AF65-F5344CB8AC3E}">
        <p14:creationId xmlns:p14="http://schemas.microsoft.com/office/powerpoint/2010/main" val="190553276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7340918-9F94-4C40-A40A-A96BF997EC32}" type="datetime1">
              <a:rPr lang="en-US" smtClean="0"/>
              <a:t>7/1/2025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AB7F911-9DC2-4F56-9C92-B7E33B8F00D4}" type="slidenum">
              <a:rPr lang="en-US" smtClean="0"/>
              <a:t>‹#›</a:t>
            </a:fld>
            <a:endParaRPr lang="en-US" dirty="0"/>
          </a:p>
        </p:txBody>
      </p:sp>
    </p:spTree>
    <p:extLst>
      <p:ext uri="{BB962C8B-B14F-4D97-AF65-F5344CB8AC3E}">
        <p14:creationId xmlns:p14="http://schemas.microsoft.com/office/powerpoint/2010/main" val="3131370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2"/>
            <a:ext cx="268224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219200" y="274641"/>
            <a:ext cx="7416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36AD77E-D9D3-4FBD-81C1-ED427756220C}" type="datetime1">
              <a:rPr lang="en-US" smtClean="0"/>
              <a:t>7/1/2025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AB7F911-9DC2-4F56-9C92-B7E33B8F00D4}" type="slidenum">
              <a:rPr lang="en-US" smtClean="0"/>
              <a:t>‹#›</a:t>
            </a:fld>
            <a:endParaRPr lang="en-US" dirty="0"/>
          </a:p>
        </p:txBody>
      </p:sp>
    </p:spTree>
    <p:extLst>
      <p:ext uri="{BB962C8B-B14F-4D97-AF65-F5344CB8AC3E}">
        <p14:creationId xmlns:p14="http://schemas.microsoft.com/office/powerpoint/2010/main" val="876539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A2DE60B1-72BF-4C81-B804-0476EFDAA532}" type="datetime1">
              <a:rPr lang="en-US" smtClean="0"/>
              <a:t>7/1/2025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AB7F911-9DC2-4F56-9C92-B7E33B8F00D4}" type="slidenum">
              <a:rPr lang="en-US" smtClean="0"/>
              <a:t>‹#›</a:t>
            </a:fld>
            <a:endParaRPr lang="en-US" dirty="0"/>
          </a:p>
        </p:txBody>
      </p:sp>
      <p:sp>
        <p:nvSpPr>
          <p:cNvPr id="8" name="Content Placeholder 7"/>
          <p:cNvSpPr>
            <a:spLocks noGrp="1"/>
          </p:cNvSpPr>
          <p:nvPr>
            <p:ph sz="quarter" idx="1"/>
          </p:nvPr>
        </p:nvSpPr>
        <p:spPr>
          <a:xfrm>
            <a:off x="1219200" y="1447800"/>
            <a:ext cx="103632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391208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dirty="0"/>
          </a:p>
        </p:txBody>
      </p:sp>
      <p:sp useBgFill="1">
        <p:nvSpPr>
          <p:cNvPr id="10" name="Rounded Rectangle 9"/>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a:off x="963084" y="952501"/>
            <a:ext cx="103632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963084" y="2547938"/>
            <a:ext cx="103632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A7EE260-620F-4D9F-9C47-08E10246B8F9}" type="datetime1">
              <a:rPr lang="en-US" smtClean="0"/>
              <a:t>7/1/2025</a:t>
            </a:fld>
            <a:endParaRPr lang="en-US" dirty="0"/>
          </a:p>
        </p:txBody>
      </p:sp>
      <p:sp>
        <p:nvSpPr>
          <p:cNvPr id="5" name="Footer Placeholder 4"/>
          <p:cNvSpPr>
            <a:spLocks noGrp="1"/>
          </p:cNvSpPr>
          <p:nvPr>
            <p:ph type="ftr" sz="quarter" idx="11"/>
          </p:nvPr>
        </p:nvSpPr>
        <p:spPr>
          <a:xfrm>
            <a:off x="1066800" y="6172200"/>
            <a:ext cx="5334000" cy="457200"/>
          </a:xfrm>
        </p:spPr>
        <p:txBody>
          <a:bodyPr/>
          <a:lstStyle/>
          <a:p>
            <a:endParaRPr lang="en-US" dirty="0"/>
          </a:p>
        </p:txBody>
      </p:sp>
      <p:sp>
        <p:nvSpPr>
          <p:cNvPr id="7" name="Rectangle 6"/>
          <p:cNvSpPr/>
          <p:nvPr/>
        </p:nvSpPr>
        <p:spPr>
          <a:xfrm flipV="1">
            <a:off x="92550" y="2376830"/>
            <a:ext cx="120180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Rectangle 7"/>
          <p:cNvSpPr/>
          <p:nvPr/>
        </p:nvSpPr>
        <p:spPr>
          <a:xfrm>
            <a:off x="92195" y="2341476"/>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9" name="Rectangle 8"/>
          <p:cNvSpPr/>
          <p:nvPr/>
        </p:nvSpPr>
        <p:spPr>
          <a:xfrm>
            <a:off x="91075"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6" name="Slide Number Placeholder 5"/>
          <p:cNvSpPr>
            <a:spLocks noGrp="1"/>
          </p:cNvSpPr>
          <p:nvPr>
            <p:ph type="sldNum" sz="quarter" idx="12"/>
          </p:nvPr>
        </p:nvSpPr>
        <p:spPr>
          <a:xfrm>
            <a:off x="195072" y="6208776"/>
            <a:ext cx="609600" cy="457200"/>
          </a:xfrm>
        </p:spPr>
        <p:txBody>
          <a:bodyPr/>
          <a:lstStyle/>
          <a:p>
            <a:fld id="{9AB7F911-9DC2-4F56-9C92-B7E33B8F00D4}" type="slidenum">
              <a:rPr lang="en-US" smtClean="0"/>
              <a:t>‹#›</a:t>
            </a:fld>
            <a:endParaRPr lang="en-US" dirty="0"/>
          </a:p>
        </p:txBody>
      </p:sp>
    </p:spTree>
    <p:extLst>
      <p:ext uri="{BB962C8B-B14F-4D97-AF65-F5344CB8AC3E}">
        <p14:creationId xmlns:p14="http://schemas.microsoft.com/office/powerpoint/2010/main" val="308601182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690033F0-395D-4319-BC6E-1A66920F7D6C}" type="datetime1">
              <a:rPr lang="en-US" smtClean="0"/>
              <a:t>7/1/2025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AB7F911-9DC2-4F56-9C92-B7E33B8F00D4}" type="slidenum">
              <a:rPr lang="en-US" smtClean="0"/>
              <a:t>‹#›</a:t>
            </a:fld>
            <a:endParaRPr lang="en-US" dirty="0"/>
          </a:p>
        </p:txBody>
      </p:sp>
      <p:sp>
        <p:nvSpPr>
          <p:cNvPr id="9" name="Content Placeholder 8"/>
          <p:cNvSpPr>
            <a:spLocks noGrp="1"/>
          </p:cNvSpPr>
          <p:nvPr>
            <p:ph sz="quarter" idx="1"/>
          </p:nvPr>
        </p:nvSpPr>
        <p:spPr>
          <a:xfrm>
            <a:off x="1219200" y="1447800"/>
            <a:ext cx="499872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6578600" y="1447800"/>
            <a:ext cx="499872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1875282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9200" y="273050"/>
            <a:ext cx="103632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3145B19D-F05C-4746-A339-09E1D8D12EDF}" type="datetime1">
              <a:rPr lang="en-US" smtClean="0"/>
              <a:t>7/1/2025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AB7F911-9DC2-4F56-9C92-B7E33B8F00D4}" type="slidenum">
              <a:rPr lang="en-US" smtClean="0"/>
              <a:t>‹#›</a:t>
            </a:fld>
            <a:endParaRPr lang="en-US" dirty="0"/>
          </a:p>
        </p:txBody>
      </p:sp>
      <p:sp>
        <p:nvSpPr>
          <p:cNvPr id="11" name="Content Placeholder 10"/>
          <p:cNvSpPr>
            <a:spLocks noGrp="1"/>
          </p:cNvSpPr>
          <p:nvPr>
            <p:ph sz="half" idx="2"/>
          </p:nvPr>
        </p:nvSpPr>
        <p:spPr>
          <a:xfrm>
            <a:off x="1219200" y="2247900"/>
            <a:ext cx="49784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6604000" y="2247900"/>
            <a:ext cx="49784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4260359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500BABA9-562D-48C5-AD34-6A7F3370DCF8}" type="datetime1">
              <a:rPr lang="en-US" smtClean="0"/>
              <a:t>7/1/2025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AB7F911-9DC2-4F56-9C92-B7E33B8F00D4}" type="slidenum">
              <a:rPr lang="en-US" smtClean="0"/>
              <a:t>‹#›</a:t>
            </a:fld>
            <a:endParaRPr lang="en-US" dirty="0"/>
          </a:p>
        </p:txBody>
      </p:sp>
    </p:spTree>
    <p:extLst>
      <p:ext uri="{BB962C8B-B14F-4D97-AF65-F5344CB8AC3E}">
        <p14:creationId xmlns:p14="http://schemas.microsoft.com/office/powerpoint/2010/main" val="3320169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1F608D-69AF-4C21-A9A4-0C7370EBA5E4}" type="datetime1">
              <a:rPr lang="en-US" smtClean="0"/>
              <a:t>7/1/2025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AB7F911-9DC2-4F56-9C92-B7E33B8F00D4}" type="slidenum">
              <a:rPr lang="en-US" smtClean="0"/>
              <a:t>‹#›</a:t>
            </a:fld>
            <a:endParaRPr lang="en-US" dirty="0"/>
          </a:p>
        </p:txBody>
      </p:sp>
    </p:spTree>
    <p:extLst>
      <p:ext uri="{BB962C8B-B14F-4D97-AF65-F5344CB8AC3E}">
        <p14:creationId xmlns:p14="http://schemas.microsoft.com/office/powerpoint/2010/main" val="1741773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9" name="Rounded Rectangle 8"/>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a:off x="1219200" y="273050"/>
            <a:ext cx="103632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26B6E3A6-FCC1-41C6-871F-5338F9623108}" type="datetime1">
              <a:rPr lang="en-US" smtClean="0"/>
              <a:t>7/1/2025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AB7F911-9DC2-4F56-9C92-B7E33B8F00D4}" type="slidenum">
              <a:rPr lang="en-US" smtClean="0"/>
              <a:t>‹#›</a:t>
            </a:fld>
            <a:endParaRPr lang="en-US" dirty="0"/>
          </a:p>
        </p:txBody>
      </p:sp>
      <p:sp>
        <p:nvSpPr>
          <p:cNvPr id="11" name="Content Placeholder 10"/>
          <p:cNvSpPr>
            <a:spLocks noGrp="1"/>
          </p:cNvSpPr>
          <p:nvPr>
            <p:ph sz="quarter" idx="1"/>
          </p:nvPr>
        </p:nvSpPr>
        <p:spPr>
          <a:xfrm>
            <a:off x="3962400" y="1600200"/>
            <a:ext cx="7620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445032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900550"/>
            <a:ext cx="97536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76A02A9-A68E-4CC1-9946-71D4A7DCCCAA}" type="datetime1">
              <a:rPr lang="en-US" smtClean="0"/>
              <a:t>7/1/2025</a:t>
            </a:fld>
            <a:endParaRPr lang="en-US" dirty="0"/>
          </a:p>
        </p:txBody>
      </p:sp>
      <p:sp>
        <p:nvSpPr>
          <p:cNvPr id="6" name="Footer Placeholder 5"/>
          <p:cNvSpPr>
            <a:spLocks noGrp="1"/>
          </p:cNvSpPr>
          <p:nvPr>
            <p:ph type="ftr" sz="quarter" idx="11"/>
          </p:nvPr>
        </p:nvSpPr>
        <p:spPr>
          <a:xfrm>
            <a:off x="1219200" y="6172200"/>
            <a:ext cx="5181600" cy="457200"/>
          </a:xfrm>
        </p:spPr>
        <p:txBody>
          <a:bodyPr/>
          <a:lstStyle/>
          <a:p>
            <a:endParaRPr lang="en-US" dirty="0"/>
          </a:p>
        </p:txBody>
      </p:sp>
      <p:sp>
        <p:nvSpPr>
          <p:cNvPr id="7" name="Slide Number Placeholder 6"/>
          <p:cNvSpPr>
            <a:spLocks noGrp="1"/>
          </p:cNvSpPr>
          <p:nvPr>
            <p:ph type="sldNum" sz="quarter" idx="12"/>
          </p:nvPr>
        </p:nvSpPr>
        <p:spPr>
          <a:xfrm>
            <a:off x="195072" y="6208776"/>
            <a:ext cx="609600" cy="457200"/>
          </a:xfrm>
        </p:spPr>
        <p:txBody>
          <a:bodyPr/>
          <a:lstStyle/>
          <a:p>
            <a:fld id="{9AB7F911-9DC2-4F56-9C92-B7E33B8F00D4}" type="slidenum">
              <a:rPr lang="en-US" smtClean="0"/>
              <a:t>‹#›</a:t>
            </a:fld>
            <a:endParaRPr lang="en-US" dirty="0"/>
          </a:p>
        </p:txBody>
      </p:sp>
      <p:sp>
        <p:nvSpPr>
          <p:cNvPr id="11" name="Rectangle 10"/>
          <p:cNvSpPr/>
          <p:nvPr/>
        </p:nvSpPr>
        <p:spPr>
          <a:xfrm flipV="1">
            <a:off x="91076" y="4683555"/>
            <a:ext cx="120091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2" name="Rectangle 11"/>
          <p:cNvSpPr/>
          <p:nvPr/>
        </p:nvSpPr>
        <p:spPr>
          <a:xfrm>
            <a:off x="91345" y="4650475"/>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3" name="Rectangle 12"/>
          <p:cNvSpPr/>
          <p:nvPr/>
        </p:nvSpPr>
        <p:spPr>
          <a:xfrm>
            <a:off x="91348" y="4773225"/>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 name="Picture Placeholder 2"/>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dirty="0"/>
              <a:t>Click icon to add picture</a:t>
            </a:r>
          </a:p>
        </p:txBody>
      </p:sp>
    </p:spTree>
    <p:extLst>
      <p:ext uri="{BB962C8B-B14F-4D97-AF65-F5344CB8AC3E}">
        <p14:creationId xmlns:p14="http://schemas.microsoft.com/office/powerpoint/2010/main" val="1180310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dirty="0"/>
          </a:p>
        </p:txBody>
      </p:sp>
      <p:sp useBgFill="1">
        <p:nvSpPr>
          <p:cNvPr id="8" name="Rounded Rectangle 7"/>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Title Placeholder 21"/>
          <p:cNvSpPr>
            <a:spLocks noGrp="1"/>
          </p:cNvSpPr>
          <p:nvPr>
            <p:ph type="title"/>
          </p:nvPr>
        </p:nvSpPr>
        <p:spPr>
          <a:xfrm>
            <a:off x="1219200" y="274638"/>
            <a:ext cx="103632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defRPr>
            </a:lvl1pPr>
          </a:lstStyle>
          <a:p>
            <a:fld id="{0D1F324B-5104-44F3-96EA-DB19F7DA30C2}" type="datetime1">
              <a:rPr lang="en-US" smtClean="0"/>
              <a:t>7/1/2025</a:t>
            </a:fld>
            <a:endParaRPr lang="en-US" dirty="0"/>
          </a:p>
        </p:txBody>
      </p:sp>
      <p:sp>
        <p:nvSpPr>
          <p:cNvPr id="3" name="Footer Placeholder 2"/>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95072" y="6210300"/>
            <a:ext cx="6096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9AB7F911-9DC2-4F56-9C92-B7E33B8F00D4}" type="slidenum">
              <a:rPr lang="en-US" smtClean="0"/>
              <a:t>‹#›</a:t>
            </a:fld>
            <a:endParaRPr lang="en-US" dirty="0"/>
          </a:p>
        </p:txBody>
      </p:sp>
    </p:spTree>
    <p:extLst>
      <p:ext uri="{BB962C8B-B14F-4D97-AF65-F5344CB8AC3E}">
        <p14:creationId xmlns:p14="http://schemas.microsoft.com/office/powerpoint/2010/main" val="28253278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92500" lnSpcReduction="20000"/>
          </a:bodyPr>
          <a:lstStyle/>
          <a:p>
            <a:r>
              <a:rPr lang="en-US" b="1" dirty="0"/>
              <a:t>LECTURE # 19</a:t>
            </a:r>
            <a:r>
              <a:rPr lang="en-US" dirty="0"/>
              <a:t/>
            </a:r>
            <a:br>
              <a:rPr lang="en-US" dirty="0"/>
            </a:br>
            <a:r>
              <a:rPr lang="en-US" b="1" dirty="0"/>
              <a:t>SOFTWARE CONFIGURATION</a:t>
            </a:r>
            <a:r>
              <a:rPr lang="en-US" dirty="0"/>
              <a:t/>
            </a:r>
            <a:br>
              <a:rPr lang="en-US" dirty="0"/>
            </a:br>
            <a:r>
              <a:rPr lang="en-US" b="1" dirty="0"/>
              <a:t>MANAGEMENT-I</a:t>
            </a:r>
            <a:r>
              <a:rPr lang="en-US" dirty="0"/>
              <a:t/>
            </a:r>
            <a:br>
              <a:rPr lang="en-US" dirty="0"/>
            </a:br>
            <a:r>
              <a:rPr lang="en-US" dirty="0"/>
              <a:t/>
            </a:r>
            <a:br>
              <a:rPr lang="en-US" dirty="0"/>
            </a:br>
            <a:endParaRPr lang="en-US" dirty="0"/>
          </a:p>
        </p:txBody>
      </p:sp>
      <p:sp>
        <p:nvSpPr>
          <p:cNvPr id="4" name="Date Placeholder 3"/>
          <p:cNvSpPr>
            <a:spLocks noGrp="1"/>
          </p:cNvSpPr>
          <p:nvPr>
            <p:ph type="dt" sz="half" idx="10"/>
          </p:nvPr>
        </p:nvSpPr>
        <p:spPr/>
        <p:txBody>
          <a:bodyPr/>
          <a:lstStyle/>
          <a:p>
            <a:fld id="{406B5805-A1D2-4B6F-AEFA-535A4DEEF636}" type="datetime1">
              <a:rPr lang="en-US">
                <a:solidFill>
                  <a:srgbClr val="696464"/>
                </a:solidFill>
                <a:latin typeface="Perpetua"/>
              </a:rPr>
              <a:pPr/>
              <a:t>7/1/2025</a:t>
            </a:fld>
            <a:endParaRPr lang="en-US" dirty="0">
              <a:solidFill>
                <a:srgbClr val="696464"/>
              </a:solidFill>
              <a:latin typeface="Perpetua"/>
            </a:endParaRPr>
          </a:p>
        </p:txBody>
      </p:sp>
      <p:sp>
        <p:nvSpPr>
          <p:cNvPr id="5" name="Slide Number Placeholder 4"/>
          <p:cNvSpPr>
            <a:spLocks noGrp="1"/>
          </p:cNvSpPr>
          <p:nvPr>
            <p:ph type="sldNum" sz="quarter" idx="12"/>
          </p:nvPr>
        </p:nvSpPr>
        <p:spPr/>
        <p:txBody>
          <a:bodyPr/>
          <a:lstStyle/>
          <a:p>
            <a:fld id="{1FE8D547-FA26-43FF-B93F-1CEDA5B5F02C}" type="slidenum">
              <a:rPr lang="en-US">
                <a:latin typeface="Franklin Gothic Book"/>
              </a:rPr>
              <a:pPr/>
              <a:t>1</a:t>
            </a:fld>
            <a:endParaRPr lang="en-US" dirty="0">
              <a:latin typeface="Franklin Gothic Book"/>
            </a:endParaRPr>
          </a:p>
        </p:txBody>
      </p:sp>
      <p:sp>
        <p:nvSpPr>
          <p:cNvPr id="2" name="Title 1"/>
          <p:cNvSpPr>
            <a:spLocks noGrp="1"/>
          </p:cNvSpPr>
          <p:nvPr>
            <p:ph type="ctrTitle"/>
          </p:nvPr>
        </p:nvSpPr>
        <p:spPr/>
        <p:txBody>
          <a:bodyPr/>
          <a:lstStyle/>
          <a:p>
            <a:r>
              <a:rPr lang="en-US" b="1" dirty="0"/>
              <a:t>SOFTWARE QUALITY ENGINEERING</a:t>
            </a:r>
            <a:endParaRPr lang="en-US" dirty="0"/>
          </a:p>
        </p:txBody>
      </p:sp>
    </p:spTree>
    <p:extLst>
      <p:ext uri="{BB962C8B-B14F-4D97-AF65-F5344CB8AC3E}">
        <p14:creationId xmlns:p14="http://schemas.microsoft.com/office/powerpoint/2010/main" val="846692755"/>
      </p:ext>
    </p:extLst>
  </p:cSld>
  <p:clrMapOvr>
    <a:masterClrMapping/>
  </p:clrMapOvr>
  <mc:AlternateContent xmlns:mc="http://schemas.openxmlformats.org/markup-compatibility/2006" xmlns:p14="http://schemas.microsoft.com/office/powerpoint/2010/main">
    <mc:Choice Requires="p14">
      <p:transition spd="slow" p14:dur="2000" advTm="14326"/>
    </mc:Choice>
    <mc:Fallback xmlns="">
      <p:transition spd="slow" advTm="14326"/>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Why CM?</a:t>
            </a:r>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10</a:t>
            </a:fld>
            <a:endParaRPr lang="en-US" dirty="0">
              <a:latin typeface="Franklin Gothic Book"/>
            </a:endParaRPr>
          </a:p>
        </p:txBody>
      </p:sp>
      <p:sp>
        <p:nvSpPr>
          <p:cNvPr id="5" name="Content Placeholder 4"/>
          <p:cNvSpPr>
            <a:spLocks noGrp="1"/>
          </p:cNvSpPr>
          <p:nvPr>
            <p:ph sz="quarter" idx="1"/>
          </p:nvPr>
        </p:nvSpPr>
        <p:spPr/>
        <p:txBody>
          <a:bodyPr>
            <a:normAutofit/>
          </a:bodyPr>
          <a:lstStyle/>
          <a:p>
            <a:r>
              <a:rPr lang="en-US" sz="3600" dirty="0">
                <a:solidFill>
                  <a:srgbClr val="000000"/>
                </a:solidFill>
                <a:latin typeface="Tw Cen MT"/>
              </a:rPr>
              <a:t>The problem</a:t>
            </a:r>
          </a:p>
          <a:p>
            <a:pPr marL="274320" lvl="1" indent="0">
              <a:buNone/>
            </a:pPr>
            <a:r>
              <a:rPr lang="en-US" sz="1600" dirty="0">
                <a:solidFill>
                  <a:srgbClr val="7E97AD"/>
                </a:solidFill>
                <a:latin typeface="Wingdings 2"/>
              </a:rPr>
              <a:t> </a:t>
            </a:r>
            <a:r>
              <a:rPr lang="en-US" dirty="0">
                <a:solidFill>
                  <a:srgbClr val="000000"/>
                </a:solidFill>
                <a:latin typeface="Tw Cen MT"/>
              </a:rPr>
              <a:t>Multiple people have to work on software that is     changing</a:t>
            </a:r>
          </a:p>
          <a:p>
            <a:pPr marL="274320" lvl="1" indent="0">
              <a:buNone/>
            </a:pPr>
            <a:r>
              <a:rPr lang="en-US" dirty="0">
                <a:solidFill>
                  <a:srgbClr val="000000"/>
                </a:solidFill>
                <a:latin typeface="Tw Cen MT"/>
              </a:rPr>
              <a:t/>
            </a:r>
            <a:br>
              <a:rPr lang="en-US" dirty="0">
                <a:solidFill>
                  <a:srgbClr val="000000"/>
                </a:solidFill>
                <a:latin typeface="Tw Cen MT"/>
              </a:rPr>
            </a:br>
            <a:r>
              <a:rPr lang="en-US" sz="1600" dirty="0">
                <a:solidFill>
                  <a:srgbClr val="7E97AD"/>
                </a:solidFill>
                <a:latin typeface="Wingdings 2"/>
              </a:rPr>
              <a:t> </a:t>
            </a:r>
            <a:r>
              <a:rPr lang="en-US" dirty="0">
                <a:solidFill>
                  <a:srgbClr val="000000"/>
                </a:solidFill>
                <a:latin typeface="Tw Cen MT"/>
              </a:rPr>
              <a:t>More than one version of the software has to be     supported:</a:t>
            </a:r>
          </a:p>
          <a:p>
            <a:pPr lvl="1">
              <a:buFont typeface="Wingdings" pitchFamily="2" charset="2"/>
              <a:buChar char="§"/>
            </a:pPr>
            <a:r>
              <a:rPr lang="en-US" sz="2200" dirty="0">
                <a:solidFill>
                  <a:srgbClr val="000000"/>
                </a:solidFill>
                <a:latin typeface="Tw Cen MT"/>
              </a:rPr>
              <a:t>Released systems</a:t>
            </a:r>
          </a:p>
          <a:p>
            <a:pPr lvl="1">
              <a:buFont typeface="Wingdings" pitchFamily="2" charset="2"/>
              <a:buChar char="§"/>
            </a:pPr>
            <a:r>
              <a:rPr lang="en-US" sz="2200" dirty="0">
                <a:solidFill>
                  <a:srgbClr val="000000"/>
                </a:solidFill>
                <a:latin typeface="Tw Cen MT"/>
              </a:rPr>
              <a:t>Custom configured systems (different functionality)</a:t>
            </a:r>
          </a:p>
          <a:p>
            <a:pPr lvl="1">
              <a:buFont typeface="Wingdings" pitchFamily="2" charset="2"/>
              <a:buChar char="§"/>
            </a:pPr>
            <a:r>
              <a:rPr lang="en-US" sz="2200" dirty="0">
                <a:solidFill>
                  <a:srgbClr val="000000"/>
                </a:solidFill>
                <a:latin typeface="Tw Cen MT"/>
              </a:rPr>
              <a:t>System(s) under development</a:t>
            </a:r>
            <a:endParaRPr lang="en-US" dirty="0"/>
          </a:p>
        </p:txBody>
      </p:sp>
    </p:spTree>
    <p:extLst>
      <p:ext uri="{BB962C8B-B14F-4D97-AF65-F5344CB8AC3E}">
        <p14:creationId xmlns:p14="http://schemas.microsoft.com/office/powerpoint/2010/main" val="690297118"/>
      </p:ext>
    </p:extLst>
  </p:cSld>
  <p:clrMapOvr>
    <a:masterClrMapping/>
  </p:clrMapOvr>
  <mc:AlternateContent xmlns:mc="http://schemas.openxmlformats.org/markup-compatibility/2006" xmlns:p14="http://schemas.microsoft.com/office/powerpoint/2010/main">
    <mc:Choice Requires="p14">
      <p:transition spd="slow" p14:dur="2000" advTm="293301"/>
    </mc:Choice>
    <mc:Fallback xmlns="">
      <p:transition spd="slow" advTm="293301"/>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QUIZ-2						10</a:t>
            </a:r>
            <a:endParaRPr lang="en-GB" dirty="0"/>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11</a:t>
            </a:fld>
            <a:endParaRPr lang="en-US" dirty="0">
              <a:latin typeface="Franklin Gothic Book"/>
            </a:endParaRPr>
          </a:p>
        </p:txBody>
      </p:sp>
      <p:sp>
        <p:nvSpPr>
          <p:cNvPr id="5" name="Content Placeholder 4"/>
          <p:cNvSpPr>
            <a:spLocks noGrp="1"/>
          </p:cNvSpPr>
          <p:nvPr>
            <p:ph sz="quarter" idx="1"/>
          </p:nvPr>
        </p:nvSpPr>
        <p:spPr/>
        <p:txBody>
          <a:bodyPr/>
          <a:lstStyle/>
          <a:p>
            <a:pPr marL="514350" indent="-514350">
              <a:buFont typeface="+mj-lt"/>
              <a:buAutoNum type="arabicParenR"/>
            </a:pPr>
            <a:endParaRPr lang="en-US" dirty="0"/>
          </a:p>
          <a:p>
            <a:pPr marL="514350" indent="-514350">
              <a:buFont typeface="+mj-lt"/>
              <a:buAutoNum type="arabicParenR"/>
            </a:pPr>
            <a:r>
              <a:rPr lang="en-US" dirty="0"/>
              <a:t>Define Configuration. What is meant by software Configuration Management?</a:t>
            </a:r>
          </a:p>
          <a:p>
            <a:pPr marL="514350" indent="-514350">
              <a:buFont typeface="+mj-lt"/>
              <a:buAutoNum type="arabicParenR"/>
            </a:pPr>
            <a:endParaRPr lang="en-US" dirty="0"/>
          </a:p>
          <a:p>
            <a:pPr marL="514350" indent="-514350">
              <a:buFont typeface="+mj-lt"/>
              <a:buAutoNum type="arabicParenR"/>
            </a:pPr>
            <a:endParaRPr lang="en-US" dirty="0"/>
          </a:p>
          <a:p>
            <a:pPr marL="514350" indent="-514350">
              <a:buFont typeface="+mj-lt"/>
              <a:buAutoNum type="arabicParenR"/>
            </a:pPr>
            <a:r>
              <a:rPr lang="en-US" dirty="0"/>
              <a:t>Define and briefly explain various Quality Assurance Schemes.</a:t>
            </a:r>
            <a:endParaRPr lang="en-GB" dirty="0"/>
          </a:p>
          <a:p>
            <a:pPr marL="514350" indent="-514350">
              <a:buFont typeface="+mj-lt"/>
              <a:buAutoNum type="arabicParenR"/>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360881069"/>
      </p:ext>
    </p:extLst>
  </p:cSld>
  <p:clrMapOvr>
    <a:masterClrMapping/>
  </p:clrMapOvr>
  <mc:AlternateContent xmlns:mc="http://schemas.openxmlformats.org/markup-compatibility/2006" xmlns:p14="http://schemas.microsoft.com/office/powerpoint/2010/main">
    <mc:Choice Requires="p14">
      <p:transition spd="slow" p14:dur="2000" advTm="2215"/>
    </mc:Choice>
    <mc:Fallback xmlns="">
      <p:transition spd="slow" advTm="2215"/>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Software Configuration Items</a:t>
            </a:r>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12</a:t>
            </a:fld>
            <a:endParaRPr lang="en-US" dirty="0">
              <a:latin typeface="Franklin Gothic Book"/>
            </a:endParaRPr>
          </a:p>
        </p:txBody>
      </p:sp>
      <p:sp>
        <p:nvSpPr>
          <p:cNvPr id="5" name="Content Placeholder 4"/>
          <p:cNvSpPr>
            <a:spLocks noGrp="1"/>
          </p:cNvSpPr>
          <p:nvPr>
            <p:ph sz="quarter" idx="1"/>
          </p:nvPr>
        </p:nvSpPr>
        <p:spPr/>
        <p:txBody>
          <a:bodyPr>
            <a:normAutofit/>
          </a:bodyPr>
          <a:lstStyle/>
          <a:p>
            <a:r>
              <a:rPr lang="en-US" sz="2800" dirty="0">
                <a:solidFill>
                  <a:srgbClr val="000000"/>
                </a:solidFill>
                <a:latin typeface="Tw Cen MT"/>
              </a:rPr>
              <a:t>The output of the software process is information that may be divided into 3 broad categories:</a:t>
            </a:r>
          </a:p>
          <a:p>
            <a:pPr marL="0" indent="0">
              <a:buNone/>
            </a:pPr>
            <a:endParaRPr lang="en-US" sz="2800" dirty="0">
              <a:solidFill>
                <a:srgbClr val="000000"/>
              </a:solidFill>
              <a:latin typeface="Tw Cen MT"/>
            </a:endParaRPr>
          </a:p>
          <a:p>
            <a:pPr marL="560070" lvl="1" indent="-285750">
              <a:buFont typeface="Wingdings"/>
              <a:buChar char="ü"/>
            </a:pPr>
            <a:r>
              <a:rPr lang="en-US" sz="1800" b="1" dirty="0">
                <a:solidFill>
                  <a:srgbClr val="000000"/>
                </a:solidFill>
                <a:latin typeface="Tw Cen MT"/>
              </a:rPr>
              <a:t>Computer Programs (Source code or Executable Code)</a:t>
            </a:r>
          </a:p>
          <a:p>
            <a:pPr marL="560070" lvl="1" indent="-285750">
              <a:buFont typeface="Wingdings"/>
              <a:buChar char="ü"/>
            </a:pPr>
            <a:r>
              <a:rPr lang="en-US" sz="1800" b="1" dirty="0">
                <a:solidFill>
                  <a:srgbClr val="000000"/>
                </a:solidFill>
                <a:latin typeface="Tw Cen MT"/>
              </a:rPr>
              <a:t>Documents (SRS, Design Document, Test Plans, Test cases </a:t>
            </a:r>
            <a:r>
              <a:rPr lang="en-US" sz="1800" b="1" dirty="0" err="1">
                <a:solidFill>
                  <a:srgbClr val="000000"/>
                </a:solidFill>
                <a:latin typeface="Tw Cen MT"/>
              </a:rPr>
              <a:t>etc</a:t>
            </a:r>
            <a:r>
              <a:rPr lang="en-US" sz="1800" b="1" dirty="0">
                <a:solidFill>
                  <a:srgbClr val="000000"/>
                </a:solidFill>
                <a:latin typeface="Tw Cen MT"/>
              </a:rPr>
              <a:t>)</a:t>
            </a:r>
          </a:p>
          <a:p>
            <a:pPr marL="560070" lvl="1" indent="-285750">
              <a:buFont typeface="Wingdings"/>
              <a:buChar char="ü"/>
            </a:pPr>
            <a:r>
              <a:rPr lang="en-US" sz="1800" b="1" dirty="0">
                <a:solidFill>
                  <a:srgbClr val="000000"/>
                </a:solidFill>
                <a:latin typeface="Tw Cen MT"/>
              </a:rPr>
              <a:t>Data (Internal or External)</a:t>
            </a:r>
          </a:p>
          <a:p>
            <a:pPr marL="0" indent="0">
              <a:buNone/>
            </a:pPr>
            <a:endParaRPr lang="en-US" sz="2000" b="1" dirty="0">
              <a:solidFill>
                <a:srgbClr val="000000"/>
              </a:solidFill>
              <a:latin typeface="Tw Cen MT"/>
            </a:endParaRPr>
          </a:p>
          <a:p>
            <a:pPr marL="0" indent="0">
              <a:buNone/>
            </a:pPr>
            <a:endParaRPr lang="en-US" sz="2000" b="1" dirty="0">
              <a:solidFill>
                <a:srgbClr val="000000"/>
              </a:solidFill>
              <a:latin typeface="Tw Cen MT"/>
            </a:endParaRPr>
          </a:p>
          <a:p>
            <a:r>
              <a:rPr lang="en-US" dirty="0">
                <a:solidFill>
                  <a:srgbClr val="000000"/>
                </a:solidFill>
                <a:latin typeface="Tw Cen MT"/>
              </a:rPr>
              <a:t>The items that comprises all information produced as a part of software process are collectively called a software configuration items.</a:t>
            </a:r>
            <a:endParaRPr lang="en-US" dirty="0"/>
          </a:p>
        </p:txBody>
      </p:sp>
    </p:spTree>
    <p:extLst>
      <p:ext uri="{BB962C8B-B14F-4D97-AF65-F5344CB8AC3E}">
        <p14:creationId xmlns:p14="http://schemas.microsoft.com/office/powerpoint/2010/main" val="3238647610"/>
      </p:ext>
    </p:extLst>
  </p:cSld>
  <p:clrMapOvr>
    <a:masterClrMapping/>
  </p:clrMapOvr>
  <mc:AlternateContent xmlns:mc="http://schemas.openxmlformats.org/markup-compatibility/2006" xmlns:p14="http://schemas.microsoft.com/office/powerpoint/2010/main">
    <mc:Choice Requires="p14">
      <p:transition spd="slow" p14:dur="2000" advTm="122146"/>
    </mc:Choice>
    <mc:Fallback xmlns="">
      <p:transition spd="slow" advTm="122146"/>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Typical Configuration Items</a:t>
            </a:r>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13</a:t>
            </a:fld>
            <a:endParaRPr lang="en-US" dirty="0">
              <a:latin typeface="Franklin Gothic Book"/>
            </a:endParaRPr>
          </a:p>
        </p:txBody>
      </p:sp>
      <p:sp>
        <p:nvSpPr>
          <p:cNvPr id="5" name="Content Placeholder 4"/>
          <p:cNvSpPr>
            <a:spLocks noGrp="1"/>
          </p:cNvSpPr>
          <p:nvPr>
            <p:ph sz="quarter" idx="1"/>
          </p:nvPr>
        </p:nvSpPr>
        <p:spPr/>
        <p:txBody>
          <a:bodyPr>
            <a:normAutofit fontScale="92500" lnSpcReduction="10000"/>
          </a:bodyPr>
          <a:lstStyle/>
          <a:p>
            <a:r>
              <a:rPr lang="en-US" dirty="0"/>
              <a:t>Some of the examples of configuration Items are:</a:t>
            </a:r>
          </a:p>
          <a:p>
            <a:pPr lvl="1"/>
            <a:endParaRPr lang="en-US" dirty="0"/>
          </a:p>
          <a:p>
            <a:pPr lvl="1"/>
            <a:r>
              <a:rPr lang="en-US" b="1" dirty="0"/>
              <a:t>Requirements</a:t>
            </a:r>
          </a:p>
          <a:p>
            <a:pPr lvl="1"/>
            <a:r>
              <a:rPr lang="en-US" b="1" dirty="0"/>
              <a:t>Specifications</a:t>
            </a:r>
          </a:p>
          <a:p>
            <a:pPr lvl="1"/>
            <a:r>
              <a:rPr lang="en-US" b="1" dirty="0"/>
              <a:t>Design Documents</a:t>
            </a:r>
          </a:p>
          <a:p>
            <a:pPr lvl="1"/>
            <a:r>
              <a:rPr lang="en-US" b="1" dirty="0"/>
              <a:t>Source Code</a:t>
            </a:r>
          </a:p>
          <a:p>
            <a:pPr lvl="1"/>
            <a:r>
              <a:rPr lang="en-US" b="1" dirty="0"/>
              <a:t>Test Plan</a:t>
            </a:r>
          </a:p>
          <a:p>
            <a:pPr lvl="1"/>
            <a:r>
              <a:rPr lang="en-US" b="1" dirty="0"/>
              <a:t>Test Suite</a:t>
            </a:r>
          </a:p>
          <a:p>
            <a:pPr lvl="1"/>
            <a:r>
              <a:rPr lang="en-US" b="1" dirty="0"/>
              <a:t>User Manual</a:t>
            </a:r>
          </a:p>
          <a:p>
            <a:pPr lvl="1"/>
            <a:r>
              <a:rPr lang="en-US" b="1" dirty="0"/>
              <a:t>Use cases</a:t>
            </a:r>
            <a:r>
              <a:rPr lang="en-US" dirty="0"/>
              <a:t/>
            </a:r>
            <a:br>
              <a:rPr lang="en-US" dirty="0"/>
            </a:br>
            <a:r>
              <a:rPr lang="en-US" dirty="0"/>
              <a:t/>
            </a:r>
            <a:br>
              <a:rPr lang="en-US" dirty="0"/>
            </a:br>
            <a:endParaRPr lang="en-US" dirty="0"/>
          </a:p>
        </p:txBody>
      </p:sp>
      <p:pic>
        <p:nvPicPr>
          <p:cNvPr id="2051" name="Picture 3"/>
          <p:cNvPicPr>
            <a:picLocks noGrp="1"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bwMode="auto">
          <a:xfrm>
            <a:off x="6880226" y="2090738"/>
            <a:ext cx="2905125" cy="328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42287362"/>
      </p:ext>
    </p:extLst>
  </p:cSld>
  <p:clrMapOvr>
    <a:masterClrMapping/>
  </p:clrMapOvr>
  <mc:AlternateContent xmlns:mc="http://schemas.openxmlformats.org/markup-compatibility/2006" xmlns:p14="http://schemas.microsoft.com/office/powerpoint/2010/main">
    <mc:Choice Requires="p14">
      <p:transition spd="slow" p14:dur="2000" advTm="35977"/>
    </mc:Choice>
    <mc:Fallback xmlns="">
      <p:transition spd="slow" advTm="35977"/>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SCM Activities</a:t>
            </a:r>
          </a:p>
        </p:txBody>
      </p:sp>
      <p:sp>
        <p:nvSpPr>
          <p:cNvPr id="3" name="Date Placeholder 2"/>
          <p:cNvSpPr>
            <a:spLocks noGrp="1"/>
          </p:cNvSpPr>
          <p:nvPr>
            <p:ph type="dt" sz="half" idx="10"/>
          </p:nvPr>
        </p:nvSpPr>
        <p:spPr/>
        <p:txBody>
          <a:bodyPr/>
          <a:lstStyle/>
          <a:p>
            <a:fld id="{690033F0-395D-4319-BC6E-1A66920F7D6C}"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14</a:t>
            </a:fld>
            <a:endParaRPr lang="en-US" dirty="0">
              <a:latin typeface="Franklin Gothic Book"/>
            </a:endParaRPr>
          </a:p>
        </p:txBody>
      </p:sp>
      <p:sp>
        <p:nvSpPr>
          <p:cNvPr id="7" name="Content Placeholder 6"/>
          <p:cNvSpPr>
            <a:spLocks noGrp="1"/>
          </p:cNvSpPr>
          <p:nvPr>
            <p:ph sz="quarter" idx="1"/>
          </p:nvPr>
        </p:nvSpPr>
        <p:spPr>
          <a:xfrm>
            <a:off x="2286000" y="1447800"/>
            <a:ext cx="7924800" cy="4572000"/>
          </a:xfrm>
        </p:spPr>
        <p:txBody>
          <a:bodyPr>
            <a:normAutofit fontScale="92500" lnSpcReduction="20000"/>
          </a:bodyPr>
          <a:lstStyle/>
          <a:p>
            <a:pPr>
              <a:buFont typeface="Wingdings"/>
              <a:buChar char="q"/>
            </a:pPr>
            <a:r>
              <a:rPr lang="en-US" sz="2800" dirty="0">
                <a:solidFill>
                  <a:srgbClr val="000000"/>
                </a:solidFill>
                <a:latin typeface="Tw Cen MT"/>
              </a:rPr>
              <a:t>Configuration item identification</a:t>
            </a:r>
          </a:p>
          <a:p>
            <a:pPr lvl="1">
              <a:buFont typeface="Wingdings"/>
              <a:buChar char="ü"/>
            </a:pPr>
            <a:r>
              <a:rPr lang="en-US" dirty="0">
                <a:solidFill>
                  <a:srgbClr val="000000"/>
                </a:solidFill>
                <a:latin typeface="Tw Cen MT"/>
              </a:rPr>
              <a:t>modeling of the system as a set of evolving components</a:t>
            </a:r>
          </a:p>
          <a:p>
            <a:pPr>
              <a:buFont typeface="Wingdings"/>
              <a:buChar char="q"/>
            </a:pPr>
            <a:r>
              <a:rPr lang="en-US" sz="2800" dirty="0">
                <a:solidFill>
                  <a:srgbClr val="000000"/>
                </a:solidFill>
                <a:latin typeface="Tw Cen MT"/>
              </a:rPr>
              <a:t>Promotion management</a:t>
            </a:r>
          </a:p>
          <a:p>
            <a:pPr lvl="1">
              <a:buFont typeface="Wingdings" pitchFamily="2" charset="2"/>
              <a:buChar char="ü"/>
            </a:pPr>
            <a:r>
              <a:rPr lang="en-US" dirty="0">
                <a:solidFill>
                  <a:srgbClr val="000000"/>
                </a:solidFill>
                <a:latin typeface="Tw Cen MT"/>
              </a:rPr>
              <a:t>is the creation of versions for other developers</a:t>
            </a:r>
          </a:p>
          <a:p>
            <a:pPr>
              <a:buFont typeface="Wingdings"/>
              <a:buChar char="q"/>
            </a:pPr>
            <a:r>
              <a:rPr lang="en-US" sz="2800" dirty="0">
                <a:solidFill>
                  <a:srgbClr val="000000"/>
                </a:solidFill>
                <a:latin typeface="Tw Cen MT"/>
              </a:rPr>
              <a:t>Release management</a:t>
            </a:r>
            <a:endParaRPr lang="en-US" sz="1600" dirty="0">
              <a:solidFill>
                <a:srgbClr val="CC8E60"/>
              </a:solidFill>
              <a:latin typeface="Wingdings"/>
            </a:endParaRPr>
          </a:p>
          <a:p>
            <a:pPr lvl="1">
              <a:buFont typeface="Wingdings" pitchFamily="2" charset="2"/>
              <a:buChar char="ü"/>
            </a:pPr>
            <a:r>
              <a:rPr lang="en-US" dirty="0">
                <a:solidFill>
                  <a:srgbClr val="000000"/>
                </a:solidFill>
                <a:latin typeface="Tw Cen MT"/>
              </a:rPr>
              <a:t>is the creation of versions for the clients and users</a:t>
            </a:r>
          </a:p>
          <a:p>
            <a:pPr>
              <a:buFont typeface="Wingdings"/>
              <a:buChar char="q"/>
            </a:pPr>
            <a:r>
              <a:rPr lang="en-US" sz="2800" dirty="0">
                <a:solidFill>
                  <a:srgbClr val="000000"/>
                </a:solidFill>
                <a:latin typeface="Tw Cen MT"/>
              </a:rPr>
              <a:t>Branch management</a:t>
            </a:r>
            <a:r>
              <a:rPr lang="en-US" sz="1600" dirty="0">
                <a:solidFill>
                  <a:srgbClr val="CC8E60"/>
                </a:solidFill>
                <a:latin typeface="Wingdings"/>
              </a:rPr>
              <a:t> </a:t>
            </a:r>
          </a:p>
          <a:p>
            <a:pPr lvl="1">
              <a:buFont typeface="Wingdings" pitchFamily="2" charset="2"/>
              <a:buChar char="ü"/>
            </a:pPr>
            <a:r>
              <a:rPr lang="en-US" dirty="0">
                <a:solidFill>
                  <a:srgbClr val="000000"/>
                </a:solidFill>
                <a:latin typeface="Tw Cen MT"/>
              </a:rPr>
              <a:t>is the management of concurrent development</a:t>
            </a:r>
          </a:p>
          <a:p>
            <a:pPr>
              <a:buFont typeface="Wingdings"/>
              <a:buChar char="q"/>
            </a:pPr>
            <a:r>
              <a:rPr lang="en-US" sz="2800" dirty="0">
                <a:solidFill>
                  <a:srgbClr val="000000"/>
                </a:solidFill>
                <a:latin typeface="Tw Cen MT"/>
              </a:rPr>
              <a:t>Variant management</a:t>
            </a:r>
            <a:r>
              <a:rPr lang="en-US" sz="1600" dirty="0">
                <a:solidFill>
                  <a:srgbClr val="CC8E60"/>
                </a:solidFill>
                <a:latin typeface="Wingdings"/>
              </a:rPr>
              <a:t> </a:t>
            </a:r>
          </a:p>
          <a:p>
            <a:pPr lvl="1">
              <a:buFont typeface="Wingdings" pitchFamily="2" charset="2"/>
              <a:buChar char="ü"/>
            </a:pPr>
            <a:r>
              <a:rPr lang="en-US" dirty="0">
                <a:solidFill>
                  <a:srgbClr val="000000"/>
                </a:solidFill>
                <a:latin typeface="Tw Cen MT"/>
              </a:rPr>
              <a:t>is the management of versions intended to coexist</a:t>
            </a:r>
          </a:p>
          <a:p>
            <a:pPr>
              <a:buFont typeface="Wingdings"/>
              <a:buChar char="q"/>
            </a:pPr>
            <a:r>
              <a:rPr lang="en-US" sz="2800" dirty="0">
                <a:solidFill>
                  <a:srgbClr val="000000"/>
                </a:solidFill>
                <a:latin typeface="Tw Cen MT"/>
              </a:rPr>
              <a:t>Change management</a:t>
            </a:r>
            <a:r>
              <a:rPr lang="en-US" sz="1600" dirty="0">
                <a:solidFill>
                  <a:srgbClr val="CC8E60"/>
                </a:solidFill>
                <a:latin typeface="Wingdings"/>
              </a:rPr>
              <a:t> </a:t>
            </a:r>
          </a:p>
          <a:p>
            <a:pPr lvl="1">
              <a:buFont typeface="Wingdings" pitchFamily="2" charset="2"/>
              <a:buChar char="ü"/>
            </a:pPr>
            <a:r>
              <a:rPr lang="en-US" dirty="0">
                <a:solidFill>
                  <a:srgbClr val="000000"/>
                </a:solidFill>
                <a:latin typeface="Tw Cen MT"/>
              </a:rPr>
              <a:t>is the handling, approval and tracking of change requests</a:t>
            </a:r>
            <a:endParaRPr lang="en-US" dirty="0"/>
          </a:p>
        </p:txBody>
      </p:sp>
    </p:spTree>
    <p:extLst>
      <p:ext uri="{BB962C8B-B14F-4D97-AF65-F5344CB8AC3E}">
        <p14:creationId xmlns:p14="http://schemas.microsoft.com/office/powerpoint/2010/main" val="585722678"/>
      </p:ext>
    </p:extLst>
  </p:cSld>
  <p:clrMapOvr>
    <a:masterClrMapping/>
  </p:clrMapOvr>
  <mc:AlternateContent xmlns:mc="http://schemas.openxmlformats.org/markup-compatibility/2006" xmlns:p14="http://schemas.microsoft.com/office/powerpoint/2010/main">
    <mc:Choice Requires="p14">
      <p:transition spd="slow" p14:dur="2000" advTm="172719"/>
    </mc:Choice>
    <mc:Fallback xmlns="">
      <p:transition spd="slow" advTm="172719"/>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SCM Activities</a:t>
            </a:r>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15</a:t>
            </a:fld>
            <a:endParaRPr lang="en-US" dirty="0">
              <a:latin typeface="Franklin Gothic Book"/>
            </a:endParaRPr>
          </a:p>
        </p:txBody>
      </p:sp>
      <p:sp>
        <p:nvSpPr>
          <p:cNvPr id="5" name="Content Placeholder 4"/>
          <p:cNvSpPr>
            <a:spLocks noGrp="1"/>
          </p:cNvSpPr>
          <p:nvPr>
            <p:ph sz="quarter" idx="1"/>
          </p:nvPr>
        </p:nvSpPr>
        <p:spPr>
          <a:ln>
            <a:noFill/>
          </a:ln>
        </p:spPr>
        <p:txBody>
          <a:bodyPr/>
          <a:lstStyle/>
          <a:p>
            <a:r>
              <a:rPr lang="en-US" sz="2800" dirty="0">
                <a:solidFill>
                  <a:srgbClr val="000000"/>
                </a:solidFill>
                <a:latin typeface="Tw Cen MT"/>
              </a:rPr>
              <a:t>Change can occur at any time, SCM activities are developed to:</a:t>
            </a:r>
          </a:p>
          <a:p>
            <a:pPr marL="0" indent="0">
              <a:buNone/>
            </a:pPr>
            <a:endParaRPr lang="en-US" dirty="0"/>
          </a:p>
          <a:p>
            <a:pPr marL="0" indent="0">
              <a:buNone/>
            </a:pPr>
            <a:endParaRPr lang="en-US" dirty="0"/>
          </a:p>
          <a:p>
            <a:pPr marL="0" indent="0">
              <a:buNone/>
            </a:pPr>
            <a:endParaRPr lang="en-US" dirty="0"/>
          </a:p>
          <a:p>
            <a:pPr lvl="1">
              <a:buFont typeface="Wingdings" pitchFamily="2" charset="2"/>
              <a:buChar char="Ø"/>
            </a:pPr>
            <a:r>
              <a:rPr lang="en-US" dirty="0"/>
              <a:t>Identify Change</a:t>
            </a:r>
          </a:p>
          <a:p>
            <a:pPr marL="45720" indent="0">
              <a:buNone/>
            </a:pPr>
            <a:endParaRPr lang="en-US" dirty="0"/>
          </a:p>
          <a:p>
            <a:pPr marL="45720" indent="0">
              <a:buNone/>
            </a:pPr>
            <a:endParaRPr lang="en-US" dirty="0"/>
          </a:p>
          <a:p>
            <a:pPr marL="777240" lvl="1" indent="-457200">
              <a:buFont typeface="Wingdings" pitchFamily="2" charset="2"/>
              <a:buChar char="Ø"/>
            </a:pPr>
            <a:r>
              <a:rPr lang="en-US" dirty="0"/>
              <a:t>Control Change</a:t>
            </a:r>
          </a:p>
        </p:txBody>
      </p:sp>
      <p:grpSp>
        <p:nvGrpSpPr>
          <p:cNvPr id="11" name="Group 10"/>
          <p:cNvGrpSpPr/>
          <p:nvPr/>
        </p:nvGrpSpPr>
        <p:grpSpPr>
          <a:xfrm>
            <a:off x="3886200" y="2362200"/>
            <a:ext cx="4648200" cy="1600200"/>
            <a:chOff x="2362200" y="2362200"/>
            <a:chExt cx="4648200" cy="1600200"/>
          </a:xfrm>
        </p:grpSpPr>
        <p:sp>
          <p:nvSpPr>
            <p:cNvPr id="6" name="Cloud Callout 5"/>
            <p:cNvSpPr/>
            <p:nvPr/>
          </p:nvSpPr>
          <p:spPr>
            <a:xfrm>
              <a:off x="2362200" y="2362200"/>
              <a:ext cx="4648200" cy="16002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Perpetua"/>
              </a:endParaRPr>
            </a:p>
          </p:txBody>
        </p:sp>
        <p:sp>
          <p:nvSpPr>
            <p:cNvPr id="7" name="Rectangle 6"/>
            <p:cNvSpPr/>
            <p:nvPr/>
          </p:nvSpPr>
          <p:spPr>
            <a:xfrm>
              <a:off x="2971800" y="2933700"/>
              <a:ext cx="3429000" cy="4191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prstClr val="white"/>
                  </a:solidFill>
                  <a:latin typeface="Perpetua"/>
                </a:rPr>
                <a:t>Identify change in cases where Process change, Technology change, Inclusion of GUI in software, Platform compatibility</a:t>
              </a:r>
              <a:endParaRPr lang="en-US" dirty="0">
                <a:solidFill>
                  <a:prstClr val="white"/>
                </a:solidFill>
                <a:latin typeface="Perpetua"/>
              </a:endParaRPr>
            </a:p>
          </p:txBody>
        </p:sp>
      </p:grpSp>
      <p:grpSp>
        <p:nvGrpSpPr>
          <p:cNvPr id="10" name="Group 9"/>
          <p:cNvGrpSpPr/>
          <p:nvPr/>
        </p:nvGrpSpPr>
        <p:grpSpPr>
          <a:xfrm>
            <a:off x="4343400" y="4267200"/>
            <a:ext cx="4648200" cy="1066800"/>
            <a:chOff x="2819400" y="4267200"/>
            <a:chExt cx="4648200" cy="1066800"/>
          </a:xfrm>
        </p:grpSpPr>
        <p:sp>
          <p:nvSpPr>
            <p:cNvPr id="8" name="Cloud Callout 7"/>
            <p:cNvSpPr/>
            <p:nvPr/>
          </p:nvSpPr>
          <p:spPr>
            <a:xfrm>
              <a:off x="2819400" y="4267200"/>
              <a:ext cx="4648200" cy="1066800"/>
            </a:xfrm>
            <a:prstGeom prst="cloudCallou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solidFill>
                  <a:prstClr val="white"/>
                </a:solidFill>
                <a:latin typeface="Perpetua"/>
              </a:endParaRPr>
            </a:p>
          </p:txBody>
        </p:sp>
        <p:sp>
          <p:nvSpPr>
            <p:cNvPr id="9" name="Rectangle 8"/>
            <p:cNvSpPr/>
            <p:nvPr/>
          </p:nvSpPr>
          <p:spPr>
            <a:xfrm>
              <a:off x="3581400" y="4495800"/>
              <a:ext cx="3200400" cy="609600"/>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b="1" dirty="0">
                  <a:solidFill>
                    <a:prstClr val="white"/>
                  </a:solidFill>
                  <a:latin typeface="Perpetua"/>
                </a:rPr>
                <a:t>Control Change:: change the</a:t>
              </a:r>
              <a:r>
                <a:rPr lang="en-US" dirty="0">
                  <a:solidFill>
                    <a:prstClr val="white"/>
                  </a:solidFill>
                  <a:latin typeface="Perpetua"/>
                </a:rPr>
                <a:t/>
              </a:r>
              <a:br>
                <a:rPr lang="en-US" dirty="0">
                  <a:solidFill>
                    <a:prstClr val="white"/>
                  </a:solidFill>
                  <a:latin typeface="Perpetua"/>
                </a:rPr>
              </a:br>
              <a:r>
                <a:rPr lang="en-US" b="1" dirty="0">
                  <a:solidFill>
                    <a:prstClr val="white"/>
                  </a:solidFill>
                  <a:latin typeface="Perpetua"/>
                </a:rPr>
                <a:t>software to the extent it is essential</a:t>
              </a:r>
              <a:endParaRPr lang="en-US" dirty="0">
                <a:solidFill>
                  <a:prstClr val="white"/>
                </a:solidFill>
                <a:latin typeface="Perpetua"/>
              </a:endParaRPr>
            </a:p>
          </p:txBody>
        </p:sp>
      </p:grpSp>
    </p:spTree>
    <p:extLst>
      <p:ext uri="{BB962C8B-B14F-4D97-AF65-F5344CB8AC3E}">
        <p14:creationId xmlns:p14="http://schemas.microsoft.com/office/powerpoint/2010/main" val="3771006362"/>
      </p:ext>
    </p:extLst>
  </p:cSld>
  <p:clrMapOvr>
    <a:masterClrMapping/>
  </p:clrMapOvr>
  <mc:AlternateContent xmlns:mc="http://schemas.openxmlformats.org/markup-compatibility/2006" xmlns:p14="http://schemas.microsoft.com/office/powerpoint/2010/main">
    <mc:Choice Requires="p14">
      <p:transition spd="slow" p14:dur="2000" advTm="72943"/>
    </mc:Choice>
    <mc:Fallback xmlns="">
      <p:transition spd="slow" advTm="72943"/>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SCM Activities</a:t>
            </a:r>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16</a:t>
            </a:fld>
            <a:endParaRPr lang="en-US" dirty="0">
              <a:latin typeface="Franklin Gothic Book"/>
            </a:endParaRPr>
          </a:p>
        </p:txBody>
      </p:sp>
      <p:sp>
        <p:nvSpPr>
          <p:cNvPr id="5" name="Content Placeholder 4"/>
          <p:cNvSpPr>
            <a:spLocks noGrp="1"/>
          </p:cNvSpPr>
          <p:nvPr>
            <p:ph sz="quarter" idx="1"/>
          </p:nvPr>
        </p:nvSpPr>
        <p:spPr/>
        <p:txBody>
          <a:bodyPr>
            <a:normAutofit lnSpcReduction="10000"/>
          </a:bodyPr>
          <a:lstStyle/>
          <a:p>
            <a:pPr marL="0" indent="0">
              <a:buNone/>
            </a:pPr>
            <a:endParaRPr lang="en-US" b="1" dirty="0"/>
          </a:p>
          <a:p>
            <a:pPr marL="0" indent="0">
              <a:buNone/>
            </a:pPr>
            <a:endParaRPr lang="en-US" b="1" dirty="0"/>
          </a:p>
          <a:p>
            <a:pPr marL="0" indent="0">
              <a:buNone/>
            </a:pPr>
            <a:endParaRPr lang="en-US" b="1" dirty="0"/>
          </a:p>
          <a:p>
            <a:endParaRPr lang="en-US" b="1" dirty="0"/>
          </a:p>
          <a:p>
            <a:pPr>
              <a:buFont typeface="Wingdings" pitchFamily="2" charset="2"/>
              <a:buChar char="Ø"/>
            </a:pPr>
            <a:r>
              <a:rPr lang="en-US" b="1" dirty="0"/>
              <a:t>Ensure that change is being properly implemented</a:t>
            </a:r>
          </a:p>
          <a:p>
            <a:pPr marL="0" indent="0">
              <a:buNone/>
            </a:pPr>
            <a:endParaRPr lang="en-US" b="1" dirty="0"/>
          </a:p>
          <a:p>
            <a:pPr marL="0" indent="0">
              <a:buNone/>
            </a:pPr>
            <a:endParaRPr lang="en-US" b="1" dirty="0"/>
          </a:p>
          <a:p>
            <a:pPr marL="0" indent="0">
              <a:buNone/>
            </a:pPr>
            <a:endParaRPr lang="en-US" b="1" dirty="0"/>
          </a:p>
          <a:p>
            <a:pPr marL="0" indent="0">
              <a:buNone/>
            </a:pPr>
            <a:endParaRPr lang="en-US" b="1" dirty="0"/>
          </a:p>
          <a:p>
            <a:pPr>
              <a:buFont typeface="Wingdings" pitchFamily="2" charset="2"/>
              <a:buChar char="Ø"/>
            </a:pPr>
            <a:r>
              <a:rPr lang="en-US" b="1" dirty="0"/>
              <a:t>Report Changes</a:t>
            </a:r>
            <a:endParaRPr lang="en-US" dirty="0"/>
          </a:p>
        </p:txBody>
      </p:sp>
      <p:grpSp>
        <p:nvGrpSpPr>
          <p:cNvPr id="13" name="Group 12"/>
          <p:cNvGrpSpPr/>
          <p:nvPr/>
        </p:nvGrpSpPr>
        <p:grpSpPr>
          <a:xfrm>
            <a:off x="4810991" y="1905000"/>
            <a:ext cx="4648200" cy="1066800"/>
            <a:chOff x="3286991" y="1905000"/>
            <a:chExt cx="4648200" cy="1066800"/>
          </a:xfrm>
        </p:grpSpPr>
        <p:sp>
          <p:nvSpPr>
            <p:cNvPr id="7" name="Cloud Callout 6"/>
            <p:cNvSpPr/>
            <p:nvPr/>
          </p:nvSpPr>
          <p:spPr>
            <a:xfrm>
              <a:off x="3286991" y="1905000"/>
              <a:ext cx="4648200" cy="1066800"/>
            </a:xfrm>
            <a:prstGeom prst="cloudCallou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solidFill>
                  <a:prstClr val="white"/>
                </a:solidFill>
                <a:latin typeface="Perpetua"/>
              </a:endParaRPr>
            </a:p>
          </p:txBody>
        </p:sp>
        <p:sp>
          <p:nvSpPr>
            <p:cNvPr id="8" name="Rectangle 7"/>
            <p:cNvSpPr/>
            <p:nvPr/>
          </p:nvSpPr>
          <p:spPr>
            <a:xfrm>
              <a:off x="4048991" y="2133600"/>
              <a:ext cx="3200400" cy="609600"/>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b="1" dirty="0">
                  <a:solidFill>
                    <a:prstClr val="white"/>
                  </a:solidFill>
                  <a:latin typeface="Perpetua"/>
                </a:rPr>
                <a:t>Implement the change in a proper manner</a:t>
              </a:r>
              <a:endParaRPr lang="en-US" dirty="0">
                <a:solidFill>
                  <a:prstClr val="white"/>
                </a:solidFill>
                <a:latin typeface="Perpetua"/>
              </a:endParaRPr>
            </a:p>
          </p:txBody>
        </p:sp>
      </p:grpSp>
      <p:grpSp>
        <p:nvGrpSpPr>
          <p:cNvPr id="14" name="Group 13"/>
          <p:cNvGrpSpPr/>
          <p:nvPr/>
        </p:nvGrpSpPr>
        <p:grpSpPr>
          <a:xfrm>
            <a:off x="3886200" y="3886200"/>
            <a:ext cx="3581400" cy="1295400"/>
            <a:chOff x="2362200" y="3886200"/>
            <a:chExt cx="3581400" cy="1295400"/>
          </a:xfrm>
        </p:grpSpPr>
        <p:sp>
          <p:nvSpPr>
            <p:cNvPr id="10" name="Cloud Callout 9"/>
            <p:cNvSpPr/>
            <p:nvPr/>
          </p:nvSpPr>
          <p:spPr>
            <a:xfrm>
              <a:off x="2362200" y="3886200"/>
              <a:ext cx="3581400" cy="12954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Perpetua"/>
              </a:endParaRPr>
            </a:p>
          </p:txBody>
        </p:sp>
        <p:sp>
          <p:nvSpPr>
            <p:cNvPr id="11" name="Rectangle 10"/>
            <p:cNvSpPr/>
            <p:nvPr/>
          </p:nvSpPr>
          <p:spPr>
            <a:xfrm>
              <a:off x="2895600" y="4267200"/>
              <a:ext cx="27432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prstClr val="white"/>
                  </a:solidFill>
                  <a:latin typeface="Perpetua"/>
                </a:rPr>
                <a:t>Inform the changes to all stakeholders</a:t>
              </a:r>
              <a:endParaRPr lang="en-US" dirty="0">
                <a:solidFill>
                  <a:prstClr val="white"/>
                </a:solidFill>
                <a:latin typeface="Perpetua"/>
              </a:endParaRPr>
            </a:p>
          </p:txBody>
        </p:sp>
      </p:grpSp>
    </p:spTree>
    <p:extLst>
      <p:ext uri="{BB962C8B-B14F-4D97-AF65-F5344CB8AC3E}">
        <p14:creationId xmlns:p14="http://schemas.microsoft.com/office/powerpoint/2010/main" val="2014941312"/>
      </p:ext>
    </p:extLst>
  </p:cSld>
  <p:clrMapOvr>
    <a:masterClrMapping/>
  </p:clrMapOvr>
  <mc:AlternateContent xmlns:mc="http://schemas.openxmlformats.org/markup-compatibility/2006" xmlns:p14="http://schemas.microsoft.com/office/powerpoint/2010/main">
    <mc:Choice Requires="p14">
      <p:transition spd="slow" p14:dur="2000" advTm="36836"/>
    </mc:Choice>
    <mc:Fallback xmlns="">
      <p:transition spd="slow" advTm="36836"/>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0000"/>
                </a:solidFill>
                <a:latin typeface="Tw Cen MT"/>
              </a:rPr>
              <a:t>Software Configuration Management</a:t>
            </a:r>
            <a:endParaRPr lang="en-US" dirty="0"/>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17</a:t>
            </a:fld>
            <a:endParaRPr lang="en-US" dirty="0">
              <a:latin typeface="Franklin Gothic Book"/>
            </a:endParaRPr>
          </a:p>
        </p:txBody>
      </p:sp>
      <p:sp>
        <p:nvSpPr>
          <p:cNvPr id="5" name="Content Placeholder 4"/>
          <p:cNvSpPr>
            <a:spLocks noGrp="1"/>
          </p:cNvSpPr>
          <p:nvPr>
            <p:ph sz="quarter" idx="1"/>
          </p:nvPr>
        </p:nvSpPr>
        <p:spPr/>
        <p:txBody>
          <a:bodyPr/>
          <a:lstStyle/>
          <a:p>
            <a:r>
              <a:rPr lang="en-US" b="1" dirty="0"/>
              <a:t>Who does it?</a:t>
            </a:r>
          </a:p>
          <a:p>
            <a:pPr lvl="1">
              <a:buFont typeface="Wingdings" pitchFamily="2" charset="2"/>
              <a:buChar char="Ø"/>
            </a:pPr>
            <a:r>
              <a:rPr lang="en-US" dirty="0"/>
              <a:t>Every one involved in the software engineering process is involved with SCM to some extent</a:t>
            </a:r>
          </a:p>
          <a:p>
            <a:pPr lvl="1">
              <a:buFont typeface="Wingdings" pitchFamily="2" charset="2"/>
              <a:buChar char="Ø"/>
            </a:pPr>
            <a:r>
              <a:rPr lang="en-US" dirty="0"/>
              <a:t>A change control board is the governing body for modifications after implementation</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3657600"/>
            <a:ext cx="3562350" cy="2228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32837180"/>
      </p:ext>
    </p:extLst>
  </p:cSld>
  <p:clrMapOvr>
    <a:masterClrMapping/>
  </p:clrMapOvr>
  <mc:AlternateContent xmlns:mc="http://schemas.openxmlformats.org/markup-compatibility/2006" xmlns:p14="http://schemas.microsoft.com/office/powerpoint/2010/main">
    <mc:Choice Requires="p14">
      <p:transition spd="slow" p14:dur="2000" advTm="42386"/>
    </mc:Choice>
    <mc:Fallback xmlns="">
      <p:transition spd="slow" advTm="42386"/>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0000"/>
                </a:solidFill>
                <a:latin typeface="Tw Cen MT"/>
              </a:rPr>
              <a:t>Sources of Change</a:t>
            </a:r>
            <a:endParaRPr lang="en-US" dirty="0"/>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18</a:t>
            </a:fld>
            <a:endParaRPr lang="en-US" dirty="0">
              <a:latin typeface="Franklin Gothic Book"/>
            </a:endParaRPr>
          </a:p>
        </p:txBody>
      </p:sp>
      <p:sp>
        <p:nvSpPr>
          <p:cNvPr id="5" name="Content Placeholder 4"/>
          <p:cNvSpPr>
            <a:spLocks noGrp="1"/>
          </p:cNvSpPr>
          <p:nvPr>
            <p:ph sz="quarter" idx="1"/>
          </p:nvPr>
        </p:nvSpPr>
        <p:spPr>
          <a:xfrm>
            <a:off x="2133600" y="1447800"/>
            <a:ext cx="8077200" cy="4572000"/>
          </a:xfrm>
        </p:spPr>
        <p:txBody>
          <a:bodyPr>
            <a:normAutofit fontScale="92500" lnSpcReduction="10000"/>
          </a:bodyPr>
          <a:lstStyle/>
          <a:p>
            <a:r>
              <a:rPr lang="en-US" sz="2800" b="1" dirty="0">
                <a:solidFill>
                  <a:srgbClr val="000000"/>
                </a:solidFill>
                <a:latin typeface="Tw Cen MT"/>
              </a:rPr>
              <a:t>“No matter where you are in the system life cycle the system will change and the desire to change it will persist throughout the lifecycle”</a:t>
            </a:r>
          </a:p>
          <a:p>
            <a:r>
              <a:rPr lang="en-US" sz="2800" b="1" dirty="0"/>
              <a:t>Sources of change</a:t>
            </a:r>
            <a:endParaRPr lang="en-US" sz="2800" dirty="0"/>
          </a:p>
          <a:p>
            <a:pPr lvl="1">
              <a:buFont typeface="Wingdings" pitchFamily="2" charset="2"/>
              <a:buChar char="Ø"/>
            </a:pPr>
            <a:r>
              <a:rPr lang="en-US" dirty="0"/>
              <a:t>New business or market conditions dictate changes in product requirements</a:t>
            </a:r>
          </a:p>
          <a:p>
            <a:pPr lvl="1">
              <a:buFont typeface="Wingdings" pitchFamily="2" charset="2"/>
              <a:buChar char="Ø"/>
            </a:pPr>
            <a:r>
              <a:rPr lang="en-US" dirty="0"/>
              <a:t>New customer needs demand modification of data produced by information systems, functionally delivered by products or services delivered by a computer based system</a:t>
            </a:r>
          </a:p>
          <a:p>
            <a:pPr lvl="1">
              <a:buFont typeface="Wingdings" pitchFamily="2" charset="2"/>
              <a:buChar char="Ø"/>
            </a:pPr>
            <a:r>
              <a:rPr lang="en-US" dirty="0"/>
              <a:t>Business growth / downsizing causes changes in project priorities or software engineering team structure.</a:t>
            </a:r>
          </a:p>
          <a:p>
            <a:pPr lvl="1">
              <a:buFont typeface="Wingdings" pitchFamily="2" charset="2"/>
              <a:buChar char="Ø"/>
            </a:pPr>
            <a:r>
              <a:rPr lang="en-US" dirty="0"/>
              <a:t>Budgetary or scheduling constraints cause a redefinition of the system</a:t>
            </a:r>
          </a:p>
        </p:txBody>
      </p:sp>
    </p:spTree>
    <p:extLst>
      <p:ext uri="{BB962C8B-B14F-4D97-AF65-F5344CB8AC3E}">
        <p14:creationId xmlns:p14="http://schemas.microsoft.com/office/powerpoint/2010/main" val="3720989815"/>
      </p:ext>
    </p:extLst>
  </p:cSld>
  <p:clrMapOvr>
    <a:masterClrMapping/>
  </p:clrMapOvr>
  <mc:AlternateContent xmlns:mc="http://schemas.openxmlformats.org/markup-compatibility/2006" xmlns:p14="http://schemas.microsoft.com/office/powerpoint/2010/main">
    <mc:Choice Requires="p14">
      <p:transition spd="slow" p14:dur="2000" advTm="184171"/>
    </mc:Choice>
    <mc:Fallback xmlns="">
      <p:transition spd="slow" advTm="184171"/>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Software Support VS Software Configuration Management</a:t>
            </a:r>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19</a:t>
            </a:fld>
            <a:endParaRPr lang="en-US" dirty="0">
              <a:latin typeface="Franklin Gothic Book"/>
            </a:endParaRPr>
          </a:p>
        </p:txBody>
      </p:sp>
      <p:sp>
        <p:nvSpPr>
          <p:cNvPr id="5" name="Content Placeholder 4"/>
          <p:cNvSpPr>
            <a:spLocks noGrp="1"/>
          </p:cNvSpPr>
          <p:nvPr>
            <p:ph sz="quarter" idx="1"/>
          </p:nvPr>
        </p:nvSpPr>
        <p:spPr>
          <a:xfrm>
            <a:off x="2209800" y="1447800"/>
            <a:ext cx="8229600" cy="4572000"/>
          </a:xfrm>
        </p:spPr>
        <p:txBody>
          <a:bodyPr>
            <a:normAutofit lnSpcReduction="10000"/>
          </a:bodyPr>
          <a:lstStyle/>
          <a:p>
            <a:pPr marL="0" indent="0">
              <a:buNone/>
            </a:pPr>
            <a:endParaRPr lang="en-US" dirty="0"/>
          </a:p>
          <a:p>
            <a:pPr marL="0" indent="0">
              <a:buNone/>
            </a:pPr>
            <a:endParaRPr lang="en-US" dirty="0"/>
          </a:p>
          <a:p>
            <a:pPr marL="0" indent="0">
              <a:buNone/>
            </a:pPr>
            <a:endParaRPr lang="en-US" b="1" dirty="0"/>
          </a:p>
          <a:p>
            <a:pPr marL="0" indent="0">
              <a:buNone/>
            </a:pPr>
            <a:endParaRPr lang="en-US" b="1" dirty="0"/>
          </a:p>
          <a:p>
            <a:r>
              <a:rPr lang="en-US" b="1" dirty="0"/>
              <a:t>Support is a set of software engineering activities that occur after software has been delivered to the customer and put into operation</a:t>
            </a:r>
          </a:p>
          <a:p>
            <a:r>
              <a:rPr lang="en-US" b="1" dirty="0"/>
              <a:t>SCM is a set of tracking and control activities that begin when a software engineering project begins and terminate only when the software is taken out of operation</a:t>
            </a:r>
          </a:p>
          <a:p>
            <a:pPr marL="0" indent="0">
              <a:buNone/>
            </a:pPr>
            <a:endParaRPr lang="en-US" b="1" dirty="0"/>
          </a:p>
          <a:p>
            <a:pPr marL="0" indent="0">
              <a:buNone/>
            </a:pPr>
            <a:endParaRPr lang="en-US" dirty="0"/>
          </a:p>
        </p:txBody>
      </p:sp>
      <p:grpSp>
        <p:nvGrpSpPr>
          <p:cNvPr id="9" name="Group 8"/>
          <p:cNvGrpSpPr/>
          <p:nvPr/>
        </p:nvGrpSpPr>
        <p:grpSpPr>
          <a:xfrm>
            <a:off x="4810991" y="1447800"/>
            <a:ext cx="5053445" cy="1600200"/>
            <a:chOff x="3286990" y="1447800"/>
            <a:chExt cx="5053445" cy="1600200"/>
          </a:xfrm>
        </p:grpSpPr>
        <p:sp>
          <p:nvSpPr>
            <p:cNvPr id="7" name="Cloud Callout 6"/>
            <p:cNvSpPr/>
            <p:nvPr/>
          </p:nvSpPr>
          <p:spPr>
            <a:xfrm>
              <a:off x="3286990" y="1447800"/>
              <a:ext cx="5053445" cy="1600200"/>
            </a:xfrm>
            <a:prstGeom prst="cloudCallou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solidFill>
                  <a:prstClr val="white"/>
                </a:solidFill>
                <a:latin typeface="Perpetua"/>
              </a:endParaRPr>
            </a:p>
          </p:txBody>
        </p:sp>
        <p:sp>
          <p:nvSpPr>
            <p:cNvPr id="8" name="Rectangle 7"/>
            <p:cNvSpPr/>
            <p:nvPr/>
          </p:nvSpPr>
          <p:spPr>
            <a:xfrm>
              <a:off x="4048991" y="1905000"/>
              <a:ext cx="3200400" cy="609600"/>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b="1" dirty="0">
                  <a:solidFill>
                    <a:prstClr val="white"/>
                  </a:solidFill>
                  <a:latin typeface="Perpetua"/>
                </a:rPr>
                <a:t>Training</a:t>
              </a:r>
            </a:p>
            <a:p>
              <a:pPr algn="ctr"/>
              <a:r>
                <a:rPr lang="en-US" b="1" dirty="0">
                  <a:solidFill>
                    <a:prstClr val="white"/>
                  </a:solidFill>
                  <a:latin typeface="Perpetua"/>
                </a:rPr>
                <a:t>Installation of Software</a:t>
              </a:r>
            </a:p>
            <a:p>
              <a:pPr algn="ctr"/>
              <a:r>
                <a:rPr lang="en-US" b="1" dirty="0">
                  <a:solidFill>
                    <a:prstClr val="white"/>
                  </a:solidFill>
                  <a:latin typeface="Perpetua"/>
                </a:rPr>
                <a:t>Problems with Installations or side effects Any clarification of user doubts about software</a:t>
              </a:r>
              <a:endParaRPr lang="en-US" dirty="0">
                <a:solidFill>
                  <a:prstClr val="white"/>
                </a:solidFill>
                <a:latin typeface="Perpetua"/>
              </a:endParaRPr>
            </a:p>
          </p:txBody>
        </p:sp>
      </p:grpSp>
    </p:spTree>
    <p:extLst>
      <p:ext uri="{BB962C8B-B14F-4D97-AF65-F5344CB8AC3E}">
        <p14:creationId xmlns:p14="http://schemas.microsoft.com/office/powerpoint/2010/main" val="849241711"/>
      </p:ext>
    </p:extLst>
  </p:cSld>
  <p:clrMapOvr>
    <a:masterClrMapping/>
  </p:clrMapOvr>
  <mc:AlternateContent xmlns:mc="http://schemas.openxmlformats.org/markup-compatibility/2006" xmlns:p14="http://schemas.microsoft.com/office/powerpoint/2010/main">
    <mc:Choice Requires="p14">
      <p:transition spd="slow" p14:dur="2000" advTm="265042"/>
    </mc:Choice>
    <mc:Fallback xmlns="">
      <p:transition spd="slow" advTm="265042"/>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2</a:t>
            </a:fld>
            <a:endParaRPr lang="en-US" dirty="0">
              <a:latin typeface="Franklin Gothic Book"/>
            </a:endParaRPr>
          </a:p>
        </p:txBody>
      </p:sp>
      <p:sp>
        <p:nvSpPr>
          <p:cNvPr id="6" name="Title 5"/>
          <p:cNvSpPr>
            <a:spLocks noGrp="1"/>
          </p:cNvSpPr>
          <p:nvPr>
            <p:ph type="ctrTitle"/>
          </p:nvPr>
        </p:nvSpPr>
        <p:spPr/>
        <p:txBody>
          <a:bodyPr>
            <a:normAutofit/>
          </a:bodyPr>
          <a:lstStyle/>
          <a:p>
            <a:r>
              <a:rPr lang="en-US" dirty="0"/>
              <a:t>“There is nothing permanent except </a:t>
            </a:r>
            <a:r>
              <a:rPr lang="en-US" b="1" dirty="0"/>
              <a:t>CHANGE</a:t>
            </a:r>
            <a:r>
              <a:rPr lang="en-US" dirty="0"/>
              <a:t>”</a:t>
            </a:r>
            <a:br>
              <a:rPr lang="en-US" dirty="0"/>
            </a:br>
            <a:r>
              <a:rPr lang="en-US" b="1" dirty="0"/>
              <a:t>Quote by Heraclitus (500 B.C)</a:t>
            </a:r>
            <a:r>
              <a:rPr lang="en-US" dirty="0"/>
              <a:t>”</a:t>
            </a:r>
          </a:p>
        </p:txBody>
      </p:sp>
    </p:spTree>
    <p:extLst>
      <p:ext uri="{BB962C8B-B14F-4D97-AF65-F5344CB8AC3E}">
        <p14:creationId xmlns:p14="http://schemas.microsoft.com/office/powerpoint/2010/main" val="835974197"/>
      </p:ext>
    </p:extLst>
  </p:cSld>
  <p:clrMapOvr>
    <a:masterClrMapping/>
  </p:clrMapOvr>
  <mc:AlternateContent xmlns:mc="http://schemas.openxmlformats.org/markup-compatibility/2006" xmlns:p14="http://schemas.microsoft.com/office/powerpoint/2010/main">
    <mc:Choice Requires="p14">
      <p:transition spd="slow" p14:dur="2000" advTm="34746"/>
    </mc:Choice>
    <mc:Fallback xmlns="">
      <p:transition spd="slow" advTm="34746"/>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Baseline</a:t>
            </a:r>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20</a:t>
            </a:fld>
            <a:endParaRPr lang="en-US" dirty="0">
              <a:latin typeface="Franklin Gothic Book"/>
            </a:endParaRPr>
          </a:p>
        </p:txBody>
      </p:sp>
      <p:sp>
        <p:nvSpPr>
          <p:cNvPr id="5" name="Content Placeholder 4"/>
          <p:cNvSpPr>
            <a:spLocks noGrp="1"/>
          </p:cNvSpPr>
          <p:nvPr>
            <p:ph sz="quarter" idx="1"/>
          </p:nvPr>
        </p:nvSpPr>
        <p:spPr/>
        <p:txBody>
          <a:bodyPr/>
          <a:lstStyle/>
          <a:p>
            <a:r>
              <a:rPr lang="en-US" dirty="0"/>
              <a:t>IEEE Std. No. 610.12-1990 defines baselines as,</a:t>
            </a:r>
          </a:p>
          <a:p>
            <a:pPr marL="274320" lvl="1" indent="0">
              <a:buNone/>
            </a:pPr>
            <a:r>
              <a:rPr lang="en-US" dirty="0"/>
              <a:t>“ A specification or product that has been formally reviewed and agreed upon, that thereafter serves as the basis for further development, and that can be changed only through formal change control procedures.”</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02346" y="3657600"/>
            <a:ext cx="2428875"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12394992"/>
      </p:ext>
    </p:extLst>
  </p:cSld>
  <p:clrMapOvr>
    <a:masterClrMapping/>
  </p:clrMapOvr>
  <mc:AlternateContent xmlns:mc="http://schemas.openxmlformats.org/markup-compatibility/2006" xmlns:p14="http://schemas.microsoft.com/office/powerpoint/2010/main">
    <mc:Choice Requires="p14">
      <p:transition spd="slow" p14:dur="2000" advTm="165382"/>
    </mc:Choice>
    <mc:Fallback xmlns="">
      <p:transition spd="slow" advTm="165382"/>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Baselines</a:t>
            </a:r>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21</a:t>
            </a:fld>
            <a:endParaRPr lang="en-US" dirty="0">
              <a:latin typeface="Franklin Gothic Book"/>
            </a:endParaRPr>
          </a:p>
        </p:txBody>
      </p:sp>
      <p:sp>
        <p:nvSpPr>
          <p:cNvPr id="5" name="Content Placeholder 4"/>
          <p:cNvSpPr>
            <a:spLocks noGrp="1"/>
          </p:cNvSpPr>
          <p:nvPr>
            <p:ph sz="quarter" idx="1"/>
          </p:nvPr>
        </p:nvSpPr>
        <p:spPr/>
        <p:txBody>
          <a:bodyPr>
            <a:normAutofit/>
          </a:bodyPr>
          <a:lstStyle/>
          <a:p>
            <a:r>
              <a:rPr lang="en-US" dirty="0"/>
              <a:t>A baseline can be defined as a milestone in the development of the software that is marked by the delivery of one or more software configuration items after formal technical review.</a:t>
            </a:r>
          </a:p>
          <a:p>
            <a:pPr marL="274320" lvl="1" indent="0">
              <a:buNone/>
            </a:pPr>
            <a:r>
              <a:rPr lang="en-US" b="1" dirty="0"/>
              <a:t>For example, the elements of design specification have been documented and reviewed. Errors are found and corrected. Once all parts of the specification have been reviewed, corrected and then approved, the design specification becomes a baseline. Further changes to the program architecture (documented in design specification) can be made only after each has been evaluated and approved.</a:t>
            </a:r>
            <a:r>
              <a:rPr lang="en-US" dirty="0"/>
              <a:t/>
            </a:r>
            <a:br>
              <a:rPr lang="en-US" dirty="0"/>
            </a:br>
            <a:endParaRPr lang="en-US" dirty="0"/>
          </a:p>
        </p:txBody>
      </p:sp>
    </p:spTree>
    <p:extLst>
      <p:ext uri="{BB962C8B-B14F-4D97-AF65-F5344CB8AC3E}">
        <p14:creationId xmlns:p14="http://schemas.microsoft.com/office/powerpoint/2010/main" val="564169646"/>
      </p:ext>
    </p:extLst>
  </p:cSld>
  <p:clrMapOvr>
    <a:masterClrMapping/>
  </p:clrMapOvr>
  <mc:AlternateContent xmlns:mc="http://schemas.openxmlformats.org/markup-compatibility/2006" xmlns:p14="http://schemas.microsoft.com/office/powerpoint/2010/main">
    <mc:Choice Requires="p14">
      <p:transition spd="slow" p14:dur="2000" advTm="156001"/>
    </mc:Choice>
    <mc:Fallback xmlns="">
      <p:transition spd="slow" advTm="156001"/>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Baselines</a:t>
            </a:r>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22</a:t>
            </a:fld>
            <a:endParaRPr lang="en-US" dirty="0">
              <a:latin typeface="Franklin Gothic Book"/>
            </a:endParaRPr>
          </a:p>
        </p:txBody>
      </p:sp>
      <p:pic>
        <p:nvPicPr>
          <p:cNvPr id="5122"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3429000" y="1633724"/>
            <a:ext cx="5791200" cy="38526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4061017"/>
      </p:ext>
    </p:extLst>
  </p:cSld>
  <p:clrMapOvr>
    <a:masterClrMapping/>
  </p:clrMapOvr>
  <mc:AlternateContent xmlns:mc="http://schemas.openxmlformats.org/markup-compatibility/2006" xmlns:p14="http://schemas.microsoft.com/office/powerpoint/2010/main">
    <mc:Choice Requires="p14">
      <p:transition spd="slow" p14:dur="2000" advTm="81720"/>
    </mc:Choice>
    <mc:Fallback xmlns="">
      <p:transition spd="slow" advTm="81720"/>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Baselines</a:t>
            </a:r>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23</a:t>
            </a:fld>
            <a:endParaRPr lang="en-US" dirty="0">
              <a:latin typeface="Franklin Gothic Book"/>
            </a:endParaRPr>
          </a:p>
        </p:txBody>
      </p:sp>
      <p:sp>
        <p:nvSpPr>
          <p:cNvPr id="7" name="Content Placeholder 6"/>
          <p:cNvSpPr>
            <a:spLocks noGrp="1"/>
          </p:cNvSpPr>
          <p:nvPr>
            <p:ph sz="quarter" idx="1"/>
          </p:nvPr>
        </p:nvSpPr>
        <p:spPr>
          <a:xfrm>
            <a:off x="1981200" y="1447800"/>
            <a:ext cx="5257800" cy="4572000"/>
          </a:xfrm>
        </p:spPr>
        <p:txBody>
          <a:bodyPr>
            <a:normAutofit fontScale="85000" lnSpcReduction="20000"/>
          </a:bodyPr>
          <a:lstStyle/>
          <a:p>
            <a:r>
              <a:rPr lang="en-US" dirty="0"/>
              <a:t>The progression of events that lead to a</a:t>
            </a:r>
            <a:br>
              <a:rPr lang="en-US" dirty="0"/>
            </a:br>
            <a:r>
              <a:rPr lang="en-US" dirty="0"/>
              <a:t>baseline is illustrated in fig 1.</a:t>
            </a:r>
          </a:p>
          <a:p>
            <a:r>
              <a:rPr lang="en-US" dirty="0"/>
              <a:t>Software engineering tasks produce one or</a:t>
            </a:r>
            <a:br>
              <a:rPr lang="en-US" dirty="0"/>
            </a:br>
            <a:r>
              <a:rPr lang="en-US" dirty="0"/>
              <a:t>more SCIs</a:t>
            </a:r>
          </a:p>
          <a:p>
            <a:r>
              <a:rPr lang="en-US" dirty="0"/>
              <a:t>After SCIs are reviewed and approved, they</a:t>
            </a:r>
            <a:br>
              <a:rPr lang="en-US" dirty="0"/>
            </a:br>
            <a:r>
              <a:rPr lang="en-US" dirty="0"/>
              <a:t>are placed in a project database(Also called</a:t>
            </a:r>
            <a:br>
              <a:rPr lang="en-US" dirty="0"/>
            </a:br>
            <a:r>
              <a:rPr lang="en-US" dirty="0"/>
              <a:t>a project library or software repository)</a:t>
            </a:r>
          </a:p>
          <a:p>
            <a:r>
              <a:rPr lang="en-US" dirty="0"/>
              <a:t>When a member of software engineering</a:t>
            </a:r>
            <a:br>
              <a:rPr lang="en-US" dirty="0"/>
            </a:br>
            <a:r>
              <a:rPr lang="en-US" dirty="0"/>
              <a:t>team wants to make modification to a baselined SCI, it is copied from project database into engineer’s private workspace.</a:t>
            </a:r>
          </a:p>
          <a:p>
            <a:r>
              <a:rPr lang="en-US" dirty="0"/>
              <a:t>However this extracted SCI can be modified</a:t>
            </a:r>
            <a:br>
              <a:rPr lang="en-US" dirty="0"/>
            </a:br>
            <a:r>
              <a:rPr lang="en-US" dirty="0"/>
              <a:t>only if SCM Controls are followed.</a:t>
            </a:r>
          </a:p>
          <a:p>
            <a:r>
              <a:rPr lang="en-US" dirty="0"/>
              <a:t>The arrows in fig. 1 illustrates the modification path for a baselined SCI.</a:t>
            </a:r>
          </a:p>
        </p:txBody>
      </p:sp>
      <p:pic>
        <p:nvPicPr>
          <p:cNvPr id="6146" name="Picture 2"/>
          <p:cNvPicPr>
            <a:picLocks noGrp="1"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bwMode="auto">
          <a:xfrm>
            <a:off x="7410838" y="1981544"/>
            <a:ext cx="3104762" cy="27428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84799416"/>
      </p:ext>
    </p:extLst>
  </p:cSld>
  <p:clrMapOvr>
    <a:masterClrMapping/>
  </p:clrMapOvr>
  <mc:AlternateContent xmlns:mc="http://schemas.openxmlformats.org/markup-compatibility/2006" xmlns:p14="http://schemas.microsoft.com/office/powerpoint/2010/main">
    <mc:Choice Requires="p14">
      <p:transition spd="slow" p14:dur="2000" advTm="251435"/>
    </mc:Choice>
    <mc:Fallback xmlns="">
      <p:transition spd="slow" advTm="251435"/>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SCM Role</a:t>
            </a:r>
          </a:p>
        </p:txBody>
      </p:sp>
      <p:sp>
        <p:nvSpPr>
          <p:cNvPr id="3" name="Date Placeholder 2"/>
          <p:cNvSpPr>
            <a:spLocks noGrp="1"/>
          </p:cNvSpPr>
          <p:nvPr>
            <p:ph type="dt" sz="half" idx="10"/>
          </p:nvPr>
        </p:nvSpPr>
        <p:spPr/>
        <p:txBody>
          <a:bodyPr/>
          <a:lstStyle/>
          <a:p>
            <a:fld id="{690033F0-395D-4319-BC6E-1A66920F7D6C}"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24</a:t>
            </a:fld>
            <a:endParaRPr lang="en-US" dirty="0">
              <a:latin typeface="Franklin Gothic Book"/>
            </a:endParaRPr>
          </a:p>
        </p:txBody>
      </p:sp>
      <p:sp>
        <p:nvSpPr>
          <p:cNvPr id="7" name="Content Placeholder 6"/>
          <p:cNvSpPr>
            <a:spLocks noGrp="1"/>
          </p:cNvSpPr>
          <p:nvPr>
            <p:ph sz="quarter" idx="1"/>
          </p:nvPr>
        </p:nvSpPr>
        <p:spPr>
          <a:xfrm>
            <a:off x="2209800" y="1447800"/>
            <a:ext cx="8001000" cy="4572000"/>
          </a:xfrm>
        </p:spPr>
        <p:txBody>
          <a:bodyPr>
            <a:normAutofit fontScale="85000" lnSpcReduction="10000"/>
          </a:bodyPr>
          <a:lstStyle/>
          <a:p>
            <a:pPr>
              <a:buFont typeface="Wingdings"/>
              <a:buChar char="q"/>
            </a:pPr>
            <a:r>
              <a:rPr lang="en-US" sz="3200" dirty="0">
                <a:solidFill>
                  <a:srgbClr val="000000"/>
                </a:solidFill>
                <a:latin typeface="Tw Cen MT"/>
              </a:rPr>
              <a:t>Configuration Manager</a:t>
            </a:r>
          </a:p>
          <a:p>
            <a:pPr lvl="1">
              <a:buFont typeface="Wingdings" pitchFamily="2" charset="2"/>
              <a:buChar char="ü"/>
            </a:pPr>
            <a:r>
              <a:rPr lang="en-US" dirty="0">
                <a:solidFill>
                  <a:srgbClr val="000000"/>
                </a:solidFill>
                <a:latin typeface="Tw Cen MT"/>
              </a:rPr>
              <a:t>Responsible for identifying configuration items. The configuration manager can also be responsible for defining the procedures for creating promotions and releases</a:t>
            </a:r>
          </a:p>
          <a:p>
            <a:pPr>
              <a:buFont typeface="Wingdings"/>
              <a:buChar char="q"/>
            </a:pPr>
            <a:r>
              <a:rPr lang="en-US" sz="3200" dirty="0">
                <a:solidFill>
                  <a:srgbClr val="000000"/>
                </a:solidFill>
                <a:latin typeface="Tw Cen MT"/>
              </a:rPr>
              <a:t>Change control board member</a:t>
            </a:r>
          </a:p>
          <a:p>
            <a:pPr lvl="1">
              <a:buFont typeface="Wingdings" pitchFamily="2" charset="2"/>
              <a:buChar char="ü"/>
            </a:pPr>
            <a:r>
              <a:rPr lang="en-US" dirty="0">
                <a:solidFill>
                  <a:srgbClr val="000000"/>
                </a:solidFill>
                <a:latin typeface="Tw Cen MT"/>
              </a:rPr>
              <a:t>Responsible for approving or rejecting change requests</a:t>
            </a:r>
          </a:p>
          <a:p>
            <a:pPr>
              <a:buFont typeface="Wingdings"/>
              <a:buChar char="q"/>
            </a:pPr>
            <a:r>
              <a:rPr lang="en-US" sz="3200" dirty="0">
                <a:solidFill>
                  <a:srgbClr val="000000"/>
                </a:solidFill>
                <a:latin typeface="Tw Cen MT"/>
              </a:rPr>
              <a:t>Developer</a:t>
            </a:r>
          </a:p>
          <a:p>
            <a:pPr lvl="1">
              <a:buFont typeface="Wingdings" pitchFamily="2" charset="2"/>
              <a:buChar char="ü"/>
            </a:pPr>
            <a:r>
              <a:rPr lang="en-US" dirty="0">
                <a:solidFill>
                  <a:srgbClr val="000000"/>
                </a:solidFill>
                <a:latin typeface="Tw Cen MT"/>
              </a:rPr>
              <a:t>Creates promotions triggered by change requests or the normal activities of development. The developer checks in changes and resolves conflicts</a:t>
            </a:r>
          </a:p>
          <a:p>
            <a:pPr>
              <a:buFont typeface="Wingdings"/>
              <a:buChar char="q"/>
            </a:pPr>
            <a:r>
              <a:rPr lang="en-US" sz="3200" dirty="0">
                <a:solidFill>
                  <a:srgbClr val="000000"/>
                </a:solidFill>
                <a:latin typeface="Tw Cen MT"/>
              </a:rPr>
              <a:t>Auditor</a:t>
            </a:r>
          </a:p>
          <a:p>
            <a:pPr lvl="1">
              <a:buFont typeface="Wingdings" pitchFamily="2" charset="2"/>
              <a:buChar char="ü"/>
            </a:pPr>
            <a:r>
              <a:rPr lang="en-US" dirty="0">
                <a:solidFill>
                  <a:srgbClr val="000000"/>
                </a:solidFill>
                <a:latin typeface="Tw Cen MT"/>
              </a:rPr>
              <a:t>Responsible for the selection and evaluation of promotions for release and for ensuring the consistency and completeness of this release</a:t>
            </a:r>
            <a:endParaRPr lang="en-US" dirty="0"/>
          </a:p>
        </p:txBody>
      </p:sp>
    </p:spTree>
    <p:extLst>
      <p:ext uri="{BB962C8B-B14F-4D97-AF65-F5344CB8AC3E}">
        <p14:creationId xmlns:p14="http://schemas.microsoft.com/office/powerpoint/2010/main" val="1067873662"/>
      </p:ext>
    </p:extLst>
  </p:cSld>
  <p:clrMapOvr>
    <a:masterClrMapping/>
  </p:clrMapOvr>
  <mc:AlternateContent xmlns:mc="http://schemas.openxmlformats.org/markup-compatibility/2006" xmlns:p14="http://schemas.microsoft.com/office/powerpoint/2010/main">
    <mc:Choice Requires="p14">
      <p:transition spd="slow" p14:dur="2000" advTm="310042"/>
    </mc:Choice>
    <mc:Fallback xmlns="">
      <p:transition spd="slow" advTm="310042"/>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SCM Tasks</a:t>
            </a:r>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25</a:t>
            </a:fld>
            <a:endParaRPr lang="en-US" dirty="0">
              <a:latin typeface="Franklin Gothic Book"/>
            </a:endParaRPr>
          </a:p>
        </p:txBody>
      </p:sp>
      <p:sp>
        <p:nvSpPr>
          <p:cNvPr id="5" name="Content Placeholder 4"/>
          <p:cNvSpPr>
            <a:spLocks noGrp="1"/>
          </p:cNvSpPr>
          <p:nvPr>
            <p:ph sz="quarter" idx="1"/>
          </p:nvPr>
        </p:nvSpPr>
        <p:spPr/>
        <p:txBody>
          <a:bodyPr>
            <a:normAutofit/>
          </a:bodyPr>
          <a:lstStyle/>
          <a:p>
            <a:pPr>
              <a:buFont typeface="Wingdings"/>
              <a:buChar char="q"/>
            </a:pPr>
            <a:r>
              <a:rPr lang="en-US" sz="3600" dirty="0">
                <a:solidFill>
                  <a:srgbClr val="000000"/>
                </a:solidFill>
                <a:latin typeface="Tw Cen MT"/>
              </a:rPr>
              <a:t>The SCM tasks are broadly defined into 5 categories:</a:t>
            </a:r>
          </a:p>
          <a:p>
            <a:pPr lvl="1">
              <a:buFont typeface="Wingdings" pitchFamily="2" charset="2"/>
              <a:buChar char="ü"/>
            </a:pPr>
            <a:r>
              <a:rPr lang="en-US" b="1" dirty="0">
                <a:solidFill>
                  <a:srgbClr val="00B050"/>
                </a:solidFill>
                <a:latin typeface="Tw Cen MT"/>
              </a:rPr>
              <a:t>Identifications of objects</a:t>
            </a:r>
          </a:p>
          <a:p>
            <a:pPr lvl="1">
              <a:buFont typeface="Wingdings" pitchFamily="2" charset="2"/>
              <a:buChar char="ü"/>
            </a:pPr>
            <a:r>
              <a:rPr lang="en-US" b="1" dirty="0">
                <a:solidFill>
                  <a:srgbClr val="FF0000"/>
                </a:solidFill>
                <a:latin typeface="Tw Cen MT"/>
              </a:rPr>
              <a:t>Version Control</a:t>
            </a:r>
          </a:p>
          <a:p>
            <a:pPr lvl="1">
              <a:buFont typeface="Wingdings" pitchFamily="2" charset="2"/>
              <a:buChar char="ü"/>
            </a:pPr>
            <a:r>
              <a:rPr lang="en-US" b="1" dirty="0">
                <a:solidFill>
                  <a:srgbClr val="FF0000"/>
                </a:solidFill>
                <a:latin typeface="Tw Cen MT"/>
              </a:rPr>
              <a:t>Change Control</a:t>
            </a:r>
          </a:p>
          <a:p>
            <a:pPr lvl="1">
              <a:buFont typeface="Wingdings" pitchFamily="2" charset="2"/>
              <a:buChar char="ü"/>
            </a:pPr>
            <a:r>
              <a:rPr lang="en-US" b="1" dirty="0">
                <a:solidFill>
                  <a:srgbClr val="FF0000"/>
                </a:solidFill>
                <a:latin typeface="Tw Cen MT"/>
              </a:rPr>
              <a:t>Configuration Auditing</a:t>
            </a:r>
          </a:p>
          <a:p>
            <a:pPr lvl="1">
              <a:buFont typeface="Wingdings" pitchFamily="2" charset="2"/>
              <a:buChar char="ü"/>
            </a:pPr>
            <a:r>
              <a:rPr lang="en-US" b="1" dirty="0">
                <a:solidFill>
                  <a:srgbClr val="FF0000"/>
                </a:solidFill>
                <a:latin typeface="Tw Cen MT"/>
              </a:rPr>
              <a:t>Status Reporting</a:t>
            </a:r>
            <a:r>
              <a:rPr lang="en-US" sz="1600" dirty="0">
                <a:solidFill>
                  <a:srgbClr val="7E97AD"/>
                </a:solidFill>
                <a:latin typeface="Wingdings"/>
              </a:rPr>
              <a:t/>
            </a:r>
            <a:br>
              <a:rPr lang="en-US" sz="1600" dirty="0">
                <a:solidFill>
                  <a:srgbClr val="7E97AD"/>
                </a:solidFill>
                <a:latin typeface="Wingdings"/>
              </a:rPr>
            </a:br>
            <a:r>
              <a:rPr lang="en-US" sz="1600" dirty="0">
                <a:solidFill>
                  <a:srgbClr val="7E97AD"/>
                </a:solidFill>
                <a:latin typeface="Wingdings"/>
              </a:rPr>
              <a:t/>
            </a:r>
            <a:br>
              <a:rPr lang="en-US" sz="1600" dirty="0">
                <a:solidFill>
                  <a:srgbClr val="7E97AD"/>
                </a:solidFill>
                <a:latin typeface="Wingdings"/>
              </a:rPr>
            </a:br>
            <a:endParaRPr lang="en-US"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2743200"/>
            <a:ext cx="2971800" cy="302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06569416"/>
      </p:ext>
    </p:extLst>
  </p:cSld>
  <p:clrMapOvr>
    <a:masterClrMapping/>
  </p:clrMapOvr>
  <mc:AlternateContent xmlns:mc="http://schemas.openxmlformats.org/markup-compatibility/2006" xmlns:p14="http://schemas.microsoft.com/office/powerpoint/2010/main">
    <mc:Choice Requires="p14">
      <p:transition spd="slow" p14:dur="2000" advTm="75892"/>
    </mc:Choice>
    <mc:Fallback xmlns="">
      <p:transition spd="slow" advTm="75892"/>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Identifications of objects</a:t>
            </a:r>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26</a:t>
            </a:fld>
            <a:endParaRPr lang="en-US" dirty="0">
              <a:latin typeface="Franklin Gothic Book"/>
            </a:endParaRPr>
          </a:p>
        </p:txBody>
      </p:sp>
      <p:sp>
        <p:nvSpPr>
          <p:cNvPr id="5" name="Content Placeholder 4"/>
          <p:cNvSpPr>
            <a:spLocks noGrp="1"/>
          </p:cNvSpPr>
          <p:nvPr>
            <p:ph sz="quarter" idx="1"/>
          </p:nvPr>
        </p:nvSpPr>
        <p:spPr/>
        <p:txBody>
          <a:bodyPr>
            <a:normAutofit/>
          </a:bodyPr>
          <a:lstStyle/>
          <a:p>
            <a:r>
              <a:rPr lang="en-US" dirty="0"/>
              <a:t>To control and manage SCI each must be named and organized using OO approach</a:t>
            </a:r>
          </a:p>
          <a:p>
            <a:r>
              <a:rPr lang="en-US" dirty="0"/>
              <a:t>Two types of objects can be identified:</a:t>
            </a:r>
          </a:p>
          <a:p>
            <a:pPr lvl="1">
              <a:buFont typeface="Wingdings 2" pitchFamily="18" charset="2"/>
              <a:buChar char=""/>
            </a:pPr>
            <a:r>
              <a:rPr lang="en-US" b="1" dirty="0"/>
              <a:t>Basic object</a:t>
            </a:r>
            <a:r>
              <a:rPr lang="en-US" dirty="0"/>
              <a:t>: “unit of text” created during analysis, design, coding, or testing. For example a basic object can be a section of requirement specification document or test cases from Test suites that are used to exercise the code</a:t>
            </a:r>
          </a:p>
          <a:p>
            <a:pPr lvl="1">
              <a:buFont typeface="Wingdings 2" pitchFamily="18" charset="2"/>
              <a:buChar char=""/>
            </a:pPr>
            <a:r>
              <a:rPr lang="en-US" b="1" dirty="0"/>
              <a:t>Aggregated objects</a:t>
            </a:r>
            <a:r>
              <a:rPr lang="en-US" dirty="0"/>
              <a:t>: a collection of basic objects and other aggregate objects, In fig 2 Design specification is an aggregate object</a:t>
            </a:r>
          </a:p>
        </p:txBody>
      </p:sp>
    </p:spTree>
    <p:extLst>
      <p:ext uri="{BB962C8B-B14F-4D97-AF65-F5344CB8AC3E}">
        <p14:creationId xmlns:p14="http://schemas.microsoft.com/office/powerpoint/2010/main" val="3398791086"/>
      </p:ext>
    </p:extLst>
  </p:cSld>
  <p:clrMapOvr>
    <a:masterClrMapping/>
  </p:clrMapOvr>
  <mc:AlternateContent xmlns:mc="http://schemas.openxmlformats.org/markup-compatibility/2006" xmlns:p14="http://schemas.microsoft.com/office/powerpoint/2010/main">
    <mc:Choice Requires="p14">
      <p:transition spd="slow" p14:dur="2000" advTm="253618"/>
    </mc:Choice>
    <mc:Fallback xmlns="">
      <p:transition spd="slow" advTm="253618"/>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Identifications of objects</a:t>
            </a:r>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27</a:t>
            </a:fld>
            <a:endParaRPr lang="en-US" dirty="0">
              <a:latin typeface="Franklin Gothic Book"/>
            </a:endParaRPr>
          </a:p>
        </p:txBody>
      </p:sp>
      <p:sp>
        <p:nvSpPr>
          <p:cNvPr id="5" name="Content Placeholder 4"/>
          <p:cNvSpPr>
            <a:spLocks noGrp="1"/>
          </p:cNvSpPr>
          <p:nvPr>
            <p:ph sz="quarter" idx="1"/>
          </p:nvPr>
        </p:nvSpPr>
        <p:spPr/>
        <p:txBody>
          <a:bodyPr>
            <a:normAutofit/>
          </a:bodyPr>
          <a:lstStyle/>
          <a:p>
            <a:r>
              <a:rPr lang="en-US" dirty="0"/>
              <a:t>Features of objects:</a:t>
            </a:r>
            <a:br>
              <a:rPr lang="en-US" dirty="0"/>
            </a:br>
            <a:r>
              <a:rPr lang="en-US" dirty="0"/>
              <a:t> </a:t>
            </a:r>
            <a:r>
              <a:rPr lang="en-US" b="1" dirty="0"/>
              <a:t>Name</a:t>
            </a:r>
            <a:r>
              <a:rPr lang="en-US" dirty="0"/>
              <a:t/>
            </a:r>
            <a:br>
              <a:rPr lang="en-US" dirty="0"/>
            </a:br>
            <a:r>
              <a:rPr lang="en-US" dirty="0"/>
              <a:t> </a:t>
            </a:r>
            <a:r>
              <a:rPr lang="en-US" b="1" dirty="0"/>
              <a:t>Description</a:t>
            </a:r>
            <a:r>
              <a:rPr lang="en-US" dirty="0"/>
              <a:t/>
            </a:r>
            <a:br>
              <a:rPr lang="en-US" dirty="0"/>
            </a:br>
            <a:r>
              <a:rPr lang="en-US" dirty="0"/>
              <a:t> </a:t>
            </a:r>
            <a:r>
              <a:rPr lang="en-US" b="1" dirty="0"/>
              <a:t>Resources</a:t>
            </a:r>
            <a:r>
              <a:rPr lang="en-US" dirty="0"/>
              <a:t/>
            </a:r>
            <a:br>
              <a:rPr lang="en-US" dirty="0"/>
            </a:br>
            <a:r>
              <a:rPr lang="en-US" dirty="0"/>
              <a:t> </a:t>
            </a:r>
            <a:r>
              <a:rPr lang="en-US" b="1" dirty="0"/>
              <a:t>Realization</a:t>
            </a:r>
          </a:p>
          <a:p>
            <a:r>
              <a:rPr lang="en-US" dirty="0"/>
              <a:t>Configuration object identification must also consider the relationships that exists between named objects:</a:t>
            </a:r>
            <a:br>
              <a:rPr lang="en-US" dirty="0"/>
            </a:br>
            <a:r>
              <a:rPr lang="en-US" dirty="0"/>
              <a:t> </a:t>
            </a:r>
            <a:r>
              <a:rPr lang="en-US" b="1" dirty="0"/>
              <a:t>part-of</a:t>
            </a:r>
            <a:r>
              <a:rPr lang="en-US" dirty="0"/>
              <a:t>: a hierarchical relationship</a:t>
            </a:r>
            <a:br>
              <a:rPr lang="en-US" dirty="0"/>
            </a:br>
            <a:r>
              <a:rPr lang="en-US" dirty="0"/>
              <a:t> </a:t>
            </a:r>
            <a:r>
              <a:rPr lang="en-US" b="1" dirty="0"/>
              <a:t>interrelated</a:t>
            </a:r>
            <a:r>
              <a:rPr lang="en-US" dirty="0"/>
              <a:t>: a cross-structural relationship</a:t>
            </a:r>
          </a:p>
        </p:txBody>
      </p:sp>
      <p:pic>
        <p:nvPicPr>
          <p:cNvPr id="819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1" y="1543050"/>
            <a:ext cx="3990975" cy="188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1434836"/>
      </p:ext>
    </p:extLst>
  </p:cSld>
  <p:clrMapOvr>
    <a:masterClrMapping/>
  </p:clrMapOvr>
  <mc:AlternateContent xmlns:mc="http://schemas.openxmlformats.org/markup-compatibility/2006" xmlns:p14="http://schemas.microsoft.com/office/powerpoint/2010/main">
    <mc:Choice Requires="p14">
      <p:transition spd="slow" p14:dur="2000" advTm="193780"/>
    </mc:Choice>
    <mc:Fallback xmlns="">
      <p:transition spd="slow" advTm="193780"/>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Identifications of objects</a:t>
            </a:r>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28</a:t>
            </a:fld>
            <a:endParaRPr lang="en-US" dirty="0">
              <a:latin typeface="Franklin Gothic Book"/>
            </a:endParaRPr>
          </a:p>
        </p:txBody>
      </p:sp>
      <p:sp>
        <p:nvSpPr>
          <p:cNvPr id="5" name="Content Placeholder 4"/>
          <p:cNvSpPr>
            <a:spLocks noGrp="1"/>
          </p:cNvSpPr>
          <p:nvPr>
            <p:ph sz="quarter" idx="1"/>
          </p:nvPr>
        </p:nvSpPr>
        <p:spPr/>
        <p:txBody>
          <a:bodyPr>
            <a:normAutofit/>
          </a:bodyPr>
          <a:lstStyle/>
          <a:p>
            <a:r>
              <a:rPr lang="en-US" b="1" dirty="0"/>
              <a:t>part-of</a:t>
            </a:r>
            <a:r>
              <a:rPr lang="en-US" dirty="0"/>
              <a:t>: a hierarchical relationship</a:t>
            </a:r>
          </a:p>
          <a:p>
            <a:pPr lvl="1">
              <a:buFont typeface="Wingdings" pitchFamily="2" charset="2"/>
              <a:buChar char="Ø"/>
            </a:pPr>
            <a:r>
              <a:rPr lang="en-US" b="1" dirty="0"/>
              <a:t>data model &lt;part of&gt; design specification</a:t>
            </a:r>
            <a:r>
              <a:rPr lang="en-US" dirty="0"/>
              <a:t>;</a:t>
            </a:r>
          </a:p>
          <a:p>
            <a:pPr lvl="1">
              <a:buFont typeface="Wingdings" pitchFamily="2" charset="2"/>
              <a:buChar char="Ø"/>
            </a:pPr>
            <a:r>
              <a:rPr lang="en-US" dirty="0"/>
              <a:t>A </a:t>
            </a:r>
            <a:r>
              <a:rPr lang="en-US" b="1" dirty="0"/>
              <a:t>curved arrow </a:t>
            </a:r>
            <a:r>
              <a:rPr lang="en-US" dirty="0"/>
              <a:t>indicates a compositional relation, that is </a:t>
            </a:r>
            <a:r>
              <a:rPr lang="en-US" b="1" dirty="0"/>
              <a:t>data model </a:t>
            </a:r>
            <a:r>
              <a:rPr lang="en-US" dirty="0"/>
              <a:t>and </a:t>
            </a:r>
            <a:r>
              <a:rPr lang="en-US" b="1" dirty="0"/>
              <a:t>component N </a:t>
            </a:r>
            <a:r>
              <a:rPr lang="en-US" dirty="0"/>
              <a:t>are part of the object </a:t>
            </a:r>
            <a:r>
              <a:rPr lang="en-US" b="1" dirty="0"/>
              <a:t>Design Specification</a:t>
            </a:r>
          </a:p>
          <a:p>
            <a:r>
              <a:rPr lang="en-US" b="1" dirty="0"/>
              <a:t>interrelated</a:t>
            </a:r>
            <a:r>
              <a:rPr lang="en-US" dirty="0"/>
              <a:t>: a cross-structural relationship</a:t>
            </a:r>
          </a:p>
          <a:p>
            <a:pPr lvl="1">
              <a:buFont typeface="Wingdings" pitchFamily="2" charset="2"/>
              <a:buChar char="Ø"/>
            </a:pPr>
            <a:r>
              <a:rPr lang="en-US" dirty="0"/>
              <a:t>A </a:t>
            </a:r>
            <a:r>
              <a:rPr lang="en-US" b="1" dirty="0"/>
              <a:t>double headed arrow </a:t>
            </a:r>
            <a:r>
              <a:rPr lang="en-US" dirty="0"/>
              <a:t>indicates an interrelationship, that is </a:t>
            </a:r>
            <a:r>
              <a:rPr lang="en-US" b="1" dirty="0"/>
              <a:t>Test Specification </a:t>
            </a:r>
            <a:r>
              <a:rPr lang="en-US" dirty="0"/>
              <a:t>and </a:t>
            </a:r>
            <a:r>
              <a:rPr lang="en-US" b="1" dirty="0"/>
              <a:t>Source code </a:t>
            </a:r>
            <a:r>
              <a:rPr lang="en-US" dirty="0"/>
              <a:t>are interrelated</a:t>
            </a:r>
          </a:p>
          <a:p>
            <a:r>
              <a:rPr lang="en-US" dirty="0"/>
              <a:t> The interrelationships between configuration objects can be represented with a module interconnection language (MIL)</a:t>
            </a:r>
          </a:p>
        </p:txBody>
      </p:sp>
    </p:spTree>
    <p:extLst>
      <p:ext uri="{BB962C8B-B14F-4D97-AF65-F5344CB8AC3E}">
        <p14:creationId xmlns:p14="http://schemas.microsoft.com/office/powerpoint/2010/main" val="1195508826"/>
      </p:ext>
    </p:extLst>
  </p:cSld>
  <p:clrMapOvr>
    <a:masterClrMapping/>
  </p:clrMapOvr>
  <mc:AlternateContent xmlns:mc="http://schemas.openxmlformats.org/markup-compatibility/2006" xmlns:p14="http://schemas.microsoft.com/office/powerpoint/2010/main">
    <mc:Choice Requires="p14">
      <p:transition spd="slow" p14:dur="2000" advTm="146063"/>
    </mc:Choice>
    <mc:Fallback xmlns="">
      <p:transition spd="slow" advTm="146063"/>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Identifications of objects</a:t>
            </a:r>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29</a:t>
            </a:fld>
            <a:endParaRPr lang="en-US" dirty="0">
              <a:latin typeface="Franklin Gothic Book"/>
            </a:endParaRPr>
          </a:p>
        </p:txBody>
      </p:sp>
      <p:pic>
        <p:nvPicPr>
          <p:cNvPr id="1026"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2667001" y="1600200"/>
            <a:ext cx="7086599" cy="4202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3962400" y="5802868"/>
            <a:ext cx="4572000" cy="369332"/>
          </a:xfrm>
          <a:prstGeom prst="rect">
            <a:avLst/>
          </a:prstGeom>
        </p:spPr>
        <p:txBody>
          <a:bodyPr>
            <a:spAutoFit/>
          </a:bodyPr>
          <a:lstStyle/>
          <a:p>
            <a:pPr algn="ctr"/>
            <a:r>
              <a:rPr lang="en-US" b="1" dirty="0">
                <a:solidFill>
                  <a:prstClr val="black"/>
                </a:solidFill>
                <a:latin typeface="Perpetua"/>
              </a:rPr>
              <a:t>Fig. 2 Configuration Objects</a:t>
            </a:r>
            <a:endParaRPr lang="en-US" dirty="0">
              <a:solidFill>
                <a:prstClr val="black"/>
              </a:solidFill>
              <a:latin typeface="Perpetua"/>
            </a:endParaRPr>
          </a:p>
        </p:txBody>
      </p:sp>
    </p:spTree>
    <p:extLst>
      <p:ext uri="{BB962C8B-B14F-4D97-AF65-F5344CB8AC3E}">
        <p14:creationId xmlns:p14="http://schemas.microsoft.com/office/powerpoint/2010/main" val="151795562"/>
      </p:ext>
    </p:extLst>
  </p:cSld>
  <p:clrMapOvr>
    <a:masterClrMapping/>
  </p:clrMapOvr>
  <mc:AlternateContent xmlns:mc="http://schemas.openxmlformats.org/markup-compatibility/2006" xmlns:p14="http://schemas.microsoft.com/office/powerpoint/2010/main">
    <mc:Choice Requires="p14">
      <p:transition spd="slow" p14:dur="2000" advTm="65745"/>
    </mc:Choice>
    <mc:Fallback xmlns="">
      <p:transition spd="slow" advTm="65745"/>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Topics to Cover</a:t>
            </a:r>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3</a:t>
            </a:fld>
            <a:endParaRPr lang="en-US" dirty="0">
              <a:latin typeface="Franklin Gothic Book"/>
            </a:endParaRPr>
          </a:p>
        </p:txBody>
      </p:sp>
      <p:sp>
        <p:nvSpPr>
          <p:cNvPr id="5" name="Content Placeholder 4"/>
          <p:cNvSpPr>
            <a:spLocks noGrp="1"/>
          </p:cNvSpPr>
          <p:nvPr>
            <p:ph sz="quarter" idx="1"/>
          </p:nvPr>
        </p:nvSpPr>
        <p:spPr/>
        <p:txBody>
          <a:bodyPr/>
          <a:lstStyle/>
          <a:p>
            <a:r>
              <a:rPr lang="en-US" b="1" dirty="0"/>
              <a:t>Configuration</a:t>
            </a:r>
          </a:p>
          <a:p>
            <a:r>
              <a:rPr lang="en-US" b="1" dirty="0"/>
              <a:t>Software Configuration Management</a:t>
            </a:r>
          </a:p>
          <a:p>
            <a:r>
              <a:rPr lang="en-US" b="1" dirty="0"/>
              <a:t>Software Support VS SCM</a:t>
            </a:r>
          </a:p>
          <a:p>
            <a:r>
              <a:rPr lang="en-US" b="1" dirty="0"/>
              <a:t>Baselines</a:t>
            </a:r>
          </a:p>
          <a:p>
            <a:r>
              <a:rPr lang="en-US" b="1" dirty="0"/>
              <a:t>Software Configuration Items</a:t>
            </a:r>
          </a:p>
          <a:p>
            <a:r>
              <a:rPr lang="en-US" b="1" dirty="0"/>
              <a:t>SCM Process</a:t>
            </a:r>
          </a:p>
          <a:p>
            <a:r>
              <a:rPr lang="en-US" b="1" dirty="0"/>
              <a:t>SCM Tasks</a:t>
            </a: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795889581"/>
      </p:ext>
    </p:extLst>
  </p:cSld>
  <p:clrMapOvr>
    <a:masterClrMapping/>
  </p:clrMapOvr>
  <mc:AlternateContent xmlns:mc="http://schemas.openxmlformats.org/markup-compatibility/2006" xmlns:p14="http://schemas.microsoft.com/office/powerpoint/2010/main">
    <mc:Choice Requires="p14">
      <p:transition spd="slow" p14:dur="2000" advTm="70157"/>
    </mc:Choice>
    <mc:Fallback xmlns="">
      <p:transition spd="slow" advTm="70157"/>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Module Interconnection Language</a:t>
            </a:r>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30</a:t>
            </a:fld>
            <a:endParaRPr lang="en-US" dirty="0">
              <a:latin typeface="Franklin Gothic Book"/>
            </a:endParaRPr>
          </a:p>
        </p:txBody>
      </p:sp>
      <p:sp>
        <p:nvSpPr>
          <p:cNvPr id="5" name="Content Placeholder 4"/>
          <p:cNvSpPr>
            <a:spLocks noGrp="1"/>
          </p:cNvSpPr>
          <p:nvPr>
            <p:ph sz="quarter" idx="1"/>
          </p:nvPr>
        </p:nvSpPr>
        <p:spPr/>
        <p:txBody>
          <a:bodyPr>
            <a:normAutofit/>
          </a:bodyPr>
          <a:lstStyle/>
          <a:p>
            <a:r>
              <a:rPr lang="en-US" dirty="0"/>
              <a:t>A MIL describes the interdependencies among configuration objects</a:t>
            </a:r>
          </a:p>
          <a:p>
            <a:r>
              <a:rPr lang="en-US" dirty="0"/>
              <a:t>Module descriptions are the actual code of a MIL and are used when assembling or integrating a software system</a:t>
            </a:r>
          </a:p>
          <a:p>
            <a:r>
              <a:rPr lang="en-US" dirty="0"/>
              <a:t> The syntax primitives of an MIL describe the flow of resources among modules. A resource is any entity that can be named in a programming language (e.g. variables, constants, procedures, type definitions, etc.) and that can be made available for reference by another module within a given software system.</a:t>
            </a:r>
          </a:p>
          <a:p>
            <a:r>
              <a:rPr lang="en-US" dirty="0"/>
              <a:t> There are four basic syntax primitives in MILs, </a:t>
            </a:r>
            <a:r>
              <a:rPr lang="en-US" b="1" dirty="0"/>
              <a:t>provide</a:t>
            </a:r>
            <a:r>
              <a:rPr lang="en-US" dirty="0"/>
              <a:t>, </a:t>
            </a:r>
            <a:r>
              <a:rPr lang="en-US" b="1" dirty="0"/>
              <a:t>require</a:t>
            </a:r>
            <a:r>
              <a:rPr lang="en-US" dirty="0"/>
              <a:t>, </a:t>
            </a:r>
            <a:r>
              <a:rPr lang="en-US" b="1" dirty="0"/>
              <a:t>has-access-to </a:t>
            </a:r>
            <a:r>
              <a:rPr lang="en-US" dirty="0"/>
              <a:t>and </a:t>
            </a:r>
            <a:r>
              <a:rPr lang="en-US" b="1" dirty="0"/>
              <a:t>consists-of</a:t>
            </a:r>
            <a:r>
              <a:rPr lang="en-US" dirty="0"/>
              <a:t>.</a:t>
            </a:r>
          </a:p>
        </p:txBody>
      </p:sp>
    </p:spTree>
    <p:extLst>
      <p:ext uri="{BB962C8B-B14F-4D97-AF65-F5344CB8AC3E}">
        <p14:creationId xmlns:p14="http://schemas.microsoft.com/office/powerpoint/2010/main" val="4203875454"/>
      </p:ext>
    </p:extLst>
  </p:cSld>
  <p:clrMapOvr>
    <a:masterClrMapping/>
  </p:clrMapOvr>
  <mc:AlternateContent xmlns:mc="http://schemas.openxmlformats.org/markup-compatibility/2006" xmlns:p14="http://schemas.microsoft.com/office/powerpoint/2010/main">
    <mc:Choice Requires="p14">
      <p:transition spd="slow" p14:dur="2000" advTm="183633"/>
    </mc:Choice>
    <mc:Fallback xmlns="">
      <p:transition spd="slow" advTm="183633"/>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Module Interconnection Language</a:t>
            </a:r>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31</a:t>
            </a:fld>
            <a:endParaRPr lang="en-US" dirty="0">
              <a:latin typeface="Franklin Gothic Book"/>
            </a:endParaRPr>
          </a:p>
        </p:txBody>
      </p:sp>
      <p:sp>
        <p:nvSpPr>
          <p:cNvPr id="7" name="Content Placeholder 6"/>
          <p:cNvSpPr>
            <a:spLocks noGrp="1"/>
          </p:cNvSpPr>
          <p:nvPr>
            <p:ph sz="quarter" idx="1"/>
          </p:nvPr>
        </p:nvSpPr>
        <p:spPr>
          <a:xfrm>
            <a:off x="2438400" y="1447800"/>
            <a:ext cx="5105400" cy="4572000"/>
          </a:xfrm>
        </p:spPr>
        <p:txBody>
          <a:bodyPr>
            <a:normAutofit fontScale="70000" lnSpcReduction="20000"/>
          </a:bodyPr>
          <a:lstStyle/>
          <a:p>
            <a:pPr marL="0" indent="0">
              <a:buNone/>
            </a:pPr>
            <a:r>
              <a:rPr lang="en-US" sz="2800" b="1" dirty="0">
                <a:solidFill>
                  <a:srgbClr val="000000"/>
                </a:solidFill>
                <a:latin typeface="Tw Cen MT"/>
              </a:rPr>
              <a:t>module </a:t>
            </a:r>
            <a:r>
              <a:rPr lang="en-US" sz="2800" dirty="0">
                <a:solidFill>
                  <a:srgbClr val="000000"/>
                </a:solidFill>
                <a:latin typeface="Tw Cen MT"/>
              </a:rPr>
              <a:t>ABC</a:t>
            </a:r>
            <a:br>
              <a:rPr lang="en-US" sz="2800" dirty="0">
                <a:solidFill>
                  <a:srgbClr val="000000"/>
                </a:solidFill>
                <a:latin typeface="Tw Cen MT"/>
              </a:rPr>
            </a:br>
            <a:r>
              <a:rPr lang="en-US" sz="2800" dirty="0">
                <a:solidFill>
                  <a:srgbClr val="000000"/>
                </a:solidFill>
                <a:latin typeface="Tw Cen MT"/>
              </a:rPr>
              <a:t>	</a:t>
            </a:r>
            <a:r>
              <a:rPr lang="en-US" sz="2800" b="1" dirty="0">
                <a:solidFill>
                  <a:srgbClr val="000000"/>
                </a:solidFill>
                <a:latin typeface="Tw Cen MT"/>
              </a:rPr>
              <a:t>provides </a:t>
            </a:r>
            <a:r>
              <a:rPr lang="en-US" sz="2800" dirty="0" err="1">
                <a:solidFill>
                  <a:srgbClr val="000000"/>
                </a:solidFill>
                <a:latin typeface="Tw Cen MT"/>
              </a:rPr>
              <a:t>a,b,c</a:t>
            </a:r>
            <a:r>
              <a:rPr lang="en-US" sz="2800" dirty="0">
                <a:solidFill>
                  <a:srgbClr val="000000"/>
                </a:solidFill>
                <a:latin typeface="Tw Cen MT"/>
              </a:rPr>
              <a:t/>
            </a:r>
            <a:br>
              <a:rPr lang="en-US" sz="2800" dirty="0">
                <a:solidFill>
                  <a:srgbClr val="000000"/>
                </a:solidFill>
                <a:latin typeface="Tw Cen MT"/>
              </a:rPr>
            </a:br>
            <a:r>
              <a:rPr lang="en-US" sz="2800" dirty="0">
                <a:solidFill>
                  <a:srgbClr val="000000"/>
                </a:solidFill>
                <a:latin typeface="Tw Cen MT"/>
              </a:rPr>
              <a:t>	</a:t>
            </a:r>
            <a:r>
              <a:rPr lang="en-US" sz="2800" b="1" dirty="0">
                <a:solidFill>
                  <a:srgbClr val="000000"/>
                </a:solidFill>
                <a:latin typeface="Tw Cen MT"/>
              </a:rPr>
              <a:t>requires </a:t>
            </a:r>
            <a:r>
              <a:rPr lang="en-US" sz="2800" dirty="0" err="1">
                <a:solidFill>
                  <a:srgbClr val="000000"/>
                </a:solidFill>
                <a:latin typeface="Tw Cen MT"/>
              </a:rPr>
              <a:t>x,y</a:t>
            </a:r>
            <a:r>
              <a:rPr lang="en-US" sz="2800" dirty="0">
                <a:solidFill>
                  <a:srgbClr val="000000"/>
                </a:solidFill>
                <a:latin typeface="Tw Cen MT"/>
              </a:rPr>
              <a:t/>
            </a:r>
            <a:br>
              <a:rPr lang="en-US" sz="2800" dirty="0">
                <a:solidFill>
                  <a:srgbClr val="000000"/>
                </a:solidFill>
                <a:latin typeface="Tw Cen MT"/>
              </a:rPr>
            </a:br>
            <a:r>
              <a:rPr lang="en-US" sz="2800" dirty="0">
                <a:solidFill>
                  <a:srgbClr val="000000"/>
                </a:solidFill>
                <a:latin typeface="Tw Cen MT"/>
              </a:rPr>
              <a:t>	</a:t>
            </a:r>
            <a:r>
              <a:rPr lang="en-US" sz="2800" b="1" dirty="0">
                <a:solidFill>
                  <a:srgbClr val="000000"/>
                </a:solidFill>
                <a:latin typeface="Tw Cen MT"/>
              </a:rPr>
              <a:t>consist-of function </a:t>
            </a:r>
            <a:r>
              <a:rPr lang="en-US" sz="2800" dirty="0">
                <a:solidFill>
                  <a:srgbClr val="000000"/>
                </a:solidFill>
                <a:latin typeface="Tw Cen MT"/>
              </a:rPr>
              <a:t>XA, m</a:t>
            </a:r>
            <a:r>
              <a:rPr lang="en-US" sz="2800" b="1" dirty="0">
                <a:solidFill>
                  <a:srgbClr val="000000"/>
                </a:solidFill>
                <a:latin typeface="Tw Cen MT"/>
              </a:rPr>
              <a:t>odule </a:t>
            </a:r>
            <a:r>
              <a:rPr lang="en-US" sz="2800" dirty="0">
                <a:solidFill>
                  <a:srgbClr val="000000"/>
                </a:solidFill>
                <a:latin typeface="Tw Cen MT"/>
              </a:rPr>
              <a:t>YBC</a:t>
            </a:r>
            <a:br>
              <a:rPr lang="en-US" sz="2800" dirty="0">
                <a:solidFill>
                  <a:srgbClr val="000000"/>
                </a:solidFill>
                <a:latin typeface="Tw Cen MT"/>
              </a:rPr>
            </a:br>
            <a:r>
              <a:rPr lang="en-US" sz="2800" dirty="0">
                <a:solidFill>
                  <a:srgbClr val="000000"/>
                </a:solidFill>
                <a:latin typeface="Tw Cen MT"/>
              </a:rPr>
              <a:t>	</a:t>
            </a:r>
            <a:r>
              <a:rPr lang="en-US" sz="2800" b="1" dirty="0">
                <a:solidFill>
                  <a:srgbClr val="000000"/>
                </a:solidFill>
                <a:latin typeface="Tw Cen MT"/>
              </a:rPr>
              <a:t>function </a:t>
            </a:r>
            <a:r>
              <a:rPr lang="en-US" sz="2800" dirty="0">
                <a:solidFill>
                  <a:srgbClr val="000000"/>
                </a:solidFill>
                <a:latin typeface="Tw Cen MT"/>
              </a:rPr>
              <a:t>XA</a:t>
            </a:r>
            <a:br>
              <a:rPr lang="en-US" sz="2800" dirty="0">
                <a:solidFill>
                  <a:srgbClr val="000000"/>
                </a:solidFill>
                <a:latin typeface="Tw Cen MT"/>
              </a:rPr>
            </a:br>
            <a:r>
              <a:rPr lang="en-US" sz="2800" dirty="0">
                <a:solidFill>
                  <a:srgbClr val="000000"/>
                </a:solidFill>
                <a:latin typeface="Tw Cen MT"/>
              </a:rPr>
              <a:t>		</a:t>
            </a:r>
            <a:r>
              <a:rPr lang="en-US" sz="2800" b="1" dirty="0">
                <a:solidFill>
                  <a:srgbClr val="000000"/>
                </a:solidFill>
                <a:latin typeface="Tw Cen MT"/>
              </a:rPr>
              <a:t>must-provide </a:t>
            </a:r>
            <a:r>
              <a:rPr lang="en-US" sz="2800" dirty="0">
                <a:solidFill>
                  <a:srgbClr val="000000"/>
                </a:solidFill>
                <a:latin typeface="Tw Cen MT"/>
              </a:rPr>
              <a:t>a</a:t>
            </a:r>
            <a:br>
              <a:rPr lang="en-US" sz="2800" dirty="0">
                <a:solidFill>
                  <a:srgbClr val="000000"/>
                </a:solidFill>
                <a:latin typeface="Tw Cen MT"/>
              </a:rPr>
            </a:br>
            <a:r>
              <a:rPr lang="en-US" sz="2800" dirty="0">
                <a:solidFill>
                  <a:srgbClr val="000000"/>
                </a:solidFill>
                <a:latin typeface="Tw Cen MT"/>
              </a:rPr>
              <a:t>		</a:t>
            </a:r>
            <a:r>
              <a:rPr lang="en-US" sz="2800" b="1" dirty="0">
                <a:solidFill>
                  <a:srgbClr val="000000"/>
                </a:solidFill>
                <a:latin typeface="Tw Cen MT"/>
              </a:rPr>
              <a:t>requires </a:t>
            </a:r>
            <a:r>
              <a:rPr lang="en-US" sz="2800" dirty="0">
                <a:solidFill>
                  <a:srgbClr val="000000"/>
                </a:solidFill>
                <a:latin typeface="Tw Cen MT"/>
              </a:rPr>
              <a:t>x</a:t>
            </a:r>
            <a:br>
              <a:rPr lang="en-US" sz="2800" dirty="0">
                <a:solidFill>
                  <a:srgbClr val="000000"/>
                </a:solidFill>
                <a:latin typeface="Tw Cen MT"/>
              </a:rPr>
            </a:br>
            <a:r>
              <a:rPr lang="en-US" sz="2800" dirty="0">
                <a:solidFill>
                  <a:srgbClr val="000000"/>
                </a:solidFill>
                <a:latin typeface="Tw Cen MT"/>
              </a:rPr>
              <a:t>		</a:t>
            </a:r>
            <a:r>
              <a:rPr lang="en-US" sz="2800" b="1" dirty="0">
                <a:solidFill>
                  <a:srgbClr val="000000"/>
                </a:solidFill>
                <a:latin typeface="Tw Cen MT"/>
              </a:rPr>
              <a:t>has-access-to module </a:t>
            </a:r>
            <a:r>
              <a:rPr lang="en-US" sz="2800" dirty="0">
                <a:solidFill>
                  <a:srgbClr val="000000"/>
                </a:solidFill>
                <a:latin typeface="Tw Cen MT"/>
              </a:rPr>
              <a:t>Z</a:t>
            </a:r>
            <a:br>
              <a:rPr lang="en-US" sz="2800" dirty="0">
                <a:solidFill>
                  <a:srgbClr val="000000"/>
                </a:solidFill>
                <a:latin typeface="Tw Cen MT"/>
              </a:rPr>
            </a:br>
            <a:r>
              <a:rPr lang="en-US" sz="2800" dirty="0">
                <a:solidFill>
                  <a:srgbClr val="000000"/>
                </a:solidFill>
                <a:latin typeface="Tw Cen MT"/>
              </a:rPr>
              <a:t>		</a:t>
            </a:r>
            <a:r>
              <a:rPr lang="en-US" sz="2800" b="1" dirty="0">
                <a:solidFill>
                  <a:srgbClr val="000000"/>
                </a:solidFill>
                <a:latin typeface="Tw Cen MT"/>
              </a:rPr>
              <a:t>real </a:t>
            </a:r>
            <a:r>
              <a:rPr lang="en-US" sz="2800" dirty="0">
                <a:solidFill>
                  <a:srgbClr val="000000"/>
                </a:solidFill>
                <a:latin typeface="Tw Cen MT"/>
              </a:rPr>
              <a:t>x, </a:t>
            </a:r>
            <a:r>
              <a:rPr lang="en-US" sz="2800" b="1" dirty="0">
                <a:solidFill>
                  <a:srgbClr val="000000"/>
                </a:solidFill>
                <a:latin typeface="Tw Cen MT"/>
              </a:rPr>
              <a:t>integer </a:t>
            </a:r>
            <a:r>
              <a:rPr lang="en-US" sz="2800" dirty="0">
                <a:solidFill>
                  <a:srgbClr val="000000"/>
                </a:solidFill>
                <a:latin typeface="Tw Cen MT"/>
              </a:rPr>
              <a:t>a</a:t>
            </a:r>
            <a:br>
              <a:rPr lang="en-US" sz="2800" dirty="0">
                <a:solidFill>
                  <a:srgbClr val="000000"/>
                </a:solidFill>
                <a:latin typeface="Tw Cen MT"/>
              </a:rPr>
            </a:br>
            <a:r>
              <a:rPr lang="en-US" sz="2800" dirty="0">
                <a:solidFill>
                  <a:srgbClr val="000000"/>
                </a:solidFill>
                <a:latin typeface="Tw Cen MT"/>
              </a:rPr>
              <a:t>	</a:t>
            </a:r>
            <a:r>
              <a:rPr lang="en-US" sz="2800" b="1" dirty="0">
                <a:solidFill>
                  <a:srgbClr val="000000"/>
                </a:solidFill>
                <a:latin typeface="Tw Cen MT"/>
              </a:rPr>
              <a:t>end </a:t>
            </a:r>
            <a:r>
              <a:rPr lang="en-US" sz="2800" dirty="0">
                <a:solidFill>
                  <a:srgbClr val="000000"/>
                </a:solidFill>
                <a:latin typeface="Tw Cen MT"/>
              </a:rPr>
              <a:t>XA</a:t>
            </a:r>
            <a:br>
              <a:rPr lang="en-US" sz="2800" dirty="0">
                <a:solidFill>
                  <a:srgbClr val="000000"/>
                </a:solidFill>
                <a:latin typeface="Tw Cen MT"/>
              </a:rPr>
            </a:br>
            <a:r>
              <a:rPr lang="en-US" sz="2800" b="1" dirty="0">
                <a:solidFill>
                  <a:srgbClr val="000000"/>
                </a:solidFill>
                <a:latin typeface="Tw Cen MT"/>
              </a:rPr>
              <a:t>module </a:t>
            </a:r>
            <a:r>
              <a:rPr lang="en-US" sz="2800" dirty="0">
                <a:solidFill>
                  <a:srgbClr val="000000"/>
                </a:solidFill>
                <a:latin typeface="Tw Cen MT"/>
              </a:rPr>
              <a:t>YBC</a:t>
            </a:r>
            <a:br>
              <a:rPr lang="en-US" sz="2800" dirty="0">
                <a:solidFill>
                  <a:srgbClr val="000000"/>
                </a:solidFill>
                <a:latin typeface="Tw Cen MT"/>
              </a:rPr>
            </a:br>
            <a:r>
              <a:rPr lang="en-US" sz="2800" dirty="0">
                <a:solidFill>
                  <a:srgbClr val="000000"/>
                </a:solidFill>
                <a:latin typeface="Tw Cen MT"/>
              </a:rPr>
              <a:t>	</a:t>
            </a:r>
            <a:r>
              <a:rPr lang="en-US" sz="2800" b="1" dirty="0">
                <a:solidFill>
                  <a:srgbClr val="000000"/>
                </a:solidFill>
                <a:latin typeface="Tw Cen MT"/>
              </a:rPr>
              <a:t>must-provide </a:t>
            </a:r>
            <a:r>
              <a:rPr lang="en-US" sz="2800" dirty="0" err="1">
                <a:solidFill>
                  <a:srgbClr val="000000"/>
                </a:solidFill>
                <a:latin typeface="Tw Cen MT"/>
              </a:rPr>
              <a:t>b,c</a:t>
            </a:r>
            <a:r>
              <a:rPr lang="en-US" sz="2800" dirty="0">
                <a:solidFill>
                  <a:srgbClr val="000000"/>
                </a:solidFill>
                <a:latin typeface="Tw Cen MT"/>
              </a:rPr>
              <a:t/>
            </a:r>
            <a:br>
              <a:rPr lang="en-US" sz="2800" dirty="0">
                <a:solidFill>
                  <a:srgbClr val="000000"/>
                </a:solidFill>
                <a:latin typeface="Tw Cen MT"/>
              </a:rPr>
            </a:br>
            <a:r>
              <a:rPr lang="en-US" sz="2800" dirty="0">
                <a:solidFill>
                  <a:srgbClr val="000000"/>
                </a:solidFill>
                <a:latin typeface="Tw Cen MT"/>
              </a:rPr>
              <a:t>	</a:t>
            </a:r>
            <a:r>
              <a:rPr lang="en-US" sz="2800" b="1" dirty="0">
                <a:solidFill>
                  <a:srgbClr val="000000"/>
                </a:solidFill>
                <a:latin typeface="Tw Cen MT"/>
              </a:rPr>
              <a:t>requires </a:t>
            </a:r>
            <a:r>
              <a:rPr lang="en-US" sz="2800" dirty="0" err="1">
                <a:solidFill>
                  <a:srgbClr val="000000"/>
                </a:solidFill>
                <a:latin typeface="Tw Cen MT"/>
              </a:rPr>
              <a:t>a,y</a:t>
            </a:r>
            <a:r>
              <a:rPr lang="en-US" sz="2800" dirty="0">
                <a:solidFill>
                  <a:srgbClr val="000000"/>
                </a:solidFill>
                <a:latin typeface="Tw Cen MT"/>
              </a:rPr>
              <a:t/>
            </a:r>
            <a:br>
              <a:rPr lang="en-US" sz="2800" dirty="0">
                <a:solidFill>
                  <a:srgbClr val="000000"/>
                </a:solidFill>
                <a:latin typeface="Tw Cen MT"/>
              </a:rPr>
            </a:br>
            <a:r>
              <a:rPr lang="en-US" sz="2800" dirty="0">
                <a:solidFill>
                  <a:srgbClr val="000000"/>
                </a:solidFill>
                <a:latin typeface="Tw Cen MT"/>
              </a:rPr>
              <a:t>	</a:t>
            </a:r>
            <a:r>
              <a:rPr lang="en-US" sz="2800" b="1" dirty="0">
                <a:solidFill>
                  <a:srgbClr val="000000"/>
                </a:solidFill>
                <a:latin typeface="Tw Cen MT"/>
              </a:rPr>
              <a:t>real </a:t>
            </a:r>
            <a:r>
              <a:rPr lang="en-US" sz="2800" dirty="0">
                <a:solidFill>
                  <a:srgbClr val="000000"/>
                </a:solidFill>
                <a:latin typeface="Tw Cen MT"/>
              </a:rPr>
              <a:t>y, </a:t>
            </a:r>
            <a:r>
              <a:rPr lang="en-US" sz="2800" b="1" dirty="0">
                <a:solidFill>
                  <a:srgbClr val="000000"/>
                </a:solidFill>
                <a:latin typeface="Tw Cen MT"/>
              </a:rPr>
              <a:t>integer </a:t>
            </a:r>
            <a:r>
              <a:rPr lang="en-US" sz="2800" dirty="0" err="1">
                <a:solidFill>
                  <a:srgbClr val="000000"/>
                </a:solidFill>
                <a:latin typeface="Tw Cen MT"/>
              </a:rPr>
              <a:t>a,b,c</a:t>
            </a:r>
            <a:r>
              <a:rPr lang="en-US" sz="2800" dirty="0">
                <a:solidFill>
                  <a:srgbClr val="000000"/>
                </a:solidFill>
                <a:latin typeface="Tw Cen MT"/>
              </a:rPr>
              <a:t/>
            </a:r>
            <a:br>
              <a:rPr lang="en-US" sz="2800" dirty="0">
                <a:solidFill>
                  <a:srgbClr val="000000"/>
                </a:solidFill>
                <a:latin typeface="Tw Cen MT"/>
              </a:rPr>
            </a:br>
            <a:r>
              <a:rPr lang="en-US" sz="2800" b="1" dirty="0">
                <a:solidFill>
                  <a:srgbClr val="000000"/>
                </a:solidFill>
                <a:latin typeface="Tw Cen MT"/>
              </a:rPr>
              <a:t>end </a:t>
            </a:r>
            <a:r>
              <a:rPr lang="en-US" sz="2800" dirty="0">
                <a:solidFill>
                  <a:srgbClr val="000000"/>
                </a:solidFill>
                <a:latin typeface="Tw Cen MT"/>
              </a:rPr>
              <a:t>YBC</a:t>
            </a:r>
            <a:br>
              <a:rPr lang="en-US" sz="2800" dirty="0">
                <a:solidFill>
                  <a:srgbClr val="000000"/>
                </a:solidFill>
                <a:latin typeface="Tw Cen MT"/>
              </a:rPr>
            </a:br>
            <a:r>
              <a:rPr lang="en-US" sz="2800" b="1" dirty="0">
                <a:solidFill>
                  <a:srgbClr val="000000"/>
                </a:solidFill>
                <a:latin typeface="Tw Cen MT"/>
              </a:rPr>
              <a:t>end </a:t>
            </a:r>
            <a:r>
              <a:rPr lang="en-US" sz="2800" dirty="0">
                <a:solidFill>
                  <a:srgbClr val="000000"/>
                </a:solidFill>
                <a:latin typeface="Tw Cen MT"/>
              </a:rPr>
              <a:t>ABC</a:t>
            </a:r>
            <a:endParaRPr lang="en-US" dirty="0"/>
          </a:p>
        </p:txBody>
      </p:sp>
      <p:pic>
        <p:nvPicPr>
          <p:cNvPr id="10242" name="Picture 2"/>
          <p:cNvPicPr>
            <a:picLocks noGrp="1"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bwMode="auto">
          <a:xfrm>
            <a:off x="7658100" y="2395538"/>
            <a:ext cx="2705100" cy="267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84723380"/>
      </p:ext>
    </p:extLst>
  </p:cSld>
  <p:clrMapOvr>
    <a:masterClrMapping/>
  </p:clrMapOvr>
  <mc:AlternateContent xmlns:mc="http://schemas.openxmlformats.org/markup-compatibility/2006" xmlns:p14="http://schemas.microsoft.com/office/powerpoint/2010/main">
    <mc:Choice Requires="p14">
      <p:transition spd="slow" p14:dur="2000" advTm="188881"/>
    </mc:Choice>
    <mc:Fallback xmlns="">
      <p:transition spd="slow" advTm="188881"/>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Evolution Graph</a:t>
            </a:r>
          </a:p>
        </p:txBody>
      </p:sp>
      <p:sp>
        <p:nvSpPr>
          <p:cNvPr id="3" name="Date Placeholder 2"/>
          <p:cNvSpPr>
            <a:spLocks noGrp="1"/>
          </p:cNvSpPr>
          <p:nvPr>
            <p:ph type="dt" sz="half" idx="10"/>
          </p:nvPr>
        </p:nvSpPr>
        <p:spPr/>
        <p:txBody>
          <a:bodyPr/>
          <a:lstStyle/>
          <a:p>
            <a:fld id="{690033F0-395D-4319-BC6E-1A66920F7D6C}"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32</a:t>
            </a:fld>
            <a:endParaRPr lang="en-US" dirty="0">
              <a:latin typeface="Franklin Gothic Book"/>
            </a:endParaRPr>
          </a:p>
        </p:txBody>
      </p:sp>
      <p:sp>
        <p:nvSpPr>
          <p:cNvPr id="7" name="Content Placeholder 6"/>
          <p:cNvSpPr>
            <a:spLocks noGrp="1"/>
          </p:cNvSpPr>
          <p:nvPr>
            <p:ph sz="quarter" idx="1"/>
          </p:nvPr>
        </p:nvSpPr>
        <p:spPr>
          <a:xfrm>
            <a:off x="2133600" y="1447800"/>
            <a:ext cx="8077200" cy="4572000"/>
          </a:xfrm>
        </p:spPr>
        <p:txBody>
          <a:bodyPr>
            <a:normAutofit/>
          </a:bodyPr>
          <a:lstStyle/>
          <a:p>
            <a:r>
              <a:rPr lang="en-US" sz="2400" dirty="0"/>
              <a:t>The identification scheme for software objects must recognize that objects evolve throughout the software process. Before an object is baselined it may change many times and even a baseline is established, changes may be quite frequent. It is possible to create an evolution graph for any object. The evolution graph describes the change history of an object as shown in fig. 3</a:t>
            </a: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19500" y="3676650"/>
            <a:ext cx="4838700" cy="2419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91829702"/>
      </p:ext>
    </p:extLst>
  </p:cSld>
  <p:clrMapOvr>
    <a:masterClrMapping/>
  </p:clrMapOvr>
  <mc:AlternateContent xmlns:mc="http://schemas.openxmlformats.org/markup-compatibility/2006" xmlns:p14="http://schemas.microsoft.com/office/powerpoint/2010/main">
    <mc:Choice Requires="p14">
      <p:transition spd="slow" p14:dur="2000" advTm="167681"/>
    </mc:Choice>
    <mc:Fallback xmlns="">
      <p:transition spd="slow" advTm="167681"/>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Configuration</a:t>
            </a:r>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4</a:t>
            </a:fld>
            <a:endParaRPr lang="en-US" dirty="0">
              <a:latin typeface="Franklin Gothic Book"/>
            </a:endParaRPr>
          </a:p>
        </p:txBody>
      </p:sp>
      <p:sp>
        <p:nvSpPr>
          <p:cNvPr id="5" name="Content Placeholder 4"/>
          <p:cNvSpPr>
            <a:spLocks noGrp="1"/>
          </p:cNvSpPr>
          <p:nvPr>
            <p:ph sz="quarter" idx="1"/>
          </p:nvPr>
        </p:nvSpPr>
        <p:spPr/>
        <p:txBody>
          <a:bodyPr>
            <a:normAutofit/>
          </a:bodyPr>
          <a:lstStyle/>
          <a:p>
            <a:r>
              <a:rPr lang="en-US" dirty="0"/>
              <a:t>Each software project generates a large number of different artifacts e.g. SRS, plans, code modules, models, test cases,</a:t>
            </a:r>
            <a:br>
              <a:rPr lang="en-US" dirty="0"/>
            </a:br>
            <a:r>
              <a:rPr lang="en-US" dirty="0"/>
              <a:t>client documents, manuals.</a:t>
            </a:r>
          </a:p>
          <a:p>
            <a:r>
              <a:rPr lang="en-US" dirty="0"/>
              <a:t>There are dependencies between all of these artifacts. For example, a code module may depend on a design element</a:t>
            </a:r>
            <a:br>
              <a:rPr lang="en-US" dirty="0"/>
            </a:br>
            <a:r>
              <a:rPr lang="en-US" dirty="0"/>
              <a:t>such as a class diagram or state chart and a design element may depend on combinations of requirements.</a:t>
            </a:r>
          </a:p>
          <a:p>
            <a:r>
              <a:rPr lang="en-US" sz="2800" dirty="0">
                <a:solidFill>
                  <a:srgbClr val="000000"/>
                </a:solidFill>
                <a:latin typeface="Tw Cen MT"/>
              </a:rPr>
              <a:t>The sum of all these artifacts, their current state and the dependencies between them is called the </a:t>
            </a:r>
            <a:r>
              <a:rPr lang="en-US" sz="2800" b="1" dirty="0">
                <a:solidFill>
                  <a:srgbClr val="C00000"/>
                </a:solidFill>
                <a:latin typeface="Tw Cen MT"/>
              </a:rPr>
              <a:t>Configuration</a:t>
            </a:r>
            <a:endParaRPr lang="en-US" dirty="0"/>
          </a:p>
        </p:txBody>
      </p:sp>
    </p:spTree>
    <p:extLst>
      <p:ext uri="{BB962C8B-B14F-4D97-AF65-F5344CB8AC3E}">
        <p14:creationId xmlns:p14="http://schemas.microsoft.com/office/powerpoint/2010/main" val="1576796155"/>
      </p:ext>
    </p:extLst>
  </p:cSld>
  <p:clrMapOvr>
    <a:masterClrMapping/>
  </p:clrMapOvr>
  <mc:AlternateContent xmlns:mc="http://schemas.openxmlformats.org/markup-compatibility/2006" xmlns:p14="http://schemas.microsoft.com/office/powerpoint/2010/main">
    <mc:Choice Requires="p14">
      <p:transition spd="slow" p14:dur="2000" advTm="316660"/>
    </mc:Choice>
    <mc:Fallback xmlns="">
      <p:transition spd="slow" advTm="31666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Software Configuration Management</a:t>
            </a:r>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5</a:t>
            </a:fld>
            <a:endParaRPr lang="en-US" dirty="0">
              <a:latin typeface="Franklin Gothic Book"/>
            </a:endParaRPr>
          </a:p>
        </p:txBody>
      </p:sp>
      <p:sp>
        <p:nvSpPr>
          <p:cNvPr id="5" name="Content Placeholder 4"/>
          <p:cNvSpPr>
            <a:spLocks noGrp="1"/>
          </p:cNvSpPr>
          <p:nvPr>
            <p:ph sz="quarter" idx="1"/>
          </p:nvPr>
        </p:nvSpPr>
        <p:spPr/>
        <p:txBody>
          <a:bodyPr>
            <a:normAutofit/>
          </a:bodyPr>
          <a:lstStyle/>
          <a:p>
            <a:r>
              <a:rPr lang="en-US" dirty="0"/>
              <a:t>Software Configuration Management is the process of controlling the evolution of software systems</a:t>
            </a:r>
          </a:p>
          <a:p>
            <a:r>
              <a:rPr lang="en-US" dirty="0"/>
              <a:t>Change is inevitable when computer software is built, and change increases the level of confusion among software engineers if not handled properly.</a:t>
            </a:r>
          </a:p>
          <a:p>
            <a:r>
              <a:rPr lang="en-US" dirty="0"/>
              <a:t>Software Configuration Management is the art of identifying, organizing and controlling modifications to the software being built by a programming team. It maximizes productivity by minimizing mistakes </a:t>
            </a:r>
            <a:r>
              <a:rPr lang="en-US" b="1" dirty="0"/>
              <a:t>(By Wayne </a:t>
            </a:r>
            <a:r>
              <a:rPr lang="en-US" b="1" dirty="0" err="1"/>
              <a:t>Babich</a:t>
            </a:r>
            <a:r>
              <a:rPr lang="en-US" b="1" dirty="0"/>
              <a:t>)</a:t>
            </a:r>
          </a:p>
          <a:p>
            <a:r>
              <a:rPr lang="en-US" dirty="0"/>
              <a:t>Software Configuration Management is an umbrella activity that is applied throughout the software process</a:t>
            </a:r>
          </a:p>
          <a:p>
            <a:r>
              <a:rPr lang="en-US" dirty="0"/>
              <a:t>Software Configuration Management included in Level ___ of CMMI</a:t>
            </a:r>
          </a:p>
        </p:txBody>
      </p:sp>
    </p:spTree>
    <p:extLst>
      <p:ext uri="{BB962C8B-B14F-4D97-AF65-F5344CB8AC3E}">
        <p14:creationId xmlns:p14="http://schemas.microsoft.com/office/powerpoint/2010/main" val="396161117"/>
      </p:ext>
    </p:extLst>
  </p:cSld>
  <p:clrMapOvr>
    <a:masterClrMapping/>
  </p:clrMapOvr>
  <mc:AlternateContent xmlns:mc="http://schemas.openxmlformats.org/markup-compatibility/2006" xmlns:p14="http://schemas.microsoft.com/office/powerpoint/2010/main">
    <mc:Choice Requires="p14">
      <p:transition spd="slow" p14:dur="2000" advTm="306838"/>
    </mc:Choice>
    <mc:Fallback xmlns="">
      <p:transition spd="slow" advTm="306838"/>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0000"/>
                </a:solidFill>
                <a:latin typeface="Tw Cen MT"/>
              </a:rPr>
              <a:t>What is CM Not?</a:t>
            </a:r>
            <a:endParaRPr lang="en-US" dirty="0"/>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6</a:t>
            </a:fld>
            <a:endParaRPr lang="en-US" dirty="0">
              <a:latin typeface="Franklin Gothic Book"/>
            </a:endParaRPr>
          </a:p>
        </p:txBody>
      </p:sp>
      <p:sp>
        <p:nvSpPr>
          <p:cNvPr id="5" name="Content Placeholder 4"/>
          <p:cNvSpPr>
            <a:spLocks noGrp="1"/>
          </p:cNvSpPr>
          <p:nvPr>
            <p:ph sz="quarter" idx="1"/>
          </p:nvPr>
        </p:nvSpPr>
        <p:spPr/>
        <p:txBody>
          <a:bodyPr/>
          <a:lstStyle/>
          <a:p>
            <a:r>
              <a:rPr lang="en-US" sz="2800" dirty="0">
                <a:solidFill>
                  <a:srgbClr val="000000"/>
                </a:solidFill>
                <a:latin typeface="Tw Cen MT"/>
              </a:rPr>
              <a:t>Not just version control</a:t>
            </a:r>
          </a:p>
          <a:p>
            <a:r>
              <a:rPr lang="en-US" sz="2800" dirty="0">
                <a:solidFill>
                  <a:srgbClr val="000000"/>
                </a:solidFill>
                <a:latin typeface="Tw Cen MT"/>
              </a:rPr>
              <a:t>Not just change control</a:t>
            </a:r>
          </a:p>
          <a:p>
            <a:r>
              <a:rPr lang="en-US" sz="2800" dirty="0">
                <a:solidFill>
                  <a:srgbClr val="000000"/>
                </a:solidFill>
                <a:latin typeface="Tw Cen MT"/>
              </a:rPr>
              <a:t>Not just reporting</a:t>
            </a:r>
          </a:p>
          <a:p>
            <a:r>
              <a:rPr lang="en-US" sz="2800" dirty="0">
                <a:solidFill>
                  <a:srgbClr val="000000"/>
                </a:solidFill>
                <a:latin typeface="Tw Cen MT"/>
              </a:rPr>
              <a:t>Not just Audits</a:t>
            </a:r>
            <a:r>
              <a:rPr lang="en-US" sz="1600" dirty="0">
                <a:solidFill>
                  <a:srgbClr val="CC8E60"/>
                </a:solidFill>
                <a:latin typeface="Wingdings"/>
              </a:rPr>
              <a:t/>
            </a:r>
            <a:br>
              <a:rPr lang="en-US" sz="1600" dirty="0">
                <a:solidFill>
                  <a:srgbClr val="CC8E60"/>
                </a:solidFill>
                <a:latin typeface="Wingdings"/>
              </a:rPr>
            </a:br>
            <a:r>
              <a:rPr lang="en-US" sz="1600" dirty="0">
                <a:solidFill>
                  <a:srgbClr val="CC8E60"/>
                </a:solidFill>
                <a:latin typeface="Wingdings"/>
              </a:rPr>
              <a:t/>
            </a:r>
            <a:br>
              <a:rPr lang="en-US" sz="1600" dirty="0">
                <a:solidFill>
                  <a:srgbClr val="CC8E60"/>
                </a:solidFill>
                <a:latin typeface="Wingdings"/>
              </a:rPr>
            </a:br>
            <a:endParaRPr lang="en-US" dirty="0"/>
          </a:p>
        </p:txBody>
      </p:sp>
      <p:pic>
        <p:nvPicPr>
          <p:cNvPr id="1026" name="Picture 2"/>
          <p:cNvPicPr>
            <a:picLocks noGrp="1"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bwMode="auto">
          <a:xfrm>
            <a:off x="7696200" y="914401"/>
            <a:ext cx="1905000" cy="166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48601" y="3048000"/>
            <a:ext cx="1666875"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4495800"/>
            <a:ext cx="20193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47962034"/>
      </p:ext>
    </p:extLst>
  </p:cSld>
  <p:clrMapOvr>
    <a:masterClrMapping/>
  </p:clrMapOvr>
  <mc:AlternateContent xmlns:mc="http://schemas.openxmlformats.org/markup-compatibility/2006" xmlns:p14="http://schemas.microsoft.com/office/powerpoint/2010/main">
    <mc:Choice Requires="p14">
      <p:transition spd="slow" p14:dur="2000" advTm="88292"/>
    </mc:Choice>
    <mc:Fallback xmlns="">
      <p:transition spd="slow" advTm="88292"/>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dirty="0"/>
              <a:t>SCM Planning</a:t>
            </a:r>
          </a:p>
        </p:txBody>
      </p:sp>
      <p:sp>
        <p:nvSpPr>
          <p:cNvPr id="3" name="Date Placeholder 2"/>
          <p:cNvSpPr>
            <a:spLocks noGrp="1"/>
          </p:cNvSpPr>
          <p:nvPr>
            <p:ph type="dt" sz="half" idx="10"/>
          </p:nvPr>
        </p:nvSpPr>
        <p:spPr/>
        <p:txBody>
          <a:bodyPr/>
          <a:lstStyle/>
          <a:p>
            <a:fld id="{690033F0-395D-4319-BC6E-1A66920F7D6C}"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7</a:t>
            </a:fld>
            <a:endParaRPr lang="en-US" dirty="0">
              <a:latin typeface="Franklin Gothic Book"/>
            </a:endParaRPr>
          </a:p>
        </p:txBody>
      </p:sp>
      <p:sp>
        <p:nvSpPr>
          <p:cNvPr id="8" name="Content Placeholder 7"/>
          <p:cNvSpPr>
            <a:spLocks noGrp="1"/>
          </p:cNvSpPr>
          <p:nvPr>
            <p:ph sz="quarter" idx="1"/>
          </p:nvPr>
        </p:nvSpPr>
        <p:spPr/>
        <p:txBody>
          <a:bodyPr>
            <a:normAutofit/>
          </a:bodyPr>
          <a:lstStyle/>
          <a:p>
            <a:r>
              <a:rPr lang="en-US" dirty="0"/>
              <a:t>Software configuration management planning starts during the early phases of a project.</a:t>
            </a:r>
          </a:p>
          <a:p>
            <a:r>
              <a:rPr lang="en-US" dirty="0"/>
              <a:t>The outcome of the SCM planning phase is the </a:t>
            </a:r>
            <a:r>
              <a:rPr lang="en-US" i="1" dirty="0"/>
              <a:t>Software Configuration Management Plan (SCMP) </a:t>
            </a:r>
            <a:r>
              <a:rPr lang="en-US" dirty="0"/>
              <a:t>which might be extended or revised during the rest of the project.</a:t>
            </a:r>
          </a:p>
          <a:p>
            <a:r>
              <a:rPr lang="en-US" dirty="0"/>
              <a:t>The SCMP can either follow a public standard like the IEEE 828, or an internal (e.g. company specific) standard.</a:t>
            </a:r>
          </a:p>
        </p:txBody>
      </p:sp>
    </p:spTree>
    <p:extLst>
      <p:ext uri="{BB962C8B-B14F-4D97-AF65-F5344CB8AC3E}">
        <p14:creationId xmlns:p14="http://schemas.microsoft.com/office/powerpoint/2010/main" val="3794666511"/>
      </p:ext>
    </p:extLst>
  </p:cSld>
  <p:clrMapOvr>
    <a:masterClrMapping/>
  </p:clrMapOvr>
  <mc:AlternateContent xmlns:mc="http://schemas.openxmlformats.org/markup-compatibility/2006" xmlns:p14="http://schemas.microsoft.com/office/powerpoint/2010/main">
    <mc:Choice Requires="p14">
      <p:transition spd="slow" p14:dur="2000" advTm="92286"/>
    </mc:Choice>
    <mc:Fallback xmlns="">
      <p:transition spd="slow" advTm="92286"/>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CM Plan</a:t>
            </a:r>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8</a:t>
            </a:fld>
            <a:endParaRPr lang="en-US" dirty="0">
              <a:latin typeface="Franklin Gothic Book"/>
            </a:endParaRPr>
          </a:p>
        </p:txBody>
      </p:sp>
      <p:sp>
        <p:nvSpPr>
          <p:cNvPr id="5" name="Content Placeholder 4"/>
          <p:cNvSpPr>
            <a:spLocks noGrp="1"/>
          </p:cNvSpPr>
          <p:nvPr>
            <p:ph sz="quarter" idx="1"/>
          </p:nvPr>
        </p:nvSpPr>
        <p:spPr/>
        <p:txBody>
          <a:bodyPr>
            <a:normAutofit/>
          </a:bodyPr>
          <a:lstStyle/>
          <a:p>
            <a:pPr marL="0" indent="0">
              <a:buNone/>
            </a:pPr>
            <a:r>
              <a:rPr lang="en-US" sz="3200" dirty="0">
                <a:solidFill>
                  <a:srgbClr val="000000"/>
                </a:solidFill>
                <a:latin typeface="Tw Cen MT"/>
              </a:rPr>
              <a:t>1 . Introduction</a:t>
            </a:r>
            <a:br>
              <a:rPr lang="en-US" sz="3200" dirty="0">
                <a:solidFill>
                  <a:srgbClr val="000000"/>
                </a:solidFill>
                <a:latin typeface="Tw Cen MT"/>
              </a:rPr>
            </a:br>
            <a:r>
              <a:rPr lang="en-US" sz="1800" dirty="0">
                <a:solidFill>
                  <a:srgbClr val="7E97AD"/>
                </a:solidFill>
                <a:latin typeface="Wingdings"/>
              </a:rPr>
              <a:t>	</a:t>
            </a:r>
            <a:r>
              <a:rPr lang="en-US" dirty="0">
                <a:solidFill>
                  <a:srgbClr val="000000"/>
                </a:solidFill>
                <a:latin typeface="Tw Cen MT"/>
              </a:rPr>
              <a:t>Describes purpose, scope of application, key terms 	etc.</a:t>
            </a:r>
            <a:br>
              <a:rPr lang="en-US" dirty="0">
                <a:solidFill>
                  <a:srgbClr val="000000"/>
                </a:solidFill>
                <a:latin typeface="Tw Cen MT"/>
              </a:rPr>
            </a:br>
            <a:r>
              <a:rPr lang="en-US" sz="3200" dirty="0">
                <a:solidFill>
                  <a:srgbClr val="000000"/>
                </a:solidFill>
                <a:latin typeface="Tw Cen MT"/>
              </a:rPr>
              <a:t>2. Management (WHO?)</a:t>
            </a:r>
            <a:br>
              <a:rPr lang="en-US" sz="3200" dirty="0">
                <a:solidFill>
                  <a:srgbClr val="000000"/>
                </a:solidFill>
                <a:latin typeface="Tw Cen MT"/>
              </a:rPr>
            </a:br>
            <a:r>
              <a:rPr lang="en-US" sz="1800" dirty="0">
                <a:solidFill>
                  <a:srgbClr val="7E97AD"/>
                </a:solidFill>
                <a:latin typeface="Wingdings"/>
              </a:rPr>
              <a:t>	</a:t>
            </a:r>
            <a:r>
              <a:rPr lang="en-US" dirty="0">
                <a:solidFill>
                  <a:srgbClr val="000000"/>
                </a:solidFill>
                <a:latin typeface="Tw Cen MT"/>
              </a:rPr>
              <a:t>Identifies the responsibilities and authorities for 	accomplishing the planned configuration 	management 	activities.</a:t>
            </a:r>
            <a:br>
              <a:rPr lang="en-US" dirty="0">
                <a:solidFill>
                  <a:srgbClr val="000000"/>
                </a:solidFill>
                <a:latin typeface="Tw Cen MT"/>
              </a:rPr>
            </a:br>
            <a:r>
              <a:rPr lang="en-US" sz="3200" dirty="0">
                <a:solidFill>
                  <a:srgbClr val="000000"/>
                </a:solidFill>
                <a:latin typeface="Tw Cen MT"/>
              </a:rPr>
              <a:t>3. Activities (WHAT?)</a:t>
            </a:r>
            <a:br>
              <a:rPr lang="en-US" sz="3200" dirty="0">
                <a:solidFill>
                  <a:srgbClr val="000000"/>
                </a:solidFill>
                <a:latin typeface="Tw Cen MT"/>
              </a:rPr>
            </a:br>
            <a:r>
              <a:rPr lang="en-US" sz="1800" dirty="0">
                <a:solidFill>
                  <a:srgbClr val="7E97AD"/>
                </a:solidFill>
                <a:latin typeface="Wingdings"/>
              </a:rPr>
              <a:t>	</a:t>
            </a:r>
            <a:r>
              <a:rPr lang="en-US" dirty="0">
                <a:solidFill>
                  <a:srgbClr val="000000"/>
                </a:solidFill>
                <a:latin typeface="Tw Cen MT"/>
              </a:rPr>
              <a:t>Identifies the activities to be performed in 	applying to the project.</a:t>
            </a:r>
            <a:endParaRPr lang="en-US" dirty="0"/>
          </a:p>
        </p:txBody>
      </p:sp>
    </p:spTree>
    <p:extLst>
      <p:ext uri="{BB962C8B-B14F-4D97-AF65-F5344CB8AC3E}">
        <p14:creationId xmlns:p14="http://schemas.microsoft.com/office/powerpoint/2010/main" val="2185764042"/>
      </p:ext>
    </p:extLst>
  </p:cSld>
  <p:clrMapOvr>
    <a:masterClrMapping/>
  </p:clrMapOvr>
  <mc:AlternateContent xmlns:mc="http://schemas.openxmlformats.org/markup-compatibility/2006" xmlns:p14="http://schemas.microsoft.com/office/powerpoint/2010/main">
    <mc:Choice Requires="p14">
      <p:transition spd="slow" p14:dur="2000" advTm="169817"/>
    </mc:Choice>
    <mc:Fallback xmlns="">
      <p:transition spd="slow" advTm="169817"/>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CM Plan</a:t>
            </a:r>
          </a:p>
        </p:txBody>
      </p:sp>
      <p:sp>
        <p:nvSpPr>
          <p:cNvPr id="3" name="Date Placeholder 2"/>
          <p:cNvSpPr>
            <a:spLocks noGrp="1"/>
          </p:cNvSpPr>
          <p:nvPr>
            <p:ph type="dt" sz="half" idx="10"/>
          </p:nvPr>
        </p:nvSpPr>
        <p:spPr/>
        <p:txBody>
          <a:bodyPr/>
          <a:lstStyle/>
          <a:p>
            <a:fld id="{A2DE60B1-72BF-4C81-B804-0476EFDAA532}" type="datetime1">
              <a:rPr lang="en-US">
                <a:solidFill>
                  <a:srgbClr val="696464"/>
                </a:solidFill>
                <a:latin typeface="Perpetua"/>
              </a:rPr>
              <a:pPr/>
              <a:t>7/1/2025</a:t>
            </a:fld>
            <a:endParaRPr lang="en-US" dirty="0">
              <a:solidFill>
                <a:srgbClr val="696464"/>
              </a:solidFill>
              <a:latin typeface="Perpetua"/>
            </a:endParaRPr>
          </a:p>
        </p:txBody>
      </p:sp>
      <p:sp>
        <p:nvSpPr>
          <p:cNvPr id="4" name="Slide Number Placeholder 3"/>
          <p:cNvSpPr>
            <a:spLocks noGrp="1"/>
          </p:cNvSpPr>
          <p:nvPr>
            <p:ph type="sldNum" sz="quarter" idx="12"/>
          </p:nvPr>
        </p:nvSpPr>
        <p:spPr/>
        <p:txBody>
          <a:bodyPr/>
          <a:lstStyle/>
          <a:p>
            <a:fld id="{9AB7F911-9DC2-4F56-9C92-B7E33B8F00D4}" type="slidenum">
              <a:rPr lang="en-US">
                <a:latin typeface="Franklin Gothic Book"/>
              </a:rPr>
              <a:pPr/>
              <a:t>9</a:t>
            </a:fld>
            <a:endParaRPr lang="en-US" dirty="0">
              <a:latin typeface="Franklin Gothic Book"/>
            </a:endParaRPr>
          </a:p>
        </p:txBody>
      </p:sp>
      <p:sp>
        <p:nvSpPr>
          <p:cNvPr id="5" name="Content Placeholder 4"/>
          <p:cNvSpPr>
            <a:spLocks noGrp="1"/>
          </p:cNvSpPr>
          <p:nvPr>
            <p:ph sz="quarter" idx="1"/>
          </p:nvPr>
        </p:nvSpPr>
        <p:spPr/>
        <p:txBody>
          <a:bodyPr/>
          <a:lstStyle/>
          <a:p>
            <a:pPr marL="0" indent="0">
              <a:buNone/>
            </a:pPr>
            <a:r>
              <a:rPr lang="en-US" sz="3600" dirty="0">
                <a:solidFill>
                  <a:srgbClr val="000000"/>
                </a:solidFill>
                <a:latin typeface="Tw Cen MT"/>
              </a:rPr>
              <a:t>4. Schedule (WHEN?)</a:t>
            </a:r>
            <a:br>
              <a:rPr lang="en-US" sz="3600" dirty="0">
                <a:solidFill>
                  <a:srgbClr val="000000"/>
                </a:solidFill>
                <a:latin typeface="Tw Cen MT"/>
              </a:rPr>
            </a:br>
            <a:r>
              <a:rPr lang="en-US" sz="1200" dirty="0">
                <a:solidFill>
                  <a:srgbClr val="CC8E60"/>
                </a:solidFill>
                <a:latin typeface="Wingdings"/>
              </a:rPr>
              <a:t>	</a:t>
            </a:r>
            <a:r>
              <a:rPr lang="en-US" sz="2800" dirty="0">
                <a:solidFill>
                  <a:srgbClr val="000000"/>
                </a:solidFill>
                <a:latin typeface="Tw Cen MT"/>
              </a:rPr>
              <a:t>Establishes the sequence and coordination of 	the SCM activities with project mile stones.</a:t>
            </a:r>
            <a:br>
              <a:rPr lang="en-US" sz="2800" dirty="0">
                <a:solidFill>
                  <a:srgbClr val="000000"/>
                </a:solidFill>
                <a:latin typeface="Tw Cen MT"/>
              </a:rPr>
            </a:br>
            <a:r>
              <a:rPr lang="en-US" sz="3600" dirty="0">
                <a:solidFill>
                  <a:srgbClr val="000000"/>
                </a:solidFill>
                <a:latin typeface="Tw Cen MT"/>
              </a:rPr>
              <a:t>5. Resources (HOW?)</a:t>
            </a:r>
            <a:br>
              <a:rPr lang="en-US" sz="3600" dirty="0">
                <a:solidFill>
                  <a:srgbClr val="000000"/>
                </a:solidFill>
                <a:latin typeface="Tw Cen MT"/>
              </a:rPr>
            </a:br>
            <a:r>
              <a:rPr lang="en-US" sz="1800" dirty="0">
                <a:solidFill>
                  <a:srgbClr val="7E97AD"/>
                </a:solidFill>
                <a:latin typeface="Wingdings"/>
              </a:rPr>
              <a:t>	</a:t>
            </a:r>
            <a:r>
              <a:rPr lang="en-US" sz="2800" dirty="0">
                <a:solidFill>
                  <a:srgbClr val="000000"/>
                </a:solidFill>
                <a:latin typeface="Tw Cen MT"/>
              </a:rPr>
              <a:t>Identifies tools and techniques required for the</a:t>
            </a:r>
            <a:br>
              <a:rPr lang="en-US" sz="2800" dirty="0">
                <a:solidFill>
                  <a:srgbClr val="000000"/>
                </a:solidFill>
                <a:latin typeface="Tw Cen MT"/>
              </a:rPr>
            </a:br>
            <a:r>
              <a:rPr lang="en-US" sz="2800" dirty="0">
                <a:solidFill>
                  <a:srgbClr val="000000"/>
                </a:solidFill>
                <a:latin typeface="Tw Cen MT"/>
              </a:rPr>
              <a:t>	implementation of the SCMP</a:t>
            </a:r>
            <a:endParaRPr lang="en-US" dirty="0"/>
          </a:p>
        </p:txBody>
      </p:sp>
    </p:spTree>
    <p:extLst>
      <p:ext uri="{BB962C8B-B14F-4D97-AF65-F5344CB8AC3E}">
        <p14:creationId xmlns:p14="http://schemas.microsoft.com/office/powerpoint/2010/main" val="2605139738"/>
      </p:ext>
    </p:extLst>
  </p:cSld>
  <p:clrMapOvr>
    <a:masterClrMapping/>
  </p:clrMapOvr>
  <mc:AlternateContent xmlns:mc="http://schemas.openxmlformats.org/markup-compatibility/2006" xmlns:p14="http://schemas.microsoft.com/office/powerpoint/2010/main">
    <mc:Choice Requires="p14">
      <p:transition spd="slow" p14:dur="2000" advTm="140281"/>
    </mc:Choice>
    <mc:Fallback xmlns="">
      <p:transition spd="slow" advTm="140281"/>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1411</Words>
  <Application>Microsoft Office PowerPoint</Application>
  <PresentationFormat>宽屏</PresentationFormat>
  <Paragraphs>246</Paragraphs>
  <Slides>32</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32</vt:i4>
      </vt:variant>
    </vt:vector>
  </HeadingPairs>
  <TitlesOfParts>
    <vt:vector size="38" baseType="lpstr">
      <vt:lpstr>Franklin Gothic Book</vt:lpstr>
      <vt:lpstr>Perpetua</vt:lpstr>
      <vt:lpstr>Tw Cen MT</vt:lpstr>
      <vt:lpstr>Wingdings</vt:lpstr>
      <vt:lpstr>Wingdings 2</vt:lpstr>
      <vt:lpstr>Equity</vt:lpstr>
      <vt:lpstr>SOFTWARE QUALITY ENGINEERING</vt:lpstr>
      <vt:lpstr>“There is nothing permanent except CHANGE” Quote by Heraclitus (500 B.C)”</vt:lpstr>
      <vt:lpstr>Topics to Cover</vt:lpstr>
      <vt:lpstr>Configuration</vt:lpstr>
      <vt:lpstr>Software Configuration Management</vt:lpstr>
      <vt:lpstr>What is CM Not?</vt:lpstr>
      <vt:lpstr>SCM Planning</vt:lpstr>
      <vt:lpstr>CM Plan</vt:lpstr>
      <vt:lpstr>CM Plan</vt:lpstr>
      <vt:lpstr>Why CM?</vt:lpstr>
      <vt:lpstr>QUIZ-2      10</vt:lpstr>
      <vt:lpstr>Software Configuration Items</vt:lpstr>
      <vt:lpstr>Typical Configuration Items</vt:lpstr>
      <vt:lpstr>SCM Activities</vt:lpstr>
      <vt:lpstr>SCM Activities</vt:lpstr>
      <vt:lpstr>SCM Activities</vt:lpstr>
      <vt:lpstr>Software Configuration Management</vt:lpstr>
      <vt:lpstr>Sources of Change</vt:lpstr>
      <vt:lpstr>Software Support VS Software Configuration Management</vt:lpstr>
      <vt:lpstr>Baseline</vt:lpstr>
      <vt:lpstr>Baselines</vt:lpstr>
      <vt:lpstr>Common Baselines</vt:lpstr>
      <vt:lpstr>Baselines</vt:lpstr>
      <vt:lpstr>SCM Role</vt:lpstr>
      <vt:lpstr>SCM Tasks</vt:lpstr>
      <vt:lpstr>Identifications of objects</vt:lpstr>
      <vt:lpstr>Identifications of objects</vt:lpstr>
      <vt:lpstr>Identifications of objects</vt:lpstr>
      <vt:lpstr>Identifications of objects</vt:lpstr>
      <vt:lpstr>Module Interconnection Language</vt:lpstr>
      <vt:lpstr>Module Interconnection Language</vt:lpstr>
      <vt:lpstr>Evolution Graph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QUALITY ENGINEERING</dc:title>
  <dc:creator>Wasif Nisar</dc:creator>
  <cp:lastModifiedBy>chenbo</cp:lastModifiedBy>
  <cp:revision>4</cp:revision>
  <dcterms:created xsi:type="dcterms:W3CDTF">2020-11-19T07:57:20Z</dcterms:created>
  <dcterms:modified xsi:type="dcterms:W3CDTF">2025-07-01T15:34:00Z</dcterms:modified>
</cp:coreProperties>
</file>