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3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4E7D51-CBBA-4150-B11E-5A947866426E}" type="slidenum">
              <a:rPr lang="en-US" smtClean="0"/>
              <a:pPr/>
              <a:t>45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5542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1DC5FA-D98A-42D4-9039-06C982610F05}" type="slidenum">
              <a:rPr lang="en-US" smtClean="0"/>
              <a:pPr/>
              <a:t>47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6616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88669B-A6E6-4F04-B889-913179833E06}" type="slidenum">
              <a:rPr lang="en-US" smtClean="0"/>
              <a:pPr/>
              <a:t>49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57256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AA1159-0C31-47E9-BBC7-5E91C578CF7A}" type="slidenum">
              <a:rPr lang="en-US" smtClean="0"/>
              <a:pPr/>
              <a:t>50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45859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115BC7-9D90-40A3-9581-A24A9700B99B}" type="slidenum">
              <a:rPr lang="en-US" smtClean="0"/>
              <a:pPr/>
              <a:t>51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9928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44D939-6C1C-473E-B3D8-6AA4D12C9A70}" type="slidenum">
              <a:rPr lang="en-US" smtClean="0"/>
              <a:pPr/>
              <a:t>53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8156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669E0-36A2-403F-AABF-1426B104BE76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784E-B7C0-42E6-AB6A-DDB25605E029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661C-84C2-4B8B-8E9C-CAA39BF9582F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7EE-E4D3-434D-A238-7989374D7C68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680CC-2542-407A-B72E-3CFB722FFD20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8DC4-7F65-416A-8CAB-ADE304435A14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28BB-5D41-4EC7-8D95-5987582280A8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1774-465F-4E26-AF00-A4A2AB60F240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637A-4538-46FD-BD65-4E0ED0C7F413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334E-323A-499E-9D17-2E983B9F2B4A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717B-346E-4509-B290-A731000646BC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68FA6-A7F2-43BC-9C64-B948EEE512DA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Input and output.</a:t>
            </a:r>
          </a:p>
          <a:p>
            <a:r>
              <a:rPr lang="en-US" smtClean="0"/>
              <a:t>Supervisor mode, exceptions, traps.</a:t>
            </a:r>
          </a:p>
          <a:p>
            <a:r>
              <a:rPr lang="en-US" smtClean="0"/>
              <a:t>Co-processors.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0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Programming I/O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types of instructions can support I/O:</a:t>
            </a:r>
          </a:p>
          <a:p>
            <a:pPr lvl="1"/>
            <a:r>
              <a:rPr lang="en-US" dirty="0" smtClean="0"/>
              <a:t>special-purpose I/O instructions;</a:t>
            </a:r>
          </a:p>
          <a:p>
            <a:pPr lvl="1"/>
            <a:r>
              <a:rPr lang="en-US" dirty="0" smtClean="0"/>
              <a:t>memory-mapped load/store instructions.</a:t>
            </a:r>
          </a:p>
          <a:p>
            <a:r>
              <a:rPr lang="en-US" dirty="0" smtClean="0"/>
              <a:t>Intel x86 provides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in, out </a:t>
            </a:r>
            <a:r>
              <a:rPr lang="en-US" dirty="0" smtClean="0"/>
              <a:t>instructions. Most other CPUs use memory-mapped I/O.</a:t>
            </a:r>
          </a:p>
          <a:p>
            <a:r>
              <a:rPr lang="en-US" dirty="0" smtClean="0"/>
              <a:t>I/O instructions do not preclude memory-mapped I/O.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18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memory-mapped I/O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location for device: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DEV1 EQU 0x1000</a:t>
            </a:r>
          </a:p>
          <a:p>
            <a:r>
              <a:rPr lang="en-US" dirty="0" smtClean="0"/>
              <a:t>Read/write code: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r1,#DEV1 ; set up device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adrs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r0,[r1] ; read DEV1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r0,#8 ; set up value to write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STR r0,[r1] ; write value to device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1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SHARC memory mapped I/O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Device must be in external memory space (above 0x400000).</a:t>
            </a:r>
          </a:p>
          <a:p>
            <a:r>
              <a:rPr lang="en-US" dirty="0" smtClean="0"/>
              <a:t>Use DM to control access: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I0 = 0x400000;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M0 = 0;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R1 = DM(I0,M0);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57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Peek and poke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Traditional HLL interfaces:</a:t>
            </a:r>
          </a:p>
          <a:p>
            <a:pPr lvl="1">
              <a:buFont typeface="Monotype Sorts" pitchFamily="2" charset="2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peek(char *location) {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return *location; }</a:t>
            </a:r>
          </a:p>
          <a:p>
            <a:pPr lvl="1">
              <a:buFont typeface="Monotype Sorts" pitchFamily="2" charset="2"/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void poke(char *location, char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newval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(*location)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newval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84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Busy/wait output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Simplest way to program device.</a:t>
            </a:r>
          </a:p>
          <a:p>
            <a:pPr lvl="1"/>
            <a:r>
              <a:rPr lang="en-US" dirty="0" smtClean="0"/>
              <a:t>Use instructions to test when device is ready.</a:t>
            </a:r>
          </a:p>
          <a:p>
            <a:pPr>
              <a:buFont typeface="Monotype Sorts" pitchFamily="2" charset="2"/>
              <a:buNone/>
            </a:pPr>
            <a:r>
              <a:rPr lang="en-US" dirty="0" err="1">
                <a:latin typeface="Consolas" pitchFamily="49" charset="0"/>
                <a:cs typeface="Consolas" pitchFamily="49" charset="0"/>
              </a:rPr>
              <a:t>current_char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mystring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while (*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current_char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!= ‘\0’) {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poke(OUT_CHAR,*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current_char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while (peek(OUT_STATUS) != 0);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current_char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++;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9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Simultaneous busy/wait input and output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while (TRUE) {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/* read */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while (peek(IN_STATUS) == 0);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(char)peek(IN_DATA);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/* write */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poke(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OUT_DATA,achar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poke(OUT_STATUS,1);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while (peek(OUT_STATUS) != 0);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53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I/O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Busy/wait is very inefficient.</a:t>
            </a:r>
          </a:p>
          <a:p>
            <a:pPr lvl="1"/>
            <a:r>
              <a:rPr lang="en-US" smtClean="0"/>
              <a:t>CPU can’t do other work while testing device.</a:t>
            </a:r>
          </a:p>
          <a:p>
            <a:pPr lvl="1"/>
            <a:r>
              <a:rPr lang="en-US" smtClean="0"/>
              <a:t>Hard to do simultaneous I/O.</a:t>
            </a:r>
          </a:p>
          <a:p>
            <a:r>
              <a:rPr lang="en-US" smtClean="0"/>
              <a:t>Interrupts allow a device to change the flow of control in the CPU.</a:t>
            </a:r>
          </a:p>
          <a:p>
            <a:pPr lvl="1"/>
            <a:r>
              <a:rPr lang="en-US" smtClean="0"/>
              <a:t>Causes subroutine call to handle device.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9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interface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2590800" y="2590800"/>
            <a:ext cx="1676400" cy="1676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6096000" y="2286000"/>
            <a:ext cx="2971800" cy="25146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6553200" y="2514600"/>
            <a:ext cx="7620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status</a:t>
            </a:r>
          </a:p>
          <a:p>
            <a:pPr algn="ctr"/>
            <a:r>
              <a:rPr lang="en-US"/>
              <a:t>reg</a:t>
            </a: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6553200" y="3657600"/>
            <a:ext cx="7620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data</a:t>
            </a:r>
          </a:p>
          <a:p>
            <a:pPr algn="ctr"/>
            <a:r>
              <a:rPr lang="en-US"/>
              <a:t>reg</a:t>
            </a:r>
          </a:p>
        </p:txBody>
      </p:sp>
      <p:sp>
        <p:nvSpPr>
          <p:cNvPr id="19465" name="AutoShape 8"/>
          <p:cNvSpPr>
            <a:spLocks noChangeArrowheads="1"/>
          </p:cNvSpPr>
          <p:nvPr/>
        </p:nvSpPr>
        <p:spPr bwMode="auto">
          <a:xfrm rot="-5400000">
            <a:off x="7048500" y="3086100"/>
            <a:ext cx="2209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mechanism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7315200" y="28956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7315200" y="38100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6096000" y="28956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 flipV="1">
            <a:off x="6096000" y="3429000"/>
            <a:ext cx="457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 rot="-5400000">
            <a:off x="3314700" y="3162300"/>
            <a:ext cx="12954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PC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4419600" y="2286000"/>
            <a:ext cx="128304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intr request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572000" y="2971800"/>
            <a:ext cx="87985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intr ack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4343401" y="3581400"/>
            <a:ext cx="141166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data/address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4267200" y="41148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4267200" y="34290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4267200" y="27432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 rot="-5400000">
            <a:off x="2247900" y="3162300"/>
            <a:ext cx="12954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IR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86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behavior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Based on subroutine call mechanism.</a:t>
            </a:r>
          </a:p>
          <a:p>
            <a:r>
              <a:rPr lang="en-US" smtClean="0"/>
              <a:t>Interrupt forces next instruction to be a subroutine call to a predetermined location.</a:t>
            </a:r>
          </a:p>
          <a:p>
            <a:pPr lvl="1"/>
            <a:r>
              <a:rPr lang="en-US" smtClean="0"/>
              <a:t>Return address is saved to resume executing </a:t>
            </a:r>
            <a:r>
              <a:rPr lang="en-US" smtClean="0">
                <a:solidFill>
                  <a:srgbClr val="FF0033"/>
                </a:solidFill>
              </a:rPr>
              <a:t>foreground program</a:t>
            </a:r>
            <a:r>
              <a:rPr lang="en-US" smtClean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57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physical interface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CPU and device are connected by CPU bus.</a:t>
            </a:r>
          </a:p>
          <a:p>
            <a:r>
              <a:rPr lang="en-US" smtClean="0"/>
              <a:t>CPU and device handshake:</a:t>
            </a:r>
          </a:p>
          <a:p>
            <a:pPr lvl="1"/>
            <a:r>
              <a:rPr lang="en-US" smtClean="0"/>
              <a:t>device asserts interrupt request;</a:t>
            </a:r>
          </a:p>
          <a:p>
            <a:pPr lvl="1"/>
            <a:r>
              <a:rPr lang="en-US" smtClean="0"/>
              <a:t>CPU asserts interrupt acknowledge when it can handle the interrupt.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5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I/O devices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847850"/>
          </a:xfrm>
        </p:spPr>
        <p:txBody>
          <a:bodyPr/>
          <a:lstStyle/>
          <a:p>
            <a:r>
              <a:rPr lang="en-US" smtClean="0"/>
              <a:t>Usually includes some non-digital component.</a:t>
            </a:r>
          </a:p>
          <a:p>
            <a:r>
              <a:rPr lang="en-US" smtClean="0"/>
              <a:t>Typical digital interface to CPU: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3505200" y="4038600"/>
            <a:ext cx="1676400" cy="1676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5943600" y="3733800"/>
            <a:ext cx="2971800" cy="25146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6400800" y="3962400"/>
            <a:ext cx="7620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status</a:t>
            </a:r>
          </a:p>
          <a:p>
            <a:pPr algn="ctr"/>
            <a:r>
              <a:rPr lang="en-US"/>
              <a:t>reg</a:t>
            </a:r>
          </a:p>
        </p:txBody>
      </p:sp>
      <p:sp>
        <p:nvSpPr>
          <p:cNvPr id="4105" name="Rectangle 7"/>
          <p:cNvSpPr>
            <a:spLocks noChangeArrowheads="1"/>
          </p:cNvSpPr>
          <p:nvPr/>
        </p:nvSpPr>
        <p:spPr bwMode="auto">
          <a:xfrm>
            <a:off x="6400800" y="5105400"/>
            <a:ext cx="7620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data</a:t>
            </a:r>
          </a:p>
          <a:p>
            <a:pPr algn="ctr"/>
            <a:r>
              <a:rPr lang="en-US"/>
              <a:t>reg</a:t>
            </a:r>
          </a:p>
        </p:txBody>
      </p:sp>
      <p:sp>
        <p:nvSpPr>
          <p:cNvPr id="4106" name="AutoShape 8"/>
          <p:cNvSpPr>
            <a:spLocks noChangeArrowheads="1"/>
          </p:cNvSpPr>
          <p:nvPr/>
        </p:nvSpPr>
        <p:spPr bwMode="auto">
          <a:xfrm rot="-5400000">
            <a:off x="6896100" y="4533900"/>
            <a:ext cx="2209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mechanism</a:t>
            </a:r>
          </a:p>
        </p:txBody>
      </p:sp>
      <p:sp>
        <p:nvSpPr>
          <p:cNvPr id="4107" name="Line 9"/>
          <p:cNvSpPr>
            <a:spLocks noChangeShapeType="1"/>
          </p:cNvSpPr>
          <p:nvPr/>
        </p:nvSpPr>
        <p:spPr bwMode="auto">
          <a:xfrm>
            <a:off x="5181600" y="4876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0"/>
          <p:cNvSpPr>
            <a:spLocks noChangeShapeType="1"/>
          </p:cNvSpPr>
          <p:nvPr/>
        </p:nvSpPr>
        <p:spPr bwMode="auto">
          <a:xfrm>
            <a:off x="7162800" y="4343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1"/>
          <p:cNvSpPr>
            <a:spLocks noChangeShapeType="1"/>
          </p:cNvSpPr>
          <p:nvPr/>
        </p:nvSpPr>
        <p:spPr bwMode="auto">
          <a:xfrm flipV="1">
            <a:off x="7162800" y="5257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2"/>
          <p:cNvSpPr>
            <a:spLocks noChangeShapeType="1"/>
          </p:cNvSpPr>
          <p:nvPr/>
        </p:nvSpPr>
        <p:spPr bwMode="auto">
          <a:xfrm flipH="1">
            <a:off x="5943600" y="4343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3"/>
          <p:cNvSpPr>
            <a:spLocks noChangeShapeType="1"/>
          </p:cNvSpPr>
          <p:nvPr/>
        </p:nvSpPr>
        <p:spPr bwMode="auto">
          <a:xfrm flipH="1" flipV="1">
            <a:off x="5943600" y="4876800"/>
            <a:ext cx="457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61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character I/O handlers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input_handler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achar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peek(IN_DATA);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gotchar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TRUE;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poke(IN_STATUS,0);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output_handler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62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interrupt-driven main program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main() {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while (TRUE) {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if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gotchar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	poke(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OUT_DATA,achar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	poke(OUT_STATUS,1);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	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gotchar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FALSE;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	}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	}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83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interrupt I/O with buffers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781050"/>
          </a:xfrm>
        </p:spPr>
        <p:txBody>
          <a:bodyPr/>
          <a:lstStyle/>
          <a:p>
            <a:r>
              <a:rPr lang="en-US" smtClean="0"/>
              <a:t>Queue for characters:</a:t>
            </a:r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3528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40386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47244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5" name="Rectangle 7"/>
          <p:cNvSpPr>
            <a:spLocks noChangeArrowheads="1"/>
          </p:cNvSpPr>
          <p:nvPr/>
        </p:nvSpPr>
        <p:spPr bwMode="auto">
          <a:xfrm>
            <a:off x="54102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6" name="Rectangle 8"/>
          <p:cNvSpPr>
            <a:spLocks noChangeArrowheads="1"/>
          </p:cNvSpPr>
          <p:nvPr/>
        </p:nvSpPr>
        <p:spPr bwMode="auto">
          <a:xfrm>
            <a:off x="60960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7" name="Rectangle 9"/>
          <p:cNvSpPr>
            <a:spLocks noChangeArrowheads="1"/>
          </p:cNvSpPr>
          <p:nvPr/>
        </p:nvSpPr>
        <p:spPr bwMode="auto">
          <a:xfrm>
            <a:off x="67818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8" name="Rectangle 10"/>
          <p:cNvSpPr>
            <a:spLocks noChangeArrowheads="1"/>
          </p:cNvSpPr>
          <p:nvPr/>
        </p:nvSpPr>
        <p:spPr bwMode="auto">
          <a:xfrm>
            <a:off x="74676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9" name="Rectangle 11"/>
          <p:cNvSpPr>
            <a:spLocks noChangeArrowheads="1"/>
          </p:cNvSpPr>
          <p:nvPr/>
        </p:nvSpPr>
        <p:spPr bwMode="auto">
          <a:xfrm>
            <a:off x="8153400" y="2971800"/>
            <a:ext cx="6858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971802" y="3962402"/>
            <a:ext cx="1160463" cy="979488"/>
            <a:chOff x="912" y="2496"/>
            <a:chExt cx="731" cy="617"/>
          </a:xfrm>
        </p:grpSpPr>
        <p:sp>
          <p:nvSpPr>
            <p:cNvPr id="24598" name="Line 12"/>
            <p:cNvSpPr>
              <a:spLocks noChangeShapeType="1"/>
            </p:cNvSpPr>
            <p:nvPr/>
          </p:nvSpPr>
          <p:spPr bwMode="auto">
            <a:xfrm flipV="1">
              <a:off x="1248" y="249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9" name="Text Box 13"/>
            <p:cNvSpPr txBox="1">
              <a:spLocks noChangeArrowheads="1"/>
            </p:cNvSpPr>
            <p:nvPr/>
          </p:nvSpPr>
          <p:spPr bwMode="auto">
            <a:xfrm>
              <a:off x="912" y="2880"/>
              <a:ext cx="41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head</a:t>
              </a:r>
            </a:p>
          </p:txBody>
        </p:sp>
        <p:sp>
          <p:nvSpPr>
            <p:cNvPr id="24600" name="Text Box 14"/>
            <p:cNvSpPr txBox="1">
              <a:spLocks noChangeArrowheads="1"/>
            </p:cNvSpPr>
            <p:nvPr/>
          </p:nvSpPr>
          <p:spPr bwMode="auto">
            <a:xfrm>
              <a:off x="1344" y="2880"/>
              <a:ext cx="29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tail</a:t>
              </a:r>
            </a:p>
          </p:txBody>
        </p:sp>
        <p:sp>
          <p:nvSpPr>
            <p:cNvPr id="24601" name="Line 15"/>
            <p:cNvSpPr>
              <a:spLocks noChangeShapeType="1"/>
            </p:cNvSpPr>
            <p:nvPr/>
          </p:nvSpPr>
          <p:spPr bwMode="auto">
            <a:xfrm flipV="1">
              <a:off x="1440" y="249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971801" y="2971801"/>
            <a:ext cx="1922463" cy="1970088"/>
            <a:chOff x="912" y="1872"/>
            <a:chExt cx="1211" cy="1241"/>
          </a:xfrm>
        </p:grpSpPr>
        <p:grpSp>
          <p:nvGrpSpPr>
            <p:cNvPr id="24592" name="Group 23"/>
            <p:cNvGrpSpPr>
              <a:grpSpLocks/>
            </p:cNvGrpSpPr>
            <p:nvPr/>
          </p:nvGrpSpPr>
          <p:grpSpPr bwMode="auto">
            <a:xfrm>
              <a:off x="912" y="2496"/>
              <a:ext cx="1211" cy="617"/>
              <a:chOff x="912" y="2496"/>
              <a:chExt cx="1211" cy="617"/>
            </a:xfrm>
          </p:grpSpPr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 flipV="1">
                <a:off x="1248" y="2496"/>
                <a:ext cx="0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5" name="Text Box 19"/>
              <p:cNvSpPr txBox="1">
                <a:spLocks noChangeArrowheads="1"/>
              </p:cNvSpPr>
              <p:nvPr/>
            </p:nvSpPr>
            <p:spPr bwMode="auto">
              <a:xfrm>
                <a:off x="912" y="2880"/>
                <a:ext cx="412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head</a:t>
                </a:r>
              </a:p>
            </p:txBody>
          </p:sp>
          <p:sp>
            <p:nvSpPr>
              <p:cNvPr id="24596" name="Text Box 20"/>
              <p:cNvSpPr txBox="1">
                <a:spLocks noChangeArrowheads="1"/>
              </p:cNvSpPr>
              <p:nvPr/>
            </p:nvSpPr>
            <p:spPr bwMode="auto">
              <a:xfrm>
                <a:off x="1824" y="2880"/>
                <a:ext cx="299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tail</a:t>
                </a:r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 flipV="1">
                <a:off x="1920" y="2496"/>
                <a:ext cx="0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93" name="Rectangle 22"/>
            <p:cNvSpPr>
              <a:spLocks noChangeArrowheads="1"/>
            </p:cNvSpPr>
            <p:nvPr/>
          </p:nvSpPr>
          <p:spPr bwMode="auto">
            <a:xfrm>
              <a:off x="1152" y="1872"/>
              <a:ext cx="432" cy="57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2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Buffer-based input handler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input_handler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() {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char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achar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if 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full_buffer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()) error = 1;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else {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achar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= peek(IN_DATA);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add_char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achar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); }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poke(IN_STATUS,0);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if 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nchars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== 1) 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	{ poke(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OUT_DATA,remove_char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(); poke(OUT_STATUS,1); }</a:t>
            </a:r>
          </a:p>
          <a:p>
            <a:pPr>
              <a:buFont typeface="Monotype Sorts" pitchFamily="2" charset="2"/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	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1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I/O sequence diagram</a:t>
            </a: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foreground</a:t>
            </a:r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8956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41910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input</a:t>
            </a:r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48768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64008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output</a:t>
            </a:r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70866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85344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queue</a:t>
            </a:r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92202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8763001" y="2438400"/>
            <a:ext cx="786369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empty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9067800" y="2971800"/>
            <a:ext cx="295274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8763001" y="3657600"/>
            <a:ext cx="786369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empty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9067800" y="4267200"/>
            <a:ext cx="306494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8991600" y="4876800"/>
            <a:ext cx="404278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/>
              <a:t>bc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9067800" y="5562600"/>
            <a:ext cx="282450" cy="3693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6934200" y="35814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6934200" y="54864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4724400" y="28956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4724400" y="47244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2743200" y="22860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2743200" y="3429000"/>
            <a:ext cx="3048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2743200" y="41148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Rectangle 27"/>
          <p:cNvSpPr>
            <a:spLocks noChangeArrowheads="1"/>
          </p:cNvSpPr>
          <p:nvPr/>
        </p:nvSpPr>
        <p:spPr bwMode="auto">
          <a:xfrm>
            <a:off x="2743200" y="5257800"/>
            <a:ext cx="3048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Debugging interrupt code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if you forget to change registers?</a:t>
            </a:r>
          </a:p>
          <a:p>
            <a:pPr lvl="1"/>
            <a:r>
              <a:rPr lang="en-US" smtClean="0"/>
              <a:t>Foreground program can exhibit mysterious bugs.</a:t>
            </a:r>
          </a:p>
          <a:p>
            <a:pPr lvl="1"/>
            <a:r>
              <a:rPr lang="en-US" smtClean="0"/>
              <a:t>Bugs will be hard to repeat---depend on interrupt timing.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63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Priorities and vectors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Two mechanisms allow us to make interrupts more specific:</a:t>
            </a:r>
          </a:p>
          <a:p>
            <a:pPr lvl="1"/>
            <a:r>
              <a:rPr lang="en-US" smtClean="0">
                <a:solidFill>
                  <a:srgbClr val="FF0033"/>
                </a:solidFill>
              </a:rPr>
              <a:t>Priorities</a:t>
            </a:r>
            <a:r>
              <a:rPr lang="en-US" smtClean="0"/>
              <a:t> determine what interrupt gets CPU first.</a:t>
            </a:r>
          </a:p>
          <a:p>
            <a:pPr lvl="1"/>
            <a:r>
              <a:rPr lang="en-US" smtClean="0">
                <a:solidFill>
                  <a:srgbClr val="FF0033"/>
                </a:solidFill>
              </a:rPr>
              <a:t>Vectors</a:t>
            </a:r>
            <a:r>
              <a:rPr lang="en-US" smtClean="0"/>
              <a:t> determine what code is called for each type of interrupt.</a:t>
            </a:r>
          </a:p>
          <a:p>
            <a:r>
              <a:rPr lang="en-US" smtClean="0"/>
              <a:t>Mechanisms are orthogonal: most CPUs provide both.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26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Prioritized interrupts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3505200" y="4191000"/>
            <a:ext cx="1676400" cy="1676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CPU</a:t>
            </a:r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581400" y="2057400"/>
            <a:ext cx="12954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device 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257800" y="2057400"/>
            <a:ext cx="12954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device 2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8382000" y="2057400"/>
            <a:ext cx="12954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device n</a:t>
            </a:r>
          </a:p>
        </p:txBody>
      </p:sp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3505200" y="4191000"/>
            <a:ext cx="16764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L1 L2 .. Ln</a:t>
            </a:r>
          </a:p>
        </p:txBody>
      </p:sp>
      <p:cxnSp>
        <p:nvCxnSpPr>
          <p:cNvPr id="29706" name="AutoShape 11"/>
          <p:cNvCxnSpPr>
            <a:cxnSpLocks noChangeShapeType="1"/>
            <a:stCxn id="29701" idx="1"/>
          </p:cNvCxnSpPr>
          <p:nvPr/>
        </p:nvCxnSpPr>
        <p:spPr bwMode="auto">
          <a:xfrm rot="10800000" flipH="1">
            <a:off x="3505200" y="1600200"/>
            <a:ext cx="5638800" cy="3429000"/>
          </a:xfrm>
          <a:prstGeom prst="bentConnector3">
            <a:avLst>
              <a:gd name="adj1" fmla="val -4056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sp>
        <p:nvSpPr>
          <p:cNvPr id="29707" name="Line 12"/>
          <p:cNvSpPr>
            <a:spLocks noChangeShapeType="1"/>
          </p:cNvSpPr>
          <p:nvPr/>
        </p:nvSpPr>
        <p:spPr bwMode="auto">
          <a:xfrm>
            <a:off x="4191000" y="1600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3"/>
          <p:cNvSpPr>
            <a:spLocks noChangeShapeType="1"/>
          </p:cNvSpPr>
          <p:nvPr/>
        </p:nvSpPr>
        <p:spPr bwMode="auto">
          <a:xfrm>
            <a:off x="5867400" y="1600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4"/>
          <p:cNvSpPr>
            <a:spLocks noChangeShapeType="1"/>
          </p:cNvSpPr>
          <p:nvPr/>
        </p:nvSpPr>
        <p:spPr bwMode="auto">
          <a:xfrm>
            <a:off x="8839200" y="1600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Text Box 15"/>
          <p:cNvSpPr txBox="1">
            <a:spLocks noChangeArrowheads="1"/>
          </p:cNvSpPr>
          <p:nvPr/>
        </p:nvSpPr>
        <p:spPr bwMode="auto">
          <a:xfrm>
            <a:off x="1965325" y="3089276"/>
            <a:ext cx="141776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interrupt</a:t>
            </a:r>
          </a:p>
          <a:p>
            <a:r>
              <a:rPr lang="en-US"/>
              <a:t>acknowledge</a:t>
            </a:r>
          </a:p>
        </p:txBody>
      </p:sp>
      <p:sp>
        <p:nvSpPr>
          <p:cNvPr id="29711" name="Line 17"/>
          <p:cNvSpPr>
            <a:spLocks noChangeShapeType="1"/>
          </p:cNvSpPr>
          <p:nvPr/>
        </p:nvSpPr>
        <p:spPr bwMode="auto">
          <a:xfrm flipH="1">
            <a:off x="3810000" y="2971800"/>
            <a:ext cx="3810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8"/>
          <p:cNvSpPr>
            <a:spLocks noChangeShapeType="1"/>
          </p:cNvSpPr>
          <p:nvPr/>
        </p:nvSpPr>
        <p:spPr bwMode="auto">
          <a:xfrm flipH="1">
            <a:off x="4267200" y="2971800"/>
            <a:ext cx="16002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9"/>
          <p:cNvSpPr>
            <a:spLocks noChangeShapeType="1"/>
          </p:cNvSpPr>
          <p:nvPr/>
        </p:nvSpPr>
        <p:spPr bwMode="auto">
          <a:xfrm flipV="1">
            <a:off x="4953000" y="2971800"/>
            <a:ext cx="38862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716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prioritization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Masking</a:t>
            </a:r>
            <a:r>
              <a:rPr lang="en-US" smtClean="0"/>
              <a:t>: interrupt with priority lower than current priority is not recognized until pending interrupt is complete.</a:t>
            </a:r>
          </a:p>
          <a:p>
            <a:r>
              <a:rPr lang="en-US" smtClean="0">
                <a:solidFill>
                  <a:srgbClr val="FF0033"/>
                </a:solidFill>
              </a:rPr>
              <a:t>Non-maskable interrupt</a:t>
            </a:r>
            <a:r>
              <a:rPr lang="en-US" smtClean="0"/>
              <a:t> (</a:t>
            </a:r>
            <a:r>
              <a:rPr lang="en-US" smtClean="0">
                <a:solidFill>
                  <a:srgbClr val="FF0033"/>
                </a:solidFill>
              </a:rPr>
              <a:t>NMI</a:t>
            </a:r>
            <a:r>
              <a:rPr lang="en-US" smtClean="0"/>
              <a:t>): highest-priority, never masked.</a:t>
            </a:r>
          </a:p>
          <a:p>
            <a:pPr lvl="1"/>
            <a:r>
              <a:rPr lang="en-US" smtClean="0"/>
              <a:t>Often used for power-down.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45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Prioritized I/O</a:t>
            </a: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/>
              <a:t>:</a:t>
            </a:r>
            <a:r>
              <a:rPr lang="en-US" u="sng" dirty="0"/>
              <a:t>interrupts</a:t>
            </a:r>
            <a:endParaRPr lang="en-US" dirty="0"/>
          </a:p>
        </p:txBody>
      </p:sp>
      <p:sp>
        <p:nvSpPr>
          <p:cNvPr id="31750" name="Line 5"/>
          <p:cNvSpPr>
            <a:spLocks noChangeShapeType="1"/>
          </p:cNvSpPr>
          <p:nvPr/>
        </p:nvSpPr>
        <p:spPr bwMode="auto">
          <a:xfrm>
            <a:off x="28956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8"/>
          <p:cNvSpPr>
            <a:spLocks noChangeArrowheads="1"/>
          </p:cNvSpPr>
          <p:nvPr/>
        </p:nvSpPr>
        <p:spPr bwMode="auto">
          <a:xfrm>
            <a:off x="4038600" y="17526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foreground</a:t>
            </a:r>
            <a:endParaRPr lang="en-US"/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>
            <a:off x="47244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10"/>
          <p:cNvSpPr>
            <a:spLocks noChangeArrowheads="1"/>
          </p:cNvSpPr>
          <p:nvPr/>
        </p:nvSpPr>
        <p:spPr bwMode="auto">
          <a:xfrm>
            <a:off x="6553200" y="1752600"/>
            <a:ext cx="8382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A</a:t>
            </a:r>
            <a:endParaRPr lang="en-US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>
            <a:off x="69342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7772400" y="1752600"/>
            <a:ext cx="8382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B</a:t>
            </a:r>
            <a:endParaRPr lang="en-US"/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>
            <a:off x="81534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4"/>
          <p:cNvSpPr>
            <a:spLocks noChangeArrowheads="1"/>
          </p:cNvSpPr>
          <p:nvPr/>
        </p:nvSpPr>
        <p:spPr bwMode="auto">
          <a:xfrm>
            <a:off x="8991600" y="1752600"/>
            <a:ext cx="8382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</a:t>
            </a:r>
            <a:endParaRPr lang="en-US"/>
          </a:p>
        </p:txBody>
      </p:sp>
      <p:sp>
        <p:nvSpPr>
          <p:cNvPr id="31758" name="Line 15"/>
          <p:cNvSpPr>
            <a:spLocks noChangeShapeType="1"/>
          </p:cNvSpPr>
          <p:nvPr/>
        </p:nvSpPr>
        <p:spPr bwMode="auto">
          <a:xfrm>
            <a:off x="9372600" y="2286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Rectangle 16"/>
          <p:cNvSpPr>
            <a:spLocks noChangeArrowheads="1"/>
          </p:cNvSpPr>
          <p:nvPr/>
        </p:nvSpPr>
        <p:spPr bwMode="auto">
          <a:xfrm>
            <a:off x="4572000" y="22860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2743200" y="25908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1761" name="Rectangle 18"/>
          <p:cNvSpPr>
            <a:spLocks noChangeArrowheads="1"/>
          </p:cNvSpPr>
          <p:nvPr/>
        </p:nvSpPr>
        <p:spPr bwMode="auto">
          <a:xfrm>
            <a:off x="2590800" y="5105400"/>
            <a:ext cx="5334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A,B</a:t>
            </a:r>
          </a:p>
        </p:txBody>
      </p:sp>
      <p:sp>
        <p:nvSpPr>
          <p:cNvPr id="31762" name="Rectangle 19"/>
          <p:cNvSpPr>
            <a:spLocks noChangeArrowheads="1"/>
          </p:cNvSpPr>
          <p:nvPr/>
        </p:nvSpPr>
        <p:spPr bwMode="auto">
          <a:xfrm>
            <a:off x="2743200" y="34290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1763" name="Rectangle 20"/>
          <p:cNvSpPr>
            <a:spLocks noChangeArrowheads="1"/>
          </p:cNvSpPr>
          <p:nvPr/>
        </p:nvSpPr>
        <p:spPr bwMode="auto">
          <a:xfrm>
            <a:off x="2743200" y="4191000"/>
            <a:ext cx="304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1764" name="Line 21"/>
          <p:cNvSpPr>
            <a:spLocks noChangeShapeType="1"/>
          </p:cNvSpPr>
          <p:nvPr/>
        </p:nvSpPr>
        <p:spPr bwMode="auto">
          <a:xfrm>
            <a:off x="4876800" y="25908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2"/>
          <p:cNvSpPr>
            <a:spLocks noChangeArrowheads="1"/>
          </p:cNvSpPr>
          <p:nvPr/>
        </p:nvSpPr>
        <p:spPr bwMode="auto">
          <a:xfrm>
            <a:off x="8001000" y="25908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Rectangle 23"/>
          <p:cNvSpPr>
            <a:spLocks noChangeArrowheads="1"/>
          </p:cNvSpPr>
          <p:nvPr/>
        </p:nvSpPr>
        <p:spPr bwMode="auto">
          <a:xfrm>
            <a:off x="4572000" y="2895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Rectangle 24"/>
          <p:cNvSpPr>
            <a:spLocks noChangeArrowheads="1"/>
          </p:cNvSpPr>
          <p:nvPr/>
        </p:nvSpPr>
        <p:spPr bwMode="auto">
          <a:xfrm>
            <a:off x="9220200" y="3200400"/>
            <a:ext cx="304800" cy="381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Line 25"/>
          <p:cNvSpPr>
            <a:spLocks noChangeShapeType="1"/>
          </p:cNvSpPr>
          <p:nvPr/>
        </p:nvSpPr>
        <p:spPr bwMode="auto">
          <a:xfrm>
            <a:off x="4876800" y="32004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Rectangle 26"/>
          <p:cNvSpPr>
            <a:spLocks noChangeArrowheads="1"/>
          </p:cNvSpPr>
          <p:nvPr/>
        </p:nvSpPr>
        <p:spPr bwMode="auto">
          <a:xfrm>
            <a:off x="6781800" y="41910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Rectangle 27"/>
          <p:cNvSpPr>
            <a:spLocks noChangeArrowheads="1"/>
          </p:cNvSpPr>
          <p:nvPr/>
        </p:nvSpPr>
        <p:spPr bwMode="auto">
          <a:xfrm>
            <a:off x="6781800" y="51054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Line 28"/>
          <p:cNvSpPr>
            <a:spLocks noChangeShapeType="1"/>
          </p:cNvSpPr>
          <p:nvPr/>
        </p:nvSpPr>
        <p:spPr bwMode="auto">
          <a:xfrm>
            <a:off x="4953000" y="4191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Line 29"/>
          <p:cNvSpPr>
            <a:spLocks noChangeShapeType="1"/>
          </p:cNvSpPr>
          <p:nvPr/>
        </p:nvSpPr>
        <p:spPr bwMode="auto">
          <a:xfrm>
            <a:off x="4953000" y="5105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3" name="Rectangle 30"/>
          <p:cNvSpPr>
            <a:spLocks noChangeArrowheads="1"/>
          </p:cNvSpPr>
          <p:nvPr/>
        </p:nvSpPr>
        <p:spPr bwMode="auto">
          <a:xfrm>
            <a:off x="8001000" y="5410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4" name="Line 31"/>
          <p:cNvSpPr>
            <a:spLocks noChangeShapeType="1"/>
          </p:cNvSpPr>
          <p:nvPr/>
        </p:nvSpPr>
        <p:spPr bwMode="auto">
          <a:xfrm>
            <a:off x="7086600" y="5410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5" name="Line 32"/>
          <p:cNvSpPr>
            <a:spLocks noChangeShapeType="1"/>
          </p:cNvSpPr>
          <p:nvPr/>
        </p:nvSpPr>
        <p:spPr bwMode="auto">
          <a:xfrm flipH="1">
            <a:off x="4876800" y="2895600"/>
            <a:ext cx="312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Line 33"/>
          <p:cNvSpPr>
            <a:spLocks noChangeShapeType="1"/>
          </p:cNvSpPr>
          <p:nvPr/>
        </p:nvSpPr>
        <p:spPr bwMode="auto">
          <a:xfrm flipH="1">
            <a:off x="4876800" y="35814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7" name="Line 34"/>
          <p:cNvSpPr>
            <a:spLocks noChangeShapeType="1"/>
          </p:cNvSpPr>
          <p:nvPr/>
        </p:nvSpPr>
        <p:spPr bwMode="auto">
          <a:xfrm flipH="1">
            <a:off x="4953000" y="4495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8" name="Line 35"/>
          <p:cNvSpPr>
            <a:spLocks noChangeShapeType="1"/>
          </p:cNvSpPr>
          <p:nvPr/>
        </p:nvSpPr>
        <p:spPr bwMode="auto">
          <a:xfrm flipH="1">
            <a:off x="4800600" y="571500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9" name="Rectangle 36"/>
          <p:cNvSpPr>
            <a:spLocks noChangeArrowheads="1"/>
          </p:cNvSpPr>
          <p:nvPr/>
        </p:nvSpPr>
        <p:spPr bwMode="auto">
          <a:xfrm>
            <a:off x="4572000" y="3581400"/>
            <a:ext cx="304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0" name="Rectangle 37"/>
          <p:cNvSpPr>
            <a:spLocks noChangeArrowheads="1"/>
          </p:cNvSpPr>
          <p:nvPr/>
        </p:nvSpPr>
        <p:spPr bwMode="auto">
          <a:xfrm>
            <a:off x="4572000" y="4495800"/>
            <a:ext cx="3048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1" name="Rectangle 38"/>
          <p:cNvSpPr>
            <a:spLocks noChangeArrowheads="1"/>
          </p:cNvSpPr>
          <p:nvPr/>
        </p:nvSpPr>
        <p:spPr bwMode="auto">
          <a:xfrm>
            <a:off x="4572000" y="57150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2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Application: 8251 UART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Universal asynchronous receiver transmitter</a:t>
            </a:r>
            <a:r>
              <a:rPr lang="en-US" smtClean="0"/>
              <a:t> (</a:t>
            </a:r>
            <a:r>
              <a:rPr lang="en-US" smtClean="0">
                <a:solidFill>
                  <a:srgbClr val="FF0033"/>
                </a:solidFill>
              </a:rPr>
              <a:t>UART</a:t>
            </a:r>
            <a:r>
              <a:rPr lang="en-US" smtClean="0"/>
              <a:t>) : provides serial communication.</a:t>
            </a:r>
          </a:p>
          <a:p>
            <a:r>
              <a:rPr lang="en-US" smtClean="0"/>
              <a:t>8251 functions are integrated into standard PC interface chip.</a:t>
            </a:r>
          </a:p>
          <a:p>
            <a:r>
              <a:rPr lang="en-US" smtClean="0"/>
              <a:t>Allows many communication parameters to be programmed.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30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vectors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771650"/>
          </a:xfrm>
        </p:spPr>
        <p:txBody>
          <a:bodyPr/>
          <a:lstStyle/>
          <a:p>
            <a:r>
              <a:rPr lang="en-US" smtClean="0"/>
              <a:t>Allow different devices to be handled by different code.</a:t>
            </a:r>
          </a:p>
          <a:p>
            <a:r>
              <a:rPr lang="en-US" smtClean="0"/>
              <a:t>Interrupt vector table: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4572000" y="3962400"/>
            <a:ext cx="30480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handler 0</a:t>
            </a:r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4572000" y="4419600"/>
            <a:ext cx="30480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handler 1</a:t>
            </a:r>
          </a:p>
        </p:txBody>
      </p:sp>
      <p:sp>
        <p:nvSpPr>
          <p:cNvPr id="32776" name="Rectangle 6"/>
          <p:cNvSpPr>
            <a:spLocks noChangeArrowheads="1"/>
          </p:cNvSpPr>
          <p:nvPr/>
        </p:nvSpPr>
        <p:spPr bwMode="auto">
          <a:xfrm>
            <a:off x="4572000" y="4876800"/>
            <a:ext cx="30480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handler 2</a:t>
            </a:r>
          </a:p>
        </p:txBody>
      </p:sp>
      <p:sp>
        <p:nvSpPr>
          <p:cNvPr id="32777" name="Rectangle 7"/>
          <p:cNvSpPr>
            <a:spLocks noChangeArrowheads="1"/>
          </p:cNvSpPr>
          <p:nvPr/>
        </p:nvSpPr>
        <p:spPr bwMode="auto">
          <a:xfrm>
            <a:off x="4572000" y="5334000"/>
            <a:ext cx="3048000" cy="457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handler 3</a:t>
            </a:r>
          </a:p>
        </p:txBody>
      </p:sp>
      <p:sp>
        <p:nvSpPr>
          <p:cNvPr id="32778" name="Line 8"/>
          <p:cNvSpPr>
            <a:spLocks noChangeShapeType="1"/>
          </p:cNvSpPr>
          <p:nvPr/>
        </p:nvSpPr>
        <p:spPr bwMode="auto">
          <a:xfrm>
            <a:off x="3657600" y="4191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Text Box 9"/>
          <p:cNvSpPr txBox="1">
            <a:spLocks noChangeArrowheads="1"/>
          </p:cNvSpPr>
          <p:nvPr/>
        </p:nvSpPr>
        <p:spPr bwMode="auto">
          <a:xfrm>
            <a:off x="2453257" y="3886200"/>
            <a:ext cx="1182118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/>
              <a:t>Interrupt</a:t>
            </a:r>
          </a:p>
          <a:p>
            <a:pPr algn="r"/>
            <a:r>
              <a:rPr lang="en-US"/>
              <a:t>vector</a:t>
            </a:r>
          </a:p>
          <a:p>
            <a:pPr algn="r"/>
            <a:r>
              <a:rPr lang="en-US"/>
              <a:t>table head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008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vector acquisition</a:t>
            </a: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3733800" y="18288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CPU</a:t>
            </a:r>
            <a:endParaRPr lang="en-US"/>
          </a:p>
        </p:txBody>
      </p:sp>
      <p:sp>
        <p:nvSpPr>
          <p:cNvPr id="33798" name="Line 5"/>
          <p:cNvSpPr>
            <a:spLocks noChangeShapeType="1"/>
          </p:cNvSpPr>
          <p:nvPr/>
        </p:nvSpPr>
        <p:spPr bwMode="auto">
          <a:xfrm>
            <a:off x="4419600" y="2362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6"/>
          <p:cNvSpPr>
            <a:spLocks noChangeArrowheads="1"/>
          </p:cNvSpPr>
          <p:nvPr/>
        </p:nvSpPr>
        <p:spPr bwMode="auto">
          <a:xfrm>
            <a:off x="6934200" y="1828800"/>
            <a:ext cx="14478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device</a:t>
            </a:r>
            <a:endParaRPr lang="en-US"/>
          </a:p>
        </p:txBody>
      </p:sp>
      <p:sp>
        <p:nvSpPr>
          <p:cNvPr id="33800" name="Line 7"/>
          <p:cNvSpPr>
            <a:spLocks noChangeShapeType="1"/>
          </p:cNvSpPr>
          <p:nvPr/>
        </p:nvSpPr>
        <p:spPr bwMode="auto">
          <a:xfrm>
            <a:off x="7620000" y="2362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8"/>
          <p:cNvSpPr>
            <a:spLocks noChangeArrowheads="1"/>
          </p:cNvSpPr>
          <p:nvPr/>
        </p:nvSpPr>
        <p:spPr bwMode="auto">
          <a:xfrm>
            <a:off x="3657600" y="2819400"/>
            <a:ext cx="1600200" cy="838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receive</a:t>
            </a:r>
          </a:p>
          <a:p>
            <a:pPr algn="ctr"/>
            <a:r>
              <a:rPr lang="en-US"/>
              <a:t>request</a:t>
            </a:r>
          </a:p>
        </p:txBody>
      </p:sp>
      <p:sp>
        <p:nvSpPr>
          <p:cNvPr id="33802" name="Rectangle 9"/>
          <p:cNvSpPr>
            <a:spLocks noChangeArrowheads="1"/>
          </p:cNvSpPr>
          <p:nvPr/>
        </p:nvSpPr>
        <p:spPr bwMode="auto">
          <a:xfrm>
            <a:off x="6781800" y="3657600"/>
            <a:ext cx="1600200" cy="838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receive</a:t>
            </a:r>
          </a:p>
          <a:p>
            <a:pPr algn="ctr"/>
            <a:r>
              <a:rPr lang="en-US"/>
              <a:t>ack</a:t>
            </a:r>
          </a:p>
        </p:txBody>
      </p:sp>
      <p:sp>
        <p:nvSpPr>
          <p:cNvPr id="33803" name="Rectangle 10"/>
          <p:cNvSpPr>
            <a:spLocks noChangeArrowheads="1"/>
          </p:cNvSpPr>
          <p:nvPr/>
        </p:nvSpPr>
        <p:spPr bwMode="auto">
          <a:xfrm>
            <a:off x="3657600" y="4495800"/>
            <a:ext cx="1600200" cy="838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receive</a:t>
            </a:r>
          </a:p>
          <a:p>
            <a:pPr algn="ctr"/>
            <a:r>
              <a:rPr lang="en-US"/>
              <a:t>vector</a:t>
            </a:r>
          </a:p>
        </p:txBody>
      </p:sp>
      <p:sp>
        <p:nvSpPr>
          <p:cNvPr id="33804" name="Line 11"/>
          <p:cNvSpPr>
            <a:spLocks noChangeShapeType="1"/>
          </p:cNvSpPr>
          <p:nvPr/>
        </p:nvSpPr>
        <p:spPr bwMode="auto">
          <a:xfrm>
            <a:off x="5257800" y="3657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2"/>
          <p:cNvSpPr>
            <a:spLocks noChangeShapeType="1"/>
          </p:cNvSpPr>
          <p:nvPr/>
        </p:nvSpPr>
        <p:spPr bwMode="auto">
          <a:xfrm flipH="1">
            <a:off x="5257800" y="4495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153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Generic interrupt mechanism</a:t>
            </a:r>
          </a:p>
        </p:txBody>
      </p:sp>
      <p:sp>
        <p:nvSpPr>
          <p:cNvPr id="34821" name="AutoShape 4"/>
          <p:cNvSpPr>
            <a:spLocks noChangeArrowheads="1"/>
          </p:cNvSpPr>
          <p:nvPr/>
        </p:nvSpPr>
        <p:spPr bwMode="auto">
          <a:xfrm>
            <a:off x="3727450" y="4791075"/>
            <a:ext cx="1143000" cy="609600"/>
          </a:xfrm>
          <a:prstGeom prst="diamond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4822" name="AutoShape 5"/>
          <p:cNvSpPr>
            <a:spLocks noChangeArrowheads="1"/>
          </p:cNvSpPr>
          <p:nvPr/>
        </p:nvSpPr>
        <p:spPr bwMode="auto">
          <a:xfrm>
            <a:off x="5403850" y="4791075"/>
            <a:ext cx="1066800" cy="609600"/>
          </a:xfrm>
          <a:prstGeom prst="diamond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4823" name="AutoShape 6"/>
          <p:cNvSpPr>
            <a:spLocks noChangeArrowheads="1"/>
          </p:cNvSpPr>
          <p:nvPr/>
        </p:nvSpPr>
        <p:spPr bwMode="auto">
          <a:xfrm>
            <a:off x="5480050" y="1666875"/>
            <a:ext cx="762000" cy="609600"/>
          </a:xfrm>
          <a:prstGeom prst="diamond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4824" name="Rectangle 7"/>
          <p:cNvSpPr>
            <a:spLocks noChangeArrowheads="1"/>
          </p:cNvSpPr>
          <p:nvPr/>
        </p:nvSpPr>
        <p:spPr bwMode="auto">
          <a:xfrm>
            <a:off x="5588000" y="1819276"/>
            <a:ext cx="5730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 defTabSz="917575">
              <a:lnSpc>
                <a:spcPct val="85000"/>
              </a:lnSpc>
            </a:pPr>
            <a:r>
              <a:rPr lang="en-US">
                <a:latin typeface="Tahoma" pitchFamily="34" charset="0"/>
              </a:rPr>
              <a:t>intr?</a:t>
            </a:r>
          </a:p>
        </p:txBody>
      </p:sp>
      <p:sp>
        <p:nvSpPr>
          <p:cNvPr id="34825" name="Line 8"/>
          <p:cNvSpPr>
            <a:spLocks noChangeShapeType="1"/>
          </p:cNvSpPr>
          <p:nvPr/>
        </p:nvSpPr>
        <p:spPr bwMode="auto">
          <a:xfrm flipH="1">
            <a:off x="4870450" y="1971675"/>
            <a:ext cx="611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9"/>
          <p:cNvSpPr>
            <a:spLocks noChangeShapeType="1"/>
          </p:cNvSpPr>
          <p:nvPr/>
        </p:nvSpPr>
        <p:spPr bwMode="auto">
          <a:xfrm>
            <a:off x="5861050" y="2276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0"/>
          <p:cNvSpPr>
            <a:spLocks noChangeArrowheads="1"/>
          </p:cNvSpPr>
          <p:nvPr/>
        </p:nvSpPr>
        <p:spPr bwMode="auto">
          <a:xfrm>
            <a:off x="5175250" y="2047876"/>
            <a:ext cx="2794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N</a:t>
            </a:r>
            <a:endParaRPr lang="en-US">
              <a:latin typeface="Tahoma" pitchFamily="34" charset="0"/>
            </a:endParaRPr>
          </a:p>
        </p:txBody>
      </p:sp>
      <p:sp>
        <p:nvSpPr>
          <p:cNvPr id="34828" name="Rectangle 11"/>
          <p:cNvSpPr>
            <a:spLocks noChangeArrowheads="1"/>
          </p:cNvSpPr>
          <p:nvPr/>
        </p:nvSpPr>
        <p:spPr bwMode="auto">
          <a:xfrm>
            <a:off x="5937251" y="2276476"/>
            <a:ext cx="2587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Y</a:t>
            </a:r>
            <a:endParaRPr lang="en-US">
              <a:latin typeface="Tahoma" pitchFamily="34" charset="0"/>
            </a:endParaRPr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7239001" y="1981200"/>
            <a:ext cx="2733675" cy="7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342900" indent="-342900" defTabSz="917575">
              <a:lnSpc>
                <a:spcPct val="88000"/>
              </a:lnSpc>
              <a:spcBef>
                <a:spcPct val="43000"/>
              </a:spcBef>
            </a:pPr>
            <a:r>
              <a:rPr lang="en-US">
                <a:solidFill>
                  <a:srgbClr val="0099FF"/>
                </a:solidFill>
              </a:rPr>
              <a:t>Assume priority selection is handled before this point.</a:t>
            </a:r>
          </a:p>
        </p:txBody>
      </p:sp>
      <p:sp>
        <p:nvSpPr>
          <p:cNvPr id="34830" name="Line 13"/>
          <p:cNvSpPr>
            <a:spLocks noChangeShapeType="1"/>
          </p:cNvSpPr>
          <p:nvPr/>
        </p:nvSpPr>
        <p:spPr bwMode="auto">
          <a:xfrm flipH="1">
            <a:off x="4489450" y="3114675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Rectangle 14"/>
          <p:cNvSpPr>
            <a:spLocks noChangeArrowheads="1"/>
          </p:cNvSpPr>
          <p:nvPr/>
        </p:nvSpPr>
        <p:spPr bwMode="auto">
          <a:xfrm>
            <a:off x="4718050" y="2733676"/>
            <a:ext cx="2794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N</a:t>
            </a:r>
            <a:endParaRPr lang="en-US">
              <a:latin typeface="Tahoma" pitchFamily="34" charset="0"/>
            </a:endParaRPr>
          </a:p>
        </p:txBody>
      </p:sp>
      <p:sp>
        <p:nvSpPr>
          <p:cNvPr id="34832" name="Rectangle 15"/>
          <p:cNvSpPr>
            <a:spLocks noChangeArrowheads="1"/>
          </p:cNvSpPr>
          <p:nvPr/>
        </p:nvSpPr>
        <p:spPr bwMode="auto">
          <a:xfrm>
            <a:off x="3346450" y="2886075"/>
            <a:ext cx="1131888" cy="5222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defTabSz="917575"/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ignore</a:t>
            </a:r>
          </a:p>
        </p:txBody>
      </p:sp>
      <p:sp>
        <p:nvSpPr>
          <p:cNvPr id="34833" name="Line 16"/>
          <p:cNvSpPr>
            <a:spLocks noChangeShapeType="1"/>
          </p:cNvSpPr>
          <p:nvPr/>
        </p:nvSpPr>
        <p:spPr bwMode="auto">
          <a:xfrm>
            <a:off x="5937250" y="3648075"/>
            <a:ext cx="0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Rectangle 17"/>
          <p:cNvSpPr>
            <a:spLocks noChangeArrowheads="1"/>
          </p:cNvSpPr>
          <p:nvPr/>
        </p:nvSpPr>
        <p:spPr bwMode="auto">
          <a:xfrm>
            <a:off x="6026151" y="3597276"/>
            <a:ext cx="2587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Y</a:t>
            </a:r>
            <a:endParaRPr lang="en-US">
              <a:latin typeface="Tahoma" pitchFamily="34" charset="0"/>
            </a:endParaRPr>
          </a:p>
        </p:txBody>
      </p:sp>
      <p:sp>
        <p:nvSpPr>
          <p:cNvPr id="34835" name="Rectangle 18"/>
          <p:cNvSpPr>
            <a:spLocks noChangeArrowheads="1"/>
          </p:cNvSpPr>
          <p:nvPr/>
        </p:nvSpPr>
        <p:spPr bwMode="auto">
          <a:xfrm>
            <a:off x="5410200" y="3960813"/>
            <a:ext cx="1131888" cy="520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defTabSz="917575"/>
            <a:r>
              <a:rPr lang="en-US" dirty="0" err="1">
                <a:solidFill>
                  <a:schemeClr val="tx1"/>
                </a:solidFill>
                <a:latin typeface="Tahoma" pitchFamily="34" charset="0"/>
              </a:rPr>
              <a:t>ack</a:t>
            </a:r>
            <a:endParaRPr lang="en-US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34836" name="Rectangle 19"/>
          <p:cNvSpPr>
            <a:spLocks noChangeArrowheads="1"/>
          </p:cNvSpPr>
          <p:nvPr/>
        </p:nvSpPr>
        <p:spPr bwMode="auto">
          <a:xfrm>
            <a:off x="5489575" y="4972051"/>
            <a:ext cx="8572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 defTabSz="917575">
              <a:lnSpc>
                <a:spcPct val="85000"/>
              </a:lnSpc>
            </a:pPr>
            <a:r>
              <a:rPr lang="en-US">
                <a:latin typeface="Tahoma" pitchFamily="34" charset="0"/>
              </a:rPr>
              <a:t>vector?</a:t>
            </a:r>
          </a:p>
        </p:txBody>
      </p:sp>
      <p:sp>
        <p:nvSpPr>
          <p:cNvPr id="34837" name="Line 20"/>
          <p:cNvSpPr>
            <a:spLocks noChangeShapeType="1"/>
          </p:cNvSpPr>
          <p:nvPr/>
        </p:nvSpPr>
        <p:spPr bwMode="auto">
          <a:xfrm>
            <a:off x="5937250" y="5327650"/>
            <a:ext cx="0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Rectangle 21"/>
          <p:cNvSpPr>
            <a:spLocks noChangeArrowheads="1"/>
          </p:cNvSpPr>
          <p:nvPr/>
        </p:nvSpPr>
        <p:spPr bwMode="auto">
          <a:xfrm>
            <a:off x="6026151" y="5276851"/>
            <a:ext cx="2587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Y</a:t>
            </a:r>
            <a:endParaRPr lang="en-US">
              <a:latin typeface="Tahoma" pitchFamily="34" charset="0"/>
            </a:endParaRPr>
          </a:p>
        </p:txBody>
      </p:sp>
      <p:sp>
        <p:nvSpPr>
          <p:cNvPr id="34839" name="Line 22"/>
          <p:cNvSpPr>
            <a:spLocks noChangeShapeType="1"/>
          </p:cNvSpPr>
          <p:nvPr/>
        </p:nvSpPr>
        <p:spPr bwMode="auto">
          <a:xfrm>
            <a:off x="5937250" y="4487864"/>
            <a:ext cx="0" cy="306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Rectangle 23"/>
          <p:cNvSpPr>
            <a:spLocks noChangeArrowheads="1"/>
          </p:cNvSpPr>
          <p:nvPr/>
        </p:nvSpPr>
        <p:spPr bwMode="auto">
          <a:xfrm>
            <a:off x="6026151" y="4437063"/>
            <a:ext cx="2587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Y</a:t>
            </a:r>
            <a:endParaRPr lang="en-US">
              <a:latin typeface="Tahoma" pitchFamily="34" charset="0"/>
            </a:endParaRPr>
          </a:p>
        </p:txBody>
      </p:sp>
      <p:sp>
        <p:nvSpPr>
          <p:cNvPr id="34841" name="Line 24"/>
          <p:cNvSpPr>
            <a:spLocks noChangeShapeType="1"/>
          </p:cNvSpPr>
          <p:nvPr/>
        </p:nvSpPr>
        <p:spPr bwMode="auto">
          <a:xfrm flipH="1">
            <a:off x="4792664" y="5099050"/>
            <a:ext cx="611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Rectangle 25"/>
          <p:cNvSpPr>
            <a:spLocks noChangeArrowheads="1"/>
          </p:cNvSpPr>
          <p:nvPr/>
        </p:nvSpPr>
        <p:spPr bwMode="auto">
          <a:xfrm>
            <a:off x="5187950" y="4819651"/>
            <a:ext cx="2794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N</a:t>
            </a:r>
            <a:endParaRPr lang="en-US">
              <a:latin typeface="Tahoma" pitchFamily="34" charset="0"/>
            </a:endParaRPr>
          </a:p>
        </p:txBody>
      </p:sp>
      <p:sp>
        <p:nvSpPr>
          <p:cNvPr id="34843" name="Rectangle 26"/>
          <p:cNvSpPr>
            <a:spLocks noChangeArrowheads="1"/>
          </p:cNvSpPr>
          <p:nvPr/>
        </p:nvSpPr>
        <p:spPr bwMode="auto">
          <a:xfrm>
            <a:off x="3806825" y="4972051"/>
            <a:ext cx="10033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 defTabSz="917575">
              <a:lnSpc>
                <a:spcPct val="85000"/>
              </a:lnSpc>
            </a:pPr>
            <a:r>
              <a:rPr lang="en-US">
                <a:latin typeface="Tahoma" pitchFamily="34" charset="0"/>
              </a:rPr>
              <a:t>timeout?</a:t>
            </a:r>
          </a:p>
        </p:txBody>
      </p:sp>
      <p:sp>
        <p:nvSpPr>
          <p:cNvPr id="34844" name="Line 27"/>
          <p:cNvSpPr>
            <a:spLocks noChangeShapeType="1"/>
          </p:cNvSpPr>
          <p:nvPr/>
        </p:nvSpPr>
        <p:spPr bwMode="auto">
          <a:xfrm flipH="1">
            <a:off x="3190875" y="509905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5" name="Rectangle 28"/>
          <p:cNvSpPr>
            <a:spLocks noChangeArrowheads="1"/>
          </p:cNvSpPr>
          <p:nvPr/>
        </p:nvSpPr>
        <p:spPr bwMode="auto">
          <a:xfrm>
            <a:off x="3584576" y="4819651"/>
            <a:ext cx="2587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defTabSz="917575">
              <a:lnSpc>
                <a:spcPct val="85000"/>
              </a:lnSpc>
            </a:pPr>
            <a:r>
              <a:rPr lang="en-US">
                <a:solidFill>
                  <a:srgbClr val="FF0033"/>
                </a:solidFill>
                <a:latin typeface="Tahoma" pitchFamily="34" charset="0"/>
              </a:rPr>
              <a:t>Y</a:t>
            </a:r>
            <a:endParaRPr lang="en-US">
              <a:latin typeface="Tahoma" pitchFamily="34" charset="0"/>
            </a:endParaRPr>
          </a:p>
        </p:txBody>
      </p:sp>
      <p:sp>
        <p:nvSpPr>
          <p:cNvPr id="34846" name="Line 29"/>
          <p:cNvSpPr>
            <a:spLocks noChangeShapeType="1"/>
          </p:cNvSpPr>
          <p:nvPr/>
        </p:nvSpPr>
        <p:spPr bwMode="auto">
          <a:xfrm flipV="1">
            <a:off x="4335463" y="4259264"/>
            <a:ext cx="0" cy="534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7" name="Line 30"/>
          <p:cNvSpPr>
            <a:spLocks noChangeShapeType="1"/>
          </p:cNvSpPr>
          <p:nvPr/>
        </p:nvSpPr>
        <p:spPr bwMode="auto">
          <a:xfrm>
            <a:off x="4335464" y="4259263"/>
            <a:ext cx="10683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Rectangle 31"/>
          <p:cNvSpPr>
            <a:spLocks noChangeArrowheads="1"/>
          </p:cNvSpPr>
          <p:nvPr/>
        </p:nvSpPr>
        <p:spPr bwMode="auto">
          <a:xfrm>
            <a:off x="2052639" y="4876800"/>
            <a:ext cx="1131887" cy="520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defTabSz="917575"/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bus error</a:t>
            </a:r>
          </a:p>
        </p:txBody>
      </p:sp>
      <p:sp>
        <p:nvSpPr>
          <p:cNvPr id="34849" name="Rectangle 32"/>
          <p:cNvSpPr>
            <a:spLocks noChangeArrowheads="1"/>
          </p:cNvSpPr>
          <p:nvPr/>
        </p:nvSpPr>
        <p:spPr bwMode="auto">
          <a:xfrm>
            <a:off x="4951414" y="5640388"/>
            <a:ext cx="1895475" cy="520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defTabSz="917575"/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call table[vector]</a:t>
            </a:r>
          </a:p>
        </p:txBody>
      </p:sp>
      <p:sp>
        <p:nvSpPr>
          <p:cNvPr id="34850" name="AutoShape 33"/>
          <p:cNvSpPr>
            <a:spLocks noChangeArrowheads="1"/>
          </p:cNvSpPr>
          <p:nvPr/>
        </p:nvSpPr>
        <p:spPr bwMode="auto">
          <a:xfrm>
            <a:off x="5099049" y="2581275"/>
            <a:ext cx="1675823" cy="1066800"/>
          </a:xfrm>
          <a:prstGeom prst="diamond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4851" name="Rectangle 34"/>
          <p:cNvSpPr>
            <a:spLocks noChangeArrowheads="1"/>
          </p:cNvSpPr>
          <p:nvPr/>
        </p:nvSpPr>
        <p:spPr bwMode="auto">
          <a:xfrm>
            <a:off x="5066506" y="2844622"/>
            <a:ext cx="1819275" cy="523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342900" indent="-342900" algn="ctr" defTabSz="917575">
              <a:lnSpc>
                <a:spcPct val="88000"/>
              </a:lnSpc>
              <a:spcBef>
                <a:spcPct val="43000"/>
              </a:spcBef>
            </a:pPr>
            <a:r>
              <a:rPr lang="en-US" sz="1400" dirty="0" err="1">
                <a:latin typeface="Tahoma" pitchFamily="34" charset="0"/>
              </a:rPr>
              <a:t>intr</a:t>
            </a:r>
            <a:r>
              <a:rPr lang="en-US" sz="1400" dirty="0">
                <a:latin typeface="Tahoma" pitchFamily="34" charset="0"/>
              </a:rPr>
              <a:t> priority </a:t>
            </a:r>
            <a:r>
              <a:rPr lang="en-US" sz="1400" dirty="0" smtClean="0">
                <a:latin typeface="Tahoma" pitchFamily="34" charset="0"/>
              </a:rPr>
              <a:t>&gt;</a:t>
            </a:r>
          </a:p>
          <a:p>
            <a:pPr marL="342900" indent="-342900" algn="ctr" defTabSz="917575">
              <a:lnSpc>
                <a:spcPct val="88000"/>
              </a:lnSpc>
              <a:spcBef>
                <a:spcPct val="43000"/>
              </a:spcBef>
            </a:pPr>
            <a:r>
              <a:rPr lang="en-US" sz="1400" dirty="0" smtClean="0">
                <a:latin typeface="Tahoma" pitchFamily="34" charset="0"/>
              </a:rPr>
              <a:t>current </a:t>
            </a:r>
            <a:r>
              <a:rPr lang="en-US" sz="1400" dirty="0">
                <a:latin typeface="Tahoma" pitchFamily="34" charset="0"/>
              </a:rPr>
              <a:t>priority?</a:t>
            </a:r>
          </a:p>
        </p:txBody>
      </p:sp>
      <p:sp>
        <p:nvSpPr>
          <p:cNvPr id="34852" name="Text Box 35"/>
          <p:cNvSpPr txBox="1">
            <a:spLocks noChangeArrowheads="1"/>
          </p:cNvSpPr>
          <p:nvPr/>
        </p:nvSpPr>
        <p:spPr bwMode="auto">
          <a:xfrm>
            <a:off x="3336925" y="1717676"/>
            <a:ext cx="1098442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continue</a:t>
            </a:r>
          </a:p>
          <a:p>
            <a:r>
              <a:rPr lang="en-US"/>
              <a:t>execution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63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 sequence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CPU acknowledges request.</a:t>
            </a:r>
          </a:p>
          <a:p>
            <a:r>
              <a:rPr lang="en-US" smtClean="0"/>
              <a:t>Device sends vector.</a:t>
            </a:r>
          </a:p>
          <a:p>
            <a:r>
              <a:rPr lang="en-US" smtClean="0"/>
              <a:t>CPU calls handler.</a:t>
            </a:r>
          </a:p>
          <a:p>
            <a:r>
              <a:rPr lang="en-US" smtClean="0"/>
              <a:t>Software processes request.</a:t>
            </a:r>
          </a:p>
          <a:p>
            <a:r>
              <a:rPr lang="en-US" smtClean="0"/>
              <a:t>CPU restores state to foreground program.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580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Sources of interrupt overhead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Handler execution time.</a:t>
            </a:r>
          </a:p>
          <a:p>
            <a:r>
              <a:rPr lang="en-US" smtClean="0"/>
              <a:t>Interrupt mechanism overhead.</a:t>
            </a:r>
          </a:p>
          <a:p>
            <a:r>
              <a:rPr lang="en-US" smtClean="0"/>
              <a:t>Register save/restore.</a:t>
            </a:r>
          </a:p>
          <a:p>
            <a:r>
              <a:rPr lang="en-US" smtClean="0"/>
              <a:t>Pipeline-related penalties.</a:t>
            </a:r>
          </a:p>
          <a:p>
            <a:r>
              <a:rPr lang="en-US" smtClean="0"/>
              <a:t>Cache-related penalties.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35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interrupts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ARM7 supports two types of interrupts:</a:t>
            </a:r>
          </a:p>
          <a:p>
            <a:pPr lvl="1"/>
            <a:r>
              <a:rPr lang="en-US" smtClean="0"/>
              <a:t>Fast interrupt requests (FIQs).</a:t>
            </a:r>
          </a:p>
          <a:p>
            <a:pPr lvl="1"/>
            <a:r>
              <a:rPr lang="en-US" smtClean="0"/>
              <a:t>Interrupt requests (IRQs).</a:t>
            </a:r>
          </a:p>
          <a:p>
            <a:r>
              <a:rPr lang="en-US" smtClean="0"/>
              <a:t>Interrupt table starts at location 0.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703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interrupt procedure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CPU actions:</a:t>
            </a:r>
          </a:p>
          <a:p>
            <a:pPr lvl="1"/>
            <a:r>
              <a:rPr lang="en-US" smtClean="0"/>
              <a:t>Save PC. Copy CPSR to SPSR.</a:t>
            </a:r>
          </a:p>
          <a:p>
            <a:pPr lvl="1"/>
            <a:r>
              <a:rPr lang="en-US" smtClean="0"/>
              <a:t>Force bits in CPSR to record interrupt.</a:t>
            </a:r>
          </a:p>
          <a:p>
            <a:pPr lvl="1"/>
            <a:r>
              <a:rPr lang="en-US" smtClean="0"/>
              <a:t>Force PC to vector.</a:t>
            </a:r>
          </a:p>
          <a:p>
            <a:r>
              <a:rPr lang="en-US" smtClean="0"/>
              <a:t>Handler responsibilities:</a:t>
            </a:r>
          </a:p>
          <a:p>
            <a:pPr lvl="1"/>
            <a:r>
              <a:rPr lang="en-US" smtClean="0"/>
              <a:t>Restore proper PC.</a:t>
            </a:r>
          </a:p>
          <a:p>
            <a:pPr lvl="1"/>
            <a:r>
              <a:rPr lang="en-US" smtClean="0"/>
              <a:t>Restore CPSR from SPSR.</a:t>
            </a:r>
          </a:p>
          <a:p>
            <a:pPr lvl="1"/>
            <a:r>
              <a:rPr lang="en-US" smtClean="0"/>
              <a:t>Clear interrupt disable flags.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57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interrupt latency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Worst-case latency to respond to interrupt is 27 cycles:</a:t>
            </a:r>
          </a:p>
          <a:p>
            <a:pPr lvl="1"/>
            <a:r>
              <a:rPr lang="en-US" smtClean="0"/>
              <a:t>Two cycles to synchronize external request.</a:t>
            </a:r>
          </a:p>
          <a:p>
            <a:pPr lvl="1"/>
            <a:r>
              <a:rPr lang="en-US" smtClean="0"/>
              <a:t>Up to 20 cycles to complete current instruction.</a:t>
            </a:r>
          </a:p>
          <a:p>
            <a:pPr lvl="1"/>
            <a:r>
              <a:rPr lang="en-US" smtClean="0"/>
              <a:t>Three cycles for data abort.</a:t>
            </a:r>
          </a:p>
          <a:p>
            <a:pPr lvl="1"/>
            <a:r>
              <a:rPr lang="en-US" smtClean="0"/>
              <a:t>Two cycles to enter interrupt handling state.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634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interrupts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Latency is between 7 and 13 cycles.</a:t>
            </a:r>
          </a:p>
          <a:p>
            <a:r>
              <a:rPr lang="en-US" sz="2400"/>
              <a:t>Maskable interrupt sequence:</a:t>
            </a:r>
          </a:p>
          <a:p>
            <a:pPr lvl="1"/>
            <a:r>
              <a:rPr lang="en-US" sz="2000"/>
              <a:t>Interrupt flag register is set.</a:t>
            </a:r>
          </a:p>
          <a:p>
            <a:pPr lvl="1"/>
            <a:r>
              <a:rPr lang="en-US" sz="2000"/>
              <a:t>Interrupt enable register is checked.</a:t>
            </a:r>
          </a:p>
          <a:p>
            <a:pPr lvl="1"/>
            <a:r>
              <a:rPr lang="en-US" sz="2000"/>
              <a:t>Interrupt mask register is checked.</a:t>
            </a:r>
          </a:p>
          <a:p>
            <a:pPr lvl="1"/>
            <a:r>
              <a:rPr lang="en-US" sz="2000"/>
              <a:t>Interrupt flag register is cleared.</a:t>
            </a:r>
          </a:p>
          <a:p>
            <a:pPr lvl="1"/>
            <a:r>
              <a:rPr lang="en-US" sz="2000"/>
              <a:t>Appropriate registers are saved.</a:t>
            </a:r>
          </a:p>
          <a:p>
            <a:pPr lvl="1"/>
            <a:r>
              <a:rPr lang="en-US" sz="2000"/>
              <a:t>INTM set to 1, DBGM set to 1, EALLOW set to 0.</a:t>
            </a:r>
          </a:p>
          <a:p>
            <a:pPr lvl="1"/>
            <a:r>
              <a:rPr lang="en-US" sz="2000"/>
              <a:t>Branch to ISR.</a:t>
            </a:r>
          </a:p>
          <a:p>
            <a:r>
              <a:rPr lang="en-US" sz="2400"/>
              <a:t>Two styles of return: fast and slow.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414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PIC16F interrupts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/>
              <a:t>Synchronous interrupts come from inside CPU.</a:t>
            </a:r>
          </a:p>
          <a:p>
            <a:r>
              <a:rPr lang="en-US" sz="1800"/>
              <a:t>Asynchronous interrupts come from outside CPU.</a:t>
            </a:r>
          </a:p>
          <a:p>
            <a:r>
              <a:rPr lang="en-US" sz="1800"/>
              <a:t>INTCON register holds interrupt control bits.</a:t>
            </a:r>
          </a:p>
          <a:p>
            <a:pPr lvl="1"/>
            <a:r>
              <a:rPr lang="en-US" sz="1800"/>
              <a:t>GIE allows unmasked interrupts.</a:t>
            </a:r>
          </a:p>
          <a:p>
            <a:pPr lvl="1"/>
            <a:r>
              <a:rPr lang="en-US" sz="1800"/>
              <a:t>PIE allows peripheral interrupts.</a:t>
            </a:r>
          </a:p>
          <a:p>
            <a:pPr lvl="1"/>
            <a:r>
              <a:rPr lang="en-US" sz="1800"/>
              <a:t>TMR0 enables timer 0.</a:t>
            </a:r>
          </a:p>
          <a:p>
            <a:pPr lvl="1"/>
            <a:r>
              <a:rPr lang="en-US" sz="1800"/>
              <a:t>INT enables external interrupts.</a:t>
            </a:r>
          </a:p>
          <a:p>
            <a:pPr lvl="1"/>
            <a:r>
              <a:rPr lang="en-US" sz="1800"/>
              <a:t>PIR1/PIR2 control peripheral interrupts.</a:t>
            </a:r>
          </a:p>
          <a:p>
            <a:r>
              <a:rPr lang="en-US" sz="1800"/>
              <a:t>RETFIE used to return from interrupts.</a:t>
            </a:r>
          </a:p>
          <a:p>
            <a:r>
              <a:rPr lang="en-US" sz="1800"/>
              <a:t>Latency:</a:t>
            </a:r>
          </a:p>
          <a:p>
            <a:pPr lvl="1"/>
            <a:r>
              <a:rPr lang="en-US" sz="1800"/>
              <a:t>Synchronous: 3Tcy</a:t>
            </a:r>
          </a:p>
          <a:p>
            <a:pPr lvl="1"/>
            <a:r>
              <a:rPr lang="en-US" sz="1800"/>
              <a:t>Asynchronous: 3 to 3.75 Tcy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33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communication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628650"/>
          </a:xfrm>
        </p:spPr>
        <p:txBody>
          <a:bodyPr/>
          <a:lstStyle/>
          <a:p>
            <a:r>
              <a:rPr lang="en-US" smtClean="0"/>
              <a:t>Characters are transmitted separately:</a:t>
            </a:r>
          </a:p>
        </p:txBody>
      </p:sp>
      <p:sp>
        <p:nvSpPr>
          <p:cNvPr id="6150" name="Line 4"/>
          <p:cNvSpPr>
            <a:spLocks noChangeShapeType="1"/>
          </p:cNvSpPr>
          <p:nvPr/>
        </p:nvSpPr>
        <p:spPr bwMode="auto">
          <a:xfrm>
            <a:off x="2133600" y="49530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8975726" y="4918075"/>
            <a:ext cx="61427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6152" name="AutoShape 6"/>
          <p:cNvSpPr>
            <a:spLocks noChangeArrowheads="1"/>
          </p:cNvSpPr>
          <p:nvPr/>
        </p:nvSpPr>
        <p:spPr bwMode="auto">
          <a:xfrm>
            <a:off x="3810000" y="4114800"/>
            <a:ext cx="990600" cy="838200"/>
          </a:xfrm>
          <a:prstGeom prst="hexagon">
            <a:avLst>
              <a:gd name="adj" fmla="val 29545"/>
              <a:gd name="vf" fmla="val 11547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dirty="0"/>
              <a:t>bit 0</a:t>
            </a:r>
          </a:p>
        </p:txBody>
      </p:sp>
      <p:sp>
        <p:nvSpPr>
          <p:cNvPr id="6153" name="AutoShape 7"/>
          <p:cNvSpPr>
            <a:spLocks noChangeArrowheads="1"/>
          </p:cNvSpPr>
          <p:nvPr/>
        </p:nvSpPr>
        <p:spPr bwMode="auto">
          <a:xfrm>
            <a:off x="4800600" y="4114800"/>
            <a:ext cx="990600" cy="838200"/>
          </a:xfrm>
          <a:prstGeom prst="hexagon">
            <a:avLst>
              <a:gd name="adj" fmla="val 29545"/>
              <a:gd name="vf" fmla="val 11547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bit 1</a:t>
            </a:r>
          </a:p>
        </p:txBody>
      </p:sp>
      <p:sp>
        <p:nvSpPr>
          <p:cNvPr id="6154" name="AutoShape 8"/>
          <p:cNvSpPr>
            <a:spLocks noChangeArrowheads="1"/>
          </p:cNvSpPr>
          <p:nvPr/>
        </p:nvSpPr>
        <p:spPr bwMode="auto">
          <a:xfrm>
            <a:off x="7086600" y="4114800"/>
            <a:ext cx="990600" cy="838200"/>
          </a:xfrm>
          <a:prstGeom prst="hexagon">
            <a:avLst>
              <a:gd name="adj" fmla="val 29545"/>
              <a:gd name="vf" fmla="val 11547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bit n-1</a:t>
            </a:r>
          </a:p>
        </p:txBody>
      </p:sp>
      <p:grpSp>
        <p:nvGrpSpPr>
          <p:cNvPr id="6155" name="Group 13"/>
          <p:cNvGrpSpPr>
            <a:grpSpLocks/>
          </p:cNvGrpSpPr>
          <p:nvPr/>
        </p:nvGrpSpPr>
        <p:grpSpPr bwMode="auto">
          <a:xfrm>
            <a:off x="2362200" y="4191000"/>
            <a:ext cx="1447800" cy="762000"/>
            <a:chOff x="336" y="2640"/>
            <a:chExt cx="912" cy="480"/>
          </a:xfrm>
        </p:grpSpPr>
        <p:sp>
          <p:nvSpPr>
            <p:cNvPr id="6165" name="Line 9"/>
            <p:cNvSpPr>
              <a:spLocks noChangeShapeType="1"/>
            </p:cNvSpPr>
            <p:nvPr/>
          </p:nvSpPr>
          <p:spPr bwMode="auto">
            <a:xfrm flipH="1">
              <a:off x="1152" y="2880"/>
              <a:ext cx="96" cy="24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Line 10"/>
            <p:cNvSpPr>
              <a:spLocks noChangeShapeType="1"/>
            </p:cNvSpPr>
            <p:nvPr/>
          </p:nvSpPr>
          <p:spPr bwMode="auto">
            <a:xfrm flipH="1">
              <a:off x="864" y="3120"/>
              <a:ext cx="288" cy="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Line 11"/>
            <p:cNvSpPr>
              <a:spLocks noChangeShapeType="1"/>
            </p:cNvSpPr>
            <p:nvPr/>
          </p:nvSpPr>
          <p:spPr bwMode="auto">
            <a:xfrm flipH="1" flipV="1">
              <a:off x="720" y="2640"/>
              <a:ext cx="144" cy="48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Line 12"/>
            <p:cNvSpPr>
              <a:spLocks noChangeShapeType="1"/>
            </p:cNvSpPr>
            <p:nvPr/>
          </p:nvSpPr>
          <p:spPr bwMode="auto">
            <a:xfrm flipH="1">
              <a:off x="336" y="2640"/>
              <a:ext cx="384" cy="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6" name="Group 14"/>
          <p:cNvGrpSpPr>
            <a:grpSpLocks/>
          </p:cNvGrpSpPr>
          <p:nvPr/>
        </p:nvGrpSpPr>
        <p:grpSpPr bwMode="auto">
          <a:xfrm flipH="1">
            <a:off x="8077200" y="4191000"/>
            <a:ext cx="1447800" cy="762000"/>
            <a:chOff x="336" y="2640"/>
            <a:chExt cx="912" cy="480"/>
          </a:xfrm>
        </p:grpSpPr>
        <p:sp>
          <p:nvSpPr>
            <p:cNvPr id="6161" name="Line 15"/>
            <p:cNvSpPr>
              <a:spLocks noChangeShapeType="1"/>
            </p:cNvSpPr>
            <p:nvPr/>
          </p:nvSpPr>
          <p:spPr bwMode="auto">
            <a:xfrm flipH="1">
              <a:off x="1152" y="2880"/>
              <a:ext cx="96" cy="24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Line 16"/>
            <p:cNvSpPr>
              <a:spLocks noChangeShapeType="1"/>
            </p:cNvSpPr>
            <p:nvPr/>
          </p:nvSpPr>
          <p:spPr bwMode="auto">
            <a:xfrm flipH="1">
              <a:off x="864" y="3120"/>
              <a:ext cx="288" cy="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Line 17"/>
            <p:cNvSpPr>
              <a:spLocks noChangeShapeType="1"/>
            </p:cNvSpPr>
            <p:nvPr/>
          </p:nvSpPr>
          <p:spPr bwMode="auto">
            <a:xfrm flipH="1" flipV="1">
              <a:off x="720" y="2640"/>
              <a:ext cx="144" cy="48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Line 18"/>
            <p:cNvSpPr>
              <a:spLocks noChangeShapeType="1"/>
            </p:cNvSpPr>
            <p:nvPr/>
          </p:nvSpPr>
          <p:spPr bwMode="auto">
            <a:xfrm flipH="1">
              <a:off x="336" y="2640"/>
              <a:ext cx="384" cy="0"/>
            </a:xfrm>
            <a:prstGeom prst="line">
              <a:avLst/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7" name="Text Box 19"/>
          <p:cNvSpPr txBox="1">
            <a:spLocks noChangeArrowheads="1"/>
          </p:cNvSpPr>
          <p:nvPr/>
        </p:nvSpPr>
        <p:spPr bwMode="auto">
          <a:xfrm>
            <a:off x="2117726" y="3241676"/>
            <a:ext cx="59503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no</a:t>
            </a:r>
          </a:p>
          <a:p>
            <a:r>
              <a:rPr lang="en-US"/>
              <a:t>char</a:t>
            </a:r>
          </a:p>
        </p:txBody>
      </p:sp>
      <p:sp>
        <p:nvSpPr>
          <p:cNvPr id="6158" name="Text Box 20"/>
          <p:cNvSpPr txBox="1">
            <a:spLocks noChangeArrowheads="1"/>
          </p:cNvSpPr>
          <p:nvPr/>
        </p:nvSpPr>
        <p:spPr bwMode="auto">
          <a:xfrm>
            <a:off x="3108325" y="4308475"/>
            <a:ext cx="61369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6159" name="Text Box 21"/>
          <p:cNvSpPr txBox="1">
            <a:spLocks noChangeArrowheads="1"/>
          </p:cNvSpPr>
          <p:nvPr/>
        </p:nvSpPr>
        <p:spPr bwMode="auto">
          <a:xfrm>
            <a:off x="8153400" y="4267200"/>
            <a:ext cx="59022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stop</a:t>
            </a:r>
          </a:p>
        </p:txBody>
      </p:sp>
      <p:sp>
        <p:nvSpPr>
          <p:cNvPr id="6160" name="Text Box 22"/>
          <p:cNvSpPr txBox="1">
            <a:spLocks noChangeArrowheads="1"/>
          </p:cNvSpPr>
          <p:nvPr/>
        </p:nvSpPr>
        <p:spPr bwMode="auto">
          <a:xfrm>
            <a:off x="6003925" y="4232275"/>
            <a:ext cx="35779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951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Supervisor mode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May want to provide protective barriers between programs.</a:t>
            </a:r>
          </a:p>
          <a:p>
            <a:pPr lvl="1"/>
            <a:r>
              <a:rPr lang="en-US" smtClean="0"/>
              <a:t>Avoid memory corruption.</a:t>
            </a:r>
          </a:p>
          <a:p>
            <a:r>
              <a:rPr lang="en-US" smtClean="0"/>
              <a:t>Need </a:t>
            </a:r>
            <a:r>
              <a:rPr lang="en-US" smtClean="0">
                <a:solidFill>
                  <a:srgbClr val="FF0033"/>
                </a:solidFill>
              </a:rPr>
              <a:t>supervisor mode</a:t>
            </a:r>
            <a:r>
              <a:rPr lang="en-US" smtClean="0"/>
              <a:t> to manage the various programs.</a:t>
            </a:r>
          </a:p>
          <a:p>
            <a:r>
              <a:rPr lang="en-US" smtClean="0"/>
              <a:t>SHARC does not have a supervisor mode.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974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supervisor mode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SWI instruction to enter supervisor mode, similar to subroutine: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SWI CODE_1</a:t>
            </a:r>
          </a:p>
          <a:p>
            <a:r>
              <a:rPr lang="en-US" dirty="0" smtClean="0"/>
              <a:t>Sets PC to 0x08. </a:t>
            </a:r>
          </a:p>
          <a:p>
            <a:r>
              <a:rPr lang="en-US" dirty="0" smtClean="0"/>
              <a:t>Argument to SWI is passed to supervisor mode code.</a:t>
            </a:r>
          </a:p>
          <a:p>
            <a:r>
              <a:rPr lang="en-US" dirty="0" smtClean="0"/>
              <a:t>Saves CPSR in SPSR.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626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Exception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Exception</a:t>
            </a:r>
            <a:r>
              <a:rPr lang="en-US" smtClean="0"/>
              <a:t>: internally detected error.</a:t>
            </a:r>
          </a:p>
          <a:p>
            <a:r>
              <a:rPr lang="en-US" smtClean="0"/>
              <a:t>Exceptions are synchronous with instructions but unpredictable.</a:t>
            </a:r>
          </a:p>
          <a:p>
            <a:r>
              <a:rPr lang="en-US" smtClean="0"/>
              <a:t>Build exception mechanism on top of interrupt mechanism.</a:t>
            </a:r>
          </a:p>
          <a:p>
            <a:r>
              <a:rPr lang="en-US" smtClean="0"/>
              <a:t>Exceptions are usually prioritized and vectorized.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4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Trap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Trap</a:t>
            </a:r>
            <a:r>
              <a:rPr lang="en-US" smtClean="0"/>
              <a:t> (</a:t>
            </a:r>
            <a:r>
              <a:rPr lang="en-US" smtClean="0">
                <a:solidFill>
                  <a:srgbClr val="FF0033"/>
                </a:solidFill>
              </a:rPr>
              <a:t>software interrupt</a:t>
            </a:r>
            <a:r>
              <a:rPr lang="en-US" smtClean="0"/>
              <a:t>): an exception generated by an instruction.</a:t>
            </a:r>
          </a:p>
          <a:p>
            <a:pPr lvl="1"/>
            <a:r>
              <a:rPr lang="en-US" smtClean="0"/>
              <a:t>Call supervisor mode.</a:t>
            </a:r>
          </a:p>
          <a:p>
            <a:r>
              <a:rPr lang="en-US" smtClean="0"/>
              <a:t>ARM uses SWI instruction for traps.</a:t>
            </a:r>
          </a:p>
          <a:p>
            <a:r>
              <a:rPr lang="en-US" smtClean="0"/>
              <a:t>SHARC offers three levels of software interrupts.</a:t>
            </a:r>
          </a:p>
          <a:p>
            <a:pPr lvl="1"/>
            <a:r>
              <a:rPr lang="en-US" smtClean="0"/>
              <a:t>Called by setting bits in IRPTL register.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789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Co-processor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Co-processor</a:t>
            </a:r>
            <a:r>
              <a:rPr lang="en-US" smtClean="0"/>
              <a:t>: added function unit that is called by instruction.</a:t>
            </a:r>
          </a:p>
          <a:p>
            <a:pPr lvl="1"/>
            <a:r>
              <a:rPr lang="en-US" smtClean="0"/>
              <a:t>Floating-point units are often structured as co-processors.</a:t>
            </a:r>
          </a:p>
          <a:p>
            <a:r>
              <a:rPr lang="en-US" smtClean="0"/>
              <a:t>ARM allows up to 16 designer-selected co-processors.</a:t>
            </a:r>
          </a:p>
          <a:p>
            <a:pPr lvl="1"/>
            <a:r>
              <a:rPr lang="en-US" smtClean="0"/>
              <a:t>Floating-point co-processor uses units 1, 2.</a:t>
            </a:r>
          </a:p>
          <a:p>
            <a:r>
              <a:rPr lang="en-US" smtClean="0"/>
              <a:t>C55x uses co-processors as well.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97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C55x image/video hardware extensions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Available in 5509 and 5510.</a:t>
            </a:r>
          </a:p>
          <a:p>
            <a:pPr lvl="1"/>
            <a:r>
              <a:rPr lang="en-US" smtClean="0"/>
              <a:t>Equivalent C-callable functions for other devices.</a:t>
            </a:r>
          </a:p>
          <a:p>
            <a:r>
              <a:rPr lang="en-US" smtClean="0"/>
              <a:t>Available extensions:</a:t>
            </a:r>
          </a:p>
          <a:p>
            <a:pPr lvl="1"/>
            <a:r>
              <a:rPr lang="en-US" smtClean="0"/>
              <a:t>DCT/IDCT.</a:t>
            </a:r>
          </a:p>
          <a:p>
            <a:pPr lvl="1"/>
            <a:r>
              <a:rPr lang="en-US" smtClean="0"/>
              <a:t>Pixel interpolation</a:t>
            </a:r>
          </a:p>
          <a:p>
            <a:pPr lvl="1"/>
            <a:r>
              <a:rPr lang="en-US" smtClean="0"/>
              <a:t>Motion estimation.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4"/>
          <p:cNvSpPr>
            <a:spLocks noChangeArrowheads="1"/>
          </p:cNvSpPr>
          <p:nvPr/>
        </p:nvSpPr>
        <p:spPr bwMode="auto">
          <a:xfrm>
            <a:off x="5867400" y="35814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1156"/>
            <a:ext cx="10515600" cy="1325563"/>
          </a:xfrm>
        </p:spPr>
        <p:txBody>
          <a:bodyPr/>
          <a:lstStyle/>
          <a:p>
            <a:r>
              <a:rPr lang="en-US" smtClean="0"/>
              <a:t>DCT/IDCT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3810000" cy="4171950"/>
          </a:xfrm>
        </p:spPr>
        <p:txBody>
          <a:bodyPr/>
          <a:lstStyle/>
          <a:p>
            <a:r>
              <a:rPr lang="en-US" smtClean="0"/>
              <a:t>2-D DCT/IDCT is computed from two 1-D DCT/IDCT.</a:t>
            </a:r>
          </a:p>
          <a:p>
            <a:pPr lvl="1"/>
            <a:r>
              <a:rPr lang="en-US" smtClean="0"/>
              <a:t>Put data in different banks to maximize throughput.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5943600" y="1905000"/>
            <a:ext cx="15240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block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791200" y="3429000"/>
            <a:ext cx="1676400" cy="2438400"/>
            <a:chOff x="2688" y="2160"/>
            <a:chExt cx="1056" cy="1536"/>
          </a:xfrm>
        </p:grpSpPr>
        <p:sp>
          <p:nvSpPr>
            <p:cNvPr id="49165" name="Text Box 5"/>
            <p:cNvSpPr txBox="1">
              <a:spLocks noChangeArrowheads="1"/>
            </p:cNvSpPr>
            <p:nvPr/>
          </p:nvSpPr>
          <p:spPr bwMode="auto">
            <a:xfrm>
              <a:off x="2688" y="2256"/>
              <a:ext cx="846" cy="23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Column DCT</a:t>
              </a:r>
            </a:p>
          </p:txBody>
        </p:sp>
        <p:sp>
          <p:nvSpPr>
            <p:cNvPr id="49166" name="Rectangle 6"/>
            <p:cNvSpPr>
              <a:spLocks noChangeArrowheads="1"/>
            </p:cNvSpPr>
            <p:nvPr/>
          </p:nvSpPr>
          <p:spPr bwMode="auto">
            <a:xfrm>
              <a:off x="2784" y="2784"/>
              <a:ext cx="960" cy="91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interim</a:t>
              </a:r>
            </a:p>
          </p:txBody>
        </p:sp>
        <p:sp>
          <p:nvSpPr>
            <p:cNvPr id="49167" name="Line 9"/>
            <p:cNvSpPr>
              <a:spLocks noChangeShapeType="1"/>
            </p:cNvSpPr>
            <p:nvPr/>
          </p:nvSpPr>
          <p:spPr bwMode="auto">
            <a:xfrm>
              <a:off x="3264" y="2160"/>
              <a:ext cx="0" cy="62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467600" y="4419600"/>
            <a:ext cx="2895600" cy="1447800"/>
            <a:chOff x="3744" y="2784"/>
            <a:chExt cx="1824" cy="912"/>
          </a:xfrm>
        </p:grpSpPr>
        <p:sp>
          <p:nvSpPr>
            <p:cNvPr id="49162" name="Rectangle 7"/>
            <p:cNvSpPr>
              <a:spLocks noChangeArrowheads="1"/>
            </p:cNvSpPr>
            <p:nvPr/>
          </p:nvSpPr>
          <p:spPr bwMode="auto">
            <a:xfrm>
              <a:off x="4608" y="2784"/>
              <a:ext cx="960" cy="91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DCT</a:t>
              </a:r>
            </a:p>
          </p:txBody>
        </p:sp>
        <p:sp>
          <p:nvSpPr>
            <p:cNvPr id="49163" name="Text Box 8"/>
            <p:cNvSpPr txBox="1">
              <a:spLocks noChangeArrowheads="1"/>
            </p:cNvSpPr>
            <p:nvPr/>
          </p:nvSpPr>
          <p:spPr bwMode="auto">
            <a:xfrm>
              <a:off x="3984" y="2976"/>
              <a:ext cx="372" cy="40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Row</a:t>
              </a:r>
              <a:br>
                <a:rPr lang="en-US">
                  <a:solidFill>
                    <a:schemeClr val="tx1"/>
                  </a:solidFill>
                </a:rPr>
              </a:br>
              <a:r>
                <a:rPr lang="en-US">
                  <a:solidFill>
                    <a:schemeClr val="tx1"/>
                  </a:solidFill>
                </a:rPr>
                <a:t>DCT</a:t>
              </a:r>
            </a:p>
          </p:txBody>
        </p:sp>
        <p:sp>
          <p:nvSpPr>
            <p:cNvPr id="49164" name="Line 10"/>
            <p:cNvSpPr>
              <a:spLocks noChangeShapeType="1"/>
            </p:cNvSpPr>
            <p:nvPr/>
          </p:nvSpPr>
          <p:spPr bwMode="auto">
            <a:xfrm>
              <a:off x="3744" y="3264"/>
              <a:ext cx="912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9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C55 DCT/IDCT coprocessor extensions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Load, compute, transfer to accumulators:</a:t>
            </a:r>
          </a:p>
          <a:p>
            <a:pPr lvl="1"/>
            <a:r>
              <a:rPr lang="en-US" smtClean="0"/>
              <a:t>ACy=copr(k8,ACx,Xmem,Ymem)</a:t>
            </a:r>
          </a:p>
          <a:p>
            <a:r>
              <a:rPr lang="en-US" smtClean="0"/>
              <a:t>Compute, transfer, mem write:</a:t>
            </a:r>
          </a:p>
          <a:p>
            <a:pPr lvl="1"/>
            <a:r>
              <a:rPr lang="en-US" smtClean="0"/>
              <a:t>ACy=copr(k8,ACx,ACy), Lmem=ACz</a:t>
            </a:r>
          </a:p>
          <a:p>
            <a:r>
              <a:rPr lang="en-US" smtClean="0"/>
              <a:t>Special:</a:t>
            </a:r>
          </a:p>
          <a:p>
            <a:pPr lvl="1"/>
            <a:r>
              <a:rPr lang="en-US" smtClean="0"/>
              <a:t>ACy=copr(k8,ACx,ACy)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949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Software pipelined load/compute/store for DCT</a:t>
            </a: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1997075" y="1558925"/>
            <a:ext cx="12829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Iteration i-1</a:t>
            </a:r>
          </a:p>
        </p:txBody>
      </p:sp>
      <p:sp>
        <p:nvSpPr>
          <p:cNvPr id="51204" name="Rectangle 5"/>
          <p:cNvSpPr>
            <a:spLocks noChangeArrowheads="1"/>
          </p:cNvSpPr>
          <p:nvPr/>
        </p:nvSpPr>
        <p:spPr bwMode="auto">
          <a:xfrm>
            <a:off x="2012950" y="220345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Dual_load</a:t>
            </a:r>
          </a:p>
        </p:txBody>
      </p:sp>
      <p:sp>
        <p:nvSpPr>
          <p:cNvPr id="51205" name="Rectangle 7"/>
          <p:cNvSpPr>
            <a:spLocks noChangeArrowheads="1"/>
          </p:cNvSpPr>
          <p:nvPr/>
        </p:nvSpPr>
        <p:spPr bwMode="auto">
          <a:xfrm>
            <a:off x="2012950" y="4108450"/>
            <a:ext cx="1600200" cy="1066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8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compute</a:t>
            </a:r>
          </a:p>
        </p:txBody>
      </p:sp>
      <p:sp>
        <p:nvSpPr>
          <p:cNvPr id="51206" name="Rectangle 8"/>
          <p:cNvSpPr>
            <a:spLocks noChangeArrowheads="1"/>
          </p:cNvSpPr>
          <p:nvPr/>
        </p:nvSpPr>
        <p:spPr bwMode="auto">
          <a:xfrm>
            <a:off x="2012950" y="5556250"/>
            <a:ext cx="1600200" cy="9906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  <a:p>
            <a:pPr algn="ctr"/>
            <a:r>
              <a:rPr lang="en-US"/>
              <a:t>Long_store</a:t>
            </a:r>
          </a:p>
        </p:txBody>
      </p:sp>
      <p:sp>
        <p:nvSpPr>
          <p:cNvPr id="51207" name="Rectangle 9"/>
          <p:cNvSpPr>
            <a:spLocks noChangeArrowheads="1"/>
          </p:cNvSpPr>
          <p:nvPr/>
        </p:nvSpPr>
        <p:spPr bwMode="auto">
          <a:xfrm>
            <a:off x="2012950" y="2584450"/>
            <a:ext cx="1600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 empty</a:t>
            </a:r>
          </a:p>
        </p:txBody>
      </p:sp>
      <p:sp>
        <p:nvSpPr>
          <p:cNvPr id="51208" name="Rectangle 12"/>
          <p:cNvSpPr>
            <a:spLocks noChangeArrowheads="1"/>
          </p:cNvSpPr>
          <p:nvPr/>
        </p:nvSpPr>
        <p:spPr bwMode="auto">
          <a:xfrm>
            <a:off x="2012950" y="3346450"/>
            <a:ext cx="1600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Dual_load</a:t>
            </a:r>
          </a:p>
        </p:txBody>
      </p:sp>
      <p:sp>
        <p:nvSpPr>
          <p:cNvPr id="51209" name="Rectangle 13"/>
          <p:cNvSpPr>
            <a:spLocks noChangeArrowheads="1"/>
          </p:cNvSpPr>
          <p:nvPr/>
        </p:nvSpPr>
        <p:spPr bwMode="auto">
          <a:xfrm>
            <a:off x="2012950" y="5175250"/>
            <a:ext cx="1600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empty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3657600" y="1565276"/>
            <a:ext cx="2057400" cy="4987925"/>
            <a:chOff x="1344" y="986"/>
            <a:chExt cx="1296" cy="3142"/>
          </a:xfrm>
        </p:grpSpPr>
        <p:sp>
          <p:nvSpPr>
            <p:cNvPr id="51229" name="Text Box 14"/>
            <p:cNvSpPr txBox="1">
              <a:spLocks noChangeArrowheads="1"/>
            </p:cNvSpPr>
            <p:nvPr/>
          </p:nvSpPr>
          <p:spPr bwMode="auto">
            <a:xfrm>
              <a:off x="1718" y="986"/>
              <a:ext cx="6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Iteration i</a:t>
              </a:r>
            </a:p>
          </p:txBody>
        </p:sp>
        <p:sp>
          <p:nvSpPr>
            <p:cNvPr id="51230" name="Rectangle 15"/>
            <p:cNvSpPr>
              <a:spLocks noChangeArrowheads="1"/>
            </p:cNvSpPr>
            <p:nvPr/>
          </p:nvSpPr>
          <p:spPr bwMode="auto">
            <a:xfrm>
              <a:off x="1632" y="1392"/>
              <a:ext cx="100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Dual_load</a:t>
              </a:r>
            </a:p>
          </p:txBody>
        </p:sp>
        <p:sp>
          <p:nvSpPr>
            <p:cNvPr id="51231" name="Rectangle 16"/>
            <p:cNvSpPr>
              <a:spLocks noChangeArrowheads="1"/>
            </p:cNvSpPr>
            <p:nvPr/>
          </p:nvSpPr>
          <p:spPr bwMode="auto">
            <a:xfrm>
              <a:off x="1632" y="2592"/>
              <a:ext cx="1008" cy="67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</a:rPr>
                <a:t>compute</a:t>
              </a:r>
            </a:p>
          </p:txBody>
        </p:sp>
        <p:sp>
          <p:nvSpPr>
            <p:cNvPr id="51232" name="Rectangle 17"/>
            <p:cNvSpPr>
              <a:spLocks noChangeArrowheads="1"/>
            </p:cNvSpPr>
            <p:nvPr/>
          </p:nvSpPr>
          <p:spPr bwMode="auto">
            <a:xfrm>
              <a:off x="1632" y="3504"/>
              <a:ext cx="1008" cy="624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  <a:p>
              <a:pPr algn="ctr"/>
              <a:r>
                <a:rPr lang="en-US"/>
                <a:t>Long_store</a:t>
              </a:r>
            </a:p>
          </p:txBody>
        </p:sp>
        <p:sp>
          <p:nvSpPr>
            <p:cNvPr id="51233" name="Rectangle 18"/>
            <p:cNvSpPr>
              <a:spLocks noChangeArrowheads="1"/>
            </p:cNvSpPr>
            <p:nvPr/>
          </p:nvSpPr>
          <p:spPr bwMode="auto">
            <a:xfrm>
              <a:off x="1632" y="1632"/>
              <a:ext cx="100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 empty</a:t>
              </a:r>
            </a:p>
          </p:txBody>
        </p:sp>
        <p:sp>
          <p:nvSpPr>
            <p:cNvPr id="51234" name="Rectangle 19"/>
            <p:cNvSpPr>
              <a:spLocks noChangeArrowheads="1"/>
            </p:cNvSpPr>
            <p:nvPr/>
          </p:nvSpPr>
          <p:spPr bwMode="auto">
            <a:xfrm>
              <a:off x="1632" y="2112"/>
              <a:ext cx="1008" cy="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  <a:p>
              <a:pPr algn="ctr"/>
              <a:r>
                <a:rPr lang="en-US"/>
                <a:t>Dual_load</a:t>
              </a:r>
            </a:p>
          </p:txBody>
        </p:sp>
        <p:sp>
          <p:nvSpPr>
            <p:cNvPr id="51235" name="Rectangle 20"/>
            <p:cNvSpPr>
              <a:spLocks noChangeArrowheads="1"/>
            </p:cNvSpPr>
            <p:nvPr/>
          </p:nvSpPr>
          <p:spPr bwMode="auto">
            <a:xfrm>
              <a:off x="1632" y="3264"/>
              <a:ext cx="100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empty</a:t>
              </a:r>
            </a:p>
          </p:txBody>
        </p:sp>
        <p:sp>
          <p:nvSpPr>
            <p:cNvPr id="51236" name="Line 29"/>
            <p:cNvSpPr>
              <a:spLocks noChangeShapeType="1"/>
            </p:cNvSpPr>
            <p:nvPr/>
          </p:nvSpPr>
          <p:spPr bwMode="auto">
            <a:xfrm flipV="1">
              <a:off x="1344" y="1440"/>
              <a:ext cx="288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5715000" y="1565276"/>
            <a:ext cx="2133600" cy="4987925"/>
            <a:chOff x="2640" y="986"/>
            <a:chExt cx="1344" cy="3142"/>
          </a:xfrm>
        </p:grpSpPr>
        <p:sp>
          <p:nvSpPr>
            <p:cNvPr id="51221" name="Text Box 21"/>
            <p:cNvSpPr txBox="1">
              <a:spLocks noChangeArrowheads="1"/>
            </p:cNvSpPr>
            <p:nvPr/>
          </p:nvSpPr>
          <p:spPr bwMode="auto">
            <a:xfrm>
              <a:off x="2966" y="986"/>
              <a:ext cx="8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Iteration i+1</a:t>
              </a:r>
            </a:p>
          </p:txBody>
        </p:sp>
        <p:sp>
          <p:nvSpPr>
            <p:cNvPr id="51222" name="Rectangle 22"/>
            <p:cNvSpPr>
              <a:spLocks noChangeArrowheads="1"/>
            </p:cNvSpPr>
            <p:nvPr/>
          </p:nvSpPr>
          <p:spPr bwMode="auto">
            <a:xfrm>
              <a:off x="2976" y="1392"/>
              <a:ext cx="100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Dual_load</a:t>
              </a:r>
            </a:p>
          </p:txBody>
        </p:sp>
        <p:sp>
          <p:nvSpPr>
            <p:cNvPr id="51223" name="Rectangle 23"/>
            <p:cNvSpPr>
              <a:spLocks noChangeArrowheads="1"/>
            </p:cNvSpPr>
            <p:nvPr/>
          </p:nvSpPr>
          <p:spPr bwMode="auto">
            <a:xfrm>
              <a:off x="2976" y="2592"/>
              <a:ext cx="1008" cy="67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</a:rPr>
                <a:t>compute</a:t>
              </a:r>
            </a:p>
          </p:txBody>
        </p:sp>
        <p:sp>
          <p:nvSpPr>
            <p:cNvPr id="51224" name="Rectangle 24"/>
            <p:cNvSpPr>
              <a:spLocks noChangeArrowheads="1"/>
            </p:cNvSpPr>
            <p:nvPr/>
          </p:nvSpPr>
          <p:spPr bwMode="auto">
            <a:xfrm>
              <a:off x="2976" y="3504"/>
              <a:ext cx="1008" cy="624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  <a:p>
              <a:pPr algn="ctr"/>
              <a:r>
                <a:rPr lang="en-US"/>
                <a:t>Long_store</a:t>
              </a:r>
            </a:p>
          </p:txBody>
        </p:sp>
        <p:sp>
          <p:nvSpPr>
            <p:cNvPr id="51225" name="Rectangle 25"/>
            <p:cNvSpPr>
              <a:spLocks noChangeArrowheads="1"/>
            </p:cNvSpPr>
            <p:nvPr/>
          </p:nvSpPr>
          <p:spPr bwMode="auto">
            <a:xfrm>
              <a:off x="2976" y="1632"/>
              <a:ext cx="100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 empty</a:t>
              </a:r>
            </a:p>
          </p:txBody>
        </p:sp>
        <p:sp>
          <p:nvSpPr>
            <p:cNvPr id="51226" name="Rectangle 26"/>
            <p:cNvSpPr>
              <a:spLocks noChangeArrowheads="1"/>
            </p:cNvSpPr>
            <p:nvPr/>
          </p:nvSpPr>
          <p:spPr bwMode="auto">
            <a:xfrm>
              <a:off x="2976" y="2112"/>
              <a:ext cx="1008" cy="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  <a:p>
              <a:pPr algn="ctr"/>
              <a:r>
                <a:rPr lang="en-US"/>
                <a:t>Dual_load</a:t>
              </a:r>
            </a:p>
          </p:txBody>
        </p:sp>
        <p:sp>
          <p:nvSpPr>
            <p:cNvPr id="51227" name="Rectangle 27"/>
            <p:cNvSpPr>
              <a:spLocks noChangeArrowheads="1"/>
            </p:cNvSpPr>
            <p:nvPr/>
          </p:nvSpPr>
          <p:spPr bwMode="auto">
            <a:xfrm>
              <a:off x="2976" y="3264"/>
              <a:ext cx="100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empty</a:t>
              </a:r>
            </a:p>
          </p:txBody>
        </p:sp>
        <p:sp>
          <p:nvSpPr>
            <p:cNvPr id="51228" name="Line 30"/>
            <p:cNvSpPr>
              <a:spLocks noChangeShapeType="1"/>
            </p:cNvSpPr>
            <p:nvPr/>
          </p:nvSpPr>
          <p:spPr bwMode="auto">
            <a:xfrm flipV="1">
              <a:off x="2640" y="1536"/>
              <a:ext cx="33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8001000" y="2182813"/>
            <a:ext cx="2446338" cy="2252662"/>
            <a:chOff x="4080" y="1375"/>
            <a:chExt cx="1541" cy="1419"/>
          </a:xfrm>
        </p:grpSpPr>
        <p:sp>
          <p:nvSpPr>
            <p:cNvPr id="51215" name="Text Box 28"/>
            <p:cNvSpPr txBox="1">
              <a:spLocks noChangeArrowheads="1"/>
            </p:cNvSpPr>
            <p:nvPr/>
          </p:nvSpPr>
          <p:spPr bwMode="auto">
            <a:xfrm>
              <a:off x="4080" y="1375"/>
              <a:ext cx="15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op_i(0), load_i+1(0,1)</a:t>
              </a:r>
            </a:p>
          </p:txBody>
        </p:sp>
        <p:sp>
          <p:nvSpPr>
            <p:cNvPr id="51216" name="Text Box 31"/>
            <p:cNvSpPr txBox="1">
              <a:spLocks noChangeArrowheads="1"/>
            </p:cNvSpPr>
            <p:nvPr/>
          </p:nvSpPr>
          <p:spPr bwMode="auto">
            <a:xfrm>
              <a:off x="4080" y="1584"/>
              <a:ext cx="15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op_i(1), store_i-1(0,1)</a:t>
              </a:r>
            </a:p>
          </p:txBody>
        </p:sp>
        <p:sp>
          <p:nvSpPr>
            <p:cNvPr id="51217" name="Text Box 32"/>
            <p:cNvSpPr txBox="1">
              <a:spLocks noChangeArrowheads="1"/>
            </p:cNvSpPr>
            <p:nvPr/>
          </p:nvSpPr>
          <p:spPr bwMode="auto">
            <a:xfrm>
              <a:off x="4080" y="1776"/>
              <a:ext cx="15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op_i(2), store_i-1(2,3)</a:t>
              </a:r>
            </a:p>
          </p:txBody>
        </p:sp>
        <p:sp>
          <p:nvSpPr>
            <p:cNvPr id="51218" name="Text Box 33"/>
            <p:cNvSpPr txBox="1">
              <a:spLocks noChangeArrowheads="1"/>
            </p:cNvSpPr>
            <p:nvPr/>
          </p:nvSpPr>
          <p:spPr bwMode="auto">
            <a:xfrm>
              <a:off x="4080" y="1968"/>
              <a:ext cx="15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op_i(2), store_i-1(4,5)</a:t>
              </a:r>
            </a:p>
          </p:txBody>
        </p:sp>
        <p:sp>
          <p:nvSpPr>
            <p:cNvPr id="51219" name="Text Box 34"/>
            <p:cNvSpPr txBox="1">
              <a:spLocks noChangeArrowheads="1"/>
            </p:cNvSpPr>
            <p:nvPr/>
          </p:nvSpPr>
          <p:spPr bwMode="auto">
            <a:xfrm>
              <a:off x="4080" y="2160"/>
              <a:ext cx="15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op_i(2), store_i-1(6,7)</a:t>
              </a:r>
            </a:p>
          </p:txBody>
        </p:sp>
        <p:sp>
          <p:nvSpPr>
            <p:cNvPr id="51220" name="Text Box 35"/>
            <p:cNvSpPr txBox="1">
              <a:spLocks noChangeArrowheads="1"/>
            </p:cNvSpPr>
            <p:nvPr/>
          </p:nvSpPr>
          <p:spPr bwMode="auto">
            <a:xfrm>
              <a:off x="4080" y="2352"/>
              <a:ext cx="154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op_i(2), load_i+1(2,3)</a:t>
              </a:r>
            </a:p>
            <a:p>
              <a:r>
                <a:rPr lang="en-US" sz="2000"/>
                <a:t>…</a:t>
              </a: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5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 motion estimation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Search strategy:</a:t>
            </a:r>
          </a:p>
          <a:p>
            <a:pPr lvl="1">
              <a:lnSpc>
                <a:spcPct val="80000"/>
              </a:lnSpc>
            </a:pPr>
            <a:r>
              <a:rPr lang="en-US"/>
              <a:t>Full vs. non-full.</a:t>
            </a:r>
          </a:p>
          <a:p>
            <a:pPr>
              <a:lnSpc>
                <a:spcPct val="80000"/>
              </a:lnSpc>
            </a:pPr>
            <a:r>
              <a:rPr lang="en-US"/>
              <a:t>Accuracy:</a:t>
            </a:r>
          </a:p>
          <a:p>
            <a:pPr lvl="1">
              <a:lnSpc>
                <a:spcPct val="80000"/>
              </a:lnSpc>
            </a:pPr>
            <a:r>
              <a:rPr lang="en-US"/>
              <a:t>Full-pixel vs. half-pixel.</a:t>
            </a:r>
          </a:p>
          <a:p>
            <a:pPr>
              <a:lnSpc>
                <a:spcPct val="80000"/>
              </a:lnSpc>
            </a:pPr>
            <a:r>
              <a:rPr lang="en-US"/>
              <a:t>Number of returned motion vectors:</a:t>
            </a:r>
          </a:p>
          <a:p>
            <a:pPr lvl="1">
              <a:lnSpc>
                <a:spcPct val="80000"/>
              </a:lnSpc>
            </a:pPr>
            <a:r>
              <a:rPr lang="en-US"/>
              <a:t>1 (one 16x16) vs. 4 (four 8x8).</a:t>
            </a:r>
          </a:p>
          <a:p>
            <a:pPr>
              <a:lnSpc>
                <a:spcPct val="80000"/>
              </a:lnSpc>
            </a:pPr>
            <a:r>
              <a:rPr lang="en-US"/>
              <a:t>Algorithms:</a:t>
            </a:r>
          </a:p>
          <a:p>
            <a:pPr lvl="1">
              <a:lnSpc>
                <a:spcPct val="80000"/>
              </a:lnSpc>
            </a:pPr>
            <a:r>
              <a:rPr lang="en-US"/>
              <a:t>3-step algorithm (distance 4,2,1).</a:t>
            </a:r>
          </a:p>
          <a:p>
            <a:pPr lvl="1">
              <a:lnSpc>
                <a:spcPct val="80000"/>
              </a:lnSpc>
            </a:pPr>
            <a:r>
              <a:rPr lang="en-US"/>
              <a:t>4-step algorithm (distance 8,4,2,1).</a:t>
            </a:r>
          </a:p>
          <a:p>
            <a:pPr lvl="1">
              <a:lnSpc>
                <a:spcPct val="80000"/>
              </a:lnSpc>
            </a:pPr>
            <a:r>
              <a:rPr lang="en-US"/>
              <a:t>4-step with half-pixel refinement.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5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communication parameters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Baud (bit) rate.</a:t>
            </a:r>
          </a:p>
          <a:p>
            <a:r>
              <a:rPr lang="en-US" smtClean="0"/>
              <a:t>Number of bits per character.</a:t>
            </a:r>
          </a:p>
          <a:p>
            <a:r>
              <a:rPr lang="en-US" smtClean="0"/>
              <a:t>Parity/no parity.</a:t>
            </a:r>
          </a:p>
          <a:p>
            <a:r>
              <a:rPr lang="en-US" smtClean="0"/>
              <a:t>Even/odd parity.</a:t>
            </a:r>
          </a:p>
          <a:p>
            <a:r>
              <a:rPr lang="en-US" smtClean="0"/>
              <a:t>Length of stop bit (1, 1.5, 2 bits).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582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Four-step motion estimation breakdown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3962400" cy="41719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d = {8,4,2,1};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for (i=0; i&lt;4; i++)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	compute 3 upper differences for d[i];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	compute 3 middle differences for d[i];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	compute 3 lower differences for d[i];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	compute minimum value;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	move to next 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 Unicode MS" pitchFamily="34" charset="-128"/>
              </a:rPr>
              <a:t>}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8213725" y="3851275"/>
            <a:ext cx="3048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086600" y="2819400"/>
            <a:ext cx="2590800" cy="304800"/>
            <a:chOff x="3504" y="1776"/>
            <a:chExt cx="1632" cy="192"/>
          </a:xfrm>
        </p:grpSpPr>
        <p:sp>
          <p:nvSpPr>
            <p:cNvPr id="53264" name="Oval 5"/>
            <p:cNvSpPr>
              <a:spLocks noChangeArrowheads="1"/>
            </p:cNvSpPr>
            <p:nvPr/>
          </p:nvSpPr>
          <p:spPr bwMode="auto">
            <a:xfrm>
              <a:off x="350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5" name="Oval 6"/>
            <p:cNvSpPr>
              <a:spLocks noChangeArrowheads="1"/>
            </p:cNvSpPr>
            <p:nvPr/>
          </p:nvSpPr>
          <p:spPr bwMode="auto">
            <a:xfrm>
              <a:off x="422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6" name="Oval 7"/>
            <p:cNvSpPr>
              <a:spLocks noChangeArrowheads="1"/>
            </p:cNvSpPr>
            <p:nvPr/>
          </p:nvSpPr>
          <p:spPr bwMode="auto">
            <a:xfrm>
              <a:off x="494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086600" y="3962400"/>
            <a:ext cx="2590800" cy="304800"/>
            <a:chOff x="3504" y="1776"/>
            <a:chExt cx="1632" cy="192"/>
          </a:xfrm>
        </p:grpSpPr>
        <p:sp>
          <p:nvSpPr>
            <p:cNvPr id="53261" name="Oval 10"/>
            <p:cNvSpPr>
              <a:spLocks noChangeArrowheads="1"/>
            </p:cNvSpPr>
            <p:nvPr/>
          </p:nvSpPr>
          <p:spPr bwMode="auto">
            <a:xfrm>
              <a:off x="350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2" name="Oval 11"/>
            <p:cNvSpPr>
              <a:spLocks noChangeArrowheads="1"/>
            </p:cNvSpPr>
            <p:nvPr/>
          </p:nvSpPr>
          <p:spPr bwMode="auto">
            <a:xfrm>
              <a:off x="422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3" name="Oval 12"/>
            <p:cNvSpPr>
              <a:spLocks noChangeArrowheads="1"/>
            </p:cNvSpPr>
            <p:nvPr/>
          </p:nvSpPr>
          <p:spPr bwMode="auto">
            <a:xfrm>
              <a:off x="494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7086600" y="5181600"/>
            <a:ext cx="2590800" cy="304800"/>
            <a:chOff x="3504" y="1776"/>
            <a:chExt cx="1632" cy="192"/>
          </a:xfrm>
        </p:grpSpPr>
        <p:sp>
          <p:nvSpPr>
            <p:cNvPr id="53258" name="Oval 14"/>
            <p:cNvSpPr>
              <a:spLocks noChangeArrowheads="1"/>
            </p:cNvSpPr>
            <p:nvPr/>
          </p:nvSpPr>
          <p:spPr bwMode="auto">
            <a:xfrm>
              <a:off x="350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9" name="Oval 15"/>
            <p:cNvSpPr>
              <a:spLocks noChangeArrowheads="1"/>
            </p:cNvSpPr>
            <p:nvPr/>
          </p:nvSpPr>
          <p:spPr bwMode="auto">
            <a:xfrm>
              <a:off x="422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0" name="Oval 16"/>
            <p:cNvSpPr>
              <a:spLocks noChangeArrowheads="1"/>
            </p:cNvSpPr>
            <p:nvPr/>
          </p:nvSpPr>
          <p:spPr bwMode="auto">
            <a:xfrm>
              <a:off x="4944" y="1776"/>
              <a:ext cx="192" cy="192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4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C55 motion estimation accelerator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Includes 3 16-bit pixel data paths, 3 16-bit absolute differences (ADs).</a:t>
            </a:r>
          </a:p>
          <a:p>
            <a:r>
              <a:rPr lang="en-US"/>
              <a:t>Basic operation:</a:t>
            </a:r>
          </a:p>
          <a:p>
            <a:pPr lvl="1"/>
            <a:r>
              <a:rPr lang="en-US"/>
              <a:t>[ACx,ACy] = copr(k8,ACx,ACy,Xmem,Ymem,Coeff)</a:t>
            </a:r>
          </a:p>
          <a:p>
            <a:pPr lvl="1"/>
            <a:r>
              <a:rPr lang="en-US"/>
              <a:t>K8 = control bits (enable AD units, etc.)</a:t>
            </a:r>
          </a:p>
          <a:p>
            <a:pPr lvl="1"/>
            <a:r>
              <a:rPr lang="en-US"/>
              <a:t>ACx, ACy = accumulated absolute differences</a:t>
            </a:r>
          </a:p>
          <a:p>
            <a:pPr lvl="1"/>
            <a:r>
              <a:rPr lang="en-US"/>
              <a:t>Xmem, Ymem = pointers to odd, even lines of the search window</a:t>
            </a:r>
          </a:p>
          <a:p>
            <a:pPr lvl="1"/>
            <a:r>
              <a:rPr lang="en-US"/>
              <a:t>Pointer to two adjacent pixels from reference window</a:t>
            </a:r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980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 pixel interpolation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933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Given four pixels A, B, C, D, interpolate three half-pixels:</a:t>
            </a: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4800600" y="3429000"/>
            <a:ext cx="609600" cy="609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6705600" y="3429000"/>
            <a:ext cx="609600" cy="609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800600" y="5105400"/>
            <a:ext cx="609600" cy="609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6705600" y="5105400"/>
            <a:ext cx="609600" cy="609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791200" y="3429000"/>
            <a:ext cx="1447800" cy="1371600"/>
            <a:chOff x="2688" y="2160"/>
            <a:chExt cx="912" cy="864"/>
          </a:xfrm>
        </p:grpSpPr>
        <p:sp>
          <p:nvSpPr>
            <p:cNvPr id="55307" name="Rectangle 8"/>
            <p:cNvSpPr>
              <a:spLocks noChangeArrowheads="1"/>
            </p:cNvSpPr>
            <p:nvPr/>
          </p:nvSpPr>
          <p:spPr bwMode="auto">
            <a:xfrm>
              <a:off x="2688" y="216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55308" name="Rectangle 9"/>
            <p:cNvSpPr>
              <a:spLocks noChangeArrowheads="1"/>
            </p:cNvSpPr>
            <p:nvPr/>
          </p:nvSpPr>
          <p:spPr bwMode="auto">
            <a:xfrm>
              <a:off x="2688" y="273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55309" name="Rectangle 10"/>
            <p:cNvSpPr>
              <a:spLocks noChangeArrowheads="1"/>
            </p:cNvSpPr>
            <p:nvPr/>
          </p:nvSpPr>
          <p:spPr bwMode="auto">
            <a:xfrm>
              <a:off x="3312" y="273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R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7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Pixel interpolation coprocessor operations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Load pixels and compute:</a:t>
            </a:r>
          </a:p>
          <a:p>
            <a:pPr lvl="1"/>
            <a:r>
              <a:rPr lang="en-US" smtClean="0"/>
              <a:t>ACy=copr(k8,AC,Lmem)</a:t>
            </a:r>
          </a:p>
          <a:p>
            <a:r>
              <a:rPr lang="en-US" smtClean="0"/>
              <a:t>Load pixels, compute, and store:</a:t>
            </a:r>
          </a:p>
          <a:p>
            <a:pPr lvl="1"/>
            <a:r>
              <a:rPr lang="en-US" smtClean="0"/>
              <a:t>ACy=copr(k8,AACx,Lmem) || Lmem=ACz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78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8251 CPU interface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2971800" y="2590800"/>
            <a:ext cx="1676400" cy="1676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5410200" y="2286000"/>
            <a:ext cx="3276600" cy="2514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8251</a:t>
            </a: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5867400" y="2514600"/>
            <a:ext cx="7620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status</a:t>
            </a:r>
          </a:p>
          <a:p>
            <a:pPr algn="ctr"/>
            <a:r>
              <a:rPr lang="en-US"/>
              <a:t>(8 bit)</a:t>
            </a: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5867400" y="3657600"/>
            <a:ext cx="7620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data</a:t>
            </a:r>
          </a:p>
          <a:p>
            <a:pPr algn="ctr"/>
            <a:r>
              <a:rPr lang="en-US"/>
              <a:t>(8 bit)</a:t>
            </a:r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>
            <a:off x="4648200" y="3429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>
            <a:off x="8686800" y="3505200"/>
            <a:ext cx="838200" cy="0"/>
          </a:xfrm>
          <a:prstGeom prst="line">
            <a:avLst/>
          </a:prstGeom>
          <a:noFill/>
          <a:ln w="28575">
            <a:solidFill>
              <a:srgbClr val="FF0033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0"/>
          <p:cNvSpPr txBox="1">
            <a:spLocks noChangeArrowheads="1"/>
          </p:cNvSpPr>
          <p:nvPr/>
        </p:nvSpPr>
        <p:spPr bwMode="auto">
          <a:xfrm>
            <a:off x="8825405" y="3698876"/>
            <a:ext cx="68640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serial</a:t>
            </a:r>
          </a:p>
          <a:p>
            <a:pPr algn="ctr"/>
            <a:r>
              <a:rPr lang="en-US"/>
              <a:t>port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7391400" y="2971800"/>
            <a:ext cx="1143000" cy="1143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xmit/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rcv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0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port mode bits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2"/>
          </p:nvPr>
        </p:nvSpPr>
        <p:spPr>
          <a:xfrm>
            <a:off x="1981200" y="1752601"/>
            <a:ext cx="4040188" cy="4373563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mode[1:0]: baud rate</a:t>
            </a:r>
          </a:p>
          <a:p>
            <a:pPr lvl="1"/>
            <a:r>
              <a:rPr lang="en-US" smtClean="0"/>
              <a:t>00: synchronous</a:t>
            </a:r>
          </a:p>
          <a:p>
            <a:pPr lvl="1"/>
            <a:r>
              <a:rPr lang="en-US" smtClean="0"/>
              <a:t>01: async, no clock prescaler</a:t>
            </a:r>
          </a:p>
          <a:p>
            <a:pPr lvl="1"/>
            <a:r>
              <a:rPr lang="en-US" smtClean="0"/>
              <a:t>10: async, 16x prescaler</a:t>
            </a:r>
          </a:p>
          <a:p>
            <a:pPr lvl="1"/>
            <a:r>
              <a:rPr lang="en-US" smtClean="0"/>
              <a:t>11: async, 64x prescaler</a:t>
            </a:r>
          </a:p>
          <a:p>
            <a:r>
              <a:rPr lang="en-US" smtClean="0"/>
              <a:t>mode[3:2]: bits/char</a:t>
            </a:r>
          </a:p>
          <a:p>
            <a:pPr lvl="1"/>
            <a:r>
              <a:rPr lang="en-US" smtClean="0"/>
              <a:t>00: 5 bits</a:t>
            </a:r>
          </a:p>
          <a:p>
            <a:pPr lvl="1"/>
            <a:r>
              <a:rPr lang="en-US" smtClean="0"/>
              <a:t>01: 6 bits</a:t>
            </a:r>
          </a:p>
          <a:p>
            <a:pPr lvl="1"/>
            <a:r>
              <a:rPr lang="en-US" smtClean="0"/>
              <a:t>10: 7 bits</a:t>
            </a:r>
          </a:p>
          <a:p>
            <a:pPr lvl="1"/>
            <a:r>
              <a:rPr lang="en-US" smtClean="0"/>
              <a:t>11: 8 bits.</a:t>
            </a:r>
          </a:p>
        </p:txBody>
      </p:sp>
      <p:sp>
        <p:nvSpPr>
          <p:cNvPr id="9220" name="Content Placeholder 7"/>
          <p:cNvSpPr>
            <a:spLocks noGrp="1"/>
          </p:cNvSpPr>
          <p:nvPr>
            <p:ph sz="quarter" idx="4"/>
          </p:nvPr>
        </p:nvSpPr>
        <p:spPr>
          <a:xfrm>
            <a:off x="6169026" y="1828801"/>
            <a:ext cx="4041775" cy="4297363"/>
          </a:xfrm>
        </p:spPr>
        <p:txBody>
          <a:bodyPr/>
          <a:lstStyle/>
          <a:p>
            <a:r>
              <a:rPr lang="en-US" smtClean="0"/>
              <a:t>mode[5:4]: parity</a:t>
            </a:r>
          </a:p>
          <a:p>
            <a:pPr lvl="1"/>
            <a:r>
              <a:rPr lang="en-US" smtClean="0"/>
              <a:t>00, 10: no parity</a:t>
            </a:r>
          </a:p>
          <a:p>
            <a:pPr lvl="1"/>
            <a:r>
              <a:rPr lang="en-US" smtClean="0"/>
              <a:t>01: odd parity</a:t>
            </a:r>
          </a:p>
          <a:p>
            <a:pPr lvl="1"/>
            <a:r>
              <a:rPr lang="en-US" smtClean="0"/>
              <a:t>11: even parity</a:t>
            </a:r>
          </a:p>
          <a:p>
            <a:r>
              <a:rPr lang="en-US" smtClean="0"/>
              <a:t>mode[7:6]: stop bit</a:t>
            </a:r>
          </a:p>
          <a:p>
            <a:pPr lvl="1"/>
            <a:r>
              <a:rPr lang="en-US" smtClean="0"/>
              <a:t>00: invalid</a:t>
            </a:r>
          </a:p>
          <a:p>
            <a:pPr lvl="1"/>
            <a:r>
              <a:rPr lang="en-US" smtClean="0"/>
              <a:t>01: 1 stop bit</a:t>
            </a:r>
          </a:p>
          <a:p>
            <a:pPr lvl="1"/>
            <a:r>
              <a:rPr lang="en-US" smtClean="0"/>
              <a:t>10: 1.5 stop bits</a:t>
            </a:r>
          </a:p>
          <a:p>
            <a:pPr lvl="1"/>
            <a:r>
              <a:rPr lang="en-US" smtClean="0"/>
              <a:t>11: 2 stop bits</a:t>
            </a:r>
          </a:p>
          <a:p>
            <a:pPr lvl="1"/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2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port command register</a:t>
            </a:r>
          </a:p>
        </p:txBody>
      </p:sp>
      <p:sp>
        <p:nvSpPr>
          <p:cNvPr id="10243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mode[0]: transmit enable</a:t>
            </a:r>
          </a:p>
          <a:p>
            <a:r>
              <a:rPr lang="en-US" smtClean="0"/>
              <a:t>mode[1]: set nDTR output</a:t>
            </a:r>
          </a:p>
          <a:p>
            <a:r>
              <a:rPr lang="en-US" smtClean="0"/>
              <a:t>mode[2]: enable receiver</a:t>
            </a:r>
          </a:p>
          <a:p>
            <a:r>
              <a:rPr lang="en-US" smtClean="0"/>
              <a:t>mode[3]: send break</a:t>
            </a:r>
          </a:p>
          <a:p>
            <a:endParaRPr lang="en-US" smtClean="0"/>
          </a:p>
        </p:txBody>
      </p:sp>
      <p:sp>
        <p:nvSpPr>
          <p:cNvPr id="10244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mode[4]: reset error flags</a:t>
            </a:r>
          </a:p>
          <a:p>
            <a:r>
              <a:rPr lang="en-US" smtClean="0"/>
              <a:t>mode[5]: set nRTS</a:t>
            </a:r>
          </a:p>
          <a:p>
            <a:r>
              <a:rPr lang="en-US" smtClean="0"/>
              <a:t>mode[6]: internal reset</a:t>
            </a:r>
          </a:p>
          <a:p>
            <a:r>
              <a:rPr lang="en-US" smtClean="0"/>
              <a:t>mode[7]: hunt mode</a:t>
            </a:r>
          </a:p>
          <a:p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57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 port status register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status[0]: transmitter ready</a:t>
            </a:r>
          </a:p>
          <a:p>
            <a:r>
              <a:rPr lang="en-US" dirty="0" smtClean="0"/>
              <a:t>status[1]: receiver ready</a:t>
            </a:r>
          </a:p>
          <a:p>
            <a:r>
              <a:rPr lang="en-US" dirty="0" smtClean="0"/>
              <a:t>status[2]: transmission complete</a:t>
            </a:r>
          </a:p>
          <a:p>
            <a:r>
              <a:rPr lang="en-US" dirty="0" smtClean="0"/>
              <a:t>status[3]: parity</a:t>
            </a:r>
          </a:p>
        </p:txBody>
      </p:sp>
      <p:sp>
        <p:nvSpPr>
          <p:cNvPr id="1126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status[4]: overrun</a:t>
            </a:r>
          </a:p>
          <a:p>
            <a:r>
              <a:rPr lang="en-US" dirty="0" smtClean="0"/>
              <a:t>status[5]: frame error</a:t>
            </a:r>
          </a:p>
          <a:p>
            <a:r>
              <a:rPr lang="en-US" dirty="0" smtClean="0"/>
              <a:t>status[6]: sync char deleted</a:t>
            </a:r>
          </a:p>
          <a:p>
            <a:r>
              <a:rPr lang="en-US" smtClean="0"/>
              <a:t>status[7]: </a:t>
            </a:r>
            <a:r>
              <a:rPr lang="en-US" dirty="0" err="1" smtClean="0"/>
              <a:t>nDSR</a:t>
            </a:r>
            <a:r>
              <a:rPr lang="en-US" dirty="0" smtClean="0"/>
              <a:t> value</a:t>
            </a:r>
          </a:p>
          <a:p>
            <a:endParaRPr lang="en-US" b="1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93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2125</Words>
  <Application>Microsoft Office PowerPoint</Application>
  <PresentationFormat>Widescreen</PresentationFormat>
  <Paragraphs>519</Paragraphs>
  <Slides>53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2" baseType="lpstr">
      <vt:lpstr>Arial Unicode MS</vt:lpstr>
      <vt:lpstr>Arial</vt:lpstr>
      <vt:lpstr>Calibri</vt:lpstr>
      <vt:lpstr>Calibri Light</vt:lpstr>
      <vt:lpstr>Consolas</vt:lpstr>
      <vt:lpstr>Monotype Sorts</vt:lpstr>
      <vt:lpstr>Tahoma</vt:lpstr>
      <vt:lpstr>Wingdings</vt:lpstr>
      <vt:lpstr>Office Theme</vt:lpstr>
      <vt:lpstr>CPUs</vt:lpstr>
      <vt:lpstr>I/O devices</vt:lpstr>
      <vt:lpstr>Application: 8251 UART</vt:lpstr>
      <vt:lpstr>Serial communication</vt:lpstr>
      <vt:lpstr>Serial communication parameters</vt:lpstr>
      <vt:lpstr>8251 CPU interface</vt:lpstr>
      <vt:lpstr>Serial port mode bits</vt:lpstr>
      <vt:lpstr>Serial port command register</vt:lpstr>
      <vt:lpstr>Serial port status register</vt:lpstr>
      <vt:lpstr>Programming I/O</vt:lpstr>
      <vt:lpstr>ARM memory-mapped I/O</vt:lpstr>
      <vt:lpstr>SHARC memory mapped I/O</vt:lpstr>
      <vt:lpstr>Peek and poke</vt:lpstr>
      <vt:lpstr>Busy/wait output</vt:lpstr>
      <vt:lpstr>Simultaneous busy/wait input and output</vt:lpstr>
      <vt:lpstr>Interrupt I/O</vt:lpstr>
      <vt:lpstr>Interrupt interface</vt:lpstr>
      <vt:lpstr>Interrupt behavior</vt:lpstr>
      <vt:lpstr>Interrupt physical interface</vt:lpstr>
      <vt:lpstr>Example: character I/O handlers</vt:lpstr>
      <vt:lpstr>Example: interrupt-driven main program</vt:lpstr>
      <vt:lpstr>Example: interrupt I/O with buffers</vt:lpstr>
      <vt:lpstr>Buffer-based input handler</vt:lpstr>
      <vt:lpstr>I/O sequence diagram</vt:lpstr>
      <vt:lpstr>Debugging interrupt code</vt:lpstr>
      <vt:lpstr>Priorities and vectors</vt:lpstr>
      <vt:lpstr>Prioritized interrupts</vt:lpstr>
      <vt:lpstr>Interrupt prioritization</vt:lpstr>
      <vt:lpstr>Example: Prioritized I/O</vt:lpstr>
      <vt:lpstr>Interrupt vectors</vt:lpstr>
      <vt:lpstr>Interrupt vector acquisition</vt:lpstr>
      <vt:lpstr>Generic interrupt mechanism</vt:lpstr>
      <vt:lpstr>Interrupt sequence</vt:lpstr>
      <vt:lpstr>Sources of interrupt overhead</vt:lpstr>
      <vt:lpstr>ARM interrupts</vt:lpstr>
      <vt:lpstr>ARM interrupt procedure</vt:lpstr>
      <vt:lpstr>ARM interrupt latency</vt:lpstr>
      <vt:lpstr>C55x interrupts</vt:lpstr>
      <vt:lpstr>PIC16F interrupts</vt:lpstr>
      <vt:lpstr>Supervisor mode</vt:lpstr>
      <vt:lpstr>ARM supervisor mode</vt:lpstr>
      <vt:lpstr>Exception</vt:lpstr>
      <vt:lpstr>Trap</vt:lpstr>
      <vt:lpstr>Co-processor</vt:lpstr>
      <vt:lpstr>C55x image/video hardware extensions</vt:lpstr>
      <vt:lpstr>DCT/IDCT</vt:lpstr>
      <vt:lpstr>C55 DCT/IDCT coprocessor extensions</vt:lpstr>
      <vt:lpstr>Software pipelined load/compute/store for DCT</vt:lpstr>
      <vt:lpstr>C55 motion estimation</vt:lpstr>
      <vt:lpstr>Four-step motion estimation breakdown</vt:lpstr>
      <vt:lpstr>C55 motion estimation accelerator</vt:lpstr>
      <vt:lpstr>C55 pixel interpolation</vt:lpstr>
      <vt:lpstr>Pixel interpolation coprocessor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8</cp:revision>
  <dcterms:created xsi:type="dcterms:W3CDTF">2015-09-18T01:17:20Z</dcterms:created>
  <dcterms:modified xsi:type="dcterms:W3CDTF">2015-10-10T16:00:15Z</dcterms:modified>
</cp:coreProperties>
</file>