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303" r:id="rId26"/>
    <p:sldId id="304" r:id="rId27"/>
    <p:sldId id="280" r:id="rId28"/>
    <p:sldId id="305" r:id="rId29"/>
    <p:sldId id="306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DDFA8-F8A9-469F-9B24-FD693187A41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D485-9924-45AE-B59F-3A66FEB94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3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F1D485-9924-45AE-B59F-3A66FEB943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8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5040-2B50-4359-9821-07AF73FA4935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8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3AF6-1123-46AB-AE0D-0C5286FF7D64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0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E32-612C-488D-848A-EE4782BDE9EA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58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85950"/>
            <a:ext cx="10905067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41413-6045-4D52-9A5E-789533C5B179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73776-905A-4220-ADD8-181E24140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8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99C5A-36D8-4C63-B697-F18AB4462F6C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9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AA50A-71DF-4C0C-8969-C4EBCBE9AD9A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3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2951-57F6-4B88-9883-32C28C385190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3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7DA38-CA8C-404C-95B9-6A50B8084A80}" type="datetime1">
              <a:rPr lang="en-US" smtClean="0"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6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4232B-D537-4A19-B671-A2C8C505A55F}" type="datetime1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8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8642C-8D71-4769-94CC-CEF02C53F031}" type="datetime1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8823-3D0D-44C8-B52B-40F990588B31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1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2412-222D-4DFE-ACB1-D144F1C66A85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80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95691-0CFB-44E9-BC83-2E69FE01DC99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EB40C-7037-43CF-B13F-B65A8E7C6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1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are embedded computing systems?</a:t>
            </a:r>
          </a:p>
          <a:p>
            <a:r>
              <a:rPr lang="en-US" smtClean="0"/>
              <a:t>Challenges in embedded computing system design.</a:t>
            </a:r>
          </a:p>
          <a:p>
            <a:r>
              <a:rPr lang="en-US" smtClean="0"/>
              <a:t>Design methodologies.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4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BMW 850i brake and stability control system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Anti-lock brake system (ABS):</a:t>
            </a:r>
            <a:r>
              <a:rPr lang="en-US" smtClean="0"/>
              <a:t> pumps brakes to reduce skidding.</a:t>
            </a:r>
          </a:p>
          <a:p>
            <a:r>
              <a:rPr lang="en-US" smtClean="0">
                <a:solidFill>
                  <a:srgbClr val="FF3300"/>
                </a:solidFill>
              </a:rPr>
              <a:t>Automatic stability control (ASC+T):</a:t>
            </a:r>
            <a:r>
              <a:rPr lang="en-US" smtClean="0"/>
              <a:t> controls engine to improve stability.</a:t>
            </a:r>
          </a:p>
          <a:p>
            <a:r>
              <a:rPr lang="en-US" smtClean="0"/>
              <a:t>ABS and ASC+T communicate.</a:t>
            </a:r>
          </a:p>
          <a:p>
            <a:pPr lvl="1"/>
            <a:r>
              <a:rPr lang="en-US" smtClean="0"/>
              <a:t>ABS was introduced first---needed to interface to existing ABS module.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18"/>
          <p:cNvSpPr>
            <a:spLocks noChangeArrowheads="1"/>
          </p:cNvSpPr>
          <p:nvPr/>
        </p:nvSpPr>
        <p:spPr bwMode="auto">
          <a:xfrm>
            <a:off x="2362200" y="1828800"/>
            <a:ext cx="7391400" cy="43434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BMW 850i, cont’d.</a:t>
            </a:r>
          </a:p>
        </p:txBody>
      </p:sp>
      <p:sp>
        <p:nvSpPr>
          <p:cNvPr id="16390" name="AutoShape 4"/>
          <p:cNvSpPr>
            <a:spLocks noChangeArrowheads="1"/>
          </p:cNvSpPr>
          <p:nvPr/>
        </p:nvSpPr>
        <p:spPr bwMode="auto">
          <a:xfrm>
            <a:off x="3124200" y="24384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3276600" y="2895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276600" y="20574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7239000" y="24384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391400" y="2895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7391400" y="20574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3124200" y="51816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3276600" y="47244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3200400" y="57150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7239000" y="51816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7391400" y="47244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7315200" y="57150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402" name="Rectangle 19"/>
          <p:cNvSpPr>
            <a:spLocks noChangeArrowheads="1"/>
          </p:cNvSpPr>
          <p:nvPr/>
        </p:nvSpPr>
        <p:spPr bwMode="auto">
          <a:xfrm>
            <a:off x="4419600" y="3733800"/>
            <a:ext cx="9906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ABS</a:t>
            </a:r>
          </a:p>
        </p:txBody>
      </p:sp>
      <p:sp>
        <p:nvSpPr>
          <p:cNvPr id="16403" name="Rectangle 20"/>
          <p:cNvSpPr>
            <a:spLocks noChangeArrowheads="1"/>
          </p:cNvSpPr>
          <p:nvPr/>
        </p:nvSpPr>
        <p:spPr bwMode="auto">
          <a:xfrm>
            <a:off x="5791200" y="3657600"/>
            <a:ext cx="1447800" cy="914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hydraulic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pump</a:t>
            </a:r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 flipH="1" flipV="1">
            <a:off x="4114800" y="3048000"/>
            <a:ext cx="1981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2"/>
          <p:cNvSpPr>
            <a:spLocks noChangeShapeType="1"/>
          </p:cNvSpPr>
          <p:nvPr/>
        </p:nvSpPr>
        <p:spPr bwMode="auto">
          <a:xfrm flipH="1">
            <a:off x="4114800" y="4572000"/>
            <a:ext cx="1981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 flipV="1">
            <a:off x="6934200" y="3124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>
            <a:off x="6858000" y="4572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Line 25"/>
          <p:cNvSpPr>
            <a:spLocks noChangeShapeType="1"/>
          </p:cNvSpPr>
          <p:nvPr/>
        </p:nvSpPr>
        <p:spPr bwMode="auto">
          <a:xfrm flipV="1">
            <a:off x="4267200" y="4495800"/>
            <a:ext cx="609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9" name="Line 26"/>
          <p:cNvSpPr>
            <a:spLocks noChangeShapeType="1"/>
          </p:cNvSpPr>
          <p:nvPr/>
        </p:nvSpPr>
        <p:spPr bwMode="auto">
          <a:xfrm flipH="1" flipV="1">
            <a:off x="4343400" y="2209800"/>
            <a:ext cx="609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Line 27"/>
          <p:cNvSpPr>
            <a:spLocks noChangeShapeType="1"/>
          </p:cNvSpPr>
          <p:nvPr/>
        </p:nvSpPr>
        <p:spPr bwMode="auto">
          <a:xfrm flipV="1">
            <a:off x="5257800" y="2133600"/>
            <a:ext cx="2133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Line 28"/>
          <p:cNvSpPr>
            <a:spLocks noChangeShapeType="1"/>
          </p:cNvSpPr>
          <p:nvPr/>
        </p:nvSpPr>
        <p:spPr bwMode="auto">
          <a:xfrm>
            <a:off x="5181600" y="4495800"/>
            <a:ext cx="2133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Line 29"/>
          <p:cNvSpPr>
            <a:spLocks noChangeShapeType="1"/>
          </p:cNvSpPr>
          <p:nvPr/>
        </p:nvSpPr>
        <p:spPr bwMode="auto">
          <a:xfrm>
            <a:off x="5410200" y="4114800"/>
            <a:ext cx="381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0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Characteristics of embedded systems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Sophisticated functionality.</a:t>
            </a:r>
          </a:p>
          <a:p>
            <a:r>
              <a:rPr lang="en-US" smtClean="0"/>
              <a:t>Real-time operation.</a:t>
            </a:r>
          </a:p>
          <a:p>
            <a:r>
              <a:rPr lang="en-US" smtClean="0"/>
              <a:t>Low manufacturing cost.</a:t>
            </a:r>
          </a:p>
          <a:p>
            <a:r>
              <a:rPr lang="en-US" smtClean="0"/>
              <a:t>Low power.</a:t>
            </a:r>
          </a:p>
          <a:p>
            <a:r>
              <a:rPr lang="en-US" smtClean="0"/>
              <a:t>Designed to tight deadlines by small teams.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Functional complexity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Often have to run sophisticated algorithms or multiple algorithms.</a:t>
            </a:r>
          </a:p>
          <a:p>
            <a:pPr lvl="1"/>
            <a:r>
              <a:rPr lang="en-US" smtClean="0"/>
              <a:t>Cell phone, laser printer.</a:t>
            </a:r>
          </a:p>
          <a:p>
            <a:r>
              <a:rPr lang="en-US" smtClean="0"/>
              <a:t>Often provide sophisticated user interfaces.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8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Real-time operation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Must finish operations by deadlines.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Hard real time:</a:t>
            </a:r>
            <a:r>
              <a:rPr lang="en-US" smtClean="0"/>
              <a:t> missing deadline causes failure.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Soft real time:</a:t>
            </a:r>
            <a:r>
              <a:rPr lang="en-US" smtClean="0"/>
              <a:t> missing deadline results in degraded performance.</a:t>
            </a:r>
          </a:p>
          <a:p>
            <a:r>
              <a:rPr lang="en-US" smtClean="0"/>
              <a:t>Many systems are </a:t>
            </a:r>
            <a:r>
              <a:rPr lang="en-US" smtClean="0">
                <a:solidFill>
                  <a:srgbClr val="FF3300"/>
                </a:solidFill>
              </a:rPr>
              <a:t>multi-rate</a:t>
            </a:r>
            <a:r>
              <a:rPr lang="en-US" smtClean="0"/>
              <a:t>: must handle operations at widely varying rates.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Non-functional requirements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Many embedded systems are mass-market items that must have low manufacturing costs.</a:t>
            </a:r>
          </a:p>
          <a:p>
            <a:pPr lvl="1"/>
            <a:r>
              <a:rPr lang="en-US" smtClean="0"/>
              <a:t>Limited memory, microprocessor power, etc.</a:t>
            </a:r>
          </a:p>
          <a:p>
            <a:r>
              <a:rPr lang="en-US" smtClean="0"/>
              <a:t>Power consumption is critical in battery-powered devices.</a:t>
            </a:r>
          </a:p>
          <a:p>
            <a:pPr lvl="1"/>
            <a:r>
              <a:rPr lang="en-US" smtClean="0"/>
              <a:t>Excessive power consumption increases system cost even in wall-powered devices.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2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teams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Often designed by a small team of designers.</a:t>
            </a:r>
          </a:p>
          <a:p>
            <a:r>
              <a:rPr lang="en-US" smtClean="0"/>
              <a:t>Often must meet tight deadlines.</a:t>
            </a:r>
          </a:p>
          <a:p>
            <a:pPr lvl="1"/>
            <a:r>
              <a:rPr lang="en-US" smtClean="0"/>
              <a:t>6 month market window is common.</a:t>
            </a:r>
          </a:p>
          <a:p>
            <a:pPr lvl="1"/>
            <a:r>
              <a:rPr lang="en-US" smtClean="0"/>
              <a:t>Can’t miss back-to-school window for calculator.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0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microprocessors?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Alternatives: field-programmable gate arrays (FPGAs), custom logic, etc.</a:t>
            </a:r>
          </a:p>
          <a:p>
            <a:r>
              <a:rPr lang="en-US" smtClean="0"/>
              <a:t>Microprocessors are often very efficient: can use same logic to perform many different functions.</a:t>
            </a:r>
          </a:p>
          <a:p>
            <a:r>
              <a:rPr lang="en-US" smtClean="0"/>
              <a:t>Microprocessors simplify the design of families of products.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2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performance paradox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Microprocessors use much more logic to implement a function than does custom logic.</a:t>
            </a:r>
          </a:p>
          <a:p>
            <a:r>
              <a:rPr lang="en-US" smtClean="0"/>
              <a:t>But microprocessors are often at least as fast:</a:t>
            </a:r>
          </a:p>
          <a:p>
            <a:pPr lvl="1"/>
            <a:r>
              <a:rPr lang="en-US" smtClean="0"/>
              <a:t>heavily pipelined;</a:t>
            </a:r>
          </a:p>
          <a:p>
            <a:pPr lvl="1"/>
            <a:r>
              <a:rPr lang="en-US" smtClean="0"/>
              <a:t>large design teams;</a:t>
            </a:r>
          </a:p>
          <a:p>
            <a:pPr lvl="1"/>
            <a:r>
              <a:rPr lang="en-US" smtClean="0"/>
              <a:t>aggressive VLSI technology.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3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Custom logic uses less power, but CPUs have advantages:</a:t>
            </a:r>
          </a:p>
          <a:p>
            <a:pPr lvl="1"/>
            <a:r>
              <a:rPr lang="en-US" smtClean="0"/>
              <a:t>Modern microprocessors offer features to help control power consumption.</a:t>
            </a:r>
          </a:p>
          <a:p>
            <a:pPr lvl="1"/>
            <a:r>
              <a:rPr lang="en-US" smtClean="0"/>
              <a:t>Software design techniques can help reduce power consumption.</a:t>
            </a:r>
          </a:p>
          <a:p>
            <a:r>
              <a:rPr lang="en-US"/>
              <a:t>Heterogeneous systems: some custom logic for well-defined functions, CPUs+software for everything else.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4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Embedded computing system</a:t>
            </a:r>
            <a:r>
              <a:rPr lang="en-US" smtClean="0"/>
              <a:t>: any device that includes a programmable computer but is not itself a general-purpose computer.</a:t>
            </a:r>
          </a:p>
          <a:p>
            <a:r>
              <a:rPr lang="en-US" smtClean="0"/>
              <a:t>Take advantage of application characteristics to optimize the design:</a:t>
            </a:r>
          </a:p>
          <a:p>
            <a:pPr lvl="1"/>
            <a:r>
              <a:rPr lang="en-US" smtClean="0"/>
              <a:t>don’t need all the general-purpose bells and whistles.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7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Platforms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Embedded computing platform: hardware architecture + associated software.</a:t>
            </a:r>
          </a:p>
          <a:p>
            <a:r>
              <a:rPr lang="en-US" smtClean="0"/>
              <a:t>Many platforms are multiprocessors.</a:t>
            </a:r>
          </a:p>
          <a:p>
            <a:r>
              <a:rPr lang="en-US" smtClean="0"/>
              <a:t>Examples:</a:t>
            </a:r>
          </a:p>
          <a:p>
            <a:pPr lvl="1"/>
            <a:r>
              <a:rPr lang="en-US" smtClean="0"/>
              <a:t>Single-chip multiprocessors for cell phone baseband.</a:t>
            </a:r>
          </a:p>
          <a:p>
            <a:pPr lvl="1"/>
            <a:r>
              <a:rPr lang="en-US" smtClean="0"/>
              <a:t>Automotive network + processors.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Cyber-physical systems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A physical system that tightly interacts with a computer system.</a:t>
            </a:r>
          </a:p>
          <a:p>
            <a:r>
              <a:rPr lang="en-US" sz="2400"/>
              <a:t>Computers replace mechanical controllers:</a:t>
            </a:r>
          </a:p>
          <a:p>
            <a:pPr lvl="1"/>
            <a:r>
              <a:rPr lang="en-US"/>
              <a:t>More accurate.</a:t>
            </a:r>
          </a:p>
          <a:p>
            <a:pPr lvl="1"/>
            <a:r>
              <a:rPr lang="en-US"/>
              <a:t>More sophisticated control.</a:t>
            </a:r>
          </a:p>
          <a:p>
            <a:r>
              <a:rPr lang="en-US" sz="2400"/>
              <a:t>Engine controllers replace distributor, carburetor, etc.</a:t>
            </a:r>
          </a:p>
          <a:p>
            <a:pPr lvl="1"/>
            <a:r>
              <a:rPr lang="en-US"/>
              <a:t>Complex algorithms allow both greater fuel efficiency and lower emissions.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2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physics of software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Computing is a physical act.</a:t>
            </a:r>
          </a:p>
          <a:p>
            <a:pPr lvl="1"/>
            <a:r>
              <a:rPr lang="en-US" smtClean="0"/>
              <a:t>Software doesn’t do anything without hardware.</a:t>
            </a:r>
          </a:p>
          <a:p>
            <a:r>
              <a:rPr lang="en-US" smtClean="0"/>
              <a:t>Executing software consumes energy, requires time.</a:t>
            </a:r>
          </a:p>
          <a:p>
            <a:r>
              <a:rPr lang="en-US" smtClean="0"/>
              <a:t>To understand the dynamics of software (time, energy), we need to characterize the platform on which the software runs.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0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does “performance” mean?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general-purpose computing, performance often means average-case, may not be well-defined.</a:t>
            </a:r>
          </a:p>
          <a:p>
            <a:r>
              <a:rPr lang="en-US" smtClean="0"/>
              <a:t>In real-time systems, performance means meeting deadlines.</a:t>
            </a:r>
          </a:p>
          <a:p>
            <a:pPr lvl="1"/>
            <a:r>
              <a:rPr lang="en-US" smtClean="0"/>
              <a:t>Missing the deadline by even a little is bad.</a:t>
            </a:r>
          </a:p>
          <a:p>
            <a:pPr lvl="1"/>
            <a:r>
              <a:rPr lang="en-US" smtClean="0"/>
              <a:t>Finishing ahead of the deadline may not help.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4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Characterizing performance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need to analyze the system at several levels of abstraction to understand performance:</a:t>
            </a:r>
          </a:p>
          <a:p>
            <a:pPr lvl="1"/>
            <a:r>
              <a:rPr lang="en-US" smtClean="0"/>
              <a:t>CPU.</a:t>
            </a:r>
          </a:p>
          <a:p>
            <a:pPr lvl="1"/>
            <a:r>
              <a:rPr lang="en-US" smtClean="0"/>
              <a:t>Platform.</a:t>
            </a:r>
          </a:p>
          <a:p>
            <a:pPr lvl="1"/>
            <a:r>
              <a:rPr lang="en-US" smtClean="0"/>
              <a:t>Program.</a:t>
            </a:r>
          </a:p>
          <a:p>
            <a:pPr lvl="1"/>
            <a:r>
              <a:rPr lang="en-US" smtClean="0"/>
              <a:t>Task.</a:t>
            </a:r>
          </a:p>
          <a:p>
            <a:pPr lvl="1"/>
            <a:r>
              <a:rPr lang="en-US" smtClean="0"/>
              <a:t>Multiprocessor.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Security, safety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Security: system’s ability to prevent malicious attacks.</a:t>
            </a:r>
          </a:p>
          <a:p>
            <a:r>
              <a:rPr lang="en-US" dirty="0" smtClean="0"/>
              <a:t>Integrity: maintenance of proper data values.</a:t>
            </a:r>
          </a:p>
          <a:p>
            <a:r>
              <a:rPr lang="en-US" dirty="0" smtClean="0"/>
              <a:t>Privacy: no unauthorized releases of data.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Safety: no harmful releases of energy.</a:t>
            </a:r>
          </a:p>
          <a:p>
            <a:pPr lvl="1"/>
            <a:r>
              <a:rPr lang="en-US" dirty="0" smtClean="0"/>
              <a:t>No crashes, accidents,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5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Safe, secure systems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security is oriented to IT and data security.</a:t>
            </a:r>
          </a:p>
          <a:p>
            <a:r>
              <a:rPr lang="en-US" dirty="0" smtClean="0"/>
              <a:t>But insecure embedded computers can create unsafe cyber-physical systems.</a:t>
            </a:r>
          </a:p>
          <a:p>
            <a:r>
              <a:rPr lang="en-US" dirty="0" smtClean="0"/>
              <a:t>We need to combine safety and security:</a:t>
            </a:r>
          </a:p>
          <a:p>
            <a:pPr lvl="1"/>
            <a:r>
              <a:rPr lang="en-US" dirty="0" smtClean="0"/>
              <a:t>Identify security breaches that compromise safety.</a:t>
            </a:r>
          </a:p>
          <a:p>
            <a:r>
              <a:rPr lang="en-US" dirty="0" smtClean="0"/>
              <a:t>Safety and security can’t be bolted on---they must be baked in.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 in embedded system design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much hardware do we need?</a:t>
            </a:r>
          </a:p>
          <a:p>
            <a:pPr lvl="1"/>
            <a:r>
              <a:rPr lang="en-US" smtClean="0"/>
              <a:t>How big is the CPU? Memory?</a:t>
            </a:r>
          </a:p>
          <a:p>
            <a:r>
              <a:rPr lang="en-US" smtClean="0"/>
              <a:t>How do we meet our deadlines?</a:t>
            </a:r>
          </a:p>
          <a:p>
            <a:pPr lvl="1"/>
            <a:r>
              <a:rPr lang="en-US" smtClean="0"/>
              <a:t>Faster hardware or cleverer software?</a:t>
            </a:r>
          </a:p>
          <a:p>
            <a:r>
              <a:rPr lang="en-US" smtClean="0"/>
              <a:t>How do we minimize power?</a:t>
            </a:r>
          </a:p>
          <a:p>
            <a:pPr lvl="1"/>
            <a:r>
              <a:rPr lang="en-US" smtClean="0"/>
              <a:t>Turn off unnecessary logic? Reduce memory accesses?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6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Cryptography is the science of hiding information.</a:t>
            </a:r>
          </a:p>
          <a:p>
            <a:r>
              <a:rPr lang="en-US" dirty="0" smtClean="0"/>
              <a:t>Secret-key cryptography allows messages to be encoded and decoded.</a:t>
            </a:r>
          </a:p>
          <a:p>
            <a:pPr lvl="1"/>
            <a:r>
              <a:rPr lang="en-US" dirty="0" smtClean="0"/>
              <a:t>Key must be kept secret or the message will not be secure.</a:t>
            </a:r>
          </a:p>
          <a:p>
            <a:r>
              <a:rPr lang="en-US" dirty="0" smtClean="0"/>
              <a:t>Public-key cryptography gives secret messages with an easier-to-use approach:</a:t>
            </a:r>
          </a:p>
          <a:p>
            <a:pPr lvl="1"/>
            <a:r>
              <a:rPr lang="en-US" dirty="0" smtClean="0"/>
              <a:t>Sender uses secret key to encrypt message. Also provides a public key to others.</a:t>
            </a:r>
          </a:p>
          <a:p>
            <a:pPr lvl="1"/>
            <a:r>
              <a:rPr lang="en-US" dirty="0" smtClean="0"/>
              <a:t>Receiver can decrypt message using public key. The sender’s identity is established by the ability to use their public key.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Cryptographic hash function generates a message digest.</a:t>
            </a:r>
          </a:p>
          <a:p>
            <a:pPr lvl="1"/>
            <a:r>
              <a:rPr lang="en-US" dirty="0"/>
              <a:t>Short version of the message.</a:t>
            </a:r>
          </a:p>
          <a:p>
            <a:pPr lvl="1"/>
            <a:r>
              <a:rPr lang="en-US" dirty="0"/>
              <a:t>Two different messages are unlikely to generate the same key.</a:t>
            </a:r>
          </a:p>
          <a:p>
            <a:r>
              <a:rPr lang="en-US" dirty="0"/>
              <a:t>Digital signature: </a:t>
            </a:r>
            <a:endParaRPr lang="en-US" dirty="0" smtClean="0"/>
          </a:p>
          <a:p>
            <a:pPr lvl="1"/>
            <a:r>
              <a:rPr lang="en-US" dirty="0" smtClean="0"/>
              <a:t>Sender signs </a:t>
            </a:r>
            <a:r>
              <a:rPr lang="en-US" dirty="0"/>
              <a:t>the message or message digest using private </a:t>
            </a:r>
            <a:r>
              <a:rPr lang="en-US" dirty="0" smtClean="0"/>
              <a:t>key.</a:t>
            </a:r>
          </a:p>
          <a:p>
            <a:pPr lvl="1"/>
            <a:r>
              <a:rPr lang="en-US" dirty="0" smtClean="0"/>
              <a:t>Receiver decrypts </a:t>
            </a:r>
            <a:r>
              <a:rPr lang="en-US" dirty="0"/>
              <a:t>with public key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Digital signature plus encryption:</a:t>
            </a:r>
          </a:p>
          <a:p>
            <a:pPr lvl="1"/>
            <a:r>
              <a:rPr lang="en-US" dirty="0" smtClean="0"/>
              <a:t>Sender signs the message or message digest with private key.</a:t>
            </a:r>
          </a:p>
          <a:p>
            <a:pPr lvl="1"/>
            <a:r>
              <a:rPr lang="en-US" dirty="0" smtClean="0"/>
              <a:t>Sender encrypts the message with the receiver’s public key.</a:t>
            </a:r>
          </a:p>
          <a:p>
            <a:pPr lvl="1"/>
            <a:r>
              <a:rPr lang="en-US" dirty="0" smtClean="0"/>
              <a:t>Receiver decrypts with private key, then verifies signature using </a:t>
            </a:r>
            <a:r>
              <a:rPr lang="en-US" smtClean="0"/>
              <a:t>sender’s public key.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9"/>
          <p:cNvSpPr>
            <a:spLocks noChangeArrowheads="1"/>
          </p:cNvSpPr>
          <p:nvPr/>
        </p:nvSpPr>
        <p:spPr bwMode="auto">
          <a:xfrm>
            <a:off x="2590800" y="1676400"/>
            <a:ext cx="7315200" cy="4572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Embedding a computer</a:t>
            </a: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3117850" y="3270250"/>
            <a:ext cx="1358900" cy="13589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CPU</a:t>
            </a:r>
            <a:endParaRPr lang="en-US"/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5556250" y="4489450"/>
            <a:ext cx="977900" cy="1511300"/>
          </a:xfrm>
          <a:prstGeom prst="rect">
            <a:avLst/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mem</a:t>
            </a:r>
          </a:p>
        </p:txBody>
      </p:sp>
      <p:sp>
        <p:nvSpPr>
          <p:cNvPr id="8200" name="Rectangle 6"/>
          <p:cNvSpPr>
            <a:spLocks noChangeArrowheads="1"/>
          </p:cNvSpPr>
          <p:nvPr/>
        </p:nvSpPr>
        <p:spPr bwMode="auto">
          <a:xfrm>
            <a:off x="5549900" y="3187700"/>
            <a:ext cx="990600" cy="1143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input</a:t>
            </a:r>
          </a:p>
        </p:txBody>
      </p:sp>
      <p:sp>
        <p:nvSpPr>
          <p:cNvPr id="8201" name="Rectangle 7"/>
          <p:cNvSpPr>
            <a:spLocks noChangeArrowheads="1"/>
          </p:cNvSpPr>
          <p:nvPr/>
        </p:nvSpPr>
        <p:spPr bwMode="auto">
          <a:xfrm>
            <a:off x="5549900" y="2044700"/>
            <a:ext cx="990600" cy="9906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output</a:t>
            </a:r>
          </a:p>
        </p:txBody>
      </p:sp>
      <p:sp>
        <p:nvSpPr>
          <p:cNvPr id="8202" name="Line 8"/>
          <p:cNvSpPr>
            <a:spLocks noChangeShapeType="1"/>
          </p:cNvSpPr>
          <p:nvPr/>
        </p:nvSpPr>
        <p:spPr bwMode="auto">
          <a:xfrm>
            <a:off x="5016500" y="2198688"/>
            <a:ext cx="0" cy="3656012"/>
          </a:xfrm>
          <a:prstGeom prst="line">
            <a:avLst/>
          </a:prstGeom>
          <a:noFill/>
          <a:ln w="50800">
            <a:solidFill>
              <a:srgbClr val="FF0033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9"/>
          <p:cNvSpPr>
            <a:spLocks noChangeShapeType="1"/>
          </p:cNvSpPr>
          <p:nvPr/>
        </p:nvSpPr>
        <p:spPr bwMode="auto">
          <a:xfrm>
            <a:off x="4484688" y="39497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0"/>
          <p:cNvSpPr>
            <a:spLocks noChangeShapeType="1"/>
          </p:cNvSpPr>
          <p:nvPr/>
        </p:nvSpPr>
        <p:spPr bwMode="auto">
          <a:xfrm>
            <a:off x="5018088" y="26543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1"/>
          <p:cNvSpPr>
            <a:spLocks noChangeShapeType="1"/>
          </p:cNvSpPr>
          <p:nvPr/>
        </p:nvSpPr>
        <p:spPr bwMode="auto">
          <a:xfrm>
            <a:off x="5018088" y="37973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2"/>
          <p:cNvSpPr>
            <a:spLocks noChangeShapeType="1"/>
          </p:cNvSpPr>
          <p:nvPr/>
        </p:nvSpPr>
        <p:spPr bwMode="auto">
          <a:xfrm>
            <a:off x="5018088" y="50927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13"/>
          <p:cNvSpPr>
            <a:spLocks noChangeArrowheads="1"/>
          </p:cNvSpPr>
          <p:nvPr/>
        </p:nvSpPr>
        <p:spPr bwMode="auto">
          <a:xfrm>
            <a:off x="2971800" y="1981200"/>
            <a:ext cx="4089400" cy="408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4"/>
          <p:cNvSpPr>
            <a:spLocks noChangeShapeType="1"/>
          </p:cNvSpPr>
          <p:nvPr/>
        </p:nvSpPr>
        <p:spPr bwMode="auto">
          <a:xfrm>
            <a:off x="6542088" y="2501900"/>
            <a:ext cx="129381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5"/>
          <p:cNvSpPr>
            <a:spLocks noChangeShapeType="1"/>
          </p:cNvSpPr>
          <p:nvPr/>
        </p:nvSpPr>
        <p:spPr bwMode="auto">
          <a:xfrm flipH="1">
            <a:off x="6542088" y="3644900"/>
            <a:ext cx="129381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Rectangle 16"/>
          <p:cNvSpPr>
            <a:spLocks noChangeArrowheads="1"/>
          </p:cNvSpPr>
          <p:nvPr/>
        </p:nvSpPr>
        <p:spPr bwMode="auto">
          <a:xfrm>
            <a:off x="7842250" y="2279650"/>
            <a:ext cx="1663700" cy="6731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analog</a:t>
            </a:r>
            <a:endParaRPr lang="en-US"/>
          </a:p>
        </p:txBody>
      </p:sp>
      <p:sp>
        <p:nvSpPr>
          <p:cNvPr id="8211" name="Rectangle 17"/>
          <p:cNvSpPr>
            <a:spLocks noChangeArrowheads="1"/>
          </p:cNvSpPr>
          <p:nvPr/>
        </p:nvSpPr>
        <p:spPr bwMode="auto">
          <a:xfrm>
            <a:off x="7842250" y="3346450"/>
            <a:ext cx="1663700" cy="6731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analog</a:t>
            </a:r>
            <a:endParaRPr lang="en-US"/>
          </a:p>
        </p:txBody>
      </p:sp>
      <p:sp>
        <p:nvSpPr>
          <p:cNvPr id="8212" name="Text Box 18"/>
          <p:cNvSpPr txBox="1">
            <a:spLocks noChangeArrowheads="1"/>
          </p:cNvSpPr>
          <p:nvPr/>
        </p:nvSpPr>
        <p:spPr bwMode="auto">
          <a:xfrm>
            <a:off x="3032126" y="5222876"/>
            <a:ext cx="12025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embedded</a:t>
            </a:r>
          </a:p>
          <a:p>
            <a:r>
              <a:rPr lang="en-US"/>
              <a:t>computer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Challenges, etc.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Does it really work?</a:t>
            </a:r>
          </a:p>
          <a:p>
            <a:pPr lvl="1"/>
            <a:r>
              <a:rPr lang="en-US" smtClean="0"/>
              <a:t>Is the specification correct?</a:t>
            </a:r>
          </a:p>
          <a:p>
            <a:pPr lvl="1"/>
            <a:r>
              <a:rPr lang="en-US" smtClean="0"/>
              <a:t>Does the implementation meet the spec?</a:t>
            </a:r>
          </a:p>
          <a:p>
            <a:pPr lvl="1"/>
            <a:r>
              <a:rPr lang="en-US" smtClean="0"/>
              <a:t>How do we test for real-time characteristics?</a:t>
            </a:r>
          </a:p>
          <a:p>
            <a:pPr lvl="1"/>
            <a:r>
              <a:rPr lang="en-US" smtClean="0"/>
              <a:t>How do we test on real data?</a:t>
            </a:r>
          </a:p>
          <a:p>
            <a:r>
              <a:rPr lang="en-US" smtClean="0"/>
              <a:t>How do we work on the system?</a:t>
            </a:r>
          </a:p>
          <a:p>
            <a:pPr lvl="1"/>
            <a:r>
              <a:rPr lang="en-US" smtClean="0"/>
              <a:t>Observability, controllability?</a:t>
            </a:r>
          </a:p>
          <a:p>
            <a:pPr lvl="1"/>
            <a:r>
              <a:rPr lang="en-US" smtClean="0"/>
              <a:t>What is our development platform?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4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methodologies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procedure for designing a system.</a:t>
            </a:r>
          </a:p>
          <a:p>
            <a:r>
              <a:rPr lang="en-US" smtClean="0"/>
              <a:t>Understanding your methodology helps you ensure you didn’t skip anything.</a:t>
            </a:r>
          </a:p>
          <a:p>
            <a:r>
              <a:rPr lang="en-US" smtClean="0"/>
              <a:t>Compilers, software engineering tools, computer-aided design (CAD) tools, etc., can be used to:</a:t>
            </a:r>
          </a:p>
          <a:p>
            <a:pPr lvl="1"/>
            <a:r>
              <a:rPr lang="en-US" smtClean="0"/>
              <a:t>help automate methodology steps;</a:t>
            </a:r>
          </a:p>
          <a:p>
            <a:pPr lvl="1"/>
            <a:r>
              <a:rPr lang="en-US" smtClean="0"/>
              <a:t>keep track of the methodology itself.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goals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Performance.</a:t>
            </a:r>
          </a:p>
          <a:p>
            <a:pPr lvl="1"/>
            <a:r>
              <a:rPr lang="en-US" smtClean="0"/>
              <a:t>Overall speed, deadlines.</a:t>
            </a:r>
          </a:p>
          <a:p>
            <a:r>
              <a:rPr lang="en-US" smtClean="0"/>
              <a:t>Functionality and user interface.</a:t>
            </a:r>
          </a:p>
          <a:p>
            <a:r>
              <a:rPr lang="en-US" smtClean="0"/>
              <a:t>Manufacturing cost.</a:t>
            </a:r>
          </a:p>
          <a:p>
            <a:r>
              <a:rPr lang="en-US" smtClean="0"/>
              <a:t>Power consumption.</a:t>
            </a:r>
          </a:p>
          <a:p>
            <a:r>
              <a:rPr lang="en-US" smtClean="0"/>
              <a:t>Other requirements (physical size, etc.)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4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abstraction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5029200" y="1828800"/>
            <a:ext cx="19812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requirements</a:t>
            </a:r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5029200" y="2743200"/>
            <a:ext cx="19812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specification</a:t>
            </a:r>
            <a:endParaRPr lang="en-US"/>
          </a:p>
        </p:txBody>
      </p:sp>
      <p:sp>
        <p:nvSpPr>
          <p:cNvPr id="34823" name="Line 6"/>
          <p:cNvSpPr>
            <a:spLocks noChangeShapeType="1"/>
          </p:cNvSpPr>
          <p:nvPr/>
        </p:nvSpPr>
        <p:spPr bwMode="auto">
          <a:xfrm flipH="1">
            <a:off x="6019800" y="23622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7"/>
          <p:cNvSpPr>
            <a:spLocks noChangeShapeType="1"/>
          </p:cNvSpPr>
          <p:nvPr/>
        </p:nvSpPr>
        <p:spPr bwMode="auto">
          <a:xfrm flipH="1">
            <a:off x="6019800" y="3276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8"/>
          <p:cNvSpPr>
            <a:spLocks noChangeArrowheads="1"/>
          </p:cNvSpPr>
          <p:nvPr/>
        </p:nvSpPr>
        <p:spPr bwMode="auto">
          <a:xfrm>
            <a:off x="5029200" y="3657600"/>
            <a:ext cx="19812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architecture</a:t>
            </a:r>
            <a:endParaRPr lang="en-US"/>
          </a:p>
        </p:txBody>
      </p:sp>
      <p:sp>
        <p:nvSpPr>
          <p:cNvPr id="34826" name="Line 9"/>
          <p:cNvSpPr>
            <a:spLocks noChangeShapeType="1"/>
          </p:cNvSpPr>
          <p:nvPr/>
        </p:nvSpPr>
        <p:spPr bwMode="auto">
          <a:xfrm flipH="1">
            <a:off x="6019800" y="4114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10"/>
          <p:cNvSpPr>
            <a:spLocks noChangeArrowheads="1"/>
          </p:cNvSpPr>
          <p:nvPr/>
        </p:nvSpPr>
        <p:spPr bwMode="auto">
          <a:xfrm>
            <a:off x="5029200" y="4495800"/>
            <a:ext cx="19812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component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design</a:t>
            </a:r>
          </a:p>
        </p:txBody>
      </p:sp>
      <p:sp>
        <p:nvSpPr>
          <p:cNvPr id="34828" name="Line 11"/>
          <p:cNvSpPr>
            <a:spLocks noChangeShapeType="1"/>
          </p:cNvSpPr>
          <p:nvPr/>
        </p:nvSpPr>
        <p:spPr bwMode="auto">
          <a:xfrm flipH="1">
            <a:off x="6019800" y="51816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5029200" y="5410200"/>
            <a:ext cx="19812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system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integration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5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Top-down vs. bottom-up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Top-down design:</a:t>
            </a:r>
          </a:p>
          <a:p>
            <a:pPr lvl="1"/>
            <a:r>
              <a:rPr lang="en-US" smtClean="0"/>
              <a:t>start from most abstract description;</a:t>
            </a:r>
          </a:p>
          <a:p>
            <a:pPr lvl="1"/>
            <a:r>
              <a:rPr lang="en-US" smtClean="0"/>
              <a:t>work to most detailed.</a:t>
            </a:r>
          </a:p>
          <a:p>
            <a:r>
              <a:rPr lang="en-US" smtClean="0"/>
              <a:t>Bottom-up design:</a:t>
            </a:r>
          </a:p>
          <a:p>
            <a:pPr lvl="1"/>
            <a:r>
              <a:rPr lang="en-US" smtClean="0"/>
              <a:t>work from small components to big system.</a:t>
            </a:r>
          </a:p>
          <a:p>
            <a:r>
              <a:rPr lang="en-US" smtClean="0"/>
              <a:t>Real design uses both techniques.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5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Stepwise refinement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At each level of abstraction, we must: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analyze</a:t>
            </a:r>
            <a:r>
              <a:rPr lang="en-US" smtClean="0"/>
              <a:t> the design to determine characteristics of the current state of the design;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refine</a:t>
            </a:r>
            <a:r>
              <a:rPr lang="en-US" smtClean="0"/>
              <a:t> the design to add detail.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6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Plain language description of what the user wants and expects to get.</a:t>
            </a:r>
          </a:p>
          <a:p>
            <a:r>
              <a:rPr lang="en-US" smtClean="0"/>
              <a:t>May be developed in several ways:</a:t>
            </a:r>
          </a:p>
          <a:p>
            <a:pPr lvl="1"/>
            <a:r>
              <a:rPr lang="en-US" smtClean="0"/>
              <a:t>talking directly to customers;</a:t>
            </a:r>
          </a:p>
          <a:p>
            <a:pPr lvl="1"/>
            <a:r>
              <a:rPr lang="en-US" smtClean="0"/>
              <a:t>talking to marketing representatives;</a:t>
            </a:r>
          </a:p>
          <a:p>
            <a:pPr lvl="1"/>
            <a:r>
              <a:rPr lang="en-US" smtClean="0"/>
              <a:t>providing prototypes to users for comment.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0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Functional vs. non-functional requirements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Functional requirements:</a:t>
            </a:r>
          </a:p>
          <a:p>
            <a:pPr lvl="1"/>
            <a:r>
              <a:rPr lang="en-US" smtClean="0"/>
              <a:t>output as a function of input.</a:t>
            </a:r>
          </a:p>
          <a:p>
            <a:r>
              <a:rPr lang="en-US" smtClean="0"/>
              <a:t>Non-functional requirements:</a:t>
            </a:r>
          </a:p>
          <a:p>
            <a:pPr lvl="1"/>
            <a:r>
              <a:rPr lang="en-US" smtClean="0"/>
              <a:t>time required to compute output;</a:t>
            </a:r>
          </a:p>
          <a:p>
            <a:pPr lvl="1"/>
            <a:r>
              <a:rPr lang="en-US" smtClean="0"/>
              <a:t>size, weight, etc.;</a:t>
            </a:r>
          </a:p>
          <a:p>
            <a:pPr lvl="1"/>
            <a:r>
              <a:rPr lang="en-US" smtClean="0"/>
              <a:t>power consumption;</a:t>
            </a:r>
          </a:p>
          <a:p>
            <a:pPr lvl="1"/>
            <a:r>
              <a:rPr lang="en-US" smtClean="0"/>
              <a:t>reliability;</a:t>
            </a:r>
          </a:p>
          <a:p>
            <a:pPr lvl="1"/>
            <a:r>
              <a:rPr lang="en-US" smtClean="0"/>
              <a:t>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1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requirements form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2986088" y="1893888"/>
          <a:ext cx="6145212" cy="415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8319240" imgH="5629320" progId="Word.Document.8">
                  <p:embed/>
                </p:oleObj>
              </mc:Choice>
              <mc:Fallback>
                <p:oleObj name="Document" r:id="rId3" imgW="8319240" imgH="5629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1893888"/>
                        <a:ext cx="6145212" cy="415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GPS moving map requirements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3810000" cy="4171950"/>
          </a:xfrm>
        </p:spPr>
        <p:txBody>
          <a:bodyPr/>
          <a:lstStyle/>
          <a:p>
            <a:r>
              <a:rPr lang="en-US" smtClean="0"/>
              <a:t>Moving map obtains position from GPS, paints map from local database.</a:t>
            </a:r>
          </a:p>
        </p:txBody>
      </p:sp>
      <p:sp>
        <p:nvSpPr>
          <p:cNvPr id="39942" name="Rectangle 4"/>
          <p:cNvSpPr>
            <a:spLocks noChangeArrowheads="1"/>
          </p:cNvSpPr>
          <p:nvPr/>
        </p:nvSpPr>
        <p:spPr bwMode="auto">
          <a:xfrm>
            <a:off x="6324600" y="1752600"/>
            <a:ext cx="3657600" cy="434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943" name="Line 5"/>
          <p:cNvSpPr>
            <a:spLocks noChangeShapeType="1"/>
          </p:cNvSpPr>
          <p:nvPr/>
        </p:nvSpPr>
        <p:spPr bwMode="auto">
          <a:xfrm>
            <a:off x="9144000" y="1752600"/>
            <a:ext cx="0" cy="434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Freeform 6"/>
          <p:cNvSpPr>
            <a:spLocks/>
          </p:cNvSpPr>
          <p:nvPr/>
        </p:nvSpPr>
        <p:spPr bwMode="auto">
          <a:xfrm>
            <a:off x="6324600" y="2616200"/>
            <a:ext cx="3657600" cy="1727200"/>
          </a:xfrm>
          <a:custGeom>
            <a:avLst/>
            <a:gdLst>
              <a:gd name="T0" fmla="*/ 0 w 2304"/>
              <a:gd name="T1" fmla="*/ 2147483647 h 1088"/>
              <a:gd name="T2" fmla="*/ 2147483647 w 2304"/>
              <a:gd name="T3" fmla="*/ 443547499 h 1088"/>
              <a:gd name="T4" fmla="*/ 2147483647 w 2304"/>
              <a:gd name="T5" fmla="*/ 80644989 h 1088"/>
              <a:gd name="T6" fmla="*/ 0 60000 65536"/>
              <a:gd name="T7" fmla="*/ 0 60000 65536"/>
              <a:gd name="T8" fmla="*/ 0 60000 65536"/>
              <a:gd name="T9" fmla="*/ 0 w 2304"/>
              <a:gd name="T10" fmla="*/ 0 h 1088"/>
              <a:gd name="T11" fmla="*/ 2304 w 2304"/>
              <a:gd name="T12" fmla="*/ 1088 h 10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4" h="1088">
                <a:moveTo>
                  <a:pt x="0" y="1088"/>
                </a:moveTo>
                <a:cubicBezTo>
                  <a:pt x="312" y="720"/>
                  <a:pt x="624" y="352"/>
                  <a:pt x="1008" y="176"/>
                </a:cubicBezTo>
                <a:cubicBezTo>
                  <a:pt x="1392" y="0"/>
                  <a:pt x="1848" y="16"/>
                  <a:pt x="2304" y="32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7"/>
          <p:cNvSpPr>
            <a:spLocks noChangeShapeType="1"/>
          </p:cNvSpPr>
          <p:nvPr/>
        </p:nvSpPr>
        <p:spPr bwMode="auto">
          <a:xfrm>
            <a:off x="8077200" y="3886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8"/>
          <p:cNvSpPr>
            <a:spLocks noChangeShapeType="1"/>
          </p:cNvSpPr>
          <p:nvPr/>
        </p:nvSpPr>
        <p:spPr bwMode="auto">
          <a:xfrm>
            <a:off x="78486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Text Box 10"/>
          <p:cNvSpPr txBox="1">
            <a:spLocks noChangeArrowheads="1"/>
          </p:cNvSpPr>
          <p:nvPr/>
        </p:nvSpPr>
        <p:spPr bwMode="auto">
          <a:xfrm>
            <a:off x="6400801" y="5638801"/>
            <a:ext cx="2233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lat: 40 13 lon: 32 19</a:t>
            </a:r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7299326" y="2479675"/>
            <a:ext cx="5469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I-78</a:t>
            </a:r>
          </a:p>
        </p:txBody>
      </p:sp>
      <p:sp>
        <p:nvSpPr>
          <p:cNvPr id="39949" name="Text Box 12"/>
          <p:cNvSpPr txBox="1">
            <a:spLocks noChangeArrowheads="1"/>
          </p:cNvSpPr>
          <p:nvPr/>
        </p:nvSpPr>
        <p:spPr bwMode="auto">
          <a:xfrm rot="-5400000">
            <a:off x="8250730" y="3805516"/>
            <a:ext cx="1329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Scotch Road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Cell phone.</a:t>
            </a:r>
          </a:p>
          <a:p>
            <a:r>
              <a:rPr lang="en-US" smtClean="0"/>
              <a:t>Printer.</a:t>
            </a:r>
          </a:p>
          <a:p>
            <a:r>
              <a:rPr lang="en-US" smtClean="0"/>
              <a:t>Automobile: engine, brakes, dash, etc.</a:t>
            </a:r>
          </a:p>
          <a:p>
            <a:r>
              <a:rPr lang="en-US" smtClean="0"/>
              <a:t>Airplane: engine, flight controls, nav/comm.</a:t>
            </a:r>
          </a:p>
          <a:p>
            <a:r>
              <a:rPr lang="en-US" smtClean="0"/>
              <a:t>Digital television.</a:t>
            </a:r>
          </a:p>
          <a:p>
            <a:r>
              <a:rPr lang="en-US" smtClean="0"/>
              <a:t>Household appliances.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2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needs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3300"/>
                </a:solidFill>
              </a:rPr>
              <a:t>Functionality</a:t>
            </a:r>
            <a:r>
              <a:rPr lang="en-US"/>
              <a:t>: For automotive use. Show major roads and landmarks.</a:t>
            </a:r>
          </a:p>
          <a:p>
            <a:r>
              <a:rPr lang="en-US"/>
              <a:t>User </a:t>
            </a:r>
            <a:r>
              <a:rPr lang="en-US">
                <a:solidFill>
                  <a:srgbClr val="FF3300"/>
                </a:solidFill>
              </a:rPr>
              <a:t>interface</a:t>
            </a:r>
            <a:r>
              <a:rPr lang="en-US"/>
              <a:t>: At least 400 x 600 pixel screen. Three buttons max. Pop-up menu.</a:t>
            </a:r>
          </a:p>
          <a:p>
            <a:r>
              <a:rPr lang="en-US">
                <a:solidFill>
                  <a:srgbClr val="FF3300"/>
                </a:solidFill>
              </a:rPr>
              <a:t>Performance</a:t>
            </a:r>
            <a:r>
              <a:rPr lang="en-US"/>
              <a:t>: Map should scroll smoothly. No more than 1 sec power-up. Lock onto GPS within 15 seconds.</a:t>
            </a:r>
          </a:p>
          <a:p>
            <a:r>
              <a:rPr lang="en-US">
                <a:solidFill>
                  <a:srgbClr val="FF3300"/>
                </a:solidFill>
              </a:rPr>
              <a:t>Cost</a:t>
            </a:r>
            <a:r>
              <a:rPr lang="en-US"/>
              <a:t>: $120 street price = approx. $30 cost of goods sold.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1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needs, cont’d.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Physical size/weight</a:t>
            </a:r>
            <a:r>
              <a:rPr lang="en-US" smtClean="0"/>
              <a:t>: Should fit in hand.</a:t>
            </a:r>
          </a:p>
          <a:p>
            <a:r>
              <a:rPr lang="en-US" smtClean="0">
                <a:solidFill>
                  <a:srgbClr val="FF3300"/>
                </a:solidFill>
              </a:rPr>
              <a:t>Power consumption</a:t>
            </a:r>
            <a:r>
              <a:rPr lang="en-US" smtClean="0"/>
              <a:t>: Should run for 8 hours on four AA batteries.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4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requirements form</a:t>
            </a: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3806826" y="1893888"/>
          <a:ext cx="4437063" cy="43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3" imgW="8319240" imgH="8165520" progId="Word.Document.8">
                  <p:embed/>
                </p:oleObj>
              </mc:Choice>
              <mc:Fallback>
                <p:oleObj name="Document" r:id="rId3" imgW="8319240" imgH="81655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6" y="1893888"/>
                        <a:ext cx="4437063" cy="435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1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Specification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more precise description of the system:</a:t>
            </a:r>
          </a:p>
          <a:p>
            <a:pPr lvl="1"/>
            <a:r>
              <a:rPr lang="en-US" smtClean="0"/>
              <a:t>should not imply a particular architecture;</a:t>
            </a:r>
          </a:p>
          <a:p>
            <a:pPr lvl="1"/>
            <a:r>
              <a:rPr lang="en-US" smtClean="0"/>
              <a:t>provides input to the architecture design process.</a:t>
            </a:r>
          </a:p>
          <a:p>
            <a:r>
              <a:rPr lang="en-US" smtClean="0"/>
              <a:t>May include functional and non-functional elements.</a:t>
            </a:r>
          </a:p>
          <a:p>
            <a:r>
              <a:rPr lang="en-US" smtClean="0"/>
              <a:t>May be executable or may be in mathematical form for proofs.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specification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Should include:</a:t>
            </a:r>
          </a:p>
          <a:p>
            <a:pPr lvl="1"/>
            <a:r>
              <a:rPr lang="en-US" smtClean="0"/>
              <a:t>What is received from GPS;</a:t>
            </a:r>
          </a:p>
          <a:p>
            <a:pPr lvl="1"/>
            <a:r>
              <a:rPr lang="en-US" smtClean="0"/>
              <a:t>map data;</a:t>
            </a:r>
          </a:p>
          <a:p>
            <a:pPr lvl="1"/>
            <a:r>
              <a:rPr lang="en-US" smtClean="0"/>
              <a:t>user interface;</a:t>
            </a:r>
          </a:p>
          <a:p>
            <a:pPr lvl="1"/>
            <a:r>
              <a:rPr lang="en-US" smtClean="0"/>
              <a:t>operations required to satisfy user requests;</a:t>
            </a:r>
          </a:p>
          <a:p>
            <a:pPr lvl="1"/>
            <a:r>
              <a:rPr lang="en-US" smtClean="0"/>
              <a:t>background operations needed to keep the system running.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6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Architecture design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major components go satisfying the specification?</a:t>
            </a:r>
          </a:p>
          <a:p>
            <a:r>
              <a:rPr lang="en-US" smtClean="0"/>
              <a:t>Hardware components:</a:t>
            </a:r>
          </a:p>
          <a:p>
            <a:pPr lvl="1"/>
            <a:r>
              <a:rPr lang="en-US" smtClean="0"/>
              <a:t>CPUs, peripherals, etc.</a:t>
            </a:r>
          </a:p>
          <a:p>
            <a:r>
              <a:rPr lang="en-US" smtClean="0"/>
              <a:t>Software components:</a:t>
            </a:r>
          </a:p>
          <a:p>
            <a:pPr lvl="1"/>
            <a:r>
              <a:rPr lang="en-US" smtClean="0"/>
              <a:t>major programs and their operations.</a:t>
            </a:r>
          </a:p>
          <a:p>
            <a:r>
              <a:rPr lang="en-US" smtClean="0"/>
              <a:t>Must take into account functional and non-functional specifications.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263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Line 11"/>
          <p:cNvSpPr>
            <a:spLocks noChangeShapeType="1"/>
          </p:cNvSpPr>
          <p:nvPr/>
        </p:nvSpPr>
        <p:spPr bwMode="auto">
          <a:xfrm>
            <a:off x="2362200" y="3124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block diagram</a:t>
            </a:r>
          </a:p>
        </p:txBody>
      </p:sp>
      <p:sp>
        <p:nvSpPr>
          <p:cNvPr id="46086" name="Rectangle 4"/>
          <p:cNvSpPr>
            <a:spLocks noChangeArrowheads="1"/>
          </p:cNvSpPr>
          <p:nvPr/>
        </p:nvSpPr>
        <p:spPr bwMode="auto">
          <a:xfrm>
            <a:off x="2895600" y="2667000"/>
            <a:ext cx="15240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GPS</a:t>
            </a:r>
          </a:p>
          <a:p>
            <a:pPr algn="ctr"/>
            <a:r>
              <a:rPr lang="en-US"/>
              <a:t>receiver</a:t>
            </a:r>
          </a:p>
        </p:txBody>
      </p:sp>
      <p:sp>
        <p:nvSpPr>
          <p:cNvPr id="46087" name="Rectangle 5"/>
          <p:cNvSpPr>
            <a:spLocks noChangeArrowheads="1"/>
          </p:cNvSpPr>
          <p:nvPr/>
        </p:nvSpPr>
        <p:spPr bwMode="auto">
          <a:xfrm>
            <a:off x="4724400" y="2667000"/>
            <a:ext cx="13716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search</a:t>
            </a:r>
          </a:p>
          <a:p>
            <a:pPr algn="ctr"/>
            <a:r>
              <a:rPr lang="en-US"/>
              <a:t>engine</a:t>
            </a:r>
          </a:p>
        </p:txBody>
      </p:sp>
      <p:sp>
        <p:nvSpPr>
          <p:cNvPr id="46088" name="Rectangle 6"/>
          <p:cNvSpPr>
            <a:spLocks noChangeArrowheads="1"/>
          </p:cNvSpPr>
          <p:nvPr/>
        </p:nvSpPr>
        <p:spPr bwMode="auto">
          <a:xfrm>
            <a:off x="6477000" y="2667000"/>
            <a:ext cx="13716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renderer</a:t>
            </a:r>
          </a:p>
        </p:txBody>
      </p:sp>
      <p:sp>
        <p:nvSpPr>
          <p:cNvPr id="46089" name="Rectangle 7"/>
          <p:cNvSpPr>
            <a:spLocks noChangeArrowheads="1"/>
          </p:cNvSpPr>
          <p:nvPr/>
        </p:nvSpPr>
        <p:spPr bwMode="auto">
          <a:xfrm>
            <a:off x="6400800" y="4267200"/>
            <a:ext cx="15240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user</a:t>
            </a:r>
          </a:p>
          <a:p>
            <a:pPr algn="ctr"/>
            <a:r>
              <a:rPr lang="en-US"/>
              <a:t>interface</a:t>
            </a:r>
          </a:p>
        </p:txBody>
      </p:sp>
      <p:sp>
        <p:nvSpPr>
          <p:cNvPr id="46090" name="AutoShape 8"/>
          <p:cNvSpPr>
            <a:spLocks noChangeArrowheads="1"/>
          </p:cNvSpPr>
          <p:nvPr/>
        </p:nvSpPr>
        <p:spPr bwMode="auto">
          <a:xfrm>
            <a:off x="4724400" y="4191000"/>
            <a:ext cx="1371600" cy="1447800"/>
          </a:xfrm>
          <a:prstGeom prst="can">
            <a:avLst>
              <a:gd name="adj" fmla="val 26389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database</a:t>
            </a:r>
          </a:p>
        </p:txBody>
      </p:sp>
      <p:sp>
        <p:nvSpPr>
          <p:cNvPr id="46091" name="AutoShape 9"/>
          <p:cNvSpPr>
            <a:spLocks noChangeArrowheads="1"/>
          </p:cNvSpPr>
          <p:nvPr/>
        </p:nvSpPr>
        <p:spPr bwMode="auto">
          <a:xfrm>
            <a:off x="8534400" y="2590800"/>
            <a:ext cx="1447800" cy="1066800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display</a:t>
            </a:r>
            <a:endParaRPr lang="en-US"/>
          </a:p>
        </p:txBody>
      </p:sp>
      <p:sp>
        <p:nvSpPr>
          <p:cNvPr id="46092" name="Line 10"/>
          <p:cNvSpPr>
            <a:spLocks noChangeShapeType="1"/>
          </p:cNvSpPr>
          <p:nvPr/>
        </p:nvSpPr>
        <p:spPr bwMode="auto">
          <a:xfrm>
            <a:off x="2362200" y="2362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2"/>
          <p:cNvSpPr>
            <a:spLocks noChangeShapeType="1"/>
          </p:cNvSpPr>
          <p:nvPr/>
        </p:nvSpPr>
        <p:spPr bwMode="auto">
          <a:xfrm>
            <a:off x="2209800" y="2362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3"/>
          <p:cNvSpPr>
            <a:spLocks noChangeShapeType="1"/>
          </p:cNvSpPr>
          <p:nvPr/>
        </p:nvSpPr>
        <p:spPr bwMode="auto">
          <a:xfrm>
            <a:off x="22098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4"/>
          <p:cNvSpPr>
            <a:spLocks noChangeShapeType="1"/>
          </p:cNvSpPr>
          <p:nvPr/>
        </p:nvSpPr>
        <p:spPr bwMode="auto">
          <a:xfrm flipV="1">
            <a:off x="23622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5"/>
          <p:cNvSpPr>
            <a:spLocks noChangeShapeType="1"/>
          </p:cNvSpPr>
          <p:nvPr/>
        </p:nvSpPr>
        <p:spPr bwMode="auto">
          <a:xfrm>
            <a:off x="70866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6"/>
          <p:cNvSpPr>
            <a:spLocks noChangeShapeType="1"/>
          </p:cNvSpPr>
          <p:nvPr/>
        </p:nvSpPr>
        <p:spPr bwMode="auto">
          <a:xfrm flipV="1">
            <a:off x="5410200" y="3657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33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hardware architecture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6400800" y="3505200"/>
            <a:ext cx="15240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GPS</a:t>
            </a:r>
          </a:p>
          <a:p>
            <a:pPr algn="ctr"/>
            <a:r>
              <a:rPr lang="en-US"/>
              <a:t>receiver</a:t>
            </a:r>
          </a:p>
        </p:txBody>
      </p:sp>
      <p:grpSp>
        <p:nvGrpSpPr>
          <p:cNvPr id="47110" name="Group 9"/>
          <p:cNvGrpSpPr>
            <a:grpSpLocks/>
          </p:cNvGrpSpPr>
          <p:nvPr/>
        </p:nvGrpSpPr>
        <p:grpSpPr bwMode="auto">
          <a:xfrm>
            <a:off x="8382000" y="3200400"/>
            <a:ext cx="304800" cy="762000"/>
            <a:chOff x="432" y="1488"/>
            <a:chExt cx="192" cy="480"/>
          </a:xfrm>
        </p:grpSpPr>
        <p:sp>
          <p:nvSpPr>
            <p:cNvPr id="47124" name="Line 5"/>
            <p:cNvSpPr>
              <a:spLocks noChangeShapeType="1"/>
            </p:cNvSpPr>
            <p:nvPr/>
          </p:nvSpPr>
          <p:spPr bwMode="auto">
            <a:xfrm>
              <a:off x="528" y="1488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Line 6"/>
            <p:cNvSpPr>
              <a:spLocks noChangeShapeType="1"/>
            </p:cNvSpPr>
            <p:nvPr/>
          </p:nvSpPr>
          <p:spPr bwMode="auto">
            <a:xfrm>
              <a:off x="432" y="14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6" name="Line 7"/>
            <p:cNvSpPr>
              <a:spLocks noChangeShapeType="1"/>
            </p:cNvSpPr>
            <p:nvPr/>
          </p:nvSpPr>
          <p:spPr bwMode="auto">
            <a:xfrm>
              <a:off x="432" y="1488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7" name="Line 8"/>
            <p:cNvSpPr>
              <a:spLocks noChangeShapeType="1"/>
            </p:cNvSpPr>
            <p:nvPr/>
          </p:nvSpPr>
          <p:spPr bwMode="auto">
            <a:xfrm flipV="1">
              <a:off x="528" y="1488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11" name="Line 10"/>
          <p:cNvSpPr>
            <a:spLocks noChangeShapeType="1"/>
          </p:cNvSpPr>
          <p:nvPr/>
        </p:nvSpPr>
        <p:spPr bwMode="auto">
          <a:xfrm>
            <a:off x="5715000" y="2057400"/>
            <a:ext cx="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Rectangle 11"/>
          <p:cNvSpPr>
            <a:spLocks noChangeArrowheads="1"/>
          </p:cNvSpPr>
          <p:nvPr/>
        </p:nvSpPr>
        <p:spPr bwMode="auto">
          <a:xfrm>
            <a:off x="6400800" y="2438400"/>
            <a:ext cx="1143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CPU</a:t>
            </a:r>
            <a:endParaRPr lang="en-US"/>
          </a:p>
        </p:txBody>
      </p:sp>
      <p:sp>
        <p:nvSpPr>
          <p:cNvPr id="47113" name="Rectangle 12"/>
          <p:cNvSpPr>
            <a:spLocks noChangeArrowheads="1"/>
          </p:cNvSpPr>
          <p:nvPr/>
        </p:nvSpPr>
        <p:spPr bwMode="auto">
          <a:xfrm>
            <a:off x="6400800" y="4724400"/>
            <a:ext cx="1524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panel I/O</a:t>
            </a:r>
          </a:p>
        </p:txBody>
      </p:sp>
      <p:sp>
        <p:nvSpPr>
          <p:cNvPr id="47114" name="Line 13"/>
          <p:cNvSpPr>
            <a:spLocks noChangeShapeType="1"/>
          </p:cNvSpPr>
          <p:nvPr/>
        </p:nvSpPr>
        <p:spPr bwMode="auto">
          <a:xfrm flipH="1">
            <a:off x="5715000" y="2895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14"/>
          <p:cNvSpPr>
            <a:spLocks noChangeShapeType="1"/>
          </p:cNvSpPr>
          <p:nvPr/>
        </p:nvSpPr>
        <p:spPr bwMode="auto">
          <a:xfrm flipH="1">
            <a:off x="5715000" y="3962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15"/>
          <p:cNvSpPr>
            <a:spLocks noChangeShapeType="1"/>
          </p:cNvSpPr>
          <p:nvPr/>
        </p:nvSpPr>
        <p:spPr bwMode="auto">
          <a:xfrm flipH="1">
            <a:off x="7924800" y="3962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16"/>
          <p:cNvSpPr>
            <a:spLocks noChangeShapeType="1"/>
          </p:cNvSpPr>
          <p:nvPr/>
        </p:nvSpPr>
        <p:spPr bwMode="auto">
          <a:xfrm flipH="1">
            <a:off x="57150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AutoShape 18"/>
          <p:cNvSpPr>
            <a:spLocks noChangeArrowheads="1"/>
          </p:cNvSpPr>
          <p:nvPr/>
        </p:nvSpPr>
        <p:spPr bwMode="auto">
          <a:xfrm>
            <a:off x="2209800" y="2438400"/>
            <a:ext cx="1447800" cy="1066800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display</a:t>
            </a:r>
            <a:endParaRPr lang="en-US"/>
          </a:p>
        </p:txBody>
      </p:sp>
      <p:sp>
        <p:nvSpPr>
          <p:cNvPr id="47119" name="Rectangle 19"/>
          <p:cNvSpPr>
            <a:spLocks noChangeArrowheads="1"/>
          </p:cNvSpPr>
          <p:nvPr/>
        </p:nvSpPr>
        <p:spPr bwMode="auto">
          <a:xfrm>
            <a:off x="4114800" y="2438400"/>
            <a:ext cx="1143000" cy="1371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frame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buffer</a:t>
            </a:r>
            <a:endParaRPr lang="en-US"/>
          </a:p>
        </p:txBody>
      </p:sp>
      <p:sp>
        <p:nvSpPr>
          <p:cNvPr id="47120" name="Rectangle 20"/>
          <p:cNvSpPr>
            <a:spLocks noChangeArrowheads="1"/>
          </p:cNvSpPr>
          <p:nvPr/>
        </p:nvSpPr>
        <p:spPr bwMode="auto">
          <a:xfrm>
            <a:off x="4114800" y="4419600"/>
            <a:ext cx="1143000" cy="990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memory</a:t>
            </a:r>
            <a:endParaRPr lang="en-US"/>
          </a:p>
        </p:txBody>
      </p:sp>
      <p:sp>
        <p:nvSpPr>
          <p:cNvPr id="47121" name="Line 21"/>
          <p:cNvSpPr>
            <a:spLocks noChangeShapeType="1"/>
          </p:cNvSpPr>
          <p:nvPr/>
        </p:nvSpPr>
        <p:spPr bwMode="auto">
          <a:xfrm>
            <a:off x="3657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Line 22"/>
          <p:cNvSpPr>
            <a:spLocks noChangeShapeType="1"/>
          </p:cNvSpPr>
          <p:nvPr/>
        </p:nvSpPr>
        <p:spPr bwMode="auto">
          <a:xfrm>
            <a:off x="52578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Line 23"/>
          <p:cNvSpPr>
            <a:spLocks noChangeShapeType="1"/>
          </p:cNvSpPr>
          <p:nvPr/>
        </p:nvSpPr>
        <p:spPr bwMode="auto">
          <a:xfrm>
            <a:off x="52578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6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software architecture</a:t>
            </a: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2422526" y="2784475"/>
            <a:ext cx="9444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position</a:t>
            </a:r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4038600" y="2667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database</a:t>
            </a:r>
          </a:p>
          <a:p>
            <a:pPr algn="ctr"/>
            <a:r>
              <a:rPr lang="en-US"/>
              <a:t>search</a:t>
            </a:r>
          </a:p>
        </p:txBody>
      </p:sp>
      <p:sp>
        <p:nvSpPr>
          <p:cNvPr id="48135" name="Rectangle 6"/>
          <p:cNvSpPr>
            <a:spLocks noChangeArrowheads="1"/>
          </p:cNvSpPr>
          <p:nvPr/>
        </p:nvSpPr>
        <p:spPr bwMode="auto">
          <a:xfrm>
            <a:off x="6400800" y="2667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renderer</a:t>
            </a:r>
          </a:p>
        </p:txBody>
      </p:sp>
      <p:sp>
        <p:nvSpPr>
          <p:cNvPr id="48136" name="Rectangle 7"/>
          <p:cNvSpPr>
            <a:spLocks noChangeArrowheads="1"/>
          </p:cNvSpPr>
          <p:nvPr/>
        </p:nvSpPr>
        <p:spPr bwMode="auto">
          <a:xfrm>
            <a:off x="6400800" y="4191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timer</a:t>
            </a:r>
          </a:p>
        </p:txBody>
      </p:sp>
      <p:sp>
        <p:nvSpPr>
          <p:cNvPr id="48137" name="Rectangle 8"/>
          <p:cNvSpPr>
            <a:spLocks noChangeArrowheads="1"/>
          </p:cNvSpPr>
          <p:nvPr/>
        </p:nvSpPr>
        <p:spPr bwMode="auto">
          <a:xfrm>
            <a:off x="4038600" y="4191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user</a:t>
            </a:r>
          </a:p>
          <a:p>
            <a:pPr algn="ctr"/>
            <a:r>
              <a:rPr lang="en-US"/>
              <a:t>interface</a:t>
            </a:r>
          </a:p>
        </p:txBody>
      </p:sp>
      <p:sp>
        <p:nvSpPr>
          <p:cNvPr id="48138" name="Text Box 9"/>
          <p:cNvSpPr txBox="1">
            <a:spLocks noChangeArrowheads="1"/>
          </p:cNvSpPr>
          <p:nvPr/>
        </p:nvSpPr>
        <p:spPr bwMode="auto">
          <a:xfrm>
            <a:off x="8670925" y="2708275"/>
            <a:ext cx="7107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pixels</a:t>
            </a:r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>
            <a:off x="35814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1"/>
          <p:cNvSpPr>
            <a:spLocks noChangeShapeType="1"/>
          </p:cNvSpPr>
          <p:nvPr/>
        </p:nvSpPr>
        <p:spPr bwMode="auto">
          <a:xfrm>
            <a:off x="8001000" y="2971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2"/>
          <p:cNvSpPr>
            <a:spLocks noChangeShapeType="1"/>
          </p:cNvSpPr>
          <p:nvPr/>
        </p:nvSpPr>
        <p:spPr bwMode="auto">
          <a:xfrm>
            <a:off x="5638800" y="3200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3"/>
          <p:cNvSpPr>
            <a:spLocks noChangeShapeType="1"/>
          </p:cNvSpPr>
          <p:nvPr/>
        </p:nvSpPr>
        <p:spPr bwMode="auto">
          <a:xfrm>
            <a:off x="7162800" y="3733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4"/>
          <p:cNvSpPr>
            <a:spLocks noChangeShapeType="1"/>
          </p:cNvSpPr>
          <p:nvPr/>
        </p:nvSpPr>
        <p:spPr bwMode="auto">
          <a:xfrm flipH="1">
            <a:off x="5638800" y="4800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5"/>
          <p:cNvSpPr>
            <a:spLocks noChangeShapeType="1"/>
          </p:cNvSpPr>
          <p:nvPr/>
        </p:nvSpPr>
        <p:spPr bwMode="auto">
          <a:xfrm flipH="1" flipV="1">
            <a:off x="4800600" y="3733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Designing hardware and software components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Must spend time architecting the system before you start coding.</a:t>
            </a:r>
          </a:p>
          <a:p>
            <a:r>
              <a:rPr lang="en-US" smtClean="0"/>
              <a:t>Some components are ready-made,  some can be modified from existing designs, others must be designed from scratch.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0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history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Late 1940’s: MIT Whirlwind computer was designed for real-time operations.</a:t>
            </a:r>
          </a:p>
          <a:p>
            <a:pPr lvl="1"/>
            <a:r>
              <a:rPr lang="en-US" smtClean="0"/>
              <a:t>Originally designed to control an aircraft simulator.</a:t>
            </a:r>
          </a:p>
          <a:p>
            <a:r>
              <a:rPr lang="en-US" smtClean="0"/>
              <a:t>First microprocessor was Intel 4004 in early 1970’s.</a:t>
            </a:r>
          </a:p>
          <a:p>
            <a:r>
              <a:rPr lang="en-US" smtClean="0"/>
              <a:t>HP-35 calculator used several chips to implement a microprocessor in 1972.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7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integration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Put together the components.</a:t>
            </a:r>
          </a:p>
          <a:p>
            <a:pPr lvl="1"/>
            <a:r>
              <a:rPr lang="en-US" smtClean="0"/>
              <a:t>Many bugs appear only at this stage.</a:t>
            </a:r>
          </a:p>
          <a:p>
            <a:r>
              <a:rPr lang="en-US" smtClean="0"/>
              <a:t>Have a plan for integrating components to uncover bugs quickly, test as much functionality as early as possible.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4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Embedded computers are all around us.</a:t>
            </a:r>
          </a:p>
          <a:p>
            <a:pPr lvl="1"/>
            <a:r>
              <a:rPr lang="en-US" smtClean="0"/>
              <a:t>Many systems have complex embedded hardware and software.</a:t>
            </a:r>
          </a:p>
          <a:p>
            <a:r>
              <a:rPr lang="en-US" smtClean="0"/>
              <a:t>Embedded systems pose many design challenges: design time, deadlines, power, etc.</a:t>
            </a:r>
          </a:p>
          <a:p>
            <a:r>
              <a:rPr lang="en-US" smtClean="0"/>
              <a:t>Design methodologies help us manage the design process.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4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history, cont’d.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Automobiles used microprocessor-based engine controllers starting in 1980.</a:t>
            </a:r>
          </a:p>
          <a:p>
            <a:pPr lvl="1"/>
            <a:r>
              <a:rPr lang="en-US" dirty="0" smtClean="0"/>
              <a:t>Control fuel/air mixture, engine timing, etc.</a:t>
            </a:r>
          </a:p>
          <a:p>
            <a:pPr lvl="1"/>
            <a:r>
              <a:rPr lang="en-US" dirty="0" smtClean="0"/>
              <a:t>Multiple modes of operation: warm-up, cruise, hill climbing, etc.</a:t>
            </a:r>
          </a:p>
          <a:p>
            <a:pPr lvl="1"/>
            <a:r>
              <a:rPr lang="en-US" dirty="0" smtClean="0"/>
              <a:t>Provides lower emissions, better fuel efficiency.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0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Microprocessor varieties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Microcontroller:</a:t>
            </a:r>
            <a:r>
              <a:rPr lang="en-US" smtClean="0"/>
              <a:t> includes I/O devices, on-board memory.</a:t>
            </a:r>
          </a:p>
          <a:p>
            <a:r>
              <a:rPr lang="en-US" smtClean="0">
                <a:solidFill>
                  <a:srgbClr val="FF3300"/>
                </a:solidFill>
              </a:rPr>
              <a:t>Digital signal processor (DSP):</a:t>
            </a:r>
            <a:r>
              <a:rPr lang="en-US" smtClean="0"/>
              <a:t> microprocessor optimized for digital signal processing.</a:t>
            </a:r>
          </a:p>
          <a:p>
            <a:r>
              <a:rPr lang="en-US" smtClean="0"/>
              <a:t>Typical embedded word sizes: 8-bit, 16-bit, 32-bit.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8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 examples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Simple control: front panel of microwave oven, etc.</a:t>
            </a:r>
          </a:p>
          <a:p>
            <a:r>
              <a:rPr lang="en-US" smtClean="0"/>
              <a:t>Canon EOS 3 has three microprocessors.</a:t>
            </a:r>
          </a:p>
          <a:p>
            <a:pPr lvl="1"/>
            <a:r>
              <a:rPr lang="en-US" smtClean="0"/>
              <a:t>32-bit RISC CPU runs autofocus and eye control systems.</a:t>
            </a:r>
          </a:p>
          <a:p>
            <a:r>
              <a:rPr lang="en-US" smtClean="0"/>
              <a:t>Digital TV: programmable CPUs + hardwired logic.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Automotive embedded systems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Today’s high-end automobile may have 100 microprocessors:</a:t>
            </a:r>
          </a:p>
          <a:p>
            <a:pPr lvl="1"/>
            <a:r>
              <a:rPr lang="en-US" smtClean="0"/>
              <a:t>4-bit microcontroller checks seat belt;</a:t>
            </a:r>
          </a:p>
          <a:p>
            <a:pPr lvl="1"/>
            <a:r>
              <a:rPr lang="en-US" smtClean="0"/>
              <a:t>microcontrollers run dashboard devices;</a:t>
            </a:r>
          </a:p>
          <a:p>
            <a:pPr lvl="1"/>
            <a:r>
              <a:rPr lang="en-US" smtClean="0"/>
              <a:t>16/32-bit microprocessor controls engine.</a:t>
            </a:r>
          </a:p>
          <a:p>
            <a:r>
              <a:rPr lang="en-US" smtClean="0"/>
              <a:t>Low-end cars use 20+ microprocessors.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3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2259</Words>
  <Application>Microsoft Office PowerPoint</Application>
  <PresentationFormat>Widescreen</PresentationFormat>
  <Paragraphs>356</Paragraphs>
  <Slides>51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Calibri Light</vt:lpstr>
      <vt:lpstr>Office Theme</vt:lpstr>
      <vt:lpstr>Document</vt:lpstr>
      <vt:lpstr>Introduction</vt:lpstr>
      <vt:lpstr>Definition</vt:lpstr>
      <vt:lpstr>Embedding a computer</vt:lpstr>
      <vt:lpstr>Examples</vt:lpstr>
      <vt:lpstr>Early history</vt:lpstr>
      <vt:lpstr>Early history, cont’d.</vt:lpstr>
      <vt:lpstr>Microprocessor varieties</vt:lpstr>
      <vt:lpstr>Application examples</vt:lpstr>
      <vt:lpstr>Automotive embedded systems</vt:lpstr>
      <vt:lpstr>BMW 850i brake and stability control system</vt:lpstr>
      <vt:lpstr>BMW 850i, cont’d.</vt:lpstr>
      <vt:lpstr>Characteristics of embedded systems</vt:lpstr>
      <vt:lpstr>Functional complexity</vt:lpstr>
      <vt:lpstr>Real-time operation</vt:lpstr>
      <vt:lpstr>Non-functional requirements</vt:lpstr>
      <vt:lpstr>Design teams</vt:lpstr>
      <vt:lpstr>Why use microprocessors?</vt:lpstr>
      <vt:lpstr>The performance paradox</vt:lpstr>
      <vt:lpstr>Power</vt:lpstr>
      <vt:lpstr>Platforms</vt:lpstr>
      <vt:lpstr>Cyber-physical systems</vt:lpstr>
      <vt:lpstr>The physics of software</vt:lpstr>
      <vt:lpstr>What does “performance” mean?</vt:lpstr>
      <vt:lpstr>Characterizing performance</vt:lpstr>
      <vt:lpstr>Security, safety</vt:lpstr>
      <vt:lpstr>Safe, secure systems</vt:lpstr>
      <vt:lpstr>Challenges in embedded system design</vt:lpstr>
      <vt:lpstr>Cryptography</vt:lpstr>
      <vt:lpstr>Cryptography, cont’d.</vt:lpstr>
      <vt:lpstr>Challenges, etc.</vt:lpstr>
      <vt:lpstr>Design methodologies</vt:lpstr>
      <vt:lpstr>Design goals</vt:lpstr>
      <vt:lpstr>Levels of abstraction</vt:lpstr>
      <vt:lpstr>Top-down vs. bottom-up</vt:lpstr>
      <vt:lpstr>Stepwise refinement</vt:lpstr>
      <vt:lpstr>Requirements</vt:lpstr>
      <vt:lpstr>Functional vs. non-functional requirements</vt:lpstr>
      <vt:lpstr>Our requirements form</vt:lpstr>
      <vt:lpstr>Example: GPS moving map requirements</vt:lpstr>
      <vt:lpstr>GPS moving map needs</vt:lpstr>
      <vt:lpstr>GPS moving map needs, cont’d.</vt:lpstr>
      <vt:lpstr>GPS moving map requirements form</vt:lpstr>
      <vt:lpstr>Specification</vt:lpstr>
      <vt:lpstr>GPS specification</vt:lpstr>
      <vt:lpstr>Architecture design</vt:lpstr>
      <vt:lpstr>GPS moving map block diagram</vt:lpstr>
      <vt:lpstr>GPS moving map hardware architecture</vt:lpstr>
      <vt:lpstr>GPS moving map software architecture</vt:lpstr>
      <vt:lpstr>Designing hardware and software components</vt:lpstr>
      <vt:lpstr>System integration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Marilyn</dc:creator>
  <cp:lastModifiedBy>Marilyn</cp:lastModifiedBy>
  <cp:revision>5</cp:revision>
  <dcterms:created xsi:type="dcterms:W3CDTF">2015-09-18T01:22:49Z</dcterms:created>
  <dcterms:modified xsi:type="dcterms:W3CDTF">2015-10-09T01:27:14Z</dcterms:modified>
</cp:coreProperties>
</file>