
<file path=[Content_Types].xml><?xml version="1.0" encoding="utf-8"?>
<Types xmlns="http://schemas.openxmlformats.org/package/2006/content-types"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AD9F9-BAA6-4A86-9331-9B5354A6B9A7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69DAE-F286-4EF2-9A36-6A8E6B6A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9DAE-F286-4EF2-9A36-6A8E6B6A5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8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8961-A7A6-4D02-92AF-9DFFE5DB5A8D}" type="datetime1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E67C-F286-4841-BD7E-E7F56442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3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4F9D-6F36-43C8-A575-45A980252931}" type="datetime1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E67C-F286-4841-BD7E-E7F56442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1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BBCE-03A2-4C2A-A27C-D490063108B9}" type="datetime1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E67C-F286-4841-BD7E-E7F56442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D44A-D170-4931-9D71-832DA4766D73}" type="datetime1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E67C-F286-4841-BD7E-E7F56442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5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B009-BE04-47CE-AC0B-272E2ACFF0C9}" type="datetime1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E67C-F286-4841-BD7E-E7F56442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8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FFF0-C741-47F6-B545-EDE6D10DFCEB}" type="datetime1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E67C-F286-4841-BD7E-E7F56442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9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D1C7-8F07-4755-AC7B-ED3D50A1F4BD}" type="datetime1">
              <a:rPr lang="en-US" smtClean="0"/>
              <a:t>10/10/2015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E67C-F286-4841-BD7E-E7F56442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3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381-B443-471B-82F8-A188CA2B038A}" type="datetime1">
              <a:rPr lang="en-US" smtClean="0"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E67C-F286-4841-BD7E-E7F56442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BA73-B192-49E0-872A-5B936E68CCFB}" type="datetime1">
              <a:rPr lang="en-US" smtClean="0"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E67C-F286-4841-BD7E-E7F56442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5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9867-9119-4729-BF84-797D695BBF43}" type="datetime1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E67C-F286-4841-BD7E-E7F56442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780C-5C3F-45EB-B04E-E53099E71840}" type="datetime1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E67C-F286-4841-BD7E-E7F56442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0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1B991-6211-4456-A361-225E2577D569}" type="datetime1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E67C-F286-4841-BD7E-E7F56442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9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Platforms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Platform organization.</a:t>
            </a:r>
          </a:p>
          <a:p>
            <a:r>
              <a:rPr lang="en-US" smtClean="0"/>
              <a:t>Busses.</a:t>
            </a:r>
          </a:p>
          <a:p>
            <a:r>
              <a:rPr lang="en-US" smtClean="0"/>
              <a:t>Memory devices.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Timing diagrams</a:t>
            </a:r>
          </a:p>
        </p:txBody>
      </p:sp>
      <p:pic>
        <p:nvPicPr>
          <p:cNvPr id="12293" name="Picture 5" descr="f04-03-P374397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1" y="2362201"/>
            <a:ext cx="5648325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 read</a:t>
            </a:r>
          </a:p>
        </p:txBody>
      </p:sp>
      <p:pic>
        <p:nvPicPr>
          <p:cNvPr id="13317" name="Picture 5" descr="f04-04-P374397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1" y="1600201"/>
            <a:ext cx="56991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ounded Rectangle 48"/>
          <p:cNvSpPr>
            <a:spLocks noChangeArrowheads="1"/>
          </p:cNvSpPr>
          <p:nvPr/>
        </p:nvSpPr>
        <p:spPr bwMode="auto">
          <a:xfrm>
            <a:off x="8686800" y="3276600"/>
            <a:ext cx="1371600" cy="914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Rounded Rectangle 47"/>
          <p:cNvSpPr>
            <a:spLocks noChangeArrowheads="1"/>
          </p:cNvSpPr>
          <p:nvPr/>
        </p:nvSpPr>
        <p:spPr bwMode="auto">
          <a:xfrm>
            <a:off x="4495800" y="3276600"/>
            <a:ext cx="1143000" cy="914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 diagrams for bus read</a:t>
            </a:r>
          </a:p>
        </p:txBody>
      </p:sp>
      <p:sp>
        <p:nvSpPr>
          <p:cNvPr id="14343" name="TextBox 5"/>
          <p:cNvSpPr txBox="1">
            <a:spLocks noChangeArrowheads="1"/>
          </p:cNvSpPr>
          <p:nvPr/>
        </p:nvSpPr>
        <p:spPr bwMode="auto">
          <a:xfrm>
            <a:off x="3581400" y="5257800"/>
            <a:ext cx="5741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CPU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7696200" y="5105400"/>
            <a:ext cx="791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device</a:t>
            </a:r>
          </a:p>
        </p:txBody>
      </p:sp>
      <p:sp>
        <p:nvSpPr>
          <p:cNvPr id="14345" name="Rounded Rectangle 8"/>
          <p:cNvSpPr>
            <a:spLocks noChangeArrowheads="1"/>
          </p:cNvSpPr>
          <p:nvPr/>
        </p:nvSpPr>
        <p:spPr bwMode="auto">
          <a:xfrm>
            <a:off x="2592389" y="1828800"/>
            <a:ext cx="9906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Get data</a:t>
            </a:r>
          </a:p>
        </p:txBody>
      </p:sp>
      <p:sp>
        <p:nvSpPr>
          <p:cNvPr id="14346" name="Rounded Rectangle 9"/>
          <p:cNvSpPr>
            <a:spLocks noChangeArrowheads="1"/>
          </p:cNvSpPr>
          <p:nvPr/>
        </p:nvSpPr>
        <p:spPr bwMode="auto">
          <a:xfrm>
            <a:off x="4573589" y="1905000"/>
            <a:ext cx="9906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Done</a:t>
            </a:r>
          </a:p>
        </p:txBody>
      </p:sp>
      <p:sp>
        <p:nvSpPr>
          <p:cNvPr id="14347" name="Rounded Rectangle 10"/>
          <p:cNvSpPr>
            <a:spLocks noChangeArrowheads="1"/>
          </p:cNvSpPr>
          <p:nvPr/>
        </p:nvSpPr>
        <p:spPr bwMode="auto">
          <a:xfrm>
            <a:off x="4572000" y="3352800"/>
            <a:ext cx="9906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Adrs</a:t>
            </a:r>
          </a:p>
        </p:txBody>
      </p:sp>
      <p:sp>
        <p:nvSpPr>
          <p:cNvPr id="14348" name="Rounded Rectangle 11"/>
          <p:cNvSpPr>
            <a:spLocks noChangeArrowheads="1"/>
          </p:cNvSpPr>
          <p:nvPr/>
        </p:nvSpPr>
        <p:spPr bwMode="auto">
          <a:xfrm>
            <a:off x="3505200" y="4191000"/>
            <a:ext cx="9906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Wait</a:t>
            </a:r>
          </a:p>
        </p:txBody>
      </p:sp>
      <p:sp>
        <p:nvSpPr>
          <p:cNvPr id="14349" name="Rounded Rectangle 12"/>
          <p:cNvSpPr>
            <a:spLocks noChangeArrowheads="1"/>
          </p:cNvSpPr>
          <p:nvPr/>
        </p:nvSpPr>
        <p:spPr bwMode="auto">
          <a:xfrm>
            <a:off x="2592389" y="3124200"/>
            <a:ext cx="9906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See ack</a:t>
            </a:r>
          </a:p>
        </p:txBody>
      </p:sp>
      <p:cxnSp>
        <p:nvCxnSpPr>
          <p:cNvPr id="14350" name="Straight Arrow Connector 14"/>
          <p:cNvCxnSpPr>
            <a:cxnSpLocks noChangeShapeType="1"/>
            <a:stCxn id="14345" idx="3"/>
            <a:endCxn id="14346" idx="1"/>
          </p:cNvCxnSpPr>
          <p:nvPr/>
        </p:nvCxnSpPr>
        <p:spPr bwMode="auto">
          <a:xfrm>
            <a:off x="3582989" y="2286000"/>
            <a:ext cx="990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51" name="Straight Arrow Connector 17"/>
          <p:cNvCxnSpPr>
            <a:cxnSpLocks noChangeShapeType="1"/>
            <a:stCxn id="14346" idx="2"/>
            <a:endCxn id="14347" idx="0"/>
          </p:cNvCxnSpPr>
          <p:nvPr/>
        </p:nvCxnSpPr>
        <p:spPr bwMode="auto">
          <a:xfrm flipH="1">
            <a:off x="5067301" y="2667000"/>
            <a:ext cx="1589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52" name="Straight Arrow Connector 20"/>
          <p:cNvCxnSpPr>
            <a:cxnSpLocks noChangeShapeType="1"/>
            <a:stCxn id="14347" idx="2"/>
            <a:endCxn id="14348" idx="3"/>
          </p:cNvCxnSpPr>
          <p:nvPr/>
        </p:nvCxnSpPr>
        <p:spPr bwMode="auto">
          <a:xfrm rot="5400000">
            <a:off x="4552950" y="4057650"/>
            <a:ext cx="457200" cy="571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53" name="Straight Arrow Connector 22"/>
          <p:cNvCxnSpPr>
            <a:cxnSpLocks noChangeShapeType="1"/>
            <a:stCxn id="14348" idx="1"/>
            <a:endCxn id="14349" idx="2"/>
          </p:cNvCxnSpPr>
          <p:nvPr/>
        </p:nvCxnSpPr>
        <p:spPr bwMode="auto">
          <a:xfrm flipH="1" flipV="1">
            <a:off x="3087690" y="4038600"/>
            <a:ext cx="417511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54" name="Straight Arrow Connector 24"/>
          <p:cNvCxnSpPr>
            <a:cxnSpLocks noChangeShapeType="1"/>
            <a:stCxn id="14349" idx="0"/>
            <a:endCxn id="14345" idx="2"/>
          </p:cNvCxnSpPr>
          <p:nvPr/>
        </p:nvCxnSpPr>
        <p:spPr bwMode="auto">
          <a:xfrm flipV="1">
            <a:off x="3087689" y="2743200"/>
            <a:ext cx="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355" name="Rounded Rectangle 33"/>
          <p:cNvSpPr>
            <a:spLocks noChangeArrowheads="1"/>
          </p:cNvSpPr>
          <p:nvPr/>
        </p:nvSpPr>
        <p:spPr bwMode="auto">
          <a:xfrm>
            <a:off x="6781800" y="1828800"/>
            <a:ext cx="9906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Senddata</a:t>
            </a:r>
          </a:p>
        </p:txBody>
      </p:sp>
      <p:sp>
        <p:nvSpPr>
          <p:cNvPr id="14356" name="Rounded Rectangle 34"/>
          <p:cNvSpPr>
            <a:spLocks noChangeArrowheads="1"/>
          </p:cNvSpPr>
          <p:nvPr/>
        </p:nvSpPr>
        <p:spPr bwMode="auto">
          <a:xfrm>
            <a:off x="8763000" y="1905000"/>
            <a:ext cx="12192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Release ack</a:t>
            </a:r>
          </a:p>
        </p:txBody>
      </p:sp>
      <p:sp>
        <p:nvSpPr>
          <p:cNvPr id="14357" name="Rounded Rectangle 35"/>
          <p:cNvSpPr>
            <a:spLocks noChangeArrowheads="1"/>
          </p:cNvSpPr>
          <p:nvPr/>
        </p:nvSpPr>
        <p:spPr bwMode="auto">
          <a:xfrm>
            <a:off x="8763000" y="3352800"/>
            <a:ext cx="12192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Adrs</a:t>
            </a:r>
          </a:p>
        </p:txBody>
      </p:sp>
      <p:sp>
        <p:nvSpPr>
          <p:cNvPr id="14358" name="Rounded Rectangle 36"/>
          <p:cNvSpPr>
            <a:spLocks noChangeArrowheads="1"/>
          </p:cNvSpPr>
          <p:nvPr/>
        </p:nvSpPr>
        <p:spPr bwMode="auto">
          <a:xfrm>
            <a:off x="7696200" y="4191000"/>
            <a:ext cx="9906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Wait</a:t>
            </a:r>
          </a:p>
        </p:txBody>
      </p:sp>
      <p:sp>
        <p:nvSpPr>
          <p:cNvPr id="14359" name="Rounded Rectangle 37"/>
          <p:cNvSpPr>
            <a:spLocks noChangeArrowheads="1"/>
          </p:cNvSpPr>
          <p:nvPr/>
        </p:nvSpPr>
        <p:spPr bwMode="auto">
          <a:xfrm>
            <a:off x="6781800" y="3124200"/>
            <a:ext cx="9906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Ack</a:t>
            </a:r>
          </a:p>
        </p:txBody>
      </p:sp>
      <p:cxnSp>
        <p:nvCxnSpPr>
          <p:cNvPr id="14360" name="Straight Arrow Connector 38"/>
          <p:cNvCxnSpPr>
            <a:cxnSpLocks noChangeShapeType="1"/>
            <a:stCxn id="14355" idx="3"/>
            <a:endCxn id="14356" idx="1"/>
          </p:cNvCxnSpPr>
          <p:nvPr/>
        </p:nvCxnSpPr>
        <p:spPr bwMode="auto">
          <a:xfrm>
            <a:off x="7772400" y="2286000"/>
            <a:ext cx="990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61" name="Straight Arrow Connector 39"/>
          <p:cNvCxnSpPr>
            <a:cxnSpLocks noChangeShapeType="1"/>
            <a:stCxn id="14356" idx="2"/>
            <a:endCxn id="14357" idx="0"/>
          </p:cNvCxnSpPr>
          <p:nvPr/>
        </p:nvCxnSpPr>
        <p:spPr bwMode="auto">
          <a:xfrm rot="5400000">
            <a:off x="9029701" y="3009901"/>
            <a:ext cx="6858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62" name="Straight Arrow Connector 40"/>
          <p:cNvCxnSpPr>
            <a:cxnSpLocks noChangeShapeType="1"/>
            <a:stCxn id="14357" idx="2"/>
            <a:endCxn id="14358" idx="3"/>
          </p:cNvCxnSpPr>
          <p:nvPr/>
        </p:nvCxnSpPr>
        <p:spPr bwMode="auto">
          <a:xfrm rot="5400000">
            <a:off x="8801100" y="4000500"/>
            <a:ext cx="4572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63" name="Straight Arrow Connector 41"/>
          <p:cNvCxnSpPr>
            <a:cxnSpLocks noChangeShapeType="1"/>
            <a:stCxn id="14358" idx="1"/>
            <a:endCxn id="14359" idx="2"/>
          </p:cNvCxnSpPr>
          <p:nvPr/>
        </p:nvCxnSpPr>
        <p:spPr bwMode="auto">
          <a:xfrm rot="10800000">
            <a:off x="7277100" y="4038600"/>
            <a:ext cx="4191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64" name="Straight Arrow Connector 42"/>
          <p:cNvCxnSpPr>
            <a:cxnSpLocks noChangeShapeType="1"/>
            <a:stCxn id="14359" idx="0"/>
            <a:endCxn id="14355" idx="2"/>
          </p:cNvCxnSpPr>
          <p:nvPr/>
        </p:nvCxnSpPr>
        <p:spPr bwMode="auto">
          <a:xfrm rot="5400000" flipH="1" flipV="1">
            <a:off x="7086601" y="2933701"/>
            <a:ext cx="3810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096000" y="5257800"/>
            <a:ext cx="613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start</a:t>
            </a:r>
          </a:p>
        </p:txBody>
      </p:sp>
      <p:cxnSp>
        <p:nvCxnSpPr>
          <p:cNvPr id="52" name="Straight Arrow Connector 51"/>
          <p:cNvCxnSpPr>
            <a:cxnSpLocks noChangeShapeType="1"/>
          </p:cNvCxnSpPr>
          <p:nvPr/>
        </p:nvCxnSpPr>
        <p:spPr bwMode="auto">
          <a:xfrm rot="16200000" flipV="1">
            <a:off x="5372100" y="4381500"/>
            <a:ext cx="10668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 flipV="1">
            <a:off x="6629400" y="4191000"/>
            <a:ext cx="2286000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 wait state</a:t>
            </a:r>
          </a:p>
        </p:txBody>
      </p:sp>
      <p:pic>
        <p:nvPicPr>
          <p:cNvPr id="15365" name="Picture 6" descr="f04-05-P374397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447800"/>
            <a:ext cx="45720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 burst read</a:t>
            </a:r>
          </a:p>
        </p:txBody>
      </p:sp>
      <p:pic>
        <p:nvPicPr>
          <p:cNvPr id="16389" name="Picture 6" descr="f04-06-P374397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1" y="1524000"/>
            <a:ext cx="4913313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 multiplexing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743200" y="2590800"/>
            <a:ext cx="1295400" cy="1295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CPU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5486400" y="4038600"/>
            <a:ext cx="914400" cy="152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  <a:p>
            <a:pPr algn="ctr"/>
            <a:r>
              <a:rPr lang="en-US"/>
              <a:t>adrs</a:t>
            </a: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7772400" y="2133600"/>
            <a:ext cx="1524000" cy="1905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/>
              <a:t>device</a:t>
            </a: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7772400" y="2667000"/>
            <a:ext cx="599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data</a:t>
            </a:r>
          </a:p>
        </p:txBody>
      </p:sp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7772401" y="3505200"/>
            <a:ext cx="5830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adrs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038600" y="2971800"/>
            <a:ext cx="3733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endCxn id="17414" idx="1"/>
          </p:cNvCxnSpPr>
          <p:nvPr/>
        </p:nvCxnSpPr>
        <p:spPr bwMode="auto">
          <a:xfrm rot="16200000" flipH="1">
            <a:off x="4114800" y="3429000"/>
            <a:ext cx="1828800" cy="9144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endCxn id="17417" idx="1"/>
          </p:cNvCxnSpPr>
          <p:nvPr/>
        </p:nvCxnSpPr>
        <p:spPr bwMode="auto">
          <a:xfrm flipV="1">
            <a:off x="6400800" y="3689866"/>
            <a:ext cx="1371600" cy="95833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421" name="Shape 18"/>
          <p:cNvCxnSpPr>
            <a:cxnSpLocks noChangeShapeType="1"/>
            <a:endCxn id="17415" idx="0"/>
          </p:cNvCxnSpPr>
          <p:nvPr/>
        </p:nvCxnSpPr>
        <p:spPr bwMode="auto">
          <a:xfrm flipV="1">
            <a:off x="4038600" y="2133600"/>
            <a:ext cx="4495800" cy="609600"/>
          </a:xfrm>
          <a:prstGeom prst="bentConnector4">
            <a:avLst>
              <a:gd name="adj1" fmla="val 41523"/>
              <a:gd name="adj2" fmla="val 1375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2" name="Elbow Connector 20"/>
          <p:cNvCxnSpPr>
            <a:cxnSpLocks noChangeShapeType="1"/>
            <a:stCxn id="17413" idx="2"/>
            <a:endCxn id="17414" idx="2"/>
          </p:cNvCxnSpPr>
          <p:nvPr/>
        </p:nvCxnSpPr>
        <p:spPr bwMode="auto">
          <a:xfrm rot="16200000" flipH="1">
            <a:off x="3829050" y="3448050"/>
            <a:ext cx="1676400" cy="2552700"/>
          </a:xfrm>
          <a:prstGeom prst="bentConnector3">
            <a:avLst>
              <a:gd name="adj1" fmla="val 113634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23" name="Isosceles Triangle 21"/>
          <p:cNvSpPr>
            <a:spLocks noChangeArrowheads="1"/>
          </p:cNvSpPr>
          <p:nvPr/>
        </p:nvSpPr>
        <p:spPr bwMode="auto">
          <a:xfrm>
            <a:off x="5791200" y="5334000"/>
            <a:ext cx="304800" cy="2286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424" name="TextBox 23"/>
          <p:cNvSpPr txBox="1">
            <a:spLocks noChangeArrowheads="1"/>
          </p:cNvSpPr>
          <p:nvPr/>
        </p:nvSpPr>
        <p:spPr bwMode="auto">
          <a:xfrm>
            <a:off x="4267200" y="2209800"/>
            <a:ext cx="1290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data enable</a:t>
            </a:r>
          </a:p>
        </p:txBody>
      </p:sp>
      <p:sp>
        <p:nvSpPr>
          <p:cNvPr id="17425" name="TextBox 24"/>
          <p:cNvSpPr txBox="1">
            <a:spLocks noChangeArrowheads="1"/>
          </p:cNvSpPr>
          <p:nvPr/>
        </p:nvSpPr>
        <p:spPr bwMode="auto">
          <a:xfrm>
            <a:off x="3581401" y="5334000"/>
            <a:ext cx="12963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Adrs enable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DMA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Direct memory access (DMA) performs data transfers without executing instructions.</a:t>
            </a:r>
          </a:p>
          <a:p>
            <a:pPr lvl="1"/>
            <a:r>
              <a:rPr lang="en-US" smtClean="0"/>
              <a:t>CPU sets up transfer.</a:t>
            </a:r>
          </a:p>
          <a:p>
            <a:pPr lvl="1"/>
            <a:r>
              <a:rPr lang="en-US" smtClean="0"/>
              <a:t>DMA engine fetches, writes.</a:t>
            </a:r>
          </a:p>
          <a:p>
            <a:r>
              <a:rPr lang="en-US" smtClean="0"/>
              <a:t>DMA controller is a separate unit.</a:t>
            </a:r>
          </a:p>
        </p:txBody>
      </p:sp>
      <p:pic>
        <p:nvPicPr>
          <p:cNvPr id="18438" name="Picture 7" descr="f04-09-P374397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1" y="2819400"/>
            <a:ext cx="4246563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 mastership</a:t>
            </a:r>
          </a:p>
        </p:txBody>
      </p:sp>
      <p:sp>
        <p:nvSpPr>
          <p:cNvPr id="1945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By default, CPU is bus master and initiates transfers.</a:t>
            </a:r>
          </a:p>
          <a:p>
            <a:r>
              <a:rPr lang="en-US" smtClean="0"/>
              <a:t>DMA must become bus master to perform its work.</a:t>
            </a:r>
          </a:p>
          <a:p>
            <a:pPr lvl="1"/>
            <a:r>
              <a:rPr lang="en-US" smtClean="0"/>
              <a:t>CPU can’t use bus while DMA operates.</a:t>
            </a:r>
          </a:p>
          <a:p>
            <a:r>
              <a:rPr lang="en-US" smtClean="0"/>
              <a:t>Bus mastership protocol:</a:t>
            </a:r>
          </a:p>
          <a:p>
            <a:pPr lvl="1"/>
            <a:r>
              <a:rPr lang="en-US" smtClean="0"/>
              <a:t>Bus request.</a:t>
            </a:r>
          </a:p>
          <a:p>
            <a:pPr lvl="1"/>
            <a:r>
              <a:rPr lang="en-US" smtClean="0"/>
              <a:t>Bus grant.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DMA operation</a:t>
            </a:r>
          </a:p>
        </p:txBody>
      </p:sp>
      <p:sp>
        <p:nvSpPr>
          <p:cNvPr id="20483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CPU sets DMA registers for start address, length.</a:t>
            </a:r>
          </a:p>
          <a:p>
            <a:r>
              <a:rPr lang="en-US" sz="2400"/>
              <a:t>DMA status register controls the unit.</a:t>
            </a:r>
          </a:p>
          <a:p>
            <a:r>
              <a:rPr lang="en-US" sz="2400"/>
              <a:t>Once DMA is bus master, it transfers automatically.</a:t>
            </a:r>
          </a:p>
          <a:p>
            <a:pPr lvl="1"/>
            <a:r>
              <a:rPr lang="en-US" sz="2000"/>
              <a:t>May run continuously until complete.</a:t>
            </a:r>
          </a:p>
          <a:p>
            <a:pPr lvl="1"/>
            <a:r>
              <a:rPr lang="en-US" sz="2000"/>
              <a:t>May use every n</a:t>
            </a:r>
            <a:r>
              <a:rPr lang="en-US" sz="2000" baseline="30000"/>
              <a:t>th</a:t>
            </a:r>
            <a:r>
              <a:rPr lang="en-US" sz="2000"/>
              <a:t> bus cycle.</a:t>
            </a:r>
          </a:p>
        </p:txBody>
      </p:sp>
      <p:pic>
        <p:nvPicPr>
          <p:cNvPr id="20486" name="Picture 8" descr="f04-11-P374397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648201"/>
            <a:ext cx="48006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 transfer sequence diagram</a:t>
            </a:r>
          </a:p>
        </p:txBody>
      </p:sp>
      <p:pic>
        <p:nvPicPr>
          <p:cNvPr id="21509" name="Picture 5" descr="f04-10-P374397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71601"/>
            <a:ext cx="26606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platform architecture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sz="half" idx="1"/>
          </p:nvPr>
        </p:nvSpPr>
        <p:spPr>
          <a:xfrm>
            <a:off x="1981200" y="4724400"/>
            <a:ext cx="8001000" cy="1333500"/>
          </a:xfrm>
        </p:spPr>
        <p:txBody>
          <a:bodyPr/>
          <a:lstStyle/>
          <a:p>
            <a:r>
              <a:rPr lang="en-US" sz="2400"/>
              <a:t>DMA provides direct memory access.</a:t>
            </a:r>
          </a:p>
          <a:p>
            <a:r>
              <a:rPr lang="en-US" sz="2400"/>
              <a:t>Timers used by OS, devices.</a:t>
            </a:r>
          </a:p>
          <a:p>
            <a:r>
              <a:rPr lang="en-US" sz="2400"/>
              <a:t>Multiple busses connect CPU, memory to devices.</a:t>
            </a:r>
          </a:p>
        </p:txBody>
      </p:sp>
      <p:pic>
        <p:nvPicPr>
          <p:cNvPr id="4100" name="Content Placeholder 7" descr="f04-01-9780123884367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1801" y="1905001"/>
            <a:ext cx="5788025" cy="269716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bus configurations</a:t>
            </a:r>
          </a:p>
        </p:txBody>
      </p:sp>
      <p:sp>
        <p:nvSpPr>
          <p:cNvPr id="22531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Multiple busses allow parallelism:</a:t>
            </a:r>
          </a:p>
          <a:p>
            <a:pPr lvl="1"/>
            <a:r>
              <a:rPr lang="en-US" smtClean="0"/>
              <a:t>Slow devices on one bus.</a:t>
            </a:r>
          </a:p>
          <a:p>
            <a:pPr lvl="1"/>
            <a:r>
              <a:rPr lang="en-US" smtClean="0"/>
              <a:t>Fast devices on separate bus.</a:t>
            </a:r>
          </a:p>
          <a:p>
            <a:r>
              <a:rPr lang="en-US" smtClean="0"/>
              <a:t>A bridge connects two busses.</a:t>
            </a: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 smtClean="0"/>
          </a:p>
        </p:txBody>
      </p: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6553200" y="2438400"/>
            <a:ext cx="838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8458200" y="2438400"/>
            <a:ext cx="17526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/>
              <a:t>slow device</a:t>
            </a:r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5562600" y="350520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/>
              <a:t>memory</a:t>
            </a:r>
          </a:p>
        </p:txBody>
      </p:sp>
      <p:sp>
        <p:nvSpPr>
          <p:cNvPr id="22537" name="Rectangle 12"/>
          <p:cNvSpPr>
            <a:spLocks noChangeArrowheads="1"/>
          </p:cNvSpPr>
          <p:nvPr/>
        </p:nvSpPr>
        <p:spPr bwMode="auto">
          <a:xfrm>
            <a:off x="6553200" y="4343400"/>
            <a:ext cx="16002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/>
              <a:t>high-speed</a:t>
            </a:r>
          </a:p>
          <a:p>
            <a:pPr algn="ctr"/>
            <a:r>
              <a:rPr lang="en-US"/>
              <a:t>device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8229600" y="3276600"/>
            <a:ext cx="1752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539" name="Rectangle 16"/>
          <p:cNvSpPr>
            <a:spLocks noChangeArrowheads="1"/>
          </p:cNvSpPr>
          <p:nvPr/>
        </p:nvSpPr>
        <p:spPr bwMode="auto">
          <a:xfrm rot="-5400000">
            <a:off x="7467600" y="3124200"/>
            <a:ext cx="11430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/>
              <a:t>bridge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6019800" y="3276600"/>
            <a:ext cx="1828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541" name="Rectangle 20"/>
          <p:cNvSpPr>
            <a:spLocks noChangeArrowheads="1"/>
          </p:cNvSpPr>
          <p:nvPr/>
        </p:nvSpPr>
        <p:spPr bwMode="auto">
          <a:xfrm>
            <a:off x="8534400" y="3657600"/>
            <a:ext cx="17526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/>
              <a:t>slow device</a:t>
            </a:r>
          </a:p>
        </p:txBody>
      </p:sp>
      <p:cxnSp>
        <p:nvCxnSpPr>
          <p:cNvPr id="22542" name="Straight Connector 29"/>
          <p:cNvCxnSpPr>
            <a:cxnSpLocks noChangeShapeType="1"/>
          </p:cNvCxnSpPr>
          <p:nvPr/>
        </p:nvCxnSpPr>
        <p:spPr bwMode="auto">
          <a:xfrm rot="5400000">
            <a:off x="6210301" y="3390901"/>
            <a:ext cx="2286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3" name="Straight Connector 31"/>
          <p:cNvCxnSpPr>
            <a:cxnSpLocks noChangeShapeType="1"/>
            <a:stCxn id="22534" idx="2"/>
          </p:cNvCxnSpPr>
          <p:nvPr/>
        </p:nvCxnSpPr>
        <p:spPr bwMode="auto">
          <a:xfrm>
            <a:off x="6972300" y="2895600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4" name="Straight Connector 33"/>
          <p:cNvCxnSpPr>
            <a:cxnSpLocks noChangeShapeType="1"/>
            <a:endCxn id="22537" idx="0"/>
          </p:cNvCxnSpPr>
          <p:nvPr/>
        </p:nvCxnSpPr>
        <p:spPr bwMode="auto">
          <a:xfrm>
            <a:off x="7353300" y="3314700"/>
            <a:ext cx="0" cy="1028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5" name="Straight Connector 35"/>
          <p:cNvCxnSpPr>
            <a:cxnSpLocks noChangeShapeType="1"/>
            <a:stCxn id="22535" idx="2"/>
          </p:cNvCxnSpPr>
          <p:nvPr/>
        </p:nvCxnSpPr>
        <p:spPr bwMode="auto">
          <a:xfrm>
            <a:off x="9334500" y="2895600"/>
            <a:ext cx="0" cy="419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6" name="Straight Connector 37"/>
          <p:cNvCxnSpPr>
            <a:cxnSpLocks noChangeShapeType="1"/>
          </p:cNvCxnSpPr>
          <p:nvPr/>
        </p:nvCxnSpPr>
        <p:spPr bwMode="auto">
          <a:xfrm rot="5400000">
            <a:off x="8953501" y="3467101"/>
            <a:ext cx="3810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634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Bridge state diagram</a:t>
            </a:r>
          </a:p>
        </p:txBody>
      </p:sp>
      <p:pic>
        <p:nvPicPr>
          <p:cNvPr id="23557" name="Picture 6" descr="f04-13-P374397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1" y="2209801"/>
            <a:ext cx="5864225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ARM AMBA bus</a:t>
            </a:r>
          </a:p>
        </p:txBody>
      </p:sp>
      <p:sp>
        <p:nvSpPr>
          <p:cNvPr id="24579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Two varieties:</a:t>
            </a:r>
          </a:p>
          <a:p>
            <a:pPr lvl="1"/>
            <a:r>
              <a:rPr lang="en-US" sz="2000"/>
              <a:t>AHB is high-performance.</a:t>
            </a:r>
          </a:p>
          <a:p>
            <a:pPr lvl="1"/>
            <a:r>
              <a:rPr lang="en-US" sz="2000"/>
              <a:t>APB is lower-speed, lower cost.</a:t>
            </a:r>
          </a:p>
          <a:p>
            <a:r>
              <a:rPr lang="en-US" sz="2400"/>
              <a:t>AHB supports pipelining, burst transfers, split transactions, multiple bus masters.</a:t>
            </a:r>
          </a:p>
          <a:p>
            <a:r>
              <a:rPr lang="en-US" sz="2400"/>
              <a:t>All devices are slaves on APB.</a:t>
            </a:r>
          </a:p>
        </p:txBody>
      </p:sp>
      <p:pic>
        <p:nvPicPr>
          <p:cNvPr id="24582" name="Picture 8" descr="f04-14-P374397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90801"/>
            <a:ext cx="38862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components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Several different types of memory:</a:t>
            </a:r>
          </a:p>
          <a:p>
            <a:pPr lvl="1"/>
            <a:r>
              <a:rPr lang="en-US" smtClean="0"/>
              <a:t>DRAM.</a:t>
            </a:r>
          </a:p>
          <a:p>
            <a:pPr lvl="1"/>
            <a:r>
              <a:rPr lang="en-US" smtClean="0"/>
              <a:t>SRAM.</a:t>
            </a:r>
          </a:p>
          <a:p>
            <a:pPr lvl="1"/>
            <a:r>
              <a:rPr lang="en-US" smtClean="0"/>
              <a:t>Flash.</a:t>
            </a:r>
          </a:p>
          <a:p>
            <a:r>
              <a:rPr lang="en-US" smtClean="0"/>
              <a:t>Each type of memory comes in varying:</a:t>
            </a:r>
          </a:p>
          <a:p>
            <a:pPr lvl="1"/>
            <a:r>
              <a:rPr lang="en-US" smtClean="0"/>
              <a:t>Capacities.</a:t>
            </a:r>
          </a:p>
          <a:p>
            <a:pPr lvl="1"/>
            <a:r>
              <a:rPr lang="en-US" smtClean="0"/>
              <a:t>Widths.</a:t>
            </a:r>
          </a:p>
        </p:txBody>
      </p:sp>
      <p:pic>
        <p:nvPicPr>
          <p:cNvPr id="25604" name="Content Placeholder 6" descr="f04-15-P374397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0" y="2133601"/>
            <a:ext cx="4013200" cy="3355975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Random-access memory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Dynamic RAM is dense, requires refresh.</a:t>
            </a:r>
          </a:p>
          <a:p>
            <a:pPr lvl="1"/>
            <a:r>
              <a:rPr lang="en-US" smtClean="0"/>
              <a:t>SDRAM: synchronous DRAM.</a:t>
            </a:r>
          </a:p>
          <a:p>
            <a:pPr lvl="1"/>
            <a:r>
              <a:rPr lang="en-US" smtClean="0"/>
              <a:t>EDO DRAM: extended data out.</a:t>
            </a:r>
          </a:p>
          <a:p>
            <a:pPr lvl="1"/>
            <a:r>
              <a:rPr lang="en-US" smtClean="0"/>
              <a:t>FPM DRAM: fast page mode.</a:t>
            </a:r>
          </a:p>
          <a:p>
            <a:pPr lvl="1"/>
            <a:r>
              <a:rPr lang="en-US" smtClean="0"/>
              <a:t>DDR DRAM: double-data rate.</a:t>
            </a:r>
          </a:p>
          <a:p>
            <a:r>
              <a:rPr lang="en-US" smtClean="0"/>
              <a:t>Static RAM is faster, less dense, consumes more power.</a:t>
            </a:r>
          </a:p>
        </p:txBody>
      </p:sp>
    </p:spTree>
    <p:extLst>
      <p:ext uri="{BB962C8B-B14F-4D97-AF65-F5344CB8AC3E}">
        <p14:creationId xmlns:p14="http://schemas.microsoft.com/office/powerpoint/2010/main" val="16468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SDRAM read operation</a:t>
            </a:r>
          </a:p>
        </p:txBody>
      </p:sp>
      <p:pic>
        <p:nvPicPr>
          <p:cNvPr id="27653" name="Picture 11" descr="f04-18-9780123884367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828801"/>
            <a:ext cx="57404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11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packaging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SIMM: single in-line memory module.</a:t>
            </a:r>
          </a:p>
          <a:p>
            <a:r>
              <a:rPr lang="en-US" smtClean="0"/>
              <a:t>DIMM: dual in-ilen memory module.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71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systems and memory controllers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Memory has complex internal organization.</a:t>
            </a:r>
          </a:p>
          <a:p>
            <a:r>
              <a:rPr lang="en-US" smtClean="0"/>
              <a:t>Memory controller hides details of memory interface, schedules transfers to maximize performance.</a:t>
            </a:r>
          </a:p>
        </p:txBody>
      </p:sp>
      <p:pic>
        <p:nvPicPr>
          <p:cNvPr id="29700" name="Content Placeholder 7" descr="f04-19-9780123884367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67601" y="1524000"/>
            <a:ext cx="1909763" cy="433863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30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Channels and banks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Channels provide separate connections to parts of memory.</a:t>
            </a:r>
          </a:p>
          <a:p>
            <a:r>
              <a:rPr lang="en-US" smtClean="0"/>
              <a:t>Banks are separate memory arrays.</a:t>
            </a:r>
          </a:p>
        </p:txBody>
      </p:sp>
      <p:pic>
        <p:nvPicPr>
          <p:cNvPr id="30724" name="Content Placeholder 6" descr="f04-20-9780123884367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2200" y="2133600"/>
            <a:ext cx="3962400" cy="330993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PIC16F882</a:t>
            </a:r>
          </a:p>
        </p:txBody>
      </p:sp>
      <p:sp>
        <p:nvSpPr>
          <p:cNvPr id="512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 smtClean="0"/>
          </a:p>
        </p:txBody>
      </p:sp>
      <p:pic>
        <p:nvPicPr>
          <p:cNvPr id="5125" name="Picture 8" descr="u04-01-9780123884367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828801"/>
            <a:ext cx="6103938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Content Placeholder 9"/>
          <p:cNvSpPr>
            <a:spLocks noGrp="1"/>
          </p:cNvSpPr>
          <p:nvPr>
            <p:ph sz="half" idx="1"/>
          </p:nvPr>
        </p:nvSpPr>
        <p:spPr>
          <a:xfrm>
            <a:off x="1981200" y="4648200"/>
            <a:ext cx="7924800" cy="1409700"/>
          </a:xfrm>
        </p:spPr>
        <p:txBody>
          <a:bodyPr/>
          <a:lstStyle/>
          <a:p>
            <a:r>
              <a:rPr lang="en-US" sz="2400"/>
              <a:t>Harvard architecture---flash memory separately programmed.</a:t>
            </a:r>
          </a:p>
          <a:p>
            <a:r>
              <a:rPr lang="en-US" sz="2400"/>
              <a:t>Multiple I/O devices.</a:t>
            </a:r>
          </a:p>
          <a:p>
            <a:pPr>
              <a:buFont typeface="Monotype Sorts" pitchFamily="2" charset="2"/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39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Platform software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Platform software provides core functions, utilities.</a:t>
            </a:r>
          </a:p>
          <a:p>
            <a:r>
              <a:rPr lang="en-US" smtClean="0"/>
              <a:t>Low-level functions depend on architecture---interrupt vectors, etc.</a:t>
            </a:r>
          </a:p>
        </p:txBody>
      </p:sp>
      <p:pic>
        <p:nvPicPr>
          <p:cNvPr id="6148" name="Content Placeholder 6" descr="f04-02-9780123884367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29400" y="2057401"/>
            <a:ext cx="3417888" cy="3457575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CPU buses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Bus allows CPU, memory, devices to communicate.</a:t>
            </a:r>
          </a:p>
          <a:p>
            <a:pPr lvl="1"/>
            <a:r>
              <a:rPr lang="en-US" smtClean="0"/>
              <a:t>Shared communication medium.</a:t>
            </a:r>
          </a:p>
          <a:p>
            <a:r>
              <a:rPr lang="en-US" smtClean="0"/>
              <a:t>A bus is:</a:t>
            </a:r>
          </a:p>
          <a:p>
            <a:pPr lvl="1"/>
            <a:r>
              <a:rPr lang="en-US" smtClean="0"/>
              <a:t>A set of wires.</a:t>
            </a:r>
          </a:p>
          <a:p>
            <a:pPr lvl="1"/>
            <a:r>
              <a:rPr lang="en-US" smtClean="0"/>
              <a:t>A communications protocol.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8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 protocols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Bus protocol determines how devices communicate.</a:t>
            </a:r>
          </a:p>
          <a:p>
            <a:r>
              <a:rPr lang="en-US" smtClean="0"/>
              <a:t>Devices on the bus go through sequences of states.</a:t>
            </a:r>
          </a:p>
          <a:p>
            <a:pPr lvl="1"/>
            <a:r>
              <a:rPr lang="en-US" smtClean="0"/>
              <a:t>Protocols are specified by state machines, one state machine per actor in the protocol.</a:t>
            </a:r>
          </a:p>
          <a:p>
            <a:r>
              <a:rPr lang="en-US" smtClean="0"/>
              <a:t>May contain asynchronous logic behavior.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5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Four-cycle handshake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209800" y="3200400"/>
            <a:ext cx="1295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/>
              <a:t>device 1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962400" y="3200400"/>
            <a:ext cx="1295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/>
              <a:t>device 2</a:t>
            </a:r>
          </a:p>
        </p:txBody>
      </p:sp>
      <p:cxnSp>
        <p:nvCxnSpPr>
          <p:cNvPr id="9223" name="Straight Arrow Connector 14"/>
          <p:cNvCxnSpPr>
            <a:cxnSpLocks noChangeShapeType="1"/>
          </p:cNvCxnSpPr>
          <p:nvPr/>
        </p:nvCxnSpPr>
        <p:spPr bwMode="auto">
          <a:xfrm>
            <a:off x="3505200" y="3352800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4" name="Straight Arrow Connector 16"/>
          <p:cNvCxnSpPr>
            <a:cxnSpLocks noChangeShapeType="1"/>
          </p:cNvCxnSpPr>
          <p:nvPr/>
        </p:nvCxnSpPr>
        <p:spPr bwMode="auto">
          <a:xfrm rot="10800000">
            <a:off x="3505200" y="3657600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25" name="TextBox 18"/>
          <p:cNvSpPr txBox="1">
            <a:spLocks noChangeArrowheads="1"/>
          </p:cNvSpPr>
          <p:nvPr/>
        </p:nvSpPr>
        <p:spPr bwMode="auto">
          <a:xfrm>
            <a:off x="3429001" y="2819400"/>
            <a:ext cx="543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enq</a:t>
            </a:r>
          </a:p>
        </p:txBody>
      </p:sp>
      <p:sp>
        <p:nvSpPr>
          <p:cNvPr id="9226" name="TextBox 19"/>
          <p:cNvSpPr txBox="1">
            <a:spLocks noChangeArrowheads="1"/>
          </p:cNvSpPr>
          <p:nvPr/>
        </p:nvSpPr>
        <p:spPr bwMode="auto">
          <a:xfrm>
            <a:off x="3429000" y="3657600"/>
            <a:ext cx="4972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ack</a:t>
            </a:r>
          </a:p>
        </p:txBody>
      </p:sp>
      <p:cxnSp>
        <p:nvCxnSpPr>
          <p:cNvPr id="9227" name="Straight Arrow Connector 21"/>
          <p:cNvCxnSpPr>
            <a:cxnSpLocks noChangeShapeType="1"/>
          </p:cNvCxnSpPr>
          <p:nvPr/>
        </p:nvCxnSpPr>
        <p:spPr bwMode="auto">
          <a:xfrm>
            <a:off x="6629400" y="5029200"/>
            <a:ext cx="3657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28" name="TextBox 23"/>
          <p:cNvSpPr txBox="1">
            <a:spLocks noChangeArrowheads="1"/>
          </p:cNvSpPr>
          <p:nvPr/>
        </p:nvSpPr>
        <p:spPr bwMode="auto">
          <a:xfrm>
            <a:off x="9525001" y="5410200"/>
            <a:ext cx="6142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cxnSp>
        <p:nvCxnSpPr>
          <p:cNvPr id="9229" name="Straight Connector 25"/>
          <p:cNvCxnSpPr>
            <a:cxnSpLocks noChangeShapeType="1"/>
          </p:cNvCxnSpPr>
          <p:nvPr/>
        </p:nvCxnSpPr>
        <p:spPr bwMode="auto">
          <a:xfrm rot="5400000" flipH="1" flipV="1">
            <a:off x="5257801" y="3657601"/>
            <a:ext cx="27432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230" name="TextBox 26"/>
          <p:cNvSpPr txBox="1">
            <a:spLocks noChangeArrowheads="1"/>
          </p:cNvSpPr>
          <p:nvPr/>
        </p:nvSpPr>
        <p:spPr bwMode="auto">
          <a:xfrm>
            <a:off x="5410201" y="2438400"/>
            <a:ext cx="9609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device 1</a:t>
            </a:r>
          </a:p>
        </p:txBody>
      </p:sp>
      <p:sp>
        <p:nvSpPr>
          <p:cNvPr id="9231" name="TextBox 27"/>
          <p:cNvSpPr txBox="1">
            <a:spLocks noChangeArrowheads="1"/>
          </p:cNvSpPr>
          <p:nvPr/>
        </p:nvSpPr>
        <p:spPr bwMode="auto">
          <a:xfrm>
            <a:off x="5410201" y="4038600"/>
            <a:ext cx="9609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device 2</a:t>
            </a:r>
          </a:p>
        </p:txBody>
      </p:sp>
      <p:cxnSp>
        <p:nvCxnSpPr>
          <p:cNvPr id="9232" name="Elbow Connector 31"/>
          <p:cNvCxnSpPr>
            <a:cxnSpLocks noChangeShapeType="1"/>
          </p:cNvCxnSpPr>
          <p:nvPr/>
        </p:nvCxnSpPr>
        <p:spPr bwMode="auto">
          <a:xfrm>
            <a:off x="8915400" y="2362200"/>
            <a:ext cx="990600" cy="7620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33" name="Elbow Connector 33"/>
          <p:cNvCxnSpPr>
            <a:cxnSpLocks noChangeShapeType="1"/>
          </p:cNvCxnSpPr>
          <p:nvPr/>
        </p:nvCxnSpPr>
        <p:spPr bwMode="auto">
          <a:xfrm flipV="1">
            <a:off x="6629400" y="2362200"/>
            <a:ext cx="2286000" cy="762000"/>
          </a:xfrm>
          <a:prstGeom prst="bentConnector3">
            <a:avLst>
              <a:gd name="adj1" fmla="val 20491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34" name="Elbow Connector 36"/>
          <p:cNvCxnSpPr>
            <a:cxnSpLocks noChangeShapeType="1"/>
          </p:cNvCxnSpPr>
          <p:nvPr/>
        </p:nvCxnSpPr>
        <p:spPr bwMode="auto">
          <a:xfrm>
            <a:off x="8458200" y="3810000"/>
            <a:ext cx="1447800" cy="762000"/>
          </a:xfrm>
          <a:prstGeom prst="bentConnector3">
            <a:avLst>
              <a:gd name="adj1" fmla="val 3395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35" name="Elbow Connector 37"/>
          <p:cNvCxnSpPr>
            <a:cxnSpLocks noChangeShapeType="1"/>
          </p:cNvCxnSpPr>
          <p:nvPr/>
        </p:nvCxnSpPr>
        <p:spPr bwMode="auto">
          <a:xfrm flipV="1">
            <a:off x="6629400" y="3810000"/>
            <a:ext cx="2286000" cy="762000"/>
          </a:xfrm>
          <a:prstGeom prst="bentConnector3">
            <a:avLst>
              <a:gd name="adj1" fmla="val 48361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8001000" y="2209800"/>
            <a:ext cx="762000" cy="2514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xfer</a:t>
            </a:r>
            <a:endParaRPr lang="en-US" dirty="0"/>
          </a:p>
        </p:txBody>
      </p: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 rot="16200000" flipH="1">
            <a:off x="6667500" y="3162300"/>
            <a:ext cx="15240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>
            <a:off x="7772400" y="4267200"/>
            <a:ext cx="1143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 rot="5400000" flipH="1" flipV="1">
            <a:off x="8382000" y="3276600"/>
            <a:ext cx="15240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010400" y="502920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620000" y="502920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8839200" y="502920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9601200" y="502920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3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en-US" smtClean="0"/>
              <a:t>Four-cycle handshake, cont’d.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Arial Black" pitchFamily="34" charset="0"/>
              <a:buAutoNum type="arabicPeriod"/>
            </a:pPr>
            <a:r>
              <a:rPr lang="en-US" smtClean="0"/>
              <a:t>Device 1 raises enq.</a:t>
            </a:r>
          </a:p>
          <a:p>
            <a:pPr marL="514350" indent="-514350">
              <a:buFont typeface="Arial Black" pitchFamily="34" charset="0"/>
              <a:buAutoNum type="arabicPeriod"/>
            </a:pPr>
            <a:r>
              <a:rPr lang="en-US" smtClean="0"/>
              <a:t>Device 2 responds with ack.</a:t>
            </a:r>
          </a:p>
          <a:p>
            <a:pPr marL="514350" indent="-514350">
              <a:buFont typeface="Arial Black" pitchFamily="34" charset="0"/>
              <a:buAutoNum type="arabicPeriod"/>
            </a:pPr>
            <a:r>
              <a:rPr lang="en-US" smtClean="0"/>
              <a:t>Device 2 lowers ack once it has finished.</a:t>
            </a:r>
          </a:p>
          <a:p>
            <a:pPr marL="514350" indent="-514350">
              <a:buFont typeface="Arial Black" pitchFamily="34" charset="0"/>
              <a:buAutoNum type="arabicPeriod"/>
            </a:pPr>
            <a:r>
              <a:rPr lang="en-US" smtClean="0"/>
              <a:t>Device 1 lowers enq.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Microprocessor busses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81200" y="1885950"/>
            <a:ext cx="3124200" cy="4171950"/>
          </a:xfrm>
        </p:spPr>
        <p:txBody>
          <a:bodyPr/>
          <a:lstStyle/>
          <a:p>
            <a:r>
              <a:rPr lang="en-US" sz="2000"/>
              <a:t>Clock provides synchronization.</a:t>
            </a:r>
          </a:p>
          <a:p>
            <a:r>
              <a:rPr lang="en-US" sz="2000"/>
              <a:t>R/W is true when reading (R/W’ is false when reading).</a:t>
            </a:r>
          </a:p>
          <a:p>
            <a:r>
              <a:rPr lang="en-US" sz="2000"/>
              <a:t>Address is a-bit bundle of address lines.</a:t>
            </a:r>
          </a:p>
          <a:p>
            <a:r>
              <a:rPr lang="en-US" sz="2000"/>
              <a:t>Data is n-bit bundle of data lines.</a:t>
            </a:r>
          </a:p>
          <a:p>
            <a:r>
              <a:rPr lang="en-US" sz="2000"/>
              <a:t>Data ready signals when n-bit data is ready.</a:t>
            </a:r>
          </a:p>
        </p:txBody>
      </p:sp>
      <p:pic>
        <p:nvPicPr>
          <p:cNvPr id="11270" name="Picture 6" descr="f04-02-P374397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976" y="2514601"/>
            <a:ext cx="553402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829</Words>
  <Application>Microsoft Office PowerPoint</Application>
  <PresentationFormat>Widescreen</PresentationFormat>
  <Paragraphs>169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Monotype Sorts</vt:lpstr>
      <vt:lpstr>Office Theme</vt:lpstr>
      <vt:lpstr>Computing Platforms</vt:lpstr>
      <vt:lpstr>Computing platform architecture</vt:lpstr>
      <vt:lpstr>PIC16F882</vt:lpstr>
      <vt:lpstr>Platform software</vt:lpstr>
      <vt:lpstr>CPU buses</vt:lpstr>
      <vt:lpstr>Bus protocols</vt:lpstr>
      <vt:lpstr>Four-cycle handshake</vt:lpstr>
      <vt:lpstr>Four-cycle handshake, cont’d.</vt:lpstr>
      <vt:lpstr>Microprocessor busses</vt:lpstr>
      <vt:lpstr>Timing diagrams</vt:lpstr>
      <vt:lpstr>Bus read</vt:lpstr>
      <vt:lpstr>State diagrams for bus read</vt:lpstr>
      <vt:lpstr>Bus wait state</vt:lpstr>
      <vt:lpstr>Bus burst read</vt:lpstr>
      <vt:lpstr>Bus multiplexing</vt:lpstr>
      <vt:lpstr>DMA</vt:lpstr>
      <vt:lpstr>Bus mastership</vt:lpstr>
      <vt:lpstr>DMA operation</vt:lpstr>
      <vt:lpstr>Bus transfer sequence diagram</vt:lpstr>
      <vt:lpstr>System bus configurations</vt:lpstr>
      <vt:lpstr>Bridge state diagram</vt:lpstr>
      <vt:lpstr>ARM AMBA bus</vt:lpstr>
      <vt:lpstr>Memory components</vt:lpstr>
      <vt:lpstr>Random-access memory</vt:lpstr>
      <vt:lpstr>SDRAM read operation</vt:lpstr>
      <vt:lpstr>Memory packaging</vt:lpstr>
      <vt:lpstr>Memory systems and memory controllers</vt:lpstr>
      <vt:lpstr>Channels and banks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CPUs</dc:title>
  <dc:creator>Marilyn</dc:creator>
  <cp:lastModifiedBy>Marilyn</cp:lastModifiedBy>
  <cp:revision>21</cp:revision>
  <dcterms:created xsi:type="dcterms:W3CDTF">2015-09-18T01:17:20Z</dcterms:created>
  <dcterms:modified xsi:type="dcterms:W3CDTF">2015-10-10T19:45:02Z</dcterms:modified>
</cp:coreProperties>
</file>