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0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AD9F9-BAA6-4A86-9331-9B5354A6B9A7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69DAE-F286-4EF2-9A36-6A8E6B6A5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23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69DAE-F286-4EF2-9A36-6A8E6B6A5D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92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A29B1-91E7-4A4D-ABF5-1BBDFC78BF5D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3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36DD-46FC-4097-BC17-27F66E96C53E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18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E2CD0-0FC0-462C-A4C4-A648EABE8A27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0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7" y="2286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885950"/>
            <a:ext cx="10905067" cy="41719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06005-04D0-4B3C-93D4-D42D722334C7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ABDA5-C14E-4631-886E-2D954FF70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4470400" y="6248401"/>
            <a:ext cx="325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220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62E3-A0A1-4F1E-B6EA-0EF18F2C01A0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757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66465-5886-412A-BD69-F555F6D59C29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8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7EE39-B767-47CB-87C9-17CEC851CC94}" type="datetime1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92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76D91-9045-47DC-A05B-BF732E786B86}" type="datetime1">
              <a:rPr lang="en-US" smtClean="0"/>
              <a:t>10/10/2015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3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4F7D7-8C5A-4C77-8798-86AB54491D2B}" type="datetime1">
              <a:rPr lang="en-US" smtClean="0"/>
              <a:t>10/10/2015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0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DF1E-E456-4A17-B8E6-5940BE4549D1}" type="datetime1">
              <a:rPr lang="en-US" smtClean="0"/>
              <a:t>10/10/2015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55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707E8-0A2C-46E5-B3BD-1AD50BE556D0}" type="datetime1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29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5B34D-66BE-422B-AE98-5EDB690205C3}" type="datetime1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40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17164-CE01-4F78-AE09-346DB43C7759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9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Computing Platforms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Example: alarm clock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37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Scan-keyboard behavior</a:t>
            </a:r>
          </a:p>
        </p:txBody>
      </p:sp>
      <p:sp>
        <p:nvSpPr>
          <p:cNvPr id="12293" name="AutoShape 4"/>
          <p:cNvSpPr>
            <a:spLocks noChangeArrowheads="1"/>
          </p:cNvSpPr>
          <p:nvPr/>
        </p:nvSpPr>
        <p:spPr bwMode="auto">
          <a:xfrm>
            <a:off x="4191000" y="2209800"/>
            <a:ext cx="3657600" cy="609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compute button activations</a:t>
            </a:r>
          </a:p>
        </p:txBody>
      </p:sp>
      <p:sp>
        <p:nvSpPr>
          <p:cNvPr id="12294" name="AutoShape 5"/>
          <p:cNvSpPr>
            <a:spLocks noChangeArrowheads="1"/>
          </p:cNvSpPr>
          <p:nvPr/>
        </p:nvSpPr>
        <p:spPr bwMode="auto">
          <a:xfrm>
            <a:off x="5715000" y="3048000"/>
            <a:ext cx="762000" cy="6858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6"/>
          <p:cNvSpPr>
            <a:spLocks noChangeShapeType="1"/>
          </p:cNvSpPr>
          <p:nvPr/>
        </p:nvSpPr>
        <p:spPr bwMode="auto">
          <a:xfrm>
            <a:off x="6096000" y="2819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Oval 7"/>
          <p:cNvSpPr>
            <a:spLocks noChangeArrowheads="1"/>
          </p:cNvSpPr>
          <p:nvPr/>
        </p:nvSpPr>
        <p:spPr bwMode="auto">
          <a:xfrm>
            <a:off x="5943600" y="1600200"/>
            <a:ext cx="304800" cy="3048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Oval 8"/>
          <p:cNvSpPr>
            <a:spLocks noChangeArrowheads="1"/>
          </p:cNvSpPr>
          <p:nvPr/>
        </p:nvSpPr>
        <p:spPr bwMode="auto">
          <a:xfrm>
            <a:off x="6019800" y="5791200"/>
            <a:ext cx="304800" cy="3048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Oval 9"/>
          <p:cNvSpPr>
            <a:spLocks noChangeArrowheads="1"/>
          </p:cNvSpPr>
          <p:nvPr/>
        </p:nvSpPr>
        <p:spPr bwMode="auto">
          <a:xfrm>
            <a:off x="5943600" y="57150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0"/>
          <p:cNvSpPr>
            <a:spLocks noChangeShapeType="1"/>
          </p:cNvSpPr>
          <p:nvPr/>
        </p:nvSpPr>
        <p:spPr bwMode="auto">
          <a:xfrm>
            <a:off x="6096000" y="1905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AutoShape 11"/>
          <p:cNvSpPr>
            <a:spLocks noChangeArrowheads="1"/>
          </p:cNvSpPr>
          <p:nvPr/>
        </p:nvSpPr>
        <p:spPr bwMode="auto">
          <a:xfrm>
            <a:off x="1905000" y="3048000"/>
            <a:ext cx="2057400" cy="838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alarm-ready=</a:t>
            </a:r>
          </a:p>
          <a:p>
            <a:pPr algn="ctr"/>
            <a:r>
              <a:rPr lang="en-US"/>
              <a:t>true</a:t>
            </a:r>
          </a:p>
        </p:txBody>
      </p:sp>
      <p:sp>
        <p:nvSpPr>
          <p:cNvPr id="12301" name="AutoShape 12"/>
          <p:cNvSpPr>
            <a:spLocks noChangeArrowheads="1"/>
          </p:cNvSpPr>
          <p:nvPr/>
        </p:nvSpPr>
        <p:spPr bwMode="auto">
          <a:xfrm>
            <a:off x="1981200" y="4267200"/>
            <a:ext cx="2667000" cy="11430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alarm-ready=</a:t>
            </a:r>
          </a:p>
          <a:p>
            <a:pPr algn="ctr"/>
            <a:r>
              <a:rPr lang="en-US"/>
              <a:t>false</a:t>
            </a:r>
          </a:p>
          <a:p>
            <a:pPr algn="ctr"/>
            <a:r>
              <a:rPr lang="en-US"/>
              <a:t>alarm.buzzer(false)</a:t>
            </a:r>
          </a:p>
        </p:txBody>
      </p:sp>
      <p:sp>
        <p:nvSpPr>
          <p:cNvPr id="12302" name="AutoShape 14"/>
          <p:cNvSpPr>
            <a:spLocks noChangeArrowheads="1"/>
          </p:cNvSpPr>
          <p:nvPr/>
        </p:nvSpPr>
        <p:spPr bwMode="auto">
          <a:xfrm>
            <a:off x="8305800" y="2819400"/>
            <a:ext cx="2133600" cy="1295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Increment time</a:t>
            </a:r>
          </a:p>
          <a:p>
            <a:pPr algn="ctr"/>
            <a:r>
              <a:rPr lang="en-US"/>
              <a:t>tens w. rollover</a:t>
            </a:r>
          </a:p>
          <a:p>
            <a:pPr algn="ctr"/>
            <a:r>
              <a:rPr lang="en-US"/>
              <a:t>and AM/PM</a:t>
            </a:r>
          </a:p>
        </p:txBody>
      </p:sp>
      <p:sp>
        <p:nvSpPr>
          <p:cNvPr id="12303" name="AutoShape 15"/>
          <p:cNvSpPr>
            <a:spLocks noChangeArrowheads="1"/>
          </p:cNvSpPr>
          <p:nvPr/>
        </p:nvSpPr>
        <p:spPr bwMode="auto">
          <a:xfrm>
            <a:off x="8305800" y="4343400"/>
            <a:ext cx="2133600" cy="1295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Increment time</a:t>
            </a:r>
          </a:p>
          <a:p>
            <a:pPr algn="ctr"/>
            <a:r>
              <a:rPr lang="en-US"/>
              <a:t>ones w. rollover</a:t>
            </a:r>
          </a:p>
          <a:p>
            <a:pPr algn="ctr"/>
            <a:r>
              <a:rPr lang="en-US"/>
              <a:t>and AM/PM</a:t>
            </a:r>
          </a:p>
        </p:txBody>
      </p:sp>
      <p:sp>
        <p:nvSpPr>
          <p:cNvPr id="12304" name="AutoShape 16"/>
          <p:cNvSpPr>
            <a:spLocks noChangeArrowheads="1"/>
          </p:cNvSpPr>
          <p:nvPr/>
        </p:nvSpPr>
        <p:spPr bwMode="auto">
          <a:xfrm>
            <a:off x="5105400" y="4495800"/>
            <a:ext cx="2057400" cy="1066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save button</a:t>
            </a:r>
          </a:p>
          <a:p>
            <a:pPr algn="ctr"/>
            <a:r>
              <a:rPr lang="en-US"/>
              <a:t>states</a:t>
            </a:r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>
            <a:off x="6172200" y="5562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 flipV="1">
            <a:off x="3962400" y="3276600"/>
            <a:ext cx="1752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 flipH="1">
            <a:off x="4572000" y="3733800"/>
            <a:ext cx="1447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 flipV="1">
            <a:off x="6477000" y="3352800"/>
            <a:ext cx="1828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Line 21"/>
          <p:cNvSpPr>
            <a:spLocks noChangeShapeType="1"/>
          </p:cNvSpPr>
          <p:nvPr/>
        </p:nvSpPr>
        <p:spPr bwMode="auto">
          <a:xfrm>
            <a:off x="6477000" y="3429000"/>
            <a:ext cx="1828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3962400" y="3657600"/>
            <a:ext cx="1295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1" name="Line 23"/>
          <p:cNvSpPr>
            <a:spLocks noChangeShapeType="1"/>
          </p:cNvSpPr>
          <p:nvPr/>
        </p:nvSpPr>
        <p:spPr bwMode="auto">
          <a:xfrm>
            <a:off x="4648200" y="5029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 flipH="1">
            <a:off x="7162800" y="49530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Line 25"/>
          <p:cNvSpPr>
            <a:spLocks noChangeShapeType="1"/>
          </p:cNvSpPr>
          <p:nvPr/>
        </p:nvSpPr>
        <p:spPr bwMode="auto">
          <a:xfrm flipH="1">
            <a:off x="7162800" y="3962400"/>
            <a:ext cx="1143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4403725" y="2860675"/>
            <a:ext cx="10599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Alarm-on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4860925" y="3622675"/>
            <a:ext cx="10768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Alarm-off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8077201" y="1676400"/>
            <a:ext cx="144821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Set-time and</a:t>
            </a:r>
          </a:p>
          <a:p>
            <a:r>
              <a:rPr lang="en-US"/>
              <a:t>not set-alarm</a:t>
            </a:r>
          </a:p>
          <a:p>
            <a:r>
              <a:rPr lang="en-US"/>
              <a:t>and hours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7315201" y="5410200"/>
            <a:ext cx="144821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Set-time and</a:t>
            </a:r>
          </a:p>
          <a:p>
            <a:r>
              <a:rPr lang="en-US"/>
              <a:t>not set-alarm</a:t>
            </a:r>
          </a:p>
          <a:p>
            <a:r>
              <a:rPr lang="en-US"/>
              <a:t>and minutes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06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System architecture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Includes:</a:t>
            </a:r>
          </a:p>
          <a:p>
            <a:pPr lvl="1"/>
            <a:r>
              <a:rPr lang="en-US" smtClean="0"/>
              <a:t>periodic behavior (clock);</a:t>
            </a:r>
          </a:p>
          <a:p>
            <a:pPr lvl="1"/>
            <a:r>
              <a:rPr lang="en-US" smtClean="0"/>
              <a:t>aperiodic behavior (buttons, buzzer activation).</a:t>
            </a:r>
          </a:p>
          <a:p>
            <a:r>
              <a:rPr lang="en-US" smtClean="0"/>
              <a:t>Two major software components:</a:t>
            </a:r>
          </a:p>
          <a:p>
            <a:pPr lvl="1"/>
            <a:r>
              <a:rPr lang="en-US" smtClean="0"/>
              <a:t>interrupt-driven routine updates time;</a:t>
            </a:r>
          </a:p>
          <a:p>
            <a:pPr lvl="1"/>
            <a:r>
              <a:rPr lang="en-US" smtClean="0"/>
              <a:t>foreground program deals with buttons, commands.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679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Interrupt-driven routine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Timer probably can’t handle one-minute interrupt interval.</a:t>
            </a:r>
          </a:p>
          <a:p>
            <a:r>
              <a:rPr lang="en-US" smtClean="0"/>
              <a:t>Use software variable to convert interrupt frequency to seconds.</a:t>
            </a:r>
          </a:p>
        </p:txBody>
      </p:sp>
    </p:spTree>
    <p:extLst>
      <p:ext uri="{BB962C8B-B14F-4D97-AF65-F5344CB8AC3E}">
        <p14:creationId xmlns:p14="http://schemas.microsoft.com/office/powerpoint/2010/main" val="37931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Foreground program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Operates as while loop: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while (TRUE) {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	read_buttons(button_values);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	process_command(button_values);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	check_alarm();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}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3789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Testing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Component testing:</a:t>
            </a:r>
          </a:p>
          <a:p>
            <a:pPr lvl="1"/>
            <a:r>
              <a:rPr lang="en-US" smtClean="0"/>
              <a:t>test interrupt code on the platform;</a:t>
            </a:r>
          </a:p>
          <a:p>
            <a:pPr lvl="1"/>
            <a:r>
              <a:rPr lang="en-US" smtClean="0"/>
              <a:t>can test foreground program using a mock-up.</a:t>
            </a:r>
          </a:p>
          <a:p>
            <a:r>
              <a:rPr lang="en-US" smtClean="0"/>
              <a:t>System testing:</a:t>
            </a:r>
          </a:p>
          <a:p>
            <a:pPr lvl="1"/>
            <a:r>
              <a:rPr lang="en-US" smtClean="0"/>
              <a:t>relatively few components to integrate;</a:t>
            </a:r>
          </a:p>
          <a:p>
            <a:pPr lvl="1"/>
            <a:r>
              <a:rPr lang="en-US" smtClean="0"/>
              <a:t>check clock accuracy;</a:t>
            </a:r>
          </a:p>
          <a:p>
            <a:pPr lvl="1"/>
            <a:r>
              <a:rPr lang="en-US" smtClean="0"/>
              <a:t>check recognition of buttons, buzzer, etc.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393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Alarm clock interface</a:t>
            </a:r>
          </a:p>
        </p:txBody>
      </p:sp>
      <p:sp>
        <p:nvSpPr>
          <p:cNvPr id="5125" name="AutoShape 4"/>
          <p:cNvSpPr>
            <a:spLocks noChangeArrowheads="1"/>
          </p:cNvSpPr>
          <p:nvPr/>
        </p:nvSpPr>
        <p:spPr bwMode="auto">
          <a:xfrm>
            <a:off x="3200400" y="2590800"/>
            <a:ext cx="381000" cy="838200"/>
          </a:xfrm>
          <a:prstGeom prst="parallelogram">
            <a:avLst>
              <a:gd name="adj" fmla="val 25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26" name="AutoShape 5"/>
          <p:cNvSpPr>
            <a:spLocks noChangeArrowheads="1"/>
          </p:cNvSpPr>
          <p:nvPr/>
        </p:nvSpPr>
        <p:spPr bwMode="auto">
          <a:xfrm>
            <a:off x="3124200" y="3505200"/>
            <a:ext cx="381000" cy="838200"/>
          </a:xfrm>
          <a:prstGeom prst="parallelogram">
            <a:avLst>
              <a:gd name="adj" fmla="val 25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27" name="AutoShape 6"/>
          <p:cNvSpPr>
            <a:spLocks noChangeArrowheads="1"/>
          </p:cNvSpPr>
          <p:nvPr/>
        </p:nvSpPr>
        <p:spPr bwMode="auto">
          <a:xfrm>
            <a:off x="3886200" y="2590800"/>
            <a:ext cx="381000" cy="838200"/>
          </a:xfrm>
          <a:prstGeom prst="parallelogram">
            <a:avLst>
              <a:gd name="adj" fmla="val 25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28" name="AutoShape 7"/>
          <p:cNvSpPr>
            <a:spLocks noChangeArrowheads="1"/>
          </p:cNvSpPr>
          <p:nvPr/>
        </p:nvSpPr>
        <p:spPr bwMode="auto">
          <a:xfrm>
            <a:off x="3810000" y="3505200"/>
            <a:ext cx="381000" cy="838200"/>
          </a:xfrm>
          <a:prstGeom prst="parallelogram">
            <a:avLst>
              <a:gd name="adj" fmla="val 25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29" name="AutoShape 8"/>
          <p:cNvSpPr>
            <a:spLocks noChangeArrowheads="1"/>
          </p:cNvSpPr>
          <p:nvPr/>
        </p:nvSpPr>
        <p:spPr bwMode="auto">
          <a:xfrm>
            <a:off x="4876800" y="2590800"/>
            <a:ext cx="381000" cy="838200"/>
          </a:xfrm>
          <a:prstGeom prst="parallelogram">
            <a:avLst>
              <a:gd name="adj" fmla="val 25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30" name="AutoShape 9"/>
          <p:cNvSpPr>
            <a:spLocks noChangeArrowheads="1"/>
          </p:cNvSpPr>
          <p:nvPr/>
        </p:nvSpPr>
        <p:spPr bwMode="auto">
          <a:xfrm>
            <a:off x="4800600" y="3505200"/>
            <a:ext cx="381000" cy="838200"/>
          </a:xfrm>
          <a:prstGeom prst="parallelogram">
            <a:avLst>
              <a:gd name="adj" fmla="val 25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31" name="AutoShape 12"/>
          <p:cNvSpPr>
            <a:spLocks noChangeArrowheads="1"/>
          </p:cNvSpPr>
          <p:nvPr/>
        </p:nvSpPr>
        <p:spPr bwMode="auto">
          <a:xfrm>
            <a:off x="4191000" y="4114800"/>
            <a:ext cx="609600" cy="228600"/>
          </a:xfrm>
          <a:prstGeom prst="parallelogram">
            <a:avLst>
              <a:gd name="adj" fmla="val 6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32" name="AutoShape 13"/>
          <p:cNvSpPr>
            <a:spLocks noChangeArrowheads="1"/>
          </p:cNvSpPr>
          <p:nvPr/>
        </p:nvSpPr>
        <p:spPr bwMode="auto">
          <a:xfrm>
            <a:off x="4267200" y="3352800"/>
            <a:ext cx="609600" cy="228600"/>
          </a:xfrm>
          <a:prstGeom prst="parallelogram">
            <a:avLst>
              <a:gd name="adj" fmla="val 6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33" name="AutoShape 14"/>
          <p:cNvSpPr>
            <a:spLocks noChangeArrowheads="1"/>
          </p:cNvSpPr>
          <p:nvPr/>
        </p:nvSpPr>
        <p:spPr bwMode="auto">
          <a:xfrm>
            <a:off x="4267200" y="2590800"/>
            <a:ext cx="609600" cy="228600"/>
          </a:xfrm>
          <a:prstGeom prst="parallelogram">
            <a:avLst>
              <a:gd name="adj" fmla="val 6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34" name="Oval 15"/>
          <p:cNvSpPr>
            <a:spLocks noChangeArrowheads="1"/>
          </p:cNvSpPr>
          <p:nvPr/>
        </p:nvSpPr>
        <p:spPr bwMode="auto">
          <a:xfrm>
            <a:off x="5562600" y="2971800"/>
            <a:ext cx="304800" cy="3048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35" name="Oval 16"/>
          <p:cNvSpPr>
            <a:spLocks noChangeArrowheads="1"/>
          </p:cNvSpPr>
          <p:nvPr/>
        </p:nvSpPr>
        <p:spPr bwMode="auto">
          <a:xfrm>
            <a:off x="5562600" y="3733800"/>
            <a:ext cx="304800" cy="3048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36" name="AutoShape 17"/>
          <p:cNvSpPr>
            <a:spLocks noChangeArrowheads="1"/>
          </p:cNvSpPr>
          <p:nvPr/>
        </p:nvSpPr>
        <p:spPr bwMode="auto">
          <a:xfrm>
            <a:off x="6172200" y="2590800"/>
            <a:ext cx="381000" cy="838200"/>
          </a:xfrm>
          <a:prstGeom prst="parallelogram">
            <a:avLst>
              <a:gd name="adj" fmla="val 25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37" name="AutoShape 18"/>
          <p:cNvSpPr>
            <a:spLocks noChangeArrowheads="1"/>
          </p:cNvSpPr>
          <p:nvPr/>
        </p:nvSpPr>
        <p:spPr bwMode="auto">
          <a:xfrm>
            <a:off x="6096000" y="3505200"/>
            <a:ext cx="381000" cy="838200"/>
          </a:xfrm>
          <a:prstGeom prst="parallelogram">
            <a:avLst>
              <a:gd name="adj" fmla="val 25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38" name="AutoShape 19"/>
          <p:cNvSpPr>
            <a:spLocks noChangeArrowheads="1"/>
          </p:cNvSpPr>
          <p:nvPr/>
        </p:nvSpPr>
        <p:spPr bwMode="auto">
          <a:xfrm>
            <a:off x="7162800" y="2590800"/>
            <a:ext cx="381000" cy="838200"/>
          </a:xfrm>
          <a:prstGeom prst="parallelogram">
            <a:avLst>
              <a:gd name="adj" fmla="val 25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39" name="AutoShape 20"/>
          <p:cNvSpPr>
            <a:spLocks noChangeArrowheads="1"/>
          </p:cNvSpPr>
          <p:nvPr/>
        </p:nvSpPr>
        <p:spPr bwMode="auto">
          <a:xfrm>
            <a:off x="7086600" y="3505200"/>
            <a:ext cx="381000" cy="838200"/>
          </a:xfrm>
          <a:prstGeom prst="parallelogram">
            <a:avLst>
              <a:gd name="adj" fmla="val 25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40" name="AutoShape 21"/>
          <p:cNvSpPr>
            <a:spLocks noChangeArrowheads="1"/>
          </p:cNvSpPr>
          <p:nvPr/>
        </p:nvSpPr>
        <p:spPr bwMode="auto">
          <a:xfrm>
            <a:off x="6477000" y="4114800"/>
            <a:ext cx="609600" cy="228600"/>
          </a:xfrm>
          <a:prstGeom prst="parallelogram">
            <a:avLst>
              <a:gd name="adj" fmla="val 6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41" name="AutoShape 22"/>
          <p:cNvSpPr>
            <a:spLocks noChangeArrowheads="1"/>
          </p:cNvSpPr>
          <p:nvPr/>
        </p:nvSpPr>
        <p:spPr bwMode="auto">
          <a:xfrm>
            <a:off x="6553200" y="3352800"/>
            <a:ext cx="609600" cy="228600"/>
          </a:xfrm>
          <a:prstGeom prst="parallelogram">
            <a:avLst>
              <a:gd name="adj" fmla="val 6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42" name="AutoShape 23"/>
          <p:cNvSpPr>
            <a:spLocks noChangeArrowheads="1"/>
          </p:cNvSpPr>
          <p:nvPr/>
        </p:nvSpPr>
        <p:spPr bwMode="auto">
          <a:xfrm>
            <a:off x="6553200" y="2590800"/>
            <a:ext cx="609600" cy="228600"/>
          </a:xfrm>
          <a:prstGeom prst="parallelogram">
            <a:avLst>
              <a:gd name="adj" fmla="val 6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43" name="AutoShape 24"/>
          <p:cNvSpPr>
            <a:spLocks noChangeArrowheads="1"/>
          </p:cNvSpPr>
          <p:nvPr/>
        </p:nvSpPr>
        <p:spPr bwMode="auto">
          <a:xfrm>
            <a:off x="7772400" y="2590800"/>
            <a:ext cx="381000" cy="838200"/>
          </a:xfrm>
          <a:prstGeom prst="parallelogram">
            <a:avLst>
              <a:gd name="adj" fmla="val 25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44" name="AutoShape 25"/>
          <p:cNvSpPr>
            <a:spLocks noChangeArrowheads="1"/>
          </p:cNvSpPr>
          <p:nvPr/>
        </p:nvSpPr>
        <p:spPr bwMode="auto">
          <a:xfrm>
            <a:off x="7696200" y="3505200"/>
            <a:ext cx="381000" cy="838200"/>
          </a:xfrm>
          <a:prstGeom prst="parallelogram">
            <a:avLst>
              <a:gd name="adj" fmla="val 25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45" name="AutoShape 26"/>
          <p:cNvSpPr>
            <a:spLocks noChangeArrowheads="1"/>
          </p:cNvSpPr>
          <p:nvPr/>
        </p:nvSpPr>
        <p:spPr bwMode="auto">
          <a:xfrm>
            <a:off x="8763000" y="2590800"/>
            <a:ext cx="381000" cy="838200"/>
          </a:xfrm>
          <a:prstGeom prst="parallelogram">
            <a:avLst>
              <a:gd name="adj" fmla="val 25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46" name="AutoShape 27"/>
          <p:cNvSpPr>
            <a:spLocks noChangeArrowheads="1"/>
          </p:cNvSpPr>
          <p:nvPr/>
        </p:nvSpPr>
        <p:spPr bwMode="auto">
          <a:xfrm>
            <a:off x="8686800" y="3505200"/>
            <a:ext cx="381000" cy="838200"/>
          </a:xfrm>
          <a:prstGeom prst="parallelogram">
            <a:avLst>
              <a:gd name="adj" fmla="val 25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47" name="AutoShape 28"/>
          <p:cNvSpPr>
            <a:spLocks noChangeArrowheads="1"/>
          </p:cNvSpPr>
          <p:nvPr/>
        </p:nvSpPr>
        <p:spPr bwMode="auto">
          <a:xfrm>
            <a:off x="8077200" y="4114800"/>
            <a:ext cx="609600" cy="228600"/>
          </a:xfrm>
          <a:prstGeom prst="parallelogram">
            <a:avLst>
              <a:gd name="adj" fmla="val 6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48" name="AutoShape 29"/>
          <p:cNvSpPr>
            <a:spLocks noChangeArrowheads="1"/>
          </p:cNvSpPr>
          <p:nvPr/>
        </p:nvSpPr>
        <p:spPr bwMode="auto">
          <a:xfrm>
            <a:off x="8153400" y="3352800"/>
            <a:ext cx="609600" cy="228600"/>
          </a:xfrm>
          <a:prstGeom prst="parallelogram">
            <a:avLst>
              <a:gd name="adj" fmla="val 6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49" name="AutoShape 30"/>
          <p:cNvSpPr>
            <a:spLocks noChangeArrowheads="1"/>
          </p:cNvSpPr>
          <p:nvPr/>
        </p:nvSpPr>
        <p:spPr bwMode="auto">
          <a:xfrm>
            <a:off x="8153400" y="2590800"/>
            <a:ext cx="609600" cy="228600"/>
          </a:xfrm>
          <a:prstGeom prst="parallelogram">
            <a:avLst>
              <a:gd name="adj" fmla="val 6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50" name="Oval 31"/>
          <p:cNvSpPr>
            <a:spLocks noChangeArrowheads="1"/>
          </p:cNvSpPr>
          <p:nvPr/>
        </p:nvSpPr>
        <p:spPr bwMode="auto">
          <a:xfrm>
            <a:off x="5029200" y="1981200"/>
            <a:ext cx="30480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1" name="Text Box 32"/>
          <p:cNvSpPr txBox="1">
            <a:spLocks noChangeArrowheads="1"/>
          </p:cNvSpPr>
          <p:nvPr/>
        </p:nvSpPr>
        <p:spPr bwMode="auto">
          <a:xfrm>
            <a:off x="3565526" y="1870075"/>
            <a:ext cx="104227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Alarm on</a:t>
            </a:r>
          </a:p>
        </p:txBody>
      </p:sp>
      <p:sp>
        <p:nvSpPr>
          <p:cNvPr id="5152" name="Oval 33"/>
          <p:cNvSpPr>
            <a:spLocks noChangeArrowheads="1"/>
          </p:cNvSpPr>
          <p:nvPr/>
        </p:nvSpPr>
        <p:spPr bwMode="auto">
          <a:xfrm>
            <a:off x="6172200" y="1981200"/>
            <a:ext cx="30480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3" name="Text Box 34"/>
          <p:cNvSpPr txBox="1">
            <a:spLocks noChangeArrowheads="1"/>
          </p:cNvSpPr>
          <p:nvPr/>
        </p:nvSpPr>
        <p:spPr bwMode="auto">
          <a:xfrm>
            <a:off x="6781800" y="1905000"/>
            <a:ext cx="10592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Alarm off</a:t>
            </a:r>
          </a:p>
        </p:txBody>
      </p:sp>
      <p:sp>
        <p:nvSpPr>
          <p:cNvPr id="5154" name="Rectangle 35"/>
          <p:cNvSpPr>
            <a:spLocks noChangeArrowheads="1"/>
          </p:cNvSpPr>
          <p:nvPr/>
        </p:nvSpPr>
        <p:spPr bwMode="auto">
          <a:xfrm>
            <a:off x="3276600" y="4572000"/>
            <a:ext cx="5562600" cy="3048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155" name="Text Box 36"/>
          <p:cNvSpPr txBox="1">
            <a:spLocks noChangeArrowheads="1"/>
          </p:cNvSpPr>
          <p:nvPr/>
        </p:nvSpPr>
        <p:spPr bwMode="auto">
          <a:xfrm>
            <a:off x="9236280" y="4460876"/>
            <a:ext cx="74571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Alarm</a:t>
            </a:r>
          </a:p>
          <a:p>
            <a:pPr algn="ctr"/>
            <a:r>
              <a:rPr lang="en-US"/>
              <a:t>ready</a:t>
            </a:r>
          </a:p>
        </p:txBody>
      </p:sp>
      <p:sp>
        <p:nvSpPr>
          <p:cNvPr id="5156" name="Oval 37"/>
          <p:cNvSpPr>
            <a:spLocks noChangeArrowheads="1"/>
          </p:cNvSpPr>
          <p:nvPr/>
        </p:nvSpPr>
        <p:spPr bwMode="auto">
          <a:xfrm>
            <a:off x="4343400" y="5105400"/>
            <a:ext cx="30480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7" name="Oval 38"/>
          <p:cNvSpPr>
            <a:spLocks noChangeArrowheads="1"/>
          </p:cNvSpPr>
          <p:nvPr/>
        </p:nvSpPr>
        <p:spPr bwMode="auto">
          <a:xfrm>
            <a:off x="5486400" y="5105400"/>
            <a:ext cx="30480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8" name="Oval 39"/>
          <p:cNvSpPr>
            <a:spLocks noChangeArrowheads="1"/>
          </p:cNvSpPr>
          <p:nvPr/>
        </p:nvSpPr>
        <p:spPr bwMode="auto">
          <a:xfrm>
            <a:off x="6553200" y="5105400"/>
            <a:ext cx="30480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9" name="Oval 40"/>
          <p:cNvSpPr>
            <a:spLocks noChangeArrowheads="1"/>
          </p:cNvSpPr>
          <p:nvPr/>
        </p:nvSpPr>
        <p:spPr bwMode="auto">
          <a:xfrm>
            <a:off x="7543800" y="5105400"/>
            <a:ext cx="30480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60" name="Text Box 41"/>
          <p:cNvSpPr txBox="1">
            <a:spLocks noChangeArrowheads="1"/>
          </p:cNvSpPr>
          <p:nvPr/>
        </p:nvSpPr>
        <p:spPr bwMode="auto">
          <a:xfrm>
            <a:off x="4169615" y="5410201"/>
            <a:ext cx="61427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set</a:t>
            </a:r>
          </a:p>
          <a:p>
            <a:pPr algn="ctr"/>
            <a:r>
              <a:rPr lang="en-US"/>
              <a:t>time</a:t>
            </a:r>
          </a:p>
        </p:txBody>
      </p:sp>
      <p:sp>
        <p:nvSpPr>
          <p:cNvPr id="5161" name="Text Box 42"/>
          <p:cNvSpPr txBox="1">
            <a:spLocks noChangeArrowheads="1"/>
          </p:cNvSpPr>
          <p:nvPr/>
        </p:nvSpPr>
        <p:spPr bwMode="auto">
          <a:xfrm>
            <a:off x="5334313" y="5410201"/>
            <a:ext cx="7232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set</a:t>
            </a:r>
          </a:p>
          <a:p>
            <a:pPr algn="ctr"/>
            <a:r>
              <a:rPr lang="en-US"/>
              <a:t>alarm</a:t>
            </a:r>
          </a:p>
        </p:txBody>
      </p:sp>
      <p:sp>
        <p:nvSpPr>
          <p:cNvPr id="5162" name="Text Box 43"/>
          <p:cNvSpPr txBox="1">
            <a:spLocks noChangeArrowheads="1"/>
          </p:cNvSpPr>
          <p:nvPr/>
        </p:nvSpPr>
        <p:spPr bwMode="auto">
          <a:xfrm>
            <a:off x="6447600" y="5410200"/>
            <a:ext cx="6303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hour</a:t>
            </a:r>
          </a:p>
        </p:txBody>
      </p:sp>
      <p:sp>
        <p:nvSpPr>
          <p:cNvPr id="5163" name="Text Box 44"/>
          <p:cNvSpPr txBox="1">
            <a:spLocks noChangeArrowheads="1"/>
          </p:cNvSpPr>
          <p:nvPr/>
        </p:nvSpPr>
        <p:spPr bwMode="auto">
          <a:xfrm>
            <a:off x="7251025" y="5410200"/>
            <a:ext cx="8554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minute</a:t>
            </a:r>
          </a:p>
        </p:txBody>
      </p:sp>
      <p:sp>
        <p:nvSpPr>
          <p:cNvPr id="5164" name="Line 45"/>
          <p:cNvSpPr>
            <a:spLocks noChangeShapeType="1"/>
          </p:cNvSpPr>
          <p:nvPr/>
        </p:nvSpPr>
        <p:spPr bwMode="auto">
          <a:xfrm flipV="1">
            <a:off x="2286000" y="4191000"/>
            <a:ext cx="762000" cy="83820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65" name="Text Box 46"/>
          <p:cNvSpPr txBox="1">
            <a:spLocks noChangeArrowheads="1"/>
          </p:cNvSpPr>
          <p:nvPr/>
        </p:nvSpPr>
        <p:spPr bwMode="auto">
          <a:xfrm>
            <a:off x="1965326" y="5070475"/>
            <a:ext cx="5961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66FF"/>
                </a:solidFill>
              </a:rPr>
              <a:t>light</a:t>
            </a:r>
            <a:endParaRPr lang="en-US"/>
          </a:p>
        </p:txBody>
      </p:sp>
      <p:sp>
        <p:nvSpPr>
          <p:cNvPr id="5166" name="Line 47"/>
          <p:cNvSpPr>
            <a:spLocks noChangeShapeType="1"/>
          </p:cNvSpPr>
          <p:nvPr/>
        </p:nvSpPr>
        <p:spPr bwMode="auto">
          <a:xfrm flipH="1" flipV="1">
            <a:off x="7924800" y="5334000"/>
            <a:ext cx="990600" cy="45720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67" name="Text Box 48"/>
          <p:cNvSpPr txBox="1">
            <a:spLocks noChangeArrowheads="1"/>
          </p:cNvSpPr>
          <p:nvPr/>
        </p:nvSpPr>
        <p:spPr bwMode="auto">
          <a:xfrm>
            <a:off x="8823326" y="5756275"/>
            <a:ext cx="82035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66FF"/>
                </a:solidFill>
              </a:rPr>
              <a:t>button</a:t>
            </a:r>
            <a:endParaRPr lang="en-US"/>
          </a:p>
        </p:txBody>
      </p:sp>
      <p:sp>
        <p:nvSpPr>
          <p:cNvPr id="5168" name="Oval 49"/>
          <p:cNvSpPr>
            <a:spLocks noChangeArrowheads="1"/>
          </p:cNvSpPr>
          <p:nvPr/>
        </p:nvSpPr>
        <p:spPr bwMode="auto">
          <a:xfrm>
            <a:off x="2667000" y="266700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69" name="Text Box 50"/>
          <p:cNvSpPr txBox="1">
            <a:spLocks noChangeArrowheads="1"/>
          </p:cNvSpPr>
          <p:nvPr/>
        </p:nvSpPr>
        <p:spPr bwMode="auto">
          <a:xfrm>
            <a:off x="1981200" y="2590800"/>
            <a:ext cx="5004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PM</a:t>
            </a:r>
          </a:p>
        </p:txBody>
      </p:sp>
      <p:sp>
        <p:nvSpPr>
          <p:cNvPr id="5170" name="AutoShape 51"/>
          <p:cNvSpPr>
            <a:spLocks noChangeArrowheads="1"/>
          </p:cNvSpPr>
          <p:nvPr/>
        </p:nvSpPr>
        <p:spPr bwMode="auto">
          <a:xfrm>
            <a:off x="9296400" y="2057400"/>
            <a:ext cx="1066800" cy="12192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buzzer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8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Operations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Set time: hold set time, depress hour, minute.</a:t>
            </a:r>
          </a:p>
          <a:p>
            <a:r>
              <a:rPr lang="en-US" smtClean="0"/>
              <a:t>Set alarm time: hold set alarm, depress hour, minute.</a:t>
            </a:r>
          </a:p>
          <a:p>
            <a:r>
              <a:rPr lang="en-US" smtClean="0"/>
              <a:t>Turn alarm on/off: depress alarm on/off.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15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Alarm clock requirements</a:t>
            </a:r>
          </a:p>
        </p:txBody>
      </p:sp>
      <p:graphicFrame>
        <p:nvGraphicFramePr>
          <p:cNvPr id="1026" name="Object 3"/>
          <p:cNvGraphicFramePr>
            <a:graphicFrameLocks noGrp="1" noChangeAspect="1"/>
          </p:cNvGraphicFramePr>
          <p:nvPr>
            <p:ph type="tbl" idx="1"/>
          </p:nvPr>
        </p:nvGraphicFramePr>
        <p:xfrm>
          <a:off x="2293938" y="1978026"/>
          <a:ext cx="7815262" cy="487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Document" r:id="rId3" imgW="7834680" imgH="5372280" progId="Word.Document.8">
                  <p:embed/>
                </p:oleObj>
              </mc:Choice>
              <mc:Fallback>
                <p:oleObj name="Document" r:id="rId3" imgW="7834680" imgH="53722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3938" y="1978026"/>
                        <a:ext cx="7815262" cy="4879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30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Alarm clock class diagram</a:t>
            </a:r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2209800" y="27432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Lights*</a:t>
            </a:r>
            <a:endParaRPr lang="en-US"/>
          </a:p>
        </p:txBody>
      </p:sp>
      <p:sp>
        <p:nvSpPr>
          <p:cNvPr id="7174" name="Rectangle 5"/>
          <p:cNvSpPr>
            <a:spLocks noChangeArrowheads="1"/>
          </p:cNvSpPr>
          <p:nvPr/>
        </p:nvSpPr>
        <p:spPr bwMode="auto">
          <a:xfrm>
            <a:off x="4953000" y="27432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Display</a:t>
            </a:r>
            <a:endParaRPr lang="en-US"/>
          </a:p>
        </p:txBody>
      </p:sp>
      <p:sp>
        <p:nvSpPr>
          <p:cNvPr id="7175" name="Rectangle 6"/>
          <p:cNvSpPr>
            <a:spLocks noChangeArrowheads="1"/>
          </p:cNvSpPr>
          <p:nvPr/>
        </p:nvSpPr>
        <p:spPr bwMode="auto">
          <a:xfrm>
            <a:off x="7620000" y="27432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Mechanism</a:t>
            </a:r>
            <a:endParaRPr lang="en-US"/>
          </a:p>
        </p:txBody>
      </p:sp>
      <p:sp>
        <p:nvSpPr>
          <p:cNvPr id="7176" name="Rectangle 7"/>
          <p:cNvSpPr>
            <a:spLocks noChangeArrowheads="1"/>
          </p:cNvSpPr>
          <p:nvPr/>
        </p:nvSpPr>
        <p:spPr bwMode="auto">
          <a:xfrm>
            <a:off x="4953000" y="38862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Buttons*</a:t>
            </a:r>
            <a:endParaRPr lang="en-US"/>
          </a:p>
        </p:txBody>
      </p:sp>
      <p:sp>
        <p:nvSpPr>
          <p:cNvPr id="7177" name="Rectangle 8"/>
          <p:cNvSpPr>
            <a:spLocks noChangeArrowheads="1"/>
          </p:cNvSpPr>
          <p:nvPr/>
        </p:nvSpPr>
        <p:spPr bwMode="auto">
          <a:xfrm>
            <a:off x="4953000" y="49530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Speaker*</a:t>
            </a:r>
            <a:endParaRPr lang="en-US"/>
          </a:p>
        </p:txBody>
      </p:sp>
      <p:sp>
        <p:nvSpPr>
          <p:cNvPr id="7178" name="Line 9"/>
          <p:cNvSpPr>
            <a:spLocks noChangeShapeType="1"/>
          </p:cNvSpPr>
          <p:nvPr/>
        </p:nvSpPr>
        <p:spPr bwMode="auto">
          <a:xfrm>
            <a:off x="4038600" y="2971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Line 10"/>
          <p:cNvSpPr>
            <a:spLocks noChangeShapeType="1"/>
          </p:cNvSpPr>
          <p:nvPr/>
        </p:nvSpPr>
        <p:spPr bwMode="auto">
          <a:xfrm>
            <a:off x="6781800" y="2971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Line 11"/>
          <p:cNvSpPr>
            <a:spLocks noChangeShapeType="1"/>
          </p:cNvSpPr>
          <p:nvPr/>
        </p:nvSpPr>
        <p:spPr bwMode="auto">
          <a:xfrm flipV="1">
            <a:off x="6781800" y="327660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Line 12"/>
          <p:cNvSpPr>
            <a:spLocks noChangeShapeType="1"/>
          </p:cNvSpPr>
          <p:nvPr/>
        </p:nvSpPr>
        <p:spPr bwMode="auto">
          <a:xfrm flipV="1">
            <a:off x="6781800" y="3276600"/>
            <a:ext cx="16002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Text Box 13"/>
          <p:cNvSpPr txBox="1">
            <a:spLocks noChangeArrowheads="1"/>
          </p:cNvSpPr>
          <p:nvPr/>
        </p:nvSpPr>
        <p:spPr bwMode="auto">
          <a:xfrm>
            <a:off x="4114800" y="24384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7183" name="Text Box 14"/>
          <p:cNvSpPr txBox="1">
            <a:spLocks noChangeArrowheads="1"/>
          </p:cNvSpPr>
          <p:nvPr/>
        </p:nvSpPr>
        <p:spPr bwMode="auto">
          <a:xfrm>
            <a:off x="4572000" y="24384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7184" name="Text Box 15"/>
          <p:cNvSpPr txBox="1">
            <a:spLocks noChangeArrowheads="1"/>
          </p:cNvSpPr>
          <p:nvPr/>
        </p:nvSpPr>
        <p:spPr bwMode="auto">
          <a:xfrm>
            <a:off x="6781800" y="25146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7185" name="Text Box 16"/>
          <p:cNvSpPr txBox="1">
            <a:spLocks noChangeArrowheads="1"/>
          </p:cNvSpPr>
          <p:nvPr/>
        </p:nvSpPr>
        <p:spPr bwMode="auto">
          <a:xfrm>
            <a:off x="7239000" y="25146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7186" name="Text Box 17"/>
          <p:cNvSpPr txBox="1">
            <a:spLocks noChangeArrowheads="1"/>
          </p:cNvSpPr>
          <p:nvPr/>
        </p:nvSpPr>
        <p:spPr bwMode="auto">
          <a:xfrm>
            <a:off x="6705600" y="35052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7187" name="Text Box 18"/>
          <p:cNvSpPr txBox="1">
            <a:spLocks noChangeArrowheads="1"/>
          </p:cNvSpPr>
          <p:nvPr/>
        </p:nvSpPr>
        <p:spPr bwMode="auto">
          <a:xfrm>
            <a:off x="7162800" y="30480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7188" name="Text Box 19"/>
          <p:cNvSpPr txBox="1">
            <a:spLocks noChangeArrowheads="1"/>
          </p:cNvSpPr>
          <p:nvPr/>
        </p:nvSpPr>
        <p:spPr bwMode="auto">
          <a:xfrm>
            <a:off x="6934200" y="51054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7189" name="Text Box 20"/>
          <p:cNvSpPr txBox="1">
            <a:spLocks noChangeArrowheads="1"/>
          </p:cNvSpPr>
          <p:nvPr/>
        </p:nvSpPr>
        <p:spPr bwMode="auto">
          <a:xfrm>
            <a:off x="8382000" y="32004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48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Alarm clock physical classes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1905000" y="1828800"/>
            <a:ext cx="2438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Lights*</a:t>
            </a:r>
            <a:endParaRPr lang="en-US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1905000" y="2362200"/>
            <a:ext cx="2438400" cy="457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1905000" y="2819400"/>
            <a:ext cx="2438400" cy="2209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digit-val()</a:t>
            </a:r>
          </a:p>
          <a:p>
            <a:r>
              <a:rPr lang="en-US"/>
              <a:t>digit-scan()</a:t>
            </a:r>
          </a:p>
          <a:p>
            <a:r>
              <a:rPr lang="en-US"/>
              <a:t>alarm-on-light()</a:t>
            </a:r>
          </a:p>
          <a:p>
            <a:r>
              <a:rPr lang="en-US"/>
              <a:t>PM-light()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4724400" y="1828800"/>
            <a:ext cx="2667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Buttons*</a:t>
            </a:r>
            <a:endParaRPr lang="en-US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4724400" y="2362200"/>
            <a:ext cx="2667000" cy="457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4724400" y="2819400"/>
            <a:ext cx="2667000" cy="2438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set-time(): boolean</a:t>
            </a:r>
          </a:p>
          <a:p>
            <a:r>
              <a:rPr lang="en-US"/>
              <a:t>set-alarm(): boolean</a:t>
            </a:r>
          </a:p>
          <a:p>
            <a:r>
              <a:rPr lang="en-US"/>
              <a:t>alarm-on(): boolean</a:t>
            </a:r>
          </a:p>
          <a:p>
            <a:r>
              <a:rPr lang="en-US"/>
              <a:t>alarm-off(): boolean</a:t>
            </a:r>
          </a:p>
          <a:p>
            <a:r>
              <a:rPr lang="en-US"/>
              <a:t>minute(): boolean</a:t>
            </a:r>
          </a:p>
          <a:p>
            <a:r>
              <a:rPr lang="en-US"/>
              <a:t>hour(): boolean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7620000" y="1828800"/>
            <a:ext cx="2438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Speaker*</a:t>
            </a:r>
            <a:endParaRPr lang="en-US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7620000" y="2362200"/>
            <a:ext cx="2438400" cy="457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7620000" y="2819400"/>
            <a:ext cx="2438400" cy="9906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buzz()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75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Display class</a:t>
            </a:r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4419600" y="1752600"/>
            <a:ext cx="3352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Display</a:t>
            </a:r>
            <a:endParaRPr lang="en-US"/>
          </a:p>
        </p:txBody>
      </p:sp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4419600" y="2286000"/>
            <a:ext cx="3352800" cy="12954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time[4]: integer</a:t>
            </a:r>
          </a:p>
          <a:p>
            <a:r>
              <a:rPr lang="en-US"/>
              <a:t>alarm-indicator: boolean</a:t>
            </a:r>
          </a:p>
          <a:p>
            <a:r>
              <a:rPr lang="en-US"/>
              <a:t>PM-indicator: boolean</a:t>
            </a:r>
          </a:p>
        </p:txBody>
      </p:sp>
      <p:sp>
        <p:nvSpPr>
          <p:cNvPr id="9223" name="Rectangle 6"/>
          <p:cNvSpPr>
            <a:spLocks noChangeArrowheads="1"/>
          </p:cNvSpPr>
          <p:nvPr/>
        </p:nvSpPr>
        <p:spPr bwMode="auto">
          <a:xfrm>
            <a:off x="4419600" y="3581400"/>
            <a:ext cx="3352800" cy="2209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set-time()</a:t>
            </a:r>
          </a:p>
          <a:p>
            <a:r>
              <a:rPr lang="en-US"/>
              <a:t>alarm-light-on()</a:t>
            </a:r>
          </a:p>
          <a:p>
            <a:r>
              <a:rPr lang="en-US"/>
              <a:t>alarm-light-off()</a:t>
            </a:r>
          </a:p>
          <a:p>
            <a:r>
              <a:rPr lang="en-US"/>
              <a:t>PM-light-on()</a:t>
            </a:r>
          </a:p>
          <a:p>
            <a:r>
              <a:rPr lang="en-US"/>
              <a:t>PM-light-off()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20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Mechanism class</a:t>
            </a:r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3962400" y="1371600"/>
            <a:ext cx="51816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Mechanism</a:t>
            </a:r>
            <a:endParaRPr lang="en-US"/>
          </a:p>
        </p:txBody>
      </p:sp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3962400" y="1905000"/>
            <a:ext cx="5181600" cy="3352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Seconds: integer</a:t>
            </a:r>
          </a:p>
          <a:p>
            <a:r>
              <a:rPr lang="en-US"/>
              <a:t>PM: boolean</a:t>
            </a:r>
          </a:p>
          <a:p>
            <a:r>
              <a:rPr lang="en-US"/>
              <a:t>tens-hours, ones-hours: boolean</a:t>
            </a:r>
          </a:p>
          <a:p>
            <a:r>
              <a:rPr lang="en-US"/>
              <a:t>tens-minutes, ones-minutes: boolean</a:t>
            </a:r>
          </a:p>
          <a:p>
            <a:r>
              <a:rPr lang="en-US"/>
              <a:t>alarm-ready: boolean</a:t>
            </a:r>
          </a:p>
          <a:p>
            <a:r>
              <a:rPr lang="en-US"/>
              <a:t>alarm-tens-hours, alarm-ones-hours:</a:t>
            </a:r>
          </a:p>
          <a:p>
            <a:r>
              <a:rPr lang="en-US"/>
              <a:t>   boolean</a:t>
            </a:r>
          </a:p>
          <a:p>
            <a:r>
              <a:rPr lang="en-US"/>
              <a:t>alarm-tens-minutes, alarm-ones-minutes:</a:t>
            </a:r>
          </a:p>
          <a:p>
            <a:r>
              <a:rPr lang="en-US"/>
              <a:t>   boolean</a:t>
            </a:r>
          </a:p>
        </p:txBody>
      </p:sp>
      <p:sp>
        <p:nvSpPr>
          <p:cNvPr id="10247" name="Rectangle 6"/>
          <p:cNvSpPr>
            <a:spLocks noChangeArrowheads="1"/>
          </p:cNvSpPr>
          <p:nvPr/>
        </p:nvSpPr>
        <p:spPr bwMode="auto">
          <a:xfrm>
            <a:off x="3962400" y="5257800"/>
            <a:ext cx="5181600" cy="762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scan-keyboard()</a:t>
            </a:r>
          </a:p>
          <a:p>
            <a:r>
              <a:rPr lang="en-US"/>
              <a:t>update-time()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02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 smtClean="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Update-time behavior</a:t>
            </a:r>
          </a:p>
        </p:txBody>
      </p:sp>
      <p:sp>
        <p:nvSpPr>
          <p:cNvPr id="11269" name="Oval 4"/>
          <p:cNvSpPr>
            <a:spLocks noChangeArrowheads="1"/>
          </p:cNvSpPr>
          <p:nvPr/>
        </p:nvSpPr>
        <p:spPr bwMode="auto">
          <a:xfrm>
            <a:off x="1905000" y="3657600"/>
            <a:ext cx="304800" cy="3048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Oval 5"/>
          <p:cNvSpPr>
            <a:spLocks noChangeArrowheads="1"/>
          </p:cNvSpPr>
          <p:nvPr/>
        </p:nvSpPr>
        <p:spPr bwMode="auto">
          <a:xfrm>
            <a:off x="9829800" y="3657600"/>
            <a:ext cx="304800" cy="3048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Oval 6"/>
          <p:cNvSpPr>
            <a:spLocks noChangeArrowheads="1"/>
          </p:cNvSpPr>
          <p:nvPr/>
        </p:nvSpPr>
        <p:spPr bwMode="auto">
          <a:xfrm>
            <a:off x="9753600" y="3581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AutoShape 7"/>
          <p:cNvSpPr>
            <a:spLocks noChangeArrowheads="1"/>
          </p:cNvSpPr>
          <p:nvPr/>
        </p:nvSpPr>
        <p:spPr bwMode="auto">
          <a:xfrm>
            <a:off x="2819400" y="1828800"/>
            <a:ext cx="2133600" cy="838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update seconds</a:t>
            </a:r>
          </a:p>
          <a:p>
            <a:pPr algn="ctr"/>
            <a:r>
              <a:rPr lang="en-US"/>
              <a:t>with rollover</a:t>
            </a:r>
          </a:p>
        </p:txBody>
      </p:sp>
      <p:sp>
        <p:nvSpPr>
          <p:cNvPr id="11273" name="AutoShape 8"/>
          <p:cNvSpPr>
            <a:spLocks noChangeArrowheads="1"/>
          </p:cNvSpPr>
          <p:nvPr/>
        </p:nvSpPr>
        <p:spPr bwMode="auto">
          <a:xfrm>
            <a:off x="2819400" y="3733800"/>
            <a:ext cx="2133600" cy="838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update hh:mm</a:t>
            </a:r>
          </a:p>
          <a:p>
            <a:pPr algn="ctr"/>
            <a:r>
              <a:rPr lang="en-US"/>
              <a:t>with rollover</a:t>
            </a:r>
          </a:p>
        </p:txBody>
      </p:sp>
      <p:sp>
        <p:nvSpPr>
          <p:cNvPr id="11274" name="Line 9"/>
          <p:cNvSpPr>
            <a:spLocks noChangeShapeType="1"/>
          </p:cNvSpPr>
          <p:nvPr/>
        </p:nvSpPr>
        <p:spPr bwMode="auto">
          <a:xfrm flipV="1">
            <a:off x="2057400" y="2209800"/>
            <a:ext cx="7620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AutoShape 10"/>
          <p:cNvSpPr>
            <a:spLocks noChangeArrowheads="1"/>
          </p:cNvSpPr>
          <p:nvPr/>
        </p:nvSpPr>
        <p:spPr bwMode="auto">
          <a:xfrm>
            <a:off x="3581400" y="2819400"/>
            <a:ext cx="762000" cy="6858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Line 11"/>
          <p:cNvSpPr>
            <a:spLocks noChangeShapeType="1"/>
          </p:cNvSpPr>
          <p:nvPr/>
        </p:nvSpPr>
        <p:spPr bwMode="auto">
          <a:xfrm>
            <a:off x="3962400" y="2667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Line 12"/>
          <p:cNvSpPr>
            <a:spLocks noChangeShapeType="1"/>
          </p:cNvSpPr>
          <p:nvPr/>
        </p:nvSpPr>
        <p:spPr bwMode="auto">
          <a:xfrm>
            <a:off x="3962400" y="3505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Text Box 13"/>
          <p:cNvSpPr txBox="1">
            <a:spLocks noChangeArrowheads="1"/>
          </p:cNvSpPr>
          <p:nvPr/>
        </p:nvSpPr>
        <p:spPr bwMode="auto">
          <a:xfrm>
            <a:off x="2286001" y="2971800"/>
            <a:ext cx="10583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Rollover?</a:t>
            </a:r>
          </a:p>
        </p:txBody>
      </p:sp>
      <p:sp>
        <p:nvSpPr>
          <p:cNvPr id="11279" name="Text Box 14"/>
          <p:cNvSpPr txBox="1">
            <a:spLocks noChangeArrowheads="1"/>
          </p:cNvSpPr>
          <p:nvPr/>
        </p:nvSpPr>
        <p:spPr bwMode="auto">
          <a:xfrm>
            <a:off x="3565525" y="3317875"/>
            <a:ext cx="2968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</a:t>
            </a:r>
          </a:p>
        </p:txBody>
      </p:sp>
      <p:sp>
        <p:nvSpPr>
          <p:cNvPr id="11280" name="Text Box 15"/>
          <p:cNvSpPr txBox="1">
            <a:spLocks noChangeArrowheads="1"/>
          </p:cNvSpPr>
          <p:nvPr/>
        </p:nvSpPr>
        <p:spPr bwMode="auto">
          <a:xfrm>
            <a:off x="4479925" y="2708275"/>
            <a:ext cx="29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</a:t>
            </a:r>
          </a:p>
        </p:txBody>
      </p:sp>
      <p:sp>
        <p:nvSpPr>
          <p:cNvPr id="11281" name="AutoShape 16"/>
          <p:cNvSpPr>
            <a:spLocks noChangeArrowheads="1"/>
          </p:cNvSpPr>
          <p:nvPr/>
        </p:nvSpPr>
        <p:spPr bwMode="auto">
          <a:xfrm>
            <a:off x="2895600" y="5562600"/>
            <a:ext cx="1371600" cy="685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PM=true</a:t>
            </a:r>
          </a:p>
        </p:txBody>
      </p:sp>
      <p:sp>
        <p:nvSpPr>
          <p:cNvPr id="11282" name="AutoShape 17"/>
          <p:cNvSpPr>
            <a:spLocks noChangeArrowheads="1"/>
          </p:cNvSpPr>
          <p:nvPr/>
        </p:nvSpPr>
        <p:spPr bwMode="auto">
          <a:xfrm>
            <a:off x="4724400" y="5562600"/>
            <a:ext cx="1371600" cy="685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PM=false</a:t>
            </a:r>
          </a:p>
        </p:txBody>
      </p:sp>
      <p:sp>
        <p:nvSpPr>
          <p:cNvPr id="11283" name="AutoShape 18"/>
          <p:cNvSpPr>
            <a:spLocks noChangeArrowheads="1"/>
          </p:cNvSpPr>
          <p:nvPr/>
        </p:nvSpPr>
        <p:spPr bwMode="auto">
          <a:xfrm>
            <a:off x="3505200" y="4724400"/>
            <a:ext cx="762000" cy="6858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Line 19"/>
          <p:cNvSpPr>
            <a:spLocks noChangeShapeType="1"/>
          </p:cNvSpPr>
          <p:nvPr/>
        </p:nvSpPr>
        <p:spPr bwMode="auto">
          <a:xfrm>
            <a:off x="3886200" y="4572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Line 20"/>
          <p:cNvSpPr>
            <a:spLocks noChangeShapeType="1"/>
          </p:cNvSpPr>
          <p:nvPr/>
        </p:nvSpPr>
        <p:spPr bwMode="auto">
          <a:xfrm flipH="1">
            <a:off x="3352800" y="50292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Line 21"/>
          <p:cNvSpPr>
            <a:spLocks noChangeShapeType="1"/>
          </p:cNvSpPr>
          <p:nvPr/>
        </p:nvSpPr>
        <p:spPr bwMode="auto">
          <a:xfrm>
            <a:off x="4267200" y="5029200"/>
            <a:ext cx="1219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7" name="Text Box 22"/>
          <p:cNvSpPr txBox="1">
            <a:spLocks noChangeArrowheads="1"/>
          </p:cNvSpPr>
          <p:nvPr/>
        </p:nvSpPr>
        <p:spPr bwMode="auto">
          <a:xfrm>
            <a:off x="1981201" y="4953000"/>
            <a:ext cx="10166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AM-&gt;PM</a:t>
            </a:r>
          </a:p>
        </p:txBody>
      </p:sp>
      <p:sp>
        <p:nvSpPr>
          <p:cNvPr id="11288" name="Text Box 23"/>
          <p:cNvSpPr txBox="1">
            <a:spLocks noChangeArrowheads="1"/>
          </p:cNvSpPr>
          <p:nvPr/>
        </p:nvSpPr>
        <p:spPr bwMode="auto">
          <a:xfrm>
            <a:off x="4419601" y="4800600"/>
            <a:ext cx="10166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PM-&gt;AM</a:t>
            </a:r>
          </a:p>
        </p:txBody>
      </p:sp>
      <p:sp>
        <p:nvSpPr>
          <p:cNvPr id="11289" name="AutoShape 24"/>
          <p:cNvSpPr>
            <a:spLocks noChangeArrowheads="1"/>
          </p:cNvSpPr>
          <p:nvPr/>
        </p:nvSpPr>
        <p:spPr bwMode="auto">
          <a:xfrm>
            <a:off x="6248400" y="1828800"/>
            <a:ext cx="3810000" cy="609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display.set-time(current time)</a:t>
            </a:r>
          </a:p>
        </p:txBody>
      </p:sp>
      <p:sp>
        <p:nvSpPr>
          <p:cNvPr id="11290" name="AutoShape 25"/>
          <p:cNvSpPr>
            <a:spLocks noChangeArrowheads="1"/>
          </p:cNvSpPr>
          <p:nvPr/>
        </p:nvSpPr>
        <p:spPr bwMode="auto">
          <a:xfrm>
            <a:off x="5486400" y="2895600"/>
            <a:ext cx="4267200" cy="762000"/>
          </a:xfrm>
          <a:prstGeom prst="hexagon">
            <a:avLst>
              <a:gd name="adj" fmla="val 140000"/>
              <a:gd name="vf" fmla="val 11547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Time &gt;= alarm and alarm-on?</a:t>
            </a:r>
          </a:p>
        </p:txBody>
      </p:sp>
      <p:sp>
        <p:nvSpPr>
          <p:cNvPr id="11291" name="AutoShape 26"/>
          <p:cNvSpPr>
            <a:spLocks noChangeArrowheads="1"/>
          </p:cNvSpPr>
          <p:nvPr/>
        </p:nvSpPr>
        <p:spPr bwMode="auto">
          <a:xfrm>
            <a:off x="6324600" y="4114800"/>
            <a:ext cx="29718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alarm.buzzer(true)</a:t>
            </a:r>
          </a:p>
        </p:txBody>
      </p:sp>
      <p:sp>
        <p:nvSpPr>
          <p:cNvPr id="11292" name="Line 27"/>
          <p:cNvSpPr>
            <a:spLocks noChangeShapeType="1"/>
          </p:cNvSpPr>
          <p:nvPr/>
        </p:nvSpPr>
        <p:spPr bwMode="auto">
          <a:xfrm>
            <a:off x="7620000" y="2438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3" name="Line 28"/>
          <p:cNvSpPr>
            <a:spLocks noChangeShapeType="1"/>
          </p:cNvSpPr>
          <p:nvPr/>
        </p:nvSpPr>
        <p:spPr bwMode="auto">
          <a:xfrm>
            <a:off x="9753600" y="3276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4" name="Line 29"/>
          <p:cNvSpPr>
            <a:spLocks noChangeShapeType="1"/>
          </p:cNvSpPr>
          <p:nvPr/>
        </p:nvSpPr>
        <p:spPr bwMode="auto">
          <a:xfrm>
            <a:off x="7543800" y="3657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5" name="Line 30"/>
          <p:cNvSpPr>
            <a:spLocks noChangeShapeType="1"/>
          </p:cNvSpPr>
          <p:nvPr/>
        </p:nvSpPr>
        <p:spPr bwMode="auto">
          <a:xfrm flipV="1">
            <a:off x="9296400" y="40386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6" name="Text Box 31"/>
          <p:cNvSpPr txBox="1">
            <a:spLocks noChangeArrowheads="1"/>
          </p:cNvSpPr>
          <p:nvPr/>
        </p:nvSpPr>
        <p:spPr bwMode="auto">
          <a:xfrm>
            <a:off x="7756525" y="3622675"/>
            <a:ext cx="2968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</a:t>
            </a:r>
          </a:p>
        </p:txBody>
      </p:sp>
      <p:sp>
        <p:nvSpPr>
          <p:cNvPr id="11297" name="Text Box 32"/>
          <p:cNvSpPr txBox="1">
            <a:spLocks noChangeArrowheads="1"/>
          </p:cNvSpPr>
          <p:nvPr/>
        </p:nvSpPr>
        <p:spPr bwMode="auto">
          <a:xfrm>
            <a:off x="9966325" y="2936875"/>
            <a:ext cx="29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</a:t>
            </a:r>
          </a:p>
        </p:txBody>
      </p:sp>
      <p:sp>
        <p:nvSpPr>
          <p:cNvPr id="11298" name="Line 33"/>
          <p:cNvSpPr>
            <a:spLocks noChangeShapeType="1"/>
          </p:cNvSpPr>
          <p:nvPr/>
        </p:nvSpPr>
        <p:spPr bwMode="auto">
          <a:xfrm flipV="1">
            <a:off x="5943600" y="2438400"/>
            <a:ext cx="3048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9" name="Line 34"/>
          <p:cNvSpPr>
            <a:spLocks noChangeShapeType="1"/>
          </p:cNvSpPr>
          <p:nvPr/>
        </p:nvSpPr>
        <p:spPr bwMode="auto">
          <a:xfrm flipV="1">
            <a:off x="4267200" y="2514600"/>
            <a:ext cx="19812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955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477</Words>
  <Application>Microsoft Office PowerPoint</Application>
  <PresentationFormat>Widescreen</PresentationFormat>
  <Paragraphs>154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Monotype Sorts</vt:lpstr>
      <vt:lpstr>Office Theme</vt:lpstr>
      <vt:lpstr>Document</vt:lpstr>
      <vt:lpstr>Computing Platforms</vt:lpstr>
      <vt:lpstr>Alarm clock interface</vt:lpstr>
      <vt:lpstr>Operations</vt:lpstr>
      <vt:lpstr>Alarm clock requirements</vt:lpstr>
      <vt:lpstr>Alarm clock class diagram</vt:lpstr>
      <vt:lpstr>Alarm clock physical classes</vt:lpstr>
      <vt:lpstr>Display class</vt:lpstr>
      <vt:lpstr>Mechanism class</vt:lpstr>
      <vt:lpstr>Update-time behavior</vt:lpstr>
      <vt:lpstr>Scan-keyboard behavior</vt:lpstr>
      <vt:lpstr>System architecture</vt:lpstr>
      <vt:lpstr>Interrupt-driven routine</vt:lpstr>
      <vt:lpstr>Foreground program</vt:lpstr>
      <vt:lpstr>Testing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CPUs</dc:title>
  <dc:creator>Marilyn</dc:creator>
  <cp:lastModifiedBy>Marilyn</cp:lastModifiedBy>
  <cp:revision>27</cp:revision>
  <dcterms:created xsi:type="dcterms:W3CDTF">2015-09-18T01:17:20Z</dcterms:created>
  <dcterms:modified xsi:type="dcterms:W3CDTF">2015-10-10T19:56:37Z</dcterms:modified>
</cp:coreProperties>
</file>