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71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3333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92929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8699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333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92929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8699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333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8699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92124"/>
          </a:xfrm>
          <a:prstGeom prst="rect">
            <a:avLst/>
          </a:prstGeom>
        </p:spPr>
      </p:pic>
      <p:pic>
        <p:nvPicPr>
          <p:cNvPr id="17" name="bg object 17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8" name="bg object 18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88552" cy="66293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333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8699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921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88552" cy="66293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8699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9921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200" y="152400"/>
            <a:ext cx="8988552" cy="662939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629400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9144000" y="0"/>
                </a:moveTo>
                <a:lnTo>
                  <a:pt x="0" y="0"/>
                </a:lnTo>
                <a:lnTo>
                  <a:pt x="0" y="228600"/>
                </a:lnTo>
                <a:lnTo>
                  <a:pt x="9144000" y="228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6A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190245"/>
            <a:ext cx="8376919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3333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6770" y="2595499"/>
            <a:ext cx="7490459" cy="325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92929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41664" y="6645468"/>
            <a:ext cx="217170" cy="172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 marL="8699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Mid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gilemanifesto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3273" y="3015742"/>
            <a:ext cx="5969127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3525" marR="5080" indent="-1521460">
              <a:lnSpc>
                <a:spcPct val="100000"/>
              </a:lnSpc>
              <a:spcBef>
                <a:spcPts val="105"/>
              </a:spcBef>
            </a:pPr>
            <a:r>
              <a:rPr lang="en-US" sz="3200" b="1" spc="-10" dirty="0">
                <a:solidFill>
                  <a:srgbClr val="FF0000"/>
                </a:solidFill>
                <a:latin typeface="Gill Sans MT"/>
                <a:cs typeface="Gill Sans MT"/>
              </a:rPr>
              <a:t>Software </a:t>
            </a:r>
            <a:r>
              <a:rPr sz="3200" b="1" spc="-10" dirty="0">
                <a:solidFill>
                  <a:srgbClr val="FF0000"/>
                </a:solidFill>
                <a:latin typeface="Gill Sans MT"/>
                <a:cs typeface="Gill Sans MT"/>
              </a:rPr>
              <a:t>Quality</a:t>
            </a:r>
            <a:r>
              <a:rPr sz="3200" b="1" spc="-34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Gill Sans MT"/>
                <a:cs typeface="Gill Sans MT"/>
              </a:rPr>
              <a:t>Engineer</a:t>
            </a:r>
            <a:r>
              <a:rPr sz="3200" b="1" spc="-4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3200" b="1" dirty="0">
                <a:solidFill>
                  <a:srgbClr val="FF0000"/>
                </a:solidFill>
                <a:latin typeface="Gill Sans MT"/>
                <a:cs typeface="Gill Sans MT"/>
              </a:rPr>
              <a:t>in</a:t>
            </a:r>
            <a:r>
              <a:rPr sz="3200" b="1" spc="2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en-US" sz="3200" b="1" spc="-10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3200" b="1" spc="-10" dirty="0">
                <a:solidFill>
                  <a:srgbClr val="FF0000"/>
                </a:solidFill>
                <a:latin typeface="Gill Sans MT"/>
                <a:cs typeface="Gill Sans MT"/>
              </a:rPr>
              <a:t>gile </a:t>
            </a:r>
            <a:r>
              <a:rPr lang="en-US" sz="3200" b="1" spc="-10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3200" b="1" spc="-10" dirty="0">
                <a:solidFill>
                  <a:srgbClr val="FF0000"/>
                </a:solidFill>
                <a:latin typeface="Gill Sans MT"/>
                <a:cs typeface="Gill Sans MT"/>
              </a:rPr>
              <a:t>nvironment</a:t>
            </a:r>
            <a:endParaRPr sz="32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952244"/>
            <a:ext cx="8458200" cy="45948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Managing</a:t>
            </a:r>
            <a:r>
              <a:rPr sz="3200" spc="-75" dirty="0"/>
              <a:t> </a:t>
            </a:r>
            <a:r>
              <a:rPr sz="3200" dirty="0"/>
              <a:t>Quality</a:t>
            </a:r>
            <a:r>
              <a:rPr sz="3200" spc="-50" dirty="0"/>
              <a:t> </a:t>
            </a:r>
            <a:r>
              <a:rPr sz="3200" dirty="0"/>
              <a:t>in</a:t>
            </a:r>
            <a:r>
              <a:rPr sz="3200" spc="-330" dirty="0"/>
              <a:t> </a:t>
            </a:r>
            <a:r>
              <a:rPr sz="3200" dirty="0"/>
              <a:t>Agile</a:t>
            </a:r>
            <a:r>
              <a:rPr sz="3200" spc="-45" dirty="0"/>
              <a:t> </a:t>
            </a:r>
            <a:r>
              <a:rPr sz="3200" spc="-10" dirty="0"/>
              <a:t>Model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83540" y="1360678"/>
            <a:ext cx="7329170" cy="4754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What</a:t>
            </a:r>
            <a:r>
              <a:rPr sz="2800" spc="-10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moving</a:t>
            </a:r>
            <a:r>
              <a:rPr sz="28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spc="-20" dirty="0">
                <a:solidFill>
                  <a:srgbClr val="292929"/>
                </a:solidFill>
                <a:latin typeface="Gill Sans MT"/>
                <a:cs typeface="Gill Sans MT"/>
              </a:rPr>
              <a:t>to</a:t>
            </a:r>
            <a:r>
              <a:rPr sz="2800" spc="-28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Agile</a:t>
            </a:r>
            <a:r>
              <a:rPr sz="28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u="sng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Gill Sans MT"/>
                <a:cs typeface="Gill Sans MT"/>
              </a:rPr>
              <a:t>does</a:t>
            </a:r>
            <a:r>
              <a:rPr sz="2800" u="sng" spc="-50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Gill Sans MT"/>
                <a:cs typeface="Gill Sans MT"/>
              </a:rPr>
              <a:t> </a:t>
            </a:r>
            <a:r>
              <a:rPr sz="2800" u="sng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Gill Sans MT"/>
                <a:cs typeface="Gill Sans MT"/>
              </a:rPr>
              <a:t>not</a:t>
            </a:r>
            <a:r>
              <a:rPr sz="28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mean</a:t>
            </a:r>
            <a:r>
              <a:rPr sz="28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for</a:t>
            </a:r>
            <a:r>
              <a:rPr sz="28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spc="-25" dirty="0">
                <a:solidFill>
                  <a:srgbClr val="292929"/>
                </a:solidFill>
                <a:latin typeface="Gill Sans MT"/>
                <a:cs typeface="Gill Sans MT"/>
              </a:rPr>
              <a:t>QA…</a:t>
            </a:r>
            <a:endParaRPr sz="2800">
              <a:latin typeface="Gill Sans MT"/>
              <a:cs typeface="Gill Sans MT"/>
            </a:endParaRPr>
          </a:p>
          <a:p>
            <a:pPr marL="756285" marR="5080" indent="-287020">
              <a:lnSpc>
                <a:spcPts val="2160"/>
              </a:lnSpc>
              <a:spcBef>
                <a:spcPts val="3185"/>
              </a:spcBef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Sprint</a:t>
            </a:r>
            <a:r>
              <a:rPr sz="2000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feature</a:t>
            </a:r>
            <a:r>
              <a:rPr sz="2000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specific</a:t>
            </a:r>
            <a:r>
              <a:rPr sz="200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testing</a:t>
            </a:r>
            <a:r>
              <a:rPr sz="200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only</a:t>
            </a:r>
            <a:r>
              <a:rPr sz="2000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200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less</a:t>
            </a:r>
            <a:r>
              <a:rPr sz="20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emphasis</a:t>
            </a:r>
            <a:r>
              <a:rPr sz="2000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20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ill Sans MT"/>
                <a:cs typeface="Gill Sans MT"/>
              </a:rPr>
              <a:t>System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Integration</a:t>
            </a:r>
            <a:r>
              <a:rPr sz="2000" spc="-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ill Sans MT"/>
                <a:cs typeface="Gill Sans MT"/>
              </a:rPr>
              <a:t>testing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30"/>
              </a:spcBef>
              <a:buClr>
                <a:srgbClr val="FFFFFF"/>
              </a:buClr>
              <a:buFont typeface="Wingdings"/>
              <a:buChar char=""/>
            </a:pPr>
            <a:endParaRPr sz="2000">
              <a:latin typeface="Gill Sans MT"/>
              <a:cs typeface="Gill Sans MT"/>
            </a:endParaRPr>
          </a:p>
          <a:p>
            <a:pPr marL="824865" indent="-354965">
              <a:lnSpc>
                <a:spcPct val="100000"/>
              </a:lnSpc>
              <a:buFont typeface="Wingdings"/>
              <a:buChar char=""/>
              <a:tabLst>
                <a:tab pos="824865" algn="l"/>
              </a:tabLst>
            </a:pPr>
            <a:r>
              <a:rPr sz="2000" spc="-10" dirty="0">
                <a:solidFill>
                  <a:srgbClr val="FFFFFF"/>
                </a:solidFill>
                <a:latin typeface="Gill Sans MT"/>
                <a:cs typeface="Gill Sans MT"/>
              </a:rPr>
              <a:t>Minimal</a:t>
            </a:r>
            <a:r>
              <a:rPr sz="2000" spc="-2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Gill Sans MT"/>
                <a:cs typeface="Gill Sans MT"/>
              </a:rPr>
              <a:t>Test</a:t>
            </a:r>
            <a:r>
              <a:rPr sz="20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ill Sans MT"/>
                <a:cs typeface="Gill Sans MT"/>
              </a:rPr>
              <a:t>documentation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60"/>
              </a:spcBef>
              <a:buClr>
                <a:srgbClr val="FFFFFF"/>
              </a:buClr>
              <a:buFont typeface="Wingdings"/>
              <a:buChar char=""/>
            </a:pPr>
            <a:endParaRPr sz="2000">
              <a:latin typeface="Gill Sans MT"/>
              <a:cs typeface="Gill Sans MT"/>
            </a:endParaRPr>
          </a:p>
          <a:p>
            <a:pPr marL="798830" indent="-32893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798830" algn="l"/>
              </a:tabLst>
            </a:pPr>
            <a:r>
              <a:rPr sz="2000" spc="-20" dirty="0">
                <a:solidFill>
                  <a:srgbClr val="FFFFFF"/>
                </a:solidFill>
                <a:latin typeface="Gill Sans MT"/>
                <a:cs typeface="Gill Sans MT"/>
              </a:rPr>
              <a:t>Ad-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hoc</a:t>
            </a:r>
            <a:r>
              <a:rPr sz="2000" spc="-25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Gill Sans MT"/>
                <a:cs typeface="Gill Sans MT"/>
              </a:rPr>
              <a:t>Testing</a:t>
            </a:r>
            <a:r>
              <a:rPr sz="20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20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`best</a:t>
            </a:r>
            <a:r>
              <a:rPr sz="20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Gill Sans MT"/>
                <a:cs typeface="Gill Sans MT"/>
              </a:rPr>
              <a:t>possible‟</a:t>
            </a:r>
            <a:r>
              <a:rPr sz="20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ill Sans MT"/>
                <a:cs typeface="Gill Sans MT"/>
              </a:rPr>
              <a:t>coverage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60"/>
              </a:spcBef>
              <a:buClr>
                <a:srgbClr val="FFFFFF"/>
              </a:buClr>
              <a:buFont typeface="Wingdings"/>
              <a:buChar char=""/>
            </a:pPr>
            <a:endParaRPr sz="2000">
              <a:latin typeface="Gill Sans MT"/>
              <a:cs typeface="Gill Sans MT"/>
            </a:endParaRPr>
          </a:p>
          <a:p>
            <a:pPr marL="824865" indent="-354965">
              <a:lnSpc>
                <a:spcPct val="100000"/>
              </a:lnSpc>
              <a:buFont typeface="Wingdings"/>
              <a:buChar char=""/>
              <a:tabLst>
                <a:tab pos="824865" algn="l"/>
              </a:tabLst>
            </a:pP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Being</a:t>
            </a:r>
            <a:r>
              <a:rPr sz="20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just</a:t>
            </a:r>
            <a:r>
              <a:rPr sz="20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20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extension</a:t>
            </a:r>
            <a:r>
              <a:rPr sz="20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20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development</a:t>
            </a:r>
            <a:r>
              <a:rPr sz="20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Gill Sans MT"/>
                <a:cs typeface="Gill Sans MT"/>
              </a:rPr>
              <a:t>team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60"/>
              </a:spcBef>
              <a:buClr>
                <a:srgbClr val="FFFFFF"/>
              </a:buClr>
              <a:buFont typeface="Wingdings"/>
              <a:buChar char=""/>
            </a:pPr>
            <a:endParaRPr sz="2000">
              <a:latin typeface="Gill Sans MT"/>
              <a:cs typeface="Gill Sans MT"/>
            </a:endParaRPr>
          </a:p>
          <a:p>
            <a:pPr marL="824865" indent="-354965">
              <a:lnSpc>
                <a:spcPct val="100000"/>
              </a:lnSpc>
              <a:buFont typeface="Wingdings"/>
              <a:buChar char=""/>
              <a:tabLst>
                <a:tab pos="824865" algn="l"/>
              </a:tabLst>
            </a:pP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Losing</a:t>
            </a:r>
            <a:r>
              <a:rPr sz="20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user</a:t>
            </a:r>
            <a:r>
              <a:rPr sz="20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perspective</a:t>
            </a:r>
            <a:r>
              <a:rPr sz="20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ill Sans MT"/>
                <a:cs typeface="Gill Sans MT"/>
              </a:rPr>
              <a:t>product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65"/>
              </a:spcBef>
              <a:buClr>
                <a:srgbClr val="FFFFFF"/>
              </a:buClr>
              <a:buFont typeface="Wingdings"/>
              <a:buChar char=""/>
            </a:pPr>
            <a:endParaRPr sz="2000">
              <a:latin typeface="Gill Sans MT"/>
              <a:cs typeface="Gill Sans MT"/>
            </a:endParaRPr>
          </a:p>
          <a:p>
            <a:pPr marL="824865" indent="-354965">
              <a:lnSpc>
                <a:spcPct val="100000"/>
              </a:lnSpc>
              <a:buFont typeface="Wingdings"/>
              <a:buChar char=""/>
              <a:tabLst>
                <a:tab pos="824865" algn="l"/>
              </a:tabLst>
            </a:pP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Freedom</a:t>
            </a:r>
            <a:r>
              <a:rPr sz="2000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200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ownership</a:t>
            </a:r>
            <a:r>
              <a:rPr sz="200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20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Quality</a:t>
            </a:r>
            <a:r>
              <a:rPr sz="2000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20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0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ill Sans MT"/>
                <a:cs typeface="Gill Sans MT"/>
              </a:rPr>
              <a:t>product!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184" y="1796795"/>
            <a:ext cx="8252459" cy="4750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Managing</a:t>
            </a:r>
            <a:r>
              <a:rPr sz="3200" spc="-75" dirty="0"/>
              <a:t> </a:t>
            </a:r>
            <a:r>
              <a:rPr sz="3200" dirty="0"/>
              <a:t>Quality</a:t>
            </a:r>
            <a:r>
              <a:rPr sz="3200" spc="-50" dirty="0"/>
              <a:t> </a:t>
            </a:r>
            <a:r>
              <a:rPr sz="3200" dirty="0"/>
              <a:t>in</a:t>
            </a:r>
            <a:r>
              <a:rPr sz="3200" spc="-330" dirty="0"/>
              <a:t> </a:t>
            </a:r>
            <a:r>
              <a:rPr sz="3200" dirty="0"/>
              <a:t>Agile</a:t>
            </a:r>
            <a:r>
              <a:rPr sz="3200" spc="-45" dirty="0"/>
              <a:t> </a:t>
            </a:r>
            <a:r>
              <a:rPr sz="3200" spc="-10" dirty="0"/>
              <a:t>Model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83540" y="1132078"/>
            <a:ext cx="6323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What</a:t>
            </a:r>
            <a:r>
              <a:rPr sz="2800" spc="-10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moving</a:t>
            </a:r>
            <a:r>
              <a:rPr sz="28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spc="-20" dirty="0">
                <a:solidFill>
                  <a:srgbClr val="292929"/>
                </a:solidFill>
                <a:latin typeface="Gill Sans MT"/>
                <a:cs typeface="Gill Sans MT"/>
              </a:rPr>
              <a:t>to</a:t>
            </a:r>
            <a:r>
              <a:rPr sz="2800" spc="-28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Agile</a:t>
            </a:r>
            <a:r>
              <a:rPr sz="28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u="sng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Gill Sans MT"/>
                <a:cs typeface="Gill Sans MT"/>
              </a:rPr>
              <a:t>does</a:t>
            </a:r>
            <a:r>
              <a:rPr sz="28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mean</a:t>
            </a:r>
            <a:r>
              <a:rPr sz="28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for</a:t>
            </a:r>
            <a:r>
              <a:rPr sz="28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spc="-25" dirty="0">
                <a:solidFill>
                  <a:srgbClr val="292929"/>
                </a:solidFill>
                <a:latin typeface="Gill Sans MT"/>
                <a:cs typeface="Gill Sans MT"/>
              </a:rPr>
              <a:t>QA…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2066671"/>
            <a:ext cx="7285990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</a:tabLst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Participate</a:t>
            </a:r>
            <a:r>
              <a:rPr sz="24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ownership</a:t>
            </a:r>
            <a:r>
              <a:rPr sz="24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24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quality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buFont typeface="Wingdings"/>
              <a:buChar char=""/>
            </a:pPr>
            <a:endParaRPr sz="2400">
              <a:latin typeface="Gill Sans MT"/>
              <a:cs typeface="Gill Sans MT"/>
            </a:endParaRPr>
          </a:p>
          <a:p>
            <a:pPr marL="299085" marR="5080" indent="-287020">
              <a:lnSpc>
                <a:spcPts val="2590"/>
              </a:lnSpc>
              <a:buFont typeface="Wingdings"/>
              <a:buChar char=""/>
              <a:tabLst>
                <a:tab pos="299085" algn="l"/>
                <a:tab pos="35115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00" spc="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team</a:t>
            </a:r>
            <a:r>
              <a:rPr sz="2400" spc="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2400" spc="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equals.</a:t>
            </a:r>
            <a:r>
              <a:rPr sz="2400" spc="-2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Quality</a:t>
            </a:r>
            <a:r>
              <a:rPr sz="2400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2400" spc="-2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56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400" spc="-204" dirty="0">
                <a:solidFill>
                  <a:srgbClr val="FFFFFF"/>
                </a:solidFill>
                <a:latin typeface="Gill Sans MT"/>
                <a:cs typeface="Gill Sans MT"/>
              </a:rPr>
              <a:t>ea</a:t>
            </a:r>
            <a:r>
              <a:rPr sz="2400" spc="-21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400" spc="-1135" dirty="0">
                <a:solidFill>
                  <a:srgbClr val="FFFFFF"/>
                </a:solidFill>
                <a:latin typeface="Gill Sans MT"/>
                <a:cs typeface="Gill Sans MT"/>
              </a:rPr>
              <a:t>‟</a:t>
            </a:r>
            <a:r>
              <a:rPr sz="2400" spc="-204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400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Gill Sans MT"/>
                <a:cs typeface="Gill Sans MT"/>
              </a:rPr>
              <a:t>responsibility.</a:t>
            </a:r>
            <a:r>
              <a:rPr sz="2400" spc="-2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Role</a:t>
            </a:r>
            <a:r>
              <a:rPr sz="2400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Gill Sans MT"/>
                <a:cs typeface="Gill Sans MT"/>
              </a:rPr>
              <a:t>of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QA</a:t>
            </a:r>
            <a:r>
              <a:rPr sz="24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24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around</a:t>
            </a:r>
            <a:r>
              <a:rPr sz="2400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defending</a:t>
            </a:r>
            <a:r>
              <a:rPr sz="24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400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quality</a:t>
            </a:r>
            <a:r>
              <a:rPr sz="2400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240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40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team</a:t>
            </a:r>
            <a:r>
              <a:rPr sz="240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Gill Sans MT"/>
                <a:cs typeface="Gill Sans MT"/>
              </a:rPr>
              <a:t>by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developing</a:t>
            </a:r>
            <a:r>
              <a:rPr sz="2400" spc="-1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proper</a:t>
            </a:r>
            <a:r>
              <a:rPr sz="2400" spc="-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measures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969"/>
              </a:spcBef>
              <a:buClr>
                <a:srgbClr val="FFFFFF"/>
              </a:buClr>
              <a:buFont typeface="Wingdings"/>
              <a:buChar char=""/>
            </a:pPr>
            <a:endParaRPr sz="2400">
              <a:latin typeface="Gill Sans MT"/>
              <a:cs typeface="Gill Sans MT"/>
            </a:endParaRPr>
          </a:p>
          <a:p>
            <a:pPr marL="299085" marR="371475" indent="-287020">
              <a:lnSpc>
                <a:spcPts val="2590"/>
              </a:lnSpc>
              <a:buFont typeface="Wingdings"/>
              <a:buChar char=""/>
              <a:tabLst>
                <a:tab pos="299085" algn="l"/>
                <a:tab pos="3816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User</a:t>
            </a:r>
            <a:r>
              <a:rPr sz="2400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sz="24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Product</a:t>
            </a:r>
            <a:r>
              <a:rPr sz="24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representative</a:t>
            </a:r>
            <a:r>
              <a:rPr sz="24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involved</a:t>
            </a:r>
            <a:r>
              <a:rPr sz="24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24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all</a:t>
            </a:r>
            <a:r>
              <a:rPr sz="240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phases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guiding</a:t>
            </a:r>
            <a:r>
              <a:rPr sz="2400" spc="-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Quality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640"/>
              </a:spcBef>
              <a:buClr>
                <a:srgbClr val="FFFFFF"/>
              </a:buClr>
              <a:buFont typeface="Wingdings"/>
              <a:buChar char=""/>
            </a:pPr>
            <a:endParaRPr sz="2400">
              <a:latin typeface="Gill Sans MT"/>
              <a:cs typeface="Gill Sans MT"/>
            </a:endParaRPr>
          </a:p>
          <a:p>
            <a:pPr marL="351155" indent="-338455">
              <a:lnSpc>
                <a:spcPts val="2735"/>
              </a:lnSpc>
              <a:buFont typeface="Wingdings"/>
              <a:buChar char=""/>
              <a:tabLst>
                <a:tab pos="351155" algn="l"/>
              </a:tabLst>
            </a:pP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Agile</a:t>
            </a:r>
            <a:r>
              <a:rPr sz="2400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team</a:t>
            </a:r>
            <a:r>
              <a:rPr sz="240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quality</a:t>
            </a:r>
            <a:r>
              <a:rPr sz="240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analyst</a:t>
            </a:r>
            <a:r>
              <a:rPr sz="24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2400" spc="-2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“adaptive”</a:t>
            </a:r>
            <a:r>
              <a:rPr sz="24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rather</a:t>
            </a:r>
            <a:r>
              <a:rPr sz="24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Gill Sans MT"/>
                <a:cs typeface="Gill Sans MT"/>
              </a:rPr>
              <a:t>than</a:t>
            </a:r>
            <a:endParaRPr sz="2400">
              <a:latin typeface="Gill Sans MT"/>
              <a:cs typeface="Gill Sans MT"/>
            </a:endParaRPr>
          </a:p>
          <a:p>
            <a:pPr marL="299085">
              <a:lnSpc>
                <a:spcPts val="2735"/>
              </a:lnSpc>
            </a:pP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“predictive”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3950" y="3015742"/>
            <a:ext cx="72961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</a:rPr>
              <a:t>Unified</a:t>
            </a:r>
            <a:r>
              <a:rPr sz="3200" spc="-7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Scrum</a:t>
            </a:r>
            <a:r>
              <a:rPr sz="3200" spc="-2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-</a:t>
            </a:r>
            <a:r>
              <a:rPr sz="3200" spc="-32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An</a:t>
            </a:r>
            <a:r>
              <a:rPr sz="3200" spc="-33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Agile</a:t>
            </a:r>
            <a:r>
              <a:rPr sz="3200" spc="-20" dirty="0">
                <a:solidFill>
                  <a:srgbClr val="FF000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Methodology</a:t>
            </a:r>
            <a:endParaRPr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9144000" y="0"/>
                </a:moveTo>
                <a:lnTo>
                  <a:pt x="0" y="0"/>
                </a:lnTo>
                <a:lnTo>
                  <a:pt x="0" y="228600"/>
                </a:lnTo>
                <a:lnTo>
                  <a:pt x="9144000" y="228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6A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Genesis</a:t>
            </a:r>
            <a:r>
              <a:rPr sz="3200" spc="-9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of</a:t>
            </a:r>
            <a:r>
              <a:rPr sz="3200" spc="-34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“</a:t>
            </a:r>
            <a:r>
              <a:rPr sz="3200" i="1" dirty="0">
                <a:solidFill>
                  <a:srgbClr val="000000"/>
                </a:solidFill>
                <a:latin typeface="Gill Sans MT"/>
                <a:cs typeface="Gill Sans MT"/>
              </a:rPr>
              <a:t>Unified</a:t>
            </a:r>
            <a:r>
              <a:rPr sz="3200" i="1" spc="-15" dirty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sz="3200" i="1" spc="-10" dirty="0">
                <a:solidFill>
                  <a:srgbClr val="000000"/>
                </a:solidFill>
                <a:latin typeface="Gill Sans MT"/>
                <a:cs typeface="Gill Sans MT"/>
              </a:rPr>
              <a:t>Scrum</a:t>
            </a:r>
            <a:r>
              <a:rPr sz="3200" spc="-10" dirty="0">
                <a:solidFill>
                  <a:srgbClr val="000000"/>
                </a:solidFill>
              </a:rPr>
              <a:t>”</a:t>
            </a:r>
            <a:endParaRPr sz="3200">
              <a:latin typeface="Gill Sans MT"/>
              <a:cs typeface="Gill Sans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812" y="685741"/>
            <a:ext cx="6681724" cy="607441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9144000" y="0"/>
                </a:moveTo>
                <a:lnTo>
                  <a:pt x="0" y="0"/>
                </a:lnTo>
                <a:lnTo>
                  <a:pt x="0" y="228600"/>
                </a:lnTo>
                <a:lnTo>
                  <a:pt x="9144000" y="228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6A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Release</a:t>
            </a:r>
            <a:r>
              <a:rPr sz="3200" spc="-375" dirty="0"/>
              <a:t> </a:t>
            </a:r>
            <a:r>
              <a:rPr sz="3200" dirty="0"/>
              <a:t>Approach</a:t>
            </a:r>
            <a:r>
              <a:rPr sz="3200" spc="-50" dirty="0"/>
              <a:t> </a:t>
            </a:r>
            <a:r>
              <a:rPr sz="3200" dirty="0"/>
              <a:t>Using</a:t>
            </a:r>
            <a:r>
              <a:rPr sz="3200" spc="-30" dirty="0"/>
              <a:t> </a:t>
            </a:r>
            <a:r>
              <a:rPr sz="3200" dirty="0"/>
              <a:t>Unified</a:t>
            </a:r>
            <a:r>
              <a:rPr sz="3200" spc="-40" dirty="0"/>
              <a:t> </a:t>
            </a:r>
            <a:r>
              <a:rPr sz="3200" spc="-10" dirty="0"/>
              <a:t>Scrum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093" y="914399"/>
            <a:ext cx="8964676" cy="5943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Sprint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Cycle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715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2514726"/>
            <a:ext cx="1162685" cy="11709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0" marR="30480" indent="-114935">
              <a:lnSpc>
                <a:spcPts val="1090"/>
              </a:lnSpc>
              <a:spcBef>
                <a:spcPts val="330"/>
              </a:spcBef>
              <a:buSzPct val="90909"/>
              <a:buFont typeface="Wingdings"/>
              <a:buChar char=""/>
              <a:tabLst>
                <a:tab pos="127000" algn="l"/>
              </a:tabLst>
            </a:pPr>
            <a:r>
              <a:rPr sz="1100" dirty="0">
                <a:latin typeface="Gill Sans MT"/>
                <a:cs typeface="Gill Sans MT"/>
              </a:rPr>
              <a:t>Business</a:t>
            </a:r>
            <a:r>
              <a:rPr sz="1100" spc="-50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case</a:t>
            </a:r>
            <a:r>
              <a:rPr sz="1100" spc="-35" dirty="0">
                <a:latin typeface="Gill Sans MT"/>
                <a:cs typeface="Gill Sans MT"/>
              </a:rPr>
              <a:t> </a:t>
            </a:r>
            <a:r>
              <a:rPr sz="1100" spc="-25" dirty="0">
                <a:latin typeface="Gill Sans MT"/>
                <a:cs typeface="Gill Sans MT"/>
              </a:rPr>
              <a:t>and </a:t>
            </a:r>
            <a:r>
              <a:rPr sz="1100" spc="-10" dirty="0">
                <a:latin typeface="Gill Sans MT"/>
                <a:cs typeface="Gill Sans MT"/>
              </a:rPr>
              <a:t>Approval</a:t>
            </a:r>
            <a:endParaRPr sz="1100">
              <a:latin typeface="Gill Sans MT"/>
              <a:cs typeface="Gill Sans MT"/>
            </a:endParaRPr>
          </a:p>
          <a:p>
            <a:pPr marL="126364" indent="-114300">
              <a:lnSpc>
                <a:spcPts val="1000"/>
              </a:lnSpc>
              <a:buSzPct val="90909"/>
              <a:buFont typeface="Wingdings"/>
              <a:buChar char=""/>
              <a:tabLst>
                <a:tab pos="126364" algn="l"/>
              </a:tabLst>
            </a:pPr>
            <a:r>
              <a:rPr sz="1100" dirty="0">
                <a:latin typeface="Gill Sans MT"/>
                <a:cs typeface="Gill Sans MT"/>
              </a:rPr>
              <a:t>Product</a:t>
            </a:r>
            <a:r>
              <a:rPr sz="1100" spc="-55" dirty="0">
                <a:latin typeface="Gill Sans MT"/>
                <a:cs typeface="Gill Sans MT"/>
              </a:rPr>
              <a:t> </a:t>
            </a:r>
            <a:r>
              <a:rPr sz="1100" spc="-10" dirty="0">
                <a:latin typeface="Gill Sans MT"/>
                <a:cs typeface="Gill Sans MT"/>
              </a:rPr>
              <a:t>Roadmap</a:t>
            </a:r>
            <a:endParaRPr sz="1100">
              <a:latin typeface="Gill Sans MT"/>
              <a:cs typeface="Gill Sans MT"/>
            </a:endParaRPr>
          </a:p>
          <a:p>
            <a:pPr marL="127000" marR="236854" indent="-114935">
              <a:lnSpc>
                <a:spcPts val="1090"/>
              </a:lnSpc>
              <a:spcBef>
                <a:spcPts val="120"/>
              </a:spcBef>
              <a:buSzPct val="90909"/>
              <a:buFont typeface="Wingdings"/>
              <a:buChar char=""/>
              <a:tabLst>
                <a:tab pos="127000" algn="l"/>
              </a:tabLst>
            </a:pPr>
            <a:r>
              <a:rPr sz="1100" dirty="0">
                <a:latin typeface="Gill Sans MT"/>
                <a:cs typeface="Gill Sans MT"/>
              </a:rPr>
              <a:t>Initial</a:t>
            </a:r>
            <a:r>
              <a:rPr sz="1100" spc="-75" dirty="0">
                <a:latin typeface="Gill Sans MT"/>
                <a:cs typeface="Gill Sans MT"/>
              </a:rPr>
              <a:t> </a:t>
            </a:r>
            <a:r>
              <a:rPr sz="1100" spc="-10" dirty="0">
                <a:latin typeface="Gill Sans MT"/>
                <a:cs typeface="Gill Sans MT"/>
              </a:rPr>
              <a:t>product backlog</a:t>
            </a:r>
            <a:endParaRPr sz="1100">
              <a:latin typeface="Gill Sans MT"/>
              <a:cs typeface="Gill Sans MT"/>
            </a:endParaRPr>
          </a:p>
          <a:p>
            <a:pPr marL="126364" indent="-114300">
              <a:lnSpc>
                <a:spcPts val="1000"/>
              </a:lnSpc>
              <a:buSzPct val="90909"/>
              <a:buFont typeface="Wingdings"/>
              <a:buChar char=""/>
              <a:tabLst>
                <a:tab pos="126364" algn="l"/>
              </a:tabLst>
            </a:pPr>
            <a:r>
              <a:rPr sz="1100" dirty="0">
                <a:latin typeface="Gill Sans MT"/>
                <a:cs typeface="Gill Sans MT"/>
              </a:rPr>
              <a:t>Initial</a:t>
            </a:r>
            <a:r>
              <a:rPr sz="1100" spc="-70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release</a:t>
            </a:r>
            <a:r>
              <a:rPr sz="1100" spc="-50" dirty="0">
                <a:latin typeface="Gill Sans MT"/>
                <a:cs typeface="Gill Sans MT"/>
              </a:rPr>
              <a:t> </a:t>
            </a:r>
            <a:r>
              <a:rPr sz="1100" spc="-20" dirty="0">
                <a:latin typeface="Gill Sans MT"/>
                <a:cs typeface="Gill Sans MT"/>
              </a:rPr>
              <a:t>plan</a:t>
            </a:r>
            <a:endParaRPr sz="1100">
              <a:latin typeface="Gill Sans MT"/>
              <a:cs typeface="Gill Sans MT"/>
            </a:endParaRPr>
          </a:p>
          <a:p>
            <a:pPr marL="127000" marR="280035" indent="-114935">
              <a:lnSpc>
                <a:spcPts val="1090"/>
              </a:lnSpc>
              <a:spcBef>
                <a:spcPts val="120"/>
              </a:spcBef>
              <a:buSzPct val="90909"/>
              <a:buFont typeface="Wingdings"/>
              <a:buChar char=""/>
              <a:tabLst>
                <a:tab pos="127000" algn="l"/>
              </a:tabLst>
            </a:pPr>
            <a:r>
              <a:rPr sz="1100" spc="-10" dirty="0">
                <a:latin typeface="Gill Sans MT"/>
                <a:cs typeface="Gill Sans MT"/>
              </a:rPr>
              <a:t>Architectural Direction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1980" y="3990213"/>
            <a:ext cx="4572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Gill Sans MT"/>
                <a:cs typeface="Gill Sans MT"/>
              </a:rPr>
              <a:t>Feature backlog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4609591"/>
            <a:ext cx="8953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Gill Sans MT"/>
                <a:cs typeface="Gill Sans MT"/>
              </a:rPr>
              <a:t>Impediment</a:t>
            </a:r>
            <a:r>
              <a:rPr sz="1100" spc="-40" dirty="0">
                <a:latin typeface="Gill Sans MT"/>
                <a:cs typeface="Gill Sans MT"/>
              </a:rPr>
              <a:t> </a:t>
            </a:r>
            <a:r>
              <a:rPr sz="1100" spc="-20" dirty="0">
                <a:latin typeface="Gill Sans MT"/>
                <a:cs typeface="Gill Sans MT"/>
              </a:rPr>
              <a:t>list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309" y="5328920"/>
            <a:ext cx="47942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 marR="5080" indent="-1524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Gill Sans MT"/>
                <a:cs typeface="Gill Sans MT"/>
              </a:rPr>
              <a:t>Product backlog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9126" y="5848299"/>
            <a:ext cx="823594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marR="5080" indent="-10541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Gill Sans MT"/>
                <a:cs typeface="Gill Sans MT"/>
              </a:rPr>
              <a:t>Sprint</a:t>
            </a:r>
            <a:r>
              <a:rPr sz="1100" spc="-30" dirty="0">
                <a:latin typeface="Gill Sans MT"/>
                <a:cs typeface="Gill Sans MT"/>
              </a:rPr>
              <a:t> </a:t>
            </a:r>
            <a:r>
              <a:rPr sz="1100" spc="-10" dirty="0">
                <a:latin typeface="Gill Sans MT"/>
                <a:cs typeface="Gill Sans MT"/>
              </a:rPr>
              <a:t>backlog burndown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5698" y="5414898"/>
            <a:ext cx="81406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Gill Sans MT"/>
                <a:cs typeface="Gill Sans MT"/>
              </a:rPr>
              <a:t>sprint</a:t>
            </a:r>
            <a:r>
              <a:rPr sz="1100" spc="-35" dirty="0">
                <a:latin typeface="Gill Sans MT"/>
                <a:cs typeface="Gill Sans MT"/>
              </a:rPr>
              <a:t> </a:t>
            </a:r>
            <a:r>
              <a:rPr sz="1100" spc="-10" dirty="0">
                <a:latin typeface="Gill Sans MT"/>
                <a:cs typeface="Gill Sans MT"/>
              </a:rPr>
              <a:t>backlog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4857" y="4523994"/>
            <a:ext cx="61087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405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Gill Sans MT"/>
                <a:cs typeface="Gill Sans MT"/>
              </a:rPr>
              <a:t>Product burndown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98194" y="5009769"/>
            <a:ext cx="5073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848674"/>
                </a:solidFill>
                <a:latin typeface="Gill Sans MT"/>
                <a:cs typeface="Gill Sans MT"/>
              </a:rPr>
              <a:t>Artifacts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9775" y="1589277"/>
            <a:ext cx="66040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84150" algn="l"/>
              </a:tabLst>
            </a:pPr>
            <a:r>
              <a:rPr sz="1100" spc="-10" dirty="0">
                <a:latin typeface="Gill Sans MT"/>
                <a:cs typeface="Gill Sans MT"/>
              </a:rPr>
              <a:t>Sprint</a:t>
            </a:r>
            <a:endParaRPr sz="1100">
              <a:latin typeface="Gill Sans MT"/>
              <a:cs typeface="Gill Sans MT"/>
            </a:endParaRPr>
          </a:p>
          <a:p>
            <a:pPr marL="184785">
              <a:lnSpc>
                <a:spcPct val="100000"/>
              </a:lnSpc>
            </a:pPr>
            <a:r>
              <a:rPr sz="1100" spc="-10" dirty="0">
                <a:latin typeface="Gill Sans MT"/>
                <a:cs typeface="Gill Sans MT"/>
              </a:rPr>
              <a:t>Planning</a:t>
            </a:r>
            <a:endParaRPr sz="1100">
              <a:latin typeface="Gill Sans MT"/>
              <a:cs typeface="Gill Sans MT"/>
            </a:endParaRPr>
          </a:p>
          <a:p>
            <a:pPr marL="184785">
              <a:lnSpc>
                <a:spcPct val="100000"/>
              </a:lnSpc>
            </a:pPr>
            <a:r>
              <a:rPr sz="1100" spc="-10" dirty="0">
                <a:latin typeface="Gill Sans MT"/>
                <a:cs typeface="Gill Sans MT"/>
              </a:rPr>
              <a:t>meeting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41194" y="2656458"/>
            <a:ext cx="64960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marR="5080" indent="-171450" algn="just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84785" algn="l"/>
              </a:tabLst>
            </a:pPr>
            <a:r>
              <a:rPr sz="1100" spc="-10" dirty="0">
                <a:latin typeface="Gill Sans MT"/>
                <a:cs typeface="Gill Sans MT"/>
              </a:rPr>
              <a:t>Update 	product 	backlog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8775" y="4256988"/>
            <a:ext cx="95631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84150" algn="l"/>
              </a:tabLst>
            </a:pPr>
            <a:r>
              <a:rPr sz="1100" spc="-10" dirty="0">
                <a:latin typeface="Gill Sans MT"/>
                <a:cs typeface="Gill Sans MT"/>
              </a:rPr>
              <a:t>Sprint</a:t>
            </a:r>
            <a:endParaRPr sz="1100">
              <a:latin typeface="Gill Sans MT"/>
              <a:cs typeface="Gill Sans MT"/>
            </a:endParaRPr>
          </a:p>
          <a:p>
            <a:pPr marL="184785">
              <a:lnSpc>
                <a:spcPct val="100000"/>
              </a:lnSpc>
            </a:pPr>
            <a:r>
              <a:rPr sz="1100" spc="-10" dirty="0">
                <a:latin typeface="Gill Sans MT"/>
                <a:cs typeface="Gill Sans MT"/>
              </a:rPr>
              <a:t>retrospective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1375" y="4562094"/>
            <a:ext cx="6330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184785" algn="l"/>
              </a:tabLst>
            </a:pPr>
            <a:r>
              <a:rPr sz="1100" spc="-10" dirty="0">
                <a:latin typeface="Gill Sans MT"/>
                <a:cs typeface="Gill Sans MT"/>
              </a:rPr>
              <a:t>Backlog review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42228" y="3266313"/>
            <a:ext cx="627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84150" algn="l"/>
              </a:tabLst>
            </a:pPr>
            <a:r>
              <a:rPr sz="1100" spc="-10" dirty="0">
                <a:latin typeface="Gill Sans MT"/>
                <a:cs typeface="Gill Sans MT"/>
              </a:rPr>
              <a:t>Release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56428" y="1807845"/>
            <a:ext cx="8089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189" indent="-114300">
              <a:lnSpc>
                <a:spcPct val="100000"/>
              </a:lnSpc>
              <a:spcBef>
                <a:spcPts val="105"/>
              </a:spcBef>
              <a:buSzPct val="90909"/>
              <a:buFont typeface="Wingdings"/>
              <a:buChar char=""/>
              <a:tabLst>
                <a:tab pos="123189" algn="l"/>
              </a:tabLst>
            </a:pPr>
            <a:r>
              <a:rPr sz="1100" dirty="0">
                <a:latin typeface="Gill Sans MT"/>
                <a:cs typeface="Gill Sans MT"/>
              </a:rPr>
              <a:t>Daily</a:t>
            </a:r>
            <a:r>
              <a:rPr sz="1100" spc="-40" dirty="0">
                <a:latin typeface="Gill Sans MT"/>
                <a:cs typeface="Gill Sans MT"/>
              </a:rPr>
              <a:t> </a:t>
            </a:r>
            <a:r>
              <a:rPr sz="1100" spc="-20" dirty="0">
                <a:latin typeface="Gill Sans MT"/>
                <a:cs typeface="Gill Sans MT"/>
              </a:rPr>
              <a:t>scrum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08827" y="1193113"/>
            <a:ext cx="548640" cy="701040"/>
          </a:xfrm>
          <a:custGeom>
            <a:avLst/>
            <a:gdLst/>
            <a:ahLst/>
            <a:cxnLst/>
            <a:rect l="l" t="t" r="r" b="b"/>
            <a:pathLst>
              <a:path w="548640" h="701039">
                <a:moveTo>
                  <a:pt x="270510" y="308026"/>
                </a:moveTo>
                <a:lnTo>
                  <a:pt x="269239" y="309042"/>
                </a:lnTo>
                <a:lnTo>
                  <a:pt x="277875" y="319964"/>
                </a:lnTo>
                <a:lnTo>
                  <a:pt x="244221" y="346380"/>
                </a:lnTo>
                <a:lnTo>
                  <a:pt x="234187" y="369748"/>
                </a:lnTo>
                <a:lnTo>
                  <a:pt x="236220" y="375717"/>
                </a:lnTo>
                <a:lnTo>
                  <a:pt x="245110" y="387147"/>
                </a:lnTo>
                <a:lnTo>
                  <a:pt x="250571" y="391338"/>
                </a:lnTo>
                <a:lnTo>
                  <a:pt x="257048" y="394005"/>
                </a:lnTo>
                <a:lnTo>
                  <a:pt x="268732" y="384861"/>
                </a:lnTo>
                <a:lnTo>
                  <a:pt x="261747" y="382194"/>
                </a:lnTo>
                <a:lnTo>
                  <a:pt x="256667" y="378638"/>
                </a:lnTo>
                <a:lnTo>
                  <a:pt x="253111" y="374193"/>
                </a:lnTo>
                <a:lnTo>
                  <a:pt x="248412" y="368224"/>
                </a:lnTo>
                <a:lnTo>
                  <a:pt x="249682" y="362382"/>
                </a:lnTo>
                <a:lnTo>
                  <a:pt x="256794" y="356667"/>
                </a:lnTo>
                <a:lnTo>
                  <a:pt x="287655" y="332410"/>
                </a:lnTo>
                <a:lnTo>
                  <a:pt x="305796" y="332410"/>
                </a:lnTo>
                <a:lnTo>
                  <a:pt x="298831" y="323647"/>
                </a:lnTo>
                <a:lnTo>
                  <a:pt x="311912" y="313360"/>
                </a:lnTo>
                <a:lnTo>
                  <a:pt x="270510" y="308026"/>
                </a:lnTo>
                <a:close/>
              </a:path>
              <a:path w="548640" h="701039">
                <a:moveTo>
                  <a:pt x="305796" y="332410"/>
                </a:moveTo>
                <a:lnTo>
                  <a:pt x="287655" y="332410"/>
                </a:lnTo>
                <a:lnTo>
                  <a:pt x="303275" y="352349"/>
                </a:lnTo>
                <a:lnTo>
                  <a:pt x="314578" y="343459"/>
                </a:lnTo>
                <a:lnTo>
                  <a:pt x="305796" y="332410"/>
                </a:lnTo>
                <a:close/>
              </a:path>
              <a:path w="548640" h="701039">
                <a:moveTo>
                  <a:pt x="253432" y="264465"/>
                </a:moveTo>
                <a:lnTo>
                  <a:pt x="232663" y="264465"/>
                </a:lnTo>
                <a:lnTo>
                  <a:pt x="239522" y="267132"/>
                </a:lnTo>
                <a:lnTo>
                  <a:pt x="244221" y="272974"/>
                </a:lnTo>
                <a:lnTo>
                  <a:pt x="247776" y="277673"/>
                </a:lnTo>
                <a:lnTo>
                  <a:pt x="249047" y="281991"/>
                </a:lnTo>
                <a:lnTo>
                  <a:pt x="247776" y="286182"/>
                </a:lnTo>
                <a:lnTo>
                  <a:pt x="246634" y="290246"/>
                </a:lnTo>
                <a:lnTo>
                  <a:pt x="242824" y="294818"/>
                </a:lnTo>
                <a:lnTo>
                  <a:pt x="200533" y="328092"/>
                </a:lnTo>
                <a:lnTo>
                  <a:pt x="210312" y="340538"/>
                </a:lnTo>
                <a:lnTo>
                  <a:pt x="246252" y="312217"/>
                </a:lnTo>
                <a:lnTo>
                  <a:pt x="254000" y="306248"/>
                </a:lnTo>
                <a:lnTo>
                  <a:pt x="258825" y="300914"/>
                </a:lnTo>
                <a:lnTo>
                  <a:pt x="260985" y="296469"/>
                </a:lnTo>
                <a:lnTo>
                  <a:pt x="263144" y="291897"/>
                </a:lnTo>
                <a:lnTo>
                  <a:pt x="263825" y="287579"/>
                </a:lnTo>
                <a:lnTo>
                  <a:pt x="263792" y="286182"/>
                </a:lnTo>
                <a:lnTo>
                  <a:pt x="262701" y="277673"/>
                </a:lnTo>
                <a:lnTo>
                  <a:pt x="262636" y="277165"/>
                </a:lnTo>
                <a:lnTo>
                  <a:pt x="260959" y="272974"/>
                </a:lnTo>
                <a:lnTo>
                  <a:pt x="260858" y="272720"/>
                </a:lnTo>
                <a:lnTo>
                  <a:pt x="257683" y="268783"/>
                </a:lnTo>
                <a:lnTo>
                  <a:pt x="253432" y="264465"/>
                </a:lnTo>
                <a:close/>
              </a:path>
              <a:path w="548640" h="701039">
                <a:moveTo>
                  <a:pt x="231521" y="238049"/>
                </a:moveTo>
                <a:lnTo>
                  <a:pt x="168656" y="287579"/>
                </a:lnTo>
                <a:lnTo>
                  <a:pt x="178688" y="300406"/>
                </a:lnTo>
                <a:lnTo>
                  <a:pt x="223647" y="264973"/>
                </a:lnTo>
                <a:lnTo>
                  <a:pt x="232663" y="264465"/>
                </a:lnTo>
                <a:lnTo>
                  <a:pt x="253432" y="264465"/>
                </a:lnTo>
                <a:lnTo>
                  <a:pt x="253091" y="264118"/>
                </a:lnTo>
                <a:lnTo>
                  <a:pt x="247523" y="260607"/>
                </a:lnTo>
                <a:lnTo>
                  <a:pt x="241002" y="258264"/>
                </a:lnTo>
                <a:lnTo>
                  <a:pt x="233552" y="257099"/>
                </a:lnTo>
                <a:lnTo>
                  <a:pt x="241553" y="250876"/>
                </a:lnTo>
                <a:lnTo>
                  <a:pt x="231521" y="238049"/>
                </a:lnTo>
                <a:close/>
              </a:path>
              <a:path w="548640" h="701039">
                <a:moveTo>
                  <a:pt x="207617" y="207696"/>
                </a:moveTo>
                <a:lnTo>
                  <a:pt x="207356" y="207696"/>
                </a:lnTo>
                <a:lnTo>
                  <a:pt x="144525" y="257099"/>
                </a:lnTo>
                <a:lnTo>
                  <a:pt x="154305" y="269545"/>
                </a:lnTo>
                <a:lnTo>
                  <a:pt x="217297" y="220015"/>
                </a:lnTo>
                <a:lnTo>
                  <a:pt x="207617" y="207696"/>
                </a:lnTo>
                <a:close/>
              </a:path>
              <a:path w="548640" h="701039">
                <a:moveTo>
                  <a:pt x="164789" y="153213"/>
                </a:moveTo>
                <a:lnTo>
                  <a:pt x="164268" y="153213"/>
                </a:lnTo>
                <a:lnTo>
                  <a:pt x="101600" y="202489"/>
                </a:lnTo>
                <a:lnTo>
                  <a:pt x="111506" y="215062"/>
                </a:lnTo>
                <a:lnTo>
                  <a:pt x="144399" y="189154"/>
                </a:lnTo>
                <a:lnTo>
                  <a:pt x="149606" y="184963"/>
                </a:lnTo>
                <a:lnTo>
                  <a:pt x="155321" y="182931"/>
                </a:lnTo>
                <a:lnTo>
                  <a:pt x="161417" y="182804"/>
                </a:lnTo>
                <a:lnTo>
                  <a:pt x="189783" y="182804"/>
                </a:lnTo>
                <a:lnTo>
                  <a:pt x="185924" y="179476"/>
                </a:lnTo>
                <a:lnTo>
                  <a:pt x="179641" y="177105"/>
                </a:lnTo>
                <a:lnTo>
                  <a:pt x="177264" y="176835"/>
                </a:lnTo>
                <a:lnTo>
                  <a:pt x="160020" y="176835"/>
                </a:lnTo>
                <a:lnTo>
                  <a:pt x="174371" y="165532"/>
                </a:lnTo>
                <a:lnTo>
                  <a:pt x="164789" y="153213"/>
                </a:lnTo>
                <a:close/>
              </a:path>
              <a:path w="548640" h="701039">
                <a:moveTo>
                  <a:pt x="229997" y="189281"/>
                </a:moveTo>
                <a:lnTo>
                  <a:pt x="227711" y="189789"/>
                </a:lnTo>
                <a:lnTo>
                  <a:pt x="225806" y="191313"/>
                </a:lnTo>
                <a:lnTo>
                  <a:pt x="223774" y="192837"/>
                </a:lnTo>
                <a:lnTo>
                  <a:pt x="222631" y="194996"/>
                </a:lnTo>
                <a:lnTo>
                  <a:pt x="222415" y="197155"/>
                </a:lnTo>
                <a:lnTo>
                  <a:pt x="221996" y="200203"/>
                </a:lnTo>
                <a:lnTo>
                  <a:pt x="222631" y="202489"/>
                </a:lnTo>
                <a:lnTo>
                  <a:pt x="224155" y="204394"/>
                </a:lnTo>
                <a:lnTo>
                  <a:pt x="225678" y="206426"/>
                </a:lnTo>
                <a:lnTo>
                  <a:pt x="227837" y="207696"/>
                </a:lnTo>
                <a:lnTo>
                  <a:pt x="233045" y="208204"/>
                </a:lnTo>
                <a:lnTo>
                  <a:pt x="234873" y="207696"/>
                </a:lnTo>
                <a:lnTo>
                  <a:pt x="235161" y="207696"/>
                </a:lnTo>
                <a:lnTo>
                  <a:pt x="241046" y="197155"/>
                </a:lnTo>
                <a:lnTo>
                  <a:pt x="240446" y="194996"/>
                </a:lnTo>
                <a:lnTo>
                  <a:pt x="240307" y="194742"/>
                </a:lnTo>
                <a:lnTo>
                  <a:pt x="238760" y="192837"/>
                </a:lnTo>
                <a:lnTo>
                  <a:pt x="237362" y="190932"/>
                </a:lnTo>
                <a:lnTo>
                  <a:pt x="235203" y="189789"/>
                </a:lnTo>
                <a:lnTo>
                  <a:pt x="229997" y="189281"/>
                </a:lnTo>
                <a:close/>
              </a:path>
              <a:path w="548640" h="701039">
                <a:moveTo>
                  <a:pt x="189783" y="182804"/>
                </a:moveTo>
                <a:lnTo>
                  <a:pt x="167639" y="182804"/>
                </a:lnTo>
                <a:lnTo>
                  <a:pt x="172338" y="184709"/>
                </a:lnTo>
                <a:lnTo>
                  <a:pt x="175689" y="189154"/>
                </a:lnTo>
                <a:lnTo>
                  <a:pt x="178308" y="192456"/>
                </a:lnTo>
                <a:lnTo>
                  <a:pt x="179269" y="197155"/>
                </a:lnTo>
                <a:lnTo>
                  <a:pt x="179347" y="197536"/>
                </a:lnTo>
                <a:lnTo>
                  <a:pt x="179450" y="198044"/>
                </a:lnTo>
                <a:lnTo>
                  <a:pt x="179080" y="202489"/>
                </a:lnTo>
                <a:lnTo>
                  <a:pt x="178985" y="203632"/>
                </a:lnTo>
                <a:lnTo>
                  <a:pt x="178921" y="204394"/>
                </a:lnTo>
                <a:lnTo>
                  <a:pt x="178815" y="205664"/>
                </a:lnTo>
                <a:lnTo>
                  <a:pt x="194818" y="203632"/>
                </a:lnTo>
                <a:lnTo>
                  <a:pt x="195558" y="194996"/>
                </a:lnTo>
                <a:lnTo>
                  <a:pt x="195580" y="194742"/>
                </a:lnTo>
                <a:lnTo>
                  <a:pt x="194056" y="188011"/>
                </a:lnTo>
                <a:lnTo>
                  <a:pt x="190373" y="183312"/>
                </a:lnTo>
                <a:lnTo>
                  <a:pt x="189783" y="182804"/>
                </a:lnTo>
                <a:close/>
              </a:path>
              <a:path w="548640" h="701039">
                <a:moveTo>
                  <a:pt x="171549" y="176186"/>
                </a:moveTo>
                <a:lnTo>
                  <a:pt x="159267" y="176835"/>
                </a:lnTo>
                <a:lnTo>
                  <a:pt x="177264" y="176835"/>
                </a:lnTo>
                <a:lnTo>
                  <a:pt x="171549" y="176186"/>
                </a:lnTo>
                <a:close/>
              </a:path>
              <a:path w="548640" h="701039">
                <a:moveTo>
                  <a:pt x="69890" y="141656"/>
                </a:moveTo>
                <a:lnTo>
                  <a:pt x="56261" y="141656"/>
                </a:lnTo>
                <a:lnTo>
                  <a:pt x="58420" y="148006"/>
                </a:lnTo>
                <a:lnTo>
                  <a:pt x="91044" y="172311"/>
                </a:lnTo>
                <a:lnTo>
                  <a:pt x="98688" y="172311"/>
                </a:lnTo>
                <a:lnTo>
                  <a:pt x="106336" y="170741"/>
                </a:lnTo>
                <a:lnTo>
                  <a:pt x="113790" y="167548"/>
                </a:lnTo>
                <a:lnTo>
                  <a:pt x="121031" y="162738"/>
                </a:lnTo>
                <a:lnTo>
                  <a:pt x="126783" y="157404"/>
                </a:lnTo>
                <a:lnTo>
                  <a:pt x="98171" y="157404"/>
                </a:lnTo>
                <a:lnTo>
                  <a:pt x="84200" y="156388"/>
                </a:lnTo>
                <a:lnTo>
                  <a:pt x="78486" y="153213"/>
                </a:lnTo>
                <a:lnTo>
                  <a:pt x="73787" y="147371"/>
                </a:lnTo>
                <a:lnTo>
                  <a:pt x="70612" y="143180"/>
                </a:lnTo>
                <a:lnTo>
                  <a:pt x="69890" y="141656"/>
                </a:lnTo>
                <a:close/>
              </a:path>
              <a:path w="548640" h="701039">
                <a:moveTo>
                  <a:pt x="107696" y="80696"/>
                </a:moveTo>
                <a:lnTo>
                  <a:pt x="12700" y="155499"/>
                </a:lnTo>
                <a:lnTo>
                  <a:pt x="22606" y="168199"/>
                </a:lnTo>
                <a:lnTo>
                  <a:pt x="56261" y="141656"/>
                </a:lnTo>
                <a:lnTo>
                  <a:pt x="69890" y="141656"/>
                </a:lnTo>
                <a:lnTo>
                  <a:pt x="68325" y="138354"/>
                </a:lnTo>
                <a:lnTo>
                  <a:pt x="67310" y="133020"/>
                </a:lnTo>
                <a:lnTo>
                  <a:pt x="106045" y="102540"/>
                </a:lnTo>
                <a:lnTo>
                  <a:pt x="124941" y="102540"/>
                </a:lnTo>
                <a:lnTo>
                  <a:pt x="107696" y="80696"/>
                </a:lnTo>
                <a:close/>
              </a:path>
              <a:path w="548640" h="701039">
                <a:moveTo>
                  <a:pt x="124927" y="102540"/>
                </a:moveTo>
                <a:lnTo>
                  <a:pt x="106045" y="102540"/>
                </a:lnTo>
                <a:lnTo>
                  <a:pt x="113030" y="111303"/>
                </a:lnTo>
                <a:lnTo>
                  <a:pt x="117601" y="117145"/>
                </a:lnTo>
                <a:lnTo>
                  <a:pt x="120396" y="122225"/>
                </a:lnTo>
                <a:lnTo>
                  <a:pt x="121285" y="126289"/>
                </a:lnTo>
                <a:lnTo>
                  <a:pt x="122174" y="130480"/>
                </a:lnTo>
                <a:lnTo>
                  <a:pt x="121793" y="134671"/>
                </a:lnTo>
                <a:lnTo>
                  <a:pt x="120014" y="138862"/>
                </a:lnTo>
                <a:lnTo>
                  <a:pt x="118237" y="143180"/>
                </a:lnTo>
                <a:lnTo>
                  <a:pt x="115315" y="146863"/>
                </a:lnTo>
                <a:lnTo>
                  <a:pt x="111251" y="150038"/>
                </a:lnTo>
                <a:lnTo>
                  <a:pt x="104901" y="155118"/>
                </a:lnTo>
                <a:lnTo>
                  <a:pt x="98171" y="157404"/>
                </a:lnTo>
                <a:lnTo>
                  <a:pt x="126783" y="157404"/>
                </a:lnTo>
                <a:lnTo>
                  <a:pt x="127603" y="156644"/>
                </a:lnTo>
                <a:lnTo>
                  <a:pt x="132426" y="150038"/>
                </a:lnTo>
                <a:lnTo>
                  <a:pt x="135604" y="142789"/>
                </a:lnTo>
                <a:lnTo>
                  <a:pt x="137033" y="135052"/>
                </a:lnTo>
                <a:lnTo>
                  <a:pt x="136628" y="127077"/>
                </a:lnTo>
                <a:lnTo>
                  <a:pt x="134461" y="118971"/>
                </a:lnTo>
                <a:lnTo>
                  <a:pt x="130532" y="110745"/>
                </a:lnTo>
                <a:lnTo>
                  <a:pt x="124927" y="102540"/>
                </a:lnTo>
                <a:close/>
              </a:path>
              <a:path w="548640" h="701039">
                <a:moveTo>
                  <a:pt x="17399" y="43993"/>
                </a:moveTo>
                <a:lnTo>
                  <a:pt x="0" y="57709"/>
                </a:lnTo>
                <a:lnTo>
                  <a:pt x="877" y="66684"/>
                </a:lnTo>
                <a:lnTo>
                  <a:pt x="3111" y="75124"/>
                </a:lnTo>
                <a:lnTo>
                  <a:pt x="34544" y="104699"/>
                </a:lnTo>
                <a:lnTo>
                  <a:pt x="41020" y="105036"/>
                </a:lnTo>
                <a:lnTo>
                  <a:pt x="47307" y="103969"/>
                </a:lnTo>
                <a:lnTo>
                  <a:pt x="53403" y="101520"/>
                </a:lnTo>
                <a:lnTo>
                  <a:pt x="59309" y="97714"/>
                </a:lnTo>
                <a:lnTo>
                  <a:pt x="66117" y="90523"/>
                </a:lnTo>
                <a:lnTo>
                  <a:pt x="66586" y="89586"/>
                </a:lnTo>
                <a:lnTo>
                  <a:pt x="40132" y="89586"/>
                </a:lnTo>
                <a:lnTo>
                  <a:pt x="36131" y="88697"/>
                </a:lnTo>
                <a:lnTo>
                  <a:pt x="15789" y="54788"/>
                </a:lnTo>
                <a:lnTo>
                  <a:pt x="15779" y="54586"/>
                </a:lnTo>
                <a:lnTo>
                  <a:pt x="17399" y="43993"/>
                </a:lnTo>
                <a:close/>
              </a:path>
              <a:path w="548640" h="701039">
                <a:moveTo>
                  <a:pt x="81537" y="0"/>
                </a:moveTo>
                <a:lnTo>
                  <a:pt x="51809" y="27610"/>
                </a:lnTo>
                <a:lnTo>
                  <a:pt x="51435" y="35230"/>
                </a:lnTo>
                <a:lnTo>
                  <a:pt x="52588" y="43993"/>
                </a:lnTo>
                <a:lnTo>
                  <a:pt x="52705" y="44882"/>
                </a:lnTo>
                <a:lnTo>
                  <a:pt x="54365" y="59233"/>
                </a:lnTo>
                <a:lnTo>
                  <a:pt x="54483" y="60249"/>
                </a:lnTo>
                <a:lnTo>
                  <a:pt x="54659" y="64250"/>
                </a:lnTo>
                <a:lnTo>
                  <a:pt x="54766" y="66684"/>
                </a:lnTo>
                <a:lnTo>
                  <a:pt x="54862" y="68845"/>
                </a:lnTo>
                <a:lnTo>
                  <a:pt x="40132" y="89586"/>
                </a:lnTo>
                <a:lnTo>
                  <a:pt x="66586" y="89586"/>
                </a:lnTo>
                <a:lnTo>
                  <a:pt x="70532" y="81712"/>
                </a:lnTo>
                <a:lnTo>
                  <a:pt x="72542" y="71282"/>
                </a:lnTo>
                <a:lnTo>
                  <a:pt x="72170" y="60249"/>
                </a:lnTo>
                <a:lnTo>
                  <a:pt x="72136" y="59233"/>
                </a:lnTo>
                <a:lnTo>
                  <a:pt x="70222" y="44882"/>
                </a:lnTo>
                <a:lnTo>
                  <a:pt x="69087" y="37135"/>
                </a:lnTo>
                <a:lnTo>
                  <a:pt x="69214" y="30999"/>
                </a:lnTo>
                <a:lnTo>
                  <a:pt x="69763" y="28070"/>
                </a:lnTo>
                <a:lnTo>
                  <a:pt x="70738" y="23419"/>
                </a:lnTo>
                <a:lnTo>
                  <a:pt x="72517" y="20244"/>
                </a:lnTo>
                <a:lnTo>
                  <a:pt x="75437" y="18085"/>
                </a:lnTo>
                <a:lnTo>
                  <a:pt x="78612" y="15545"/>
                </a:lnTo>
                <a:lnTo>
                  <a:pt x="82423" y="14910"/>
                </a:lnTo>
                <a:lnTo>
                  <a:pt x="110654" y="14910"/>
                </a:lnTo>
                <a:lnTo>
                  <a:pt x="105906" y="9648"/>
                </a:lnTo>
                <a:lnTo>
                  <a:pt x="100361" y="5290"/>
                </a:lnTo>
                <a:lnTo>
                  <a:pt x="94388" y="2218"/>
                </a:lnTo>
                <a:lnTo>
                  <a:pt x="88011" y="432"/>
                </a:lnTo>
                <a:lnTo>
                  <a:pt x="81537" y="0"/>
                </a:lnTo>
                <a:close/>
              </a:path>
              <a:path w="548640" h="701039">
                <a:moveTo>
                  <a:pt x="110654" y="14910"/>
                </a:moveTo>
                <a:lnTo>
                  <a:pt x="82423" y="14910"/>
                </a:lnTo>
                <a:lnTo>
                  <a:pt x="86740" y="16053"/>
                </a:lnTo>
                <a:lnTo>
                  <a:pt x="91059" y="17323"/>
                </a:lnTo>
                <a:lnTo>
                  <a:pt x="106285" y="46049"/>
                </a:lnTo>
                <a:lnTo>
                  <a:pt x="106050" y="54586"/>
                </a:lnTo>
                <a:lnTo>
                  <a:pt x="106045" y="54788"/>
                </a:lnTo>
                <a:lnTo>
                  <a:pt x="121665" y="42469"/>
                </a:lnTo>
                <a:lnTo>
                  <a:pt x="120595" y="35230"/>
                </a:lnTo>
                <a:lnTo>
                  <a:pt x="120570" y="35061"/>
                </a:lnTo>
                <a:lnTo>
                  <a:pt x="118427" y="28070"/>
                </a:lnTo>
                <a:lnTo>
                  <a:pt x="115312" y="21641"/>
                </a:lnTo>
                <a:lnTo>
                  <a:pt x="115236" y="21484"/>
                </a:lnTo>
                <a:lnTo>
                  <a:pt x="110998" y="15291"/>
                </a:lnTo>
                <a:lnTo>
                  <a:pt x="110654" y="14910"/>
                </a:lnTo>
                <a:close/>
              </a:path>
              <a:path w="548640" h="701039">
                <a:moveTo>
                  <a:pt x="515493" y="614858"/>
                </a:moveTo>
                <a:lnTo>
                  <a:pt x="479298" y="630098"/>
                </a:lnTo>
                <a:lnTo>
                  <a:pt x="467868" y="655117"/>
                </a:lnTo>
                <a:lnTo>
                  <a:pt x="468883" y="668198"/>
                </a:lnTo>
                <a:lnTo>
                  <a:pt x="498221" y="699059"/>
                </a:lnTo>
                <a:lnTo>
                  <a:pt x="503808" y="700837"/>
                </a:lnTo>
                <a:lnTo>
                  <a:pt x="516000" y="691312"/>
                </a:lnTo>
                <a:lnTo>
                  <a:pt x="508476" y="688623"/>
                </a:lnTo>
                <a:lnTo>
                  <a:pt x="501713" y="684946"/>
                </a:lnTo>
                <a:lnTo>
                  <a:pt x="483743" y="662483"/>
                </a:lnTo>
                <a:lnTo>
                  <a:pt x="485013" y="649529"/>
                </a:lnTo>
                <a:lnTo>
                  <a:pt x="488315" y="643687"/>
                </a:lnTo>
                <a:lnTo>
                  <a:pt x="494029" y="638607"/>
                </a:lnTo>
                <a:lnTo>
                  <a:pt x="506053" y="638607"/>
                </a:lnTo>
                <a:lnTo>
                  <a:pt x="501650" y="633019"/>
                </a:lnTo>
                <a:lnTo>
                  <a:pt x="507126" y="630098"/>
                </a:lnTo>
                <a:lnTo>
                  <a:pt x="506772" y="630098"/>
                </a:lnTo>
                <a:lnTo>
                  <a:pt x="512699" y="628828"/>
                </a:lnTo>
                <a:lnTo>
                  <a:pt x="540901" y="628828"/>
                </a:lnTo>
                <a:lnTo>
                  <a:pt x="535620" y="623145"/>
                </a:lnTo>
                <a:lnTo>
                  <a:pt x="529542" y="618859"/>
                </a:lnTo>
                <a:lnTo>
                  <a:pt x="522821" y="616096"/>
                </a:lnTo>
                <a:lnTo>
                  <a:pt x="515493" y="614858"/>
                </a:lnTo>
                <a:close/>
              </a:path>
              <a:path w="548640" h="701039">
                <a:moveTo>
                  <a:pt x="506053" y="638607"/>
                </a:moveTo>
                <a:lnTo>
                  <a:pt x="494029" y="638607"/>
                </a:lnTo>
                <a:lnTo>
                  <a:pt x="528827" y="682930"/>
                </a:lnTo>
                <a:lnTo>
                  <a:pt x="530478" y="681660"/>
                </a:lnTo>
                <a:lnTo>
                  <a:pt x="537075" y="675683"/>
                </a:lnTo>
                <a:lnTo>
                  <a:pt x="542194" y="669373"/>
                </a:lnTo>
                <a:lnTo>
                  <a:pt x="544719" y="664769"/>
                </a:lnTo>
                <a:lnTo>
                  <a:pt x="526669" y="664769"/>
                </a:lnTo>
                <a:lnTo>
                  <a:pt x="506053" y="638607"/>
                </a:lnTo>
                <a:close/>
              </a:path>
              <a:path w="548640" h="701039">
                <a:moveTo>
                  <a:pt x="540901" y="628828"/>
                </a:moveTo>
                <a:lnTo>
                  <a:pt x="512699" y="628828"/>
                </a:lnTo>
                <a:lnTo>
                  <a:pt x="522477" y="630352"/>
                </a:lnTo>
                <a:lnTo>
                  <a:pt x="526796" y="632892"/>
                </a:lnTo>
                <a:lnTo>
                  <a:pt x="530225" y="637464"/>
                </a:lnTo>
                <a:lnTo>
                  <a:pt x="533780" y="641909"/>
                </a:lnTo>
                <a:lnTo>
                  <a:pt x="535177" y="646481"/>
                </a:lnTo>
                <a:lnTo>
                  <a:pt x="534670" y="651307"/>
                </a:lnTo>
                <a:lnTo>
                  <a:pt x="534155" y="655117"/>
                </a:lnTo>
                <a:lnTo>
                  <a:pt x="534034" y="656006"/>
                </a:lnTo>
                <a:lnTo>
                  <a:pt x="531368" y="660578"/>
                </a:lnTo>
                <a:lnTo>
                  <a:pt x="526669" y="664769"/>
                </a:lnTo>
                <a:lnTo>
                  <a:pt x="544719" y="664769"/>
                </a:lnTo>
                <a:lnTo>
                  <a:pt x="545838" y="662729"/>
                </a:lnTo>
                <a:lnTo>
                  <a:pt x="547926" y="656006"/>
                </a:lnTo>
                <a:lnTo>
                  <a:pt x="548004" y="655752"/>
                </a:lnTo>
                <a:lnTo>
                  <a:pt x="548571" y="649529"/>
                </a:lnTo>
                <a:lnTo>
                  <a:pt x="548645" y="648708"/>
                </a:lnTo>
                <a:lnTo>
                  <a:pt x="547742" y="642163"/>
                </a:lnTo>
                <a:lnTo>
                  <a:pt x="547707" y="641909"/>
                </a:lnTo>
                <a:lnTo>
                  <a:pt x="545165" y="635285"/>
                </a:lnTo>
                <a:lnTo>
                  <a:pt x="541020" y="628955"/>
                </a:lnTo>
                <a:lnTo>
                  <a:pt x="540901" y="628828"/>
                </a:lnTo>
                <a:close/>
              </a:path>
              <a:path w="548640" h="701039">
                <a:moveTo>
                  <a:pt x="527557" y="547167"/>
                </a:moveTo>
                <a:lnTo>
                  <a:pt x="432053" y="622351"/>
                </a:lnTo>
                <a:lnTo>
                  <a:pt x="441832" y="634797"/>
                </a:lnTo>
                <a:lnTo>
                  <a:pt x="537175" y="559740"/>
                </a:lnTo>
                <a:lnTo>
                  <a:pt x="537436" y="559740"/>
                </a:lnTo>
                <a:lnTo>
                  <a:pt x="527557" y="547167"/>
                </a:lnTo>
                <a:close/>
              </a:path>
              <a:path w="548640" h="701039">
                <a:moveTo>
                  <a:pt x="442722" y="522656"/>
                </a:moveTo>
                <a:lnTo>
                  <a:pt x="405570" y="539013"/>
                </a:lnTo>
                <a:lnTo>
                  <a:pt x="395507" y="568011"/>
                </a:lnTo>
                <a:lnTo>
                  <a:pt x="397113" y="575679"/>
                </a:lnTo>
                <a:lnTo>
                  <a:pt x="423291" y="606349"/>
                </a:lnTo>
                <a:lnTo>
                  <a:pt x="435450" y="596697"/>
                </a:lnTo>
                <a:lnTo>
                  <a:pt x="435859" y="596697"/>
                </a:lnTo>
                <a:lnTo>
                  <a:pt x="427863" y="592633"/>
                </a:lnTo>
                <a:lnTo>
                  <a:pt x="422148" y="588188"/>
                </a:lnTo>
                <a:lnTo>
                  <a:pt x="418465" y="583362"/>
                </a:lnTo>
                <a:lnTo>
                  <a:pt x="413257" y="576758"/>
                </a:lnTo>
                <a:lnTo>
                  <a:pt x="411015" y="570154"/>
                </a:lnTo>
                <a:lnTo>
                  <a:pt x="411196" y="568011"/>
                </a:lnTo>
                <a:lnTo>
                  <a:pt x="411733" y="563169"/>
                </a:lnTo>
                <a:lnTo>
                  <a:pt x="412369" y="556311"/>
                </a:lnTo>
                <a:lnTo>
                  <a:pt x="415925" y="550342"/>
                </a:lnTo>
                <a:lnTo>
                  <a:pt x="428498" y="540436"/>
                </a:lnTo>
                <a:lnTo>
                  <a:pt x="434975" y="538277"/>
                </a:lnTo>
                <a:lnTo>
                  <a:pt x="469841" y="538277"/>
                </a:lnTo>
                <a:lnTo>
                  <a:pt x="469646" y="538023"/>
                </a:lnTo>
                <a:lnTo>
                  <a:pt x="463831" y="531854"/>
                </a:lnTo>
                <a:lnTo>
                  <a:pt x="457422" y="527244"/>
                </a:lnTo>
                <a:lnTo>
                  <a:pt x="450393" y="524182"/>
                </a:lnTo>
                <a:lnTo>
                  <a:pt x="442722" y="522656"/>
                </a:lnTo>
                <a:close/>
              </a:path>
              <a:path w="548640" h="701039">
                <a:moveTo>
                  <a:pt x="469841" y="538277"/>
                </a:moveTo>
                <a:lnTo>
                  <a:pt x="434975" y="538277"/>
                </a:lnTo>
                <a:lnTo>
                  <a:pt x="448564" y="539293"/>
                </a:lnTo>
                <a:lnTo>
                  <a:pt x="454151" y="542341"/>
                </a:lnTo>
                <a:lnTo>
                  <a:pt x="458597" y="547929"/>
                </a:lnTo>
                <a:lnTo>
                  <a:pt x="462788" y="553390"/>
                </a:lnTo>
                <a:lnTo>
                  <a:pt x="465327" y="560756"/>
                </a:lnTo>
                <a:lnTo>
                  <a:pt x="466344" y="570154"/>
                </a:lnTo>
                <a:lnTo>
                  <a:pt x="479551" y="559740"/>
                </a:lnTo>
                <a:lnTo>
                  <a:pt x="478281" y="554660"/>
                </a:lnTo>
                <a:lnTo>
                  <a:pt x="476884" y="550596"/>
                </a:lnTo>
                <a:lnTo>
                  <a:pt x="475488" y="547548"/>
                </a:lnTo>
                <a:lnTo>
                  <a:pt x="474091" y="544373"/>
                </a:lnTo>
                <a:lnTo>
                  <a:pt x="472186" y="541325"/>
                </a:lnTo>
                <a:lnTo>
                  <a:pt x="469841" y="538277"/>
                </a:lnTo>
                <a:close/>
              </a:path>
              <a:path w="548640" h="701039">
                <a:moveTo>
                  <a:pt x="391668" y="441503"/>
                </a:moveTo>
                <a:lnTo>
                  <a:pt x="361314" y="504749"/>
                </a:lnTo>
                <a:lnTo>
                  <a:pt x="298958" y="519227"/>
                </a:lnTo>
                <a:lnTo>
                  <a:pt x="309880" y="533197"/>
                </a:lnTo>
                <a:lnTo>
                  <a:pt x="440054" y="502971"/>
                </a:lnTo>
                <a:lnTo>
                  <a:pt x="438246" y="500685"/>
                </a:lnTo>
                <a:lnTo>
                  <a:pt x="380619" y="500685"/>
                </a:lnTo>
                <a:lnTo>
                  <a:pt x="402844" y="455727"/>
                </a:lnTo>
                <a:lnTo>
                  <a:pt x="391668" y="441503"/>
                </a:lnTo>
                <a:close/>
              </a:path>
              <a:path w="548640" h="701039">
                <a:moveTo>
                  <a:pt x="429005" y="489001"/>
                </a:moveTo>
                <a:lnTo>
                  <a:pt x="380619" y="500685"/>
                </a:lnTo>
                <a:lnTo>
                  <a:pt x="438246" y="500685"/>
                </a:lnTo>
                <a:lnTo>
                  <a:pt x="429005" y="489001"/>
                </a:lnTo>
                <a:close/>
              </a:path>
              <a:path w="548640" h="701039">
                <a:moveTo>
                  <a:pt x="346583" y="400482"/>
                </a:moveTo>
                <a:lnTo>
                  <a:pt x="309431" y="416839"/>
                </a:lnTo>
                <a:lnTo>
                  <a:pt x="299368" y="445837"/>
                </a:lnTo>
                <a:lnTo>
                  <a:pt x="300974" y="453505"/>
                </a:lnTo>
                <a:lnTo>
                  <a:pt x="327151" y="484175"/>
                </a:lnTo>
                <a:lnTo>
                  <a:pt x="339311" y="474523"/>
                </a:lnTo>
                <a:lnTo>
                  <a:pt x="339720" y="474523"/>
                </a:lnTo>
                <a:lnTo>
                  <a:pt x="331724" y="470459"/>
                </a:lnTo>
                <a:lnTo>
                  <a:pt x="326009" y="466014"/>
                </a:lnTo>
                <a:lnTo>
                  <a:pt x="322325" y="461188"/>
                </a:lnTo>
                <a:lnTo>
                  <a:pt x="317119" y="454584"/>
                </a:lnTo>
                <a:lnTo>
                  <a:pt x="314919" y="448107"/>
                </a:lnTo>
                <a:lnTo>
                  <a:pt x="314833" y="447853"/>
                </a:lnTo>
                <a:lnTo>
                  <a:pt x="315538" y="441503"/>
                </a:lnTo>
                <a:lnTo>
                  <a:pt x="316230" y="434137"/>
                </a:lnTo>
                <a:lnTo>
                  <a:pt x="319913" y="428168"/>
                </a:lnTo>
                <a:lnTo>
                  <a:pt x="332359" y="418262"/>
                </a:lnTo>
                <a:lnTo>
                  <a:pt x="338836" y="416103"/>
                </a:lnTo>
                <a:lnTo>
                  <a:pt x="373702" y="416103"/>
                </a:lnTo>
                <a:lnTo>
                  <a:pt x="373507" y="415849"/>
                </a:lnTo>
                <a:lnTo>
                  <a:pt x="367692" y="409680"/>
                </a:lnTo>
                <a:lnTo>
                  <a:pt x="361283" y="405070"/>
                </a:lnTo>
                <a:lnTo>
                  <a:pt x="354254" y="402008"/>
                </a:lnTo>
                <a:lnTo>
                  <a:pt x="346583" y="400482"/>
                </a:lnTo>
                <a:close/>
              </a:path>
              <a:path w="548640" h="701039">
                <a:moveTo>
                  <a:pt x="373702" y="416103"/>
                </a:moveTo>
                <a:lnTo>
                  <a:pt x="338836" y="416103"/>
                </a:lnTo>
                <a:lnTo>
                  <a:pt x="352425" y="417119"/>
                </a:lnTo>
                <a:lnTo>
                  <a:pt x="358013" y="420167"/>
                </a:lnTo>
                <a:lnTo>
                  <a:pt x="362458" y="425755"/>
                </a:lnTo>
                <a:lnTo>
                  <a:pt x="366649" y="431216"/>
                </a:lnTo>
                <a:lnTo>
                  <a:pt x="369188" y="438582"/>
                </a:lnTo>
                <a:lnTo>
                  <a:pt x="370177" y="447853"/>
                </a:lnTo>
                <a:lnTo>
                  <a:pt x="370205" y="448107"/>
                </a:lnTo>
                <a:lnTo>
                  <a:pt x="383413" y="437566"/>
                </a:lnTo>
                <a:lnTo>
                  <a:pt x="382143" y="432486"/>
                </a:lnTo>
                <a:lnTo>
                  <a:pt x="380873" y="428422"/>
                </a:lnTo>
                <a:lnTo>
                  <a:pt x="379349" y="425374"/>
                </a:lnTo>
                <a:lnTo>
                  <a:pt x="377951" y="422326"/>
                </a:lnTo>
                <a:lnTo>
                  <a:pt x="376047" y="419151"/>
                </a:lnTo>
                <a:lnTo>
                  <a:pt x="373702" y="416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12140" y="2083435"/>
            <a:ext cx="6997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848674"/>
                </a:solidFill>
                <a:latin typeface="Gill Sans MT"/>
                <a:cs typeface="Gill Sans MT"/>
              </a:rPr>
              <a:t>Inception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67064" y="6645468"/>
            <a:ext cx="165735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z="1000" spc="-530" dirty="0">
                <a:solidFill>
                  <a:srgbClr val="FFFFFF"/>
                </a:solidFill>
                <a:latin typeface="Gill Sans MT"/>
                <a:cs typeface="Gill Sans MT"/>
              </a:rPr>
              <a:t>1</a:t>
            </a:r>
            <a:r>
              <a:rPr sz="1650" spc="-104" baseline="-5050" dirty="0">
                <a:latin typeface="Gill Sans MT"/>
                <a:cs typeface="Gill Sans MT"/>
              </a:rPr>
              <a:t>1</a:t>
            </a:r>
            <a:r>
              <a:rPr sz="1000" spc="-475" dirty="0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r>
              <a:rPr sz="1650" spc="-37" baseline="-5050" dirty="0">
                <a:latin typeface="Gill Sans MT"/>
                <a:cs typeface="Gill Sans MT"/>
              </a:rPr>
              <a:t>5</a:t>
            </a:r>
            <a:endParaRPr sz="1650" baseline="-505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38009" y="2351658"/>
            <a:ext cx="7854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solidFill>
                  <a:srgbClr val="848674"/>
                </a:solidFill>
                <a:latin typeface="Gill Sans MT"/>
                <a:cs typeface="Gill Sans MT"/>
              </a:rPr>
              <a:t>Release</a:t>
            </a:r>
            <a:r>
              <a:rPr sz="1100" i="1" spc="-40" dirty="0">
                <a:solidFill>
                  <a:srgbClr val="848674"/>
                </a:solidFill>
                <a:latin typeface="Gill Sans MT"/>
                <a:cs typeface="Gill Sans MT"/>
              </a:rPr>
              <a:t> </a:t>
            </a:r>
            <a:r>
              <a:rPr sz="1100" i="1" spc="-10" dirty="0">
                <a:solidFill>
                  <a:srgbClr val="848674"/>
                </a:solidFill>
                <a:latin typeface="Gill Sans MT"/>
                <a:cs typeface="Gill Sans MT"/>
              </a:rPr>
              <a:t>Cycles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79845" y="4104513"/>
            <a:ext cx="9969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Gill Sans MT"/>
                <a:cs typeface="Gill Sans MT"/>
              </a:rPr>
              <a:t>Product</a:t>
            </a:r>
            <a:r>
              <a:rPr sz="1100" spc="-55" dirty="0">
                <a:latin typeface="Gill Sans MT"/>
                <a:cs typeface="Gill Sans MT"/>
              </a:rPr>
              <a:t> </a:t>
            </a:r>
            <a:r>
              <a:rPr sz="1100" spc="-10" dirty="0">
                <a:latin typeface="Gill Sans MT"/>
                <a:cs typeface="Gill Sans MT"/>
              </a:rPr>
              <a:t>Manager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01232" y="5298694"/>
            <a:ext cx="3543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Gill Sans MT"/>
                <a:cs typeface="Gill Sans MT"/>
              </a:rPr>
              <a:t>Users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38518" y="6048247"/>
            <a:ext cx="7562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Gill Sans MT"/>
                <a:cs typeface="Gill Sans MT"/>
              </a:rPr>
              <a:t>Stakeholders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37118" y="5498693"/>
            <a:ext cx="9105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Gill Sans MT"/>
                <a:cs typeface="Gill Sans MT"/>
              </a:rPr>
              <a:t>Team</a:t>
            </a:r>
            <a:r>
              <a:rPr sz="1100" spc="-45" dirty="0">
                <a:latin typeface="Gill Sans MT"/>
                <a:cs typeface="Gill Sans MT"/>
              </a:rPr>
              <a:t> </a:t>
            </a:r>
            <a:r>
              <a:rPr sz="1100" spc="-10" dirty="0">
                <a:latin typeface="Gill Sans MT"/>
                <a:cs typeface="Gill Sans MT"/>
              </a:rPr>
              <a:t>members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01685" y="4295394"/>
            <a:ext cx="8108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Gill Sans MT"/>
                <a:cs typeface="Gill Sans MT"/>
              </a:rPr>
              <a:t>Scrum</a:t>
            </a:r>
            <a:r>
              <a:rPr sz="1100" spc="-45" dirty="0">
                <a:latin typeface="Gill Sans MT"/>
                <a:cs typeface="Gill Sans MT"/>
              </a:rPr>
              <a:t> </a:t>
            </a:r>
            <a:r>
              <a:rPr sz="1100" spc="-10" dirty="0">
                <a:latin typeface="Gill Sans MT"/>
                <a:cs typeface="Gill Sans MT"/>
              </a:rPr>
              <a:t>master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54926" y="5019294"/>
            <a:ext cx="7048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848674"/>
                </a:solidFill>
                <a:latin typeface="Gill Sans MT"/>
                <a:cs typeface="Gill Sans MT"/>
              </a:rPr>
              <a:t>Scrum</a:t>
            </a:r>
            <a:r>
              <a:rPr sz="1100" spc="-45" dirty="0">
                <a:solidFill>
                  <a:srgbClr val="848674"/>
                </a:solidFill>
                <a:latin typeface="Gill Sans MT"/>
                <a:cs typeface="Gill Sans MT"/>
              </a:rPr>
              <a:t> </a:t>
            </a:r>
            <a:r>
              <a:rPr sz="1100" spc="-10" dirty="0">
                <a:solidFill>
                  <a:srgbClr val="848674"/>
                </a:solidFill>
                <a:latin typeface="Gill Sans MT"/>
                <a:cs typeface="Gill Sans MT"/>
              </a:rPr>
              <a:t>roles</a:t>
            </a:r>
            <a:endParaRPr sz="11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9144000" y="0"/>
                </a:moveTo>
                <a:lnTo>
                  <a:pt x="0" y="0"/>
                </a:lnTo>
                <a:lnTo>
                  <a:pt x="0" y="228600"/>
                </a:lnTo>
                <a:lnTo>
                  <a:pt x="9144000" y="228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6A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Practical</a:t>
            </a:r>
            <a:r>
              <a:rPr sz="2000" spc="-60" dirty="0"/>
              <a:t> </a:t>
            </a:r>
            <a:r>
              <a:rPr sz="2000" spc="-10" dirty="0"/>
              <a:t>Implementation:</a:t>
            </a:r>
            <a:r>
              <a:rPr sz="2000" spc="-260" dirty="0"/>
              <a:t> </a:t>
            </a:r>
            <a:r>
              <a:rPr sz="2000" dirty="0"/>
              <a:t>Unified</a:t>
            </a:r>
            <a:r>
              <a:rPr sz="2000" spc="-15" dirty="0"/>
              <a:t> </a:t>
            </a:r>
            <a:r>
              <a:rPr sz="2000" dirty="0"/>
              <a:t>Scrum</a:t>
            </a:r>
            <a:r>
              <a:rPr sz="2000" spc="-220" dirty="0"/>
              <a:t> </a:t>
            </a:r>
            <a:r>
              <a:rPr sz="2000" dirty="0"/>
              <a:t>Approach</a:t>
            </a:r>
            <a:r>
              <a:rPr sz="2000" spc="-20" dirty="0"/>
              <a:t> </a:t>
            </a:r>
            <a:r>
              <a:rPr sz="2000" spc="-10" dirty="0"/>
              <a:t>to</a:t>
            </a:r>
            <a:r>
              <a:rPr sz="2000" spc="-200" dirty="0"/>
              <a:t> </a:t>
            </a:r>
            <a:r>
              <a:rPr sz="2000" spc="-10" dirty="0"/>
              <a:t>Application Development</a:t>
            </a:r>
            <a:r>
              <a:rPr sz="2000" spc="-70" dirty="0"/>
              <a:t> </a:t>
            </a:r>
            <a:r>
              <a:rPr sz="2000" dirty="0"/>
              <a:t>&amp;</a:t>
            </a:r>
            <a:r>
              <a:rPr sz="2000" spc="-20" dirty="0"/>
              <a:t> </a:t>
            </a:r>
            <a:r>
              <a:rPr sz="2000" dirty="0"/>
              <a:t>QA</a:t>
            </a:r>
            <a:r>
              <a:rPr sz="2000" spc="-15" dirty="0"/>
              <a:t> </a:t>
            </a:r>
            <a:r>
              <a:rPr sz="2000" dirty="0"/>
              <a:t>During</a:t>
            </a:r>
            <a:r>
              <a:rPr sz="2000" spc="-45" dirty="0"/>
              <a:t> </a:t>
            </a:r>
            <a:r>
              <a:rPr sz="2000" spc="-10" dirty="0"/>
              <a:t>Sprints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43330"/>
            <a:ext cx="8763000" cy="580986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000000"/>
                </a:solidFill>
              </a:rPr>
              <a:t>Interchangeability</a:t>
            </a:r>
            <a:r>
              <a:rPr sz="3200" spc="-7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of</a:t>
            </a:r>
            <a:r>
              <a:rPr sz="3200" spc="-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Roles</a:t>
            </a:r>
            <a:r>
              <a:rPr sz="3200" spc="-3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in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Unified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Scrum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933958"/>
            <a:ext cx="8359140" cy="511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2329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Gill Sans MT"/>
                <a:cs typeface="Gill Sans MT"/>
              </a:rPr>
              <a:t>Horizontal</a:t>
            </a:r>
            <a:r>
              <a:rPr sz="2800" spc="-9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tracks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define</a:t>
            </a:r>
            <a:r>
              <a:rPr sz="2800" spc="-10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different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roles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in</a:t>
            </a:r>
            <a:r>
              <a:rPr sz="2800" spc="-90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Unified </a:t>
            </a:r>
            <a:r>
              <a:rPr sz="2800" dirty="0">
                <a:latin typeface="Gill Sans MT"/>
                <a:cs typeface="Gill Sans MT"/>
              </a:rPr>
              <a:t>Scrum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team</a:t>
            </a:r>
            <a:r>
              <a:rPr sz="2800" spc="-65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BUT</a:t>
            </a:r>
            <a:endParaRPr sz="2800">
              <a:latin typeface="Gill Sans MT"/>
              <a:cs typeface="Gill Sans MT"/>
            </a:endParaRPr>
          </a:p>
          <a:p>
            <a:pPr marL="755650" lvl="1" indent="-285750" algn="just">
              <a:lnSpc>
                <a:spcPct val="100000"/>
              </a:lnSpc>
              <a:spcBef>
                <a:spcPts val="595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Gill Sans MT"/>
                <a:cs typeface="Gill Sans MT"/>
              </a:rPr>
              <a:t>Roles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can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be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interchangeable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for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given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resource</a:t>
            </a:r>
            <a:endParaRPr sz="2400">
              <a:latin typeface="Gill Sans MT"/>
              <a:cs typeface="Gill Sans MT"/>
            </a:endParaRPr>
          </a:p>
          <a:p>
            <a:pPr marL="755650" lvl="1" indent="-285750" algn="just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Gill Sans MT"/>
                <a:cs typeface="Gill Sans MT"/>
              </a:rPr>
              <a:t>One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resource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does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NOT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have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tie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themselves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One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Role</a:t>
            </a:r>
            <a:endParaRPr sz="2400">
              <a:latin typeface="Gill Sans MT"/>
              <a:cs typeface="Gill Sans MT"/>
            </a:endParaRPr>
          </a:p>
          <a:p>
            <a:pPr marL="755015" marR="358775" lvl="1" indent="-285750" algn="just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285" algn="l"/>
              </a:tabLst>
            </a:pPr>
            <a:r>
              <a:rPr sz="2400" spc="-10" dirty="0">
                <a:latin typeface="Gill Sans MT"/>
                <a:cs typeface="Gill Sans MT"/>
              </a:rPr>
              <a:t>Crossover</a:t>
            </a:r>
            <a:r>
              <a:rPr sz="2400" spc="-1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of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roles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encouraged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for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example,</a:t>
            </a:r>
            <a:r>
              <a:rPr sz="2400" spc="-1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BA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-25" dirty="0">
                <a:latin typeface="Gill Sans MT"/>
                <a:cs typeface="Gill Sans MT"/>
              </a:rPr>
              <a:t> one 	</a:t>
            </a:r>
            <a:r>
              <a:rPr sz="2400" dirty="0">
                <a:latin typeface="Gill Sans MT"/>
                <a:cs typeface="Gill Sans MT"/>
              </a:rPr>
              <a:t>sprint</a:t>
            </a:r>
            <a:r>
              <a:rPr sz="2400" spc="-1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may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be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QA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next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or</a:t>
            </a:r>
            <a:r>
              <a:rPr sz="2400" spc="-20" dirty="0">
                <a:latin typeface="Gill Sans MT"/>
                <a:cs typeface="Gill Sans MT"/>
              </a:rPr>
              <a:t> sometimes,</a:t>
            </a:r>
            <a:r>
              <a:rPr sz="2400" spc="-1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same 	</a:t>
            </a:r>
            <a:r>
              <a:rPr sz="2400" spc="-10" dirty="0">
                <a:latin typeface="Gill Sans MT"/>
                <a:cs typeface="Gill Sans MT"/>
              </a:rPr>
              <a:t>sprint</a:t>
            </a:r>
            <a:endParaRPr sz="2400">
              <a:latin typeface="Gill Sans MT"/>
              <a:cs typeface="Gill Sans MT"/>
            </a:endParaRPr>
          </a:p>
          <a:p>
            <a:pPr marL="755015" marR="418465" lvl="1" indent="-285750" algn="just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285" algn="l"/>
              </a:tabLst>
            </a:pPr>
            <a:r>
              <a:rPr sz="2400" spc="-10" dirty="0">
                <a:latin typeface="Gill Sans MT"/>
                <a:cs typeface="Gill Sans MT"/>
              </a:rPr>
              <a:t>Developers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can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perform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BA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roles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often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times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during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peak 	</a:t>
            </a:r>
            <a:r>
              <a:rPr sz="2400" dirty="0">
                <a:latin typeface="Gill Sans MT"/>
                <a:cs typeface="Gill Sans MT"/>
              </a:rPr>
              <a:t>analysis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times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at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inception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of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project</a:t>
            </a:r>
            <a:endParaRPr sz="2400">
              <a:latin typeface="Gill Sans MT"/>
              <a:cs typeface="Gill Sans MT"/>
            </a:endParaRPr>
          </a:p>
          <a:p>
            <a:pPr marL="755650" lvl="1" indent="-285750" algn="just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Gill Sans MT"/>
                <a:cs typeface="Gill Sans MT"/>
              </a:rPr>
              <a:t>QAs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often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play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role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-95" dirty="0">
                <a:latin typeface="Gill Sans MT"/>
                <a:cs typeface="Gill Sans MT"/>
              </a:rPr>
              <a:t>UAT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deployment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rollout.</a:t>
            </a:r>
            <a:endParaRPr sz="2400">
              <a:latin typeface="Gill Sans MT"/>
              <a:cs typeface="Gill Sans MT"/>
            </a:endParaRPr>
          </a:p>
          <a:p>
            <a:pPr marL="354330" marR="344805" indent="-341630" algn="just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40" dirty="0">
                <a:latin typeface="Gill Sans MT"/>
                <a:cs typeface="Gill Sans MT"/>
              </a:rPr>
              <a:t>Key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is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to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i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adapt</a:t>
            </a:r>
            <a:r>
              <a:rPr sz="2800" i="1" spc="-4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to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what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best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suits</a:t>
            </a:r>
            <a:r>
              <a:rPr sz="2800" spc="-5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your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organizational 	</a:t>
            </a:r>
            <a:r>
              <a:rPr sz="2800" dirty="0">
                <a:latin typeface="Gill Sans MT"/>
                <a:cs typeface="Gill Sans MT"/>
              </a:rPr>
              <a:t>culture</a:t>
            </a:r>
            <a:r>
              <a:rPr sz="2800" spc="-9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and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skills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0" dirty="0"/>
              <a:t>Typical</a:t>
            </a:r>
            <a:r>
              <a:rPr sz="3200" spc="-55" dirty="0"/>
              <a:t> </a:t>
            </a:r>
            <a:r>
              <a:rPr sz="3200" dirty="0"/>
              <a:t>QA</a:t>
            </a:r>
            <a:r>
              <a:rPr sz="3200" spc="-15" dirty="0"/>
              <a:t> </a:t>
            </a:r>
            <a:r>
              <a:rPr sz="3200" dirty="0"/>
              <a:t>in</a:t>
            </a:r>
            <a:r>
              <a:rPr sz="3200" spc="-35" dirty="0"/>
              <a:t> </a:t>
            </a:r>
            <a:r>
              <a:rPr sz="3200" dirty="0"/>
              <a:t>Unified</a:t>
            </a:r>
            <a:r>
              <a:rPr sz="3200" spc="-50" dirty="0"/>
              <a:t> </a:t>
            </a:r>
            <a:r>
              <a:rPr sz="3200" dirty="0"/>
              <a:t>Scrum</a:t>
            </a:r>
            <a:r>
              <a:rPr sz="3200" spc="-40" dirty="0"/>
              <a:t> </a:t>
            </a:r>
            <a:r>
              <a:rPr sz="3200" spc="-10" dirty="0"/>
              <a:t>Model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484631" y="2257044"/>
            <a:ext cx="8098790" cy="4060190"/>
            <a:chOff x="484631" y="2257044"/>
            <a:chExt cx="8098790" cy="4060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631" y="2257044"/>
              <a:ext cx="8098535" cy="4059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399" y="2286000"/>
              <a:ext cx="8001000" cy="39624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3399" y="2286000"/>
              <a:ext cx="8001000" cy="3962400"/>
            </a:xfrm>
            <a:custGeom>
              <a:avLst/>
              <a:gdLst/>
              <a:ahLst/>
              <a:cxnLst/>
              <a:rect l="l" t="t" r="r" b="b"/>
              <a:pathLst>
                <a:path w="8001000" h="3962400">
                  <a:moveTo>
                    <a:pt x="0" y="68072"/>
                  </a:moveTo>
                  <a:lnTo>
                    <a:pt x="5349" y="41576"/>
                  </a:lnTo>
                  <a:lnTo>
                    <a:pt x="19939" y="19938"/>
                  </a:lnTo>
                  <a:lnTo>
                    <a:pt x="41576" y="5349"/>
                  </a:lnTo>
                  <a:lnTo>
                    <a:pt x="68072" y="0"/>
                  </a:lnTo>
                  <a:lnTo>
                    <a:pt x="7932928" y="0"/>
                  </a:lnTo>
                  <a:lnTo>
                    <a:pt x="7959423" y="5349"/>
                  </a:lnTo>
                  <a:lnTo>
                    <a:pt x="7981061" y="19938"/>
                  </a:lnTo>
                  <a:lnTo>
                    <a:pt x="7995650" y="41576"/>
                  </a:lnTo>
                  <a:lnTo>
                    <a:pt x="8001000" y="68072"/>
                  </a:lnTo>
                  <a:lnTo>
                    <a:pt x="8001000" y="3894328"/>
                  </a:lnTo>
                  <a:lnTo>
                    <a:pt x="7995650" y="3920823"/>
                  </a:lnTo>
                  <a:lnTo>
                    <a:pt x="7981061" y="3942461"/>
                  </a:lnTo>
                  <a:lnTo>
                    <a:pt x="7959423" y="3957050"/>
                  </a:lnTo>
                  <a:lnTo>
                    <a:pt x="7932928" y="3962400"/>
                  </a:lnTo>
                  <a:lnTo>
                    <a:pt x="68072" y="3962400"/>
                  </a:lnTo>
                  <a:lnTo>
                    <a:pt x="41576" y="3957050"/>
                  </a:lnTo>
                  <a:lnTo>
                    <a:pt x="19939" y="3942461"/>
                  </a:lnTo>
                  <a:lnTo>
                    <a:pt x="5349" y="3920823"/>
                  </a:lnTo>
                  <a:lnTo>
                    <a:pt x="0" y="3894328"/>
                  </a:lnTo>
                  <a:lnTo>
                    <a:pt x="0" y="68072"/>
                  </a:lnTo>
                  <a:close/>
                </a:path>
              </a:pathLst>
            </a:custGeom>
            <a:ln w="12700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3540" y="1466215"/>
            <a:ext cx="1471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>
                <a:solidFill>
                  <a:srgbClr val="292929"/>
                </a:solidFill>
                <a:latin typeface="Gill Sans MT"/>
                <a:cs typeface="Gill Sans MT"/>
              </a:rPr>
              <a:t>Week</a:t>
            </a:r>
            <a:r>
              <a:rPr sz="3600" spc="-17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3600" spc="-50" dirty="0">
                <a:solidFill>
                  <a:srgbClr val="292929"/>
                </a:solidFill>
                <a:latin typeface="Gill Sans MT"/>
                <a:cs typeface="Gill Sans MT"/>
              </a:rPr>
              <a:t>1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7064" y="6645468"/>
            <a:ext cx="153670" cy="1720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spc="-25" dirty="0">
                <a:solidFill>
                  <a:srgbClr val="FFFFFF"/>
                </a:solidFill>
                <a:latin typeface="Gill Sans MT"/>
                <a:cs typeface="Gill Sans MT"/>
              </a:rPr>
              <a:t>18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2420" indent="-28638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13055" algn="l"/>
              </a:tabLst>
            </a:pPr>
            <a:r>
              <a:rPr spc="-70" dirty="0"/>
              <a:t>Test</a:t>
            </a:r>
            <a:r>
              <a:rPr spc="-55" dirty="0"/>
              <a:t> </a:t>
            </a:r>
            <a:r>
              <a:rPr dirty="0"/>
              <a:t>planning</a:t>
            </a:r>
            <a:r>
              <a:rPr spc="-80" dirty="0"/>
              <a:t> </a:t>
            </a:r>
            <a:r>
              <a:rPr dirty="0"/>
              <a:t>and</a:t>
            </a:r>
            <a:r>
              <a:rPr spc="-270" dirty="0"/>
              <a:t> </a:t>
            </a:r>
            <a:r>
              <a:rPr spc="-65" dirty="0"/>
              <a:t>Test</a:t>
            </a:r>
            <a:r>
              <a:rPr spc="-30" dirty="0"/>
              <a:t> </a:t>
            </a:r>
            <a:r>
              <a:rPr dirty="0"/>
              <a:t>Case</a:t>
            </a:r>
            <a:r>
              <a:rPr spc="-25" dirty="0"/>
              <a:t> </a:t>
            </a:r>
            <a:r>
              <a:rPr spc="-10" dirty="0"/>
              <a:t>development</a:t>
            </a:r>
          </a:p>
          <a:p>
            <a:pPr marL="13335">
              <a:lnSpc>
                <a:spcPct val="100000"/>
              </a:lnSpc>
              <a:spcBef>
                <a:spcPts val="1040"/>
              </a:spcBef>
              <a:buClr>
                <a:srgbClr val="292929"/>
              </a:buClr>
              <a:buFont typeface="Wingdings"/>
              <a:buChar char=""/>
            </a:pPr>
            <a:endParaRPr spc="-10" dirty="0"/>
          </a:p>
          <a:p>
            <a:pPr marL="312420" indent="-286385">
              <a:lnSpc>
                <a:spcPct val="100000"/>
              </a:lnSpc>
              <a:buFont typeface="Wingdings"/>
              <a:buChar char=""/>
              <a:tabLst>
                <a:tab pos="313055" algn="l"/>
              </a:tabLst>
            </a:pPr>
            <a:r>
              <a:rPr spc="-70" dirty="0"/>
              <a:t>Test</a:t>
            </a:r>
            <a:r>
              <a:rPr spc="-30" dirty="0"/>
              <a:t> </a:t>
            </a:r>
            <a:r>
              <a:rPr dirty="0"/>
              <a:t>Data</a:t>
            </a:r>
            <a:r>
              <a:rPr spc="-25" dirty="0"/>
              <a:t> </a:t>
            </a:r>
            <a:r>
              <a:rPr spc="-10" dirty="0"/>
              <a:t>requirements</a:t>
            </a:r>
            <a:r>
              <a:rPr spc="-65" dirty="0"/>
              <a:t> </a:t>
            </a:r>
            <a:r>
              <a:rPr spc="-10" dirty="0"/>
              <a:t>definition</a:t>
            </a:r>
          </a:p>
          <a:p>
            <a:pPr marL="13335">
              <a:lnSpc>
                <a:spcPct val="100000"/>
              </a:lnSpc>
              <a:spcBef>
                <a:spcPts val="1040"/>
              </a:spcBef>
              <a:buClr>
                <a:srgbClr val="292929"/>
              </a:buClr>
              <a:buFont typeface="Wingdings"/>
              <a:buChar char=""/>
            </a:pPr>
            <a:endParaRPr spc="-10" dirty="0"/>
          </a:p>
          <a:p>
            <a:pPr marL="312420" indent="-286385">
              <a:lnSpc>
                <a:spcPct val="100000"/>
              </a:lnSpc>
              <a:buFont typeface="Wingdings"/>
              <a:buChar char=""/>
              <a:tabLst>
                <a:tab pos="313055" algn="l"/>
              </a:tabLst>
            </a:pPr>
            <a:r>
              <a:rPr spc="-70" dirty="0"/>
              <a:t>Test</a:t>
            </a:r>
            <a:r>
              <a:rPr spc="-25" dirty="0"/>
              <a:t> </a:t>
            </a:r>
            <a:r>
              <a:rPr dirty="0"/>
              <a:t>Scripts</a:t>
            </a:r>
            <a:r>
              <a:rPr spc="-40" dirty="0"/>
              <a:t> </a:t>
            </a:r>
            <a:r>
              <a:rPr dirty="0"/>
              <a:t>documentation</a:t>
            </a:r>
            <a:r>
              <a:rPr spc="-7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collaboration</a:t>
            </a:r>
            <a:r>
              <a:rPr spc="-70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dirty="0"/>
              <a:t>BAs</a:t>
            </a:r>
            <a:r>
              <a:rPr spc="-1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spc="-10" dirty="0"/>
              <a:t>Developers</a:t>
            </a:r>
          </a:p>
          <a:p>
            <a:pPr marL="13335">
              <a:lnSpc>
                <a:spcPct val="100000"/>
              </a:lnSpc>
              <a:spcBef>
                <a:spcPts val="1045"/>
              </a:spcBef>
              <a:buClr>
                <a:srgbClr val="292929"/>
              </a:buClr>
              <a:buFont typeface="Wingdings"/>
              <a:buChar char=""/>
            </a:pPr>
            <a:endParaRPr spc="-10" dirty="0"/>
          </a:p>
          <a:p>
            <a:pPr marL="312420" indent="-286385">
              <a:lnSpc>
                <a:spcPct val="100000"/>
              </a:lnSpc>
              <a:buFont typeface="Wingdings"/>
              <a:buChar char=""/>
              <a:tabLst>
                <a:tab pos="313055" algn="l"/>
              </a:tabLst>
            </a:pPr>
            <a:r>
              <a:rPr spc="-70" dirty="0"/>
              <a:t>Test</a:t>
            </a:r>
            <a:r>
              <a:rPr spc="-65" dirty="0"/>
              <a:t> </a:t>
            </a:r>
            <a:r>
              <a:rPr dirty="0"/>
              <a:t>cases</a:t>
            </a:r>
            <a:r>
              <a:rPr spc="-45" dirty="0"/>
              <a:t> </a:t>
            </a:r>
            <a:r>
              <a:rPr spc="-10" dirty="0"/>
              <a:t>reviewed</a:t>
            </a:r>
            <a:r>
              <a:rPr spc="-60" dirty="0"/>
              <a:t> </a:t>
            </a:r>
            <a:r>
              <a:rPr dirty="0"/>
              <a:t>by</a:t>
            </a:r>
            <a:r>
              <a:rPr spc="-65" dirty="0"/>
              <a:t> </a:t>
            </a:r>
            <a:r>
              <a:rPr spc="-25" dirty="0"/>
              <a:t>BAs</a:t>
            </a:r>
          </a:p>
          <a:p>
            <a:pPr marL="13335">
              <a:lnSpc>
                <a:spcPct val="100000"/>
              </a:lnSpc>
              <a:spcBef>
                <a:spcPts val="1040"/>
              </a:spcBef>
              <a:buClr>
                <a:srgbClr val="292929"/>
              </a:buClr>
              <a:buFont typeface="Wingdings"/>
              <a:buChar char=""/>
            </a:pPr>
            <a:endParaRPr spc="-25" dirty="0"/>
          </a:p>
          <a:p>
            <a:pPr marL="312420" indent="-286385">
              <a:lnSpc>
                <a:spcPct val="100000"/>
              </a:lnSpc>
              <a:buFont typeface="Wingdings"/>
              <a:buChar char=""/>
              <a:tabLst>
                <a:tab pos="313055" algn="l"/>
              </a:tabLst>
            </a:pPr>
            <a:r>
              <a:rPr dirty="0"/>
              <a:t>Regression</a:t>
            </a:r>
            <a:r>
              <a:rPr spc="-50" dirty="0"/>
              <a:t> </a:t>
            </a:r>
            <a:r>
              <a:rPr dirty="0"/>
              <a:t>tests</a:t>
            </a:r>
            <a:r>
              <a:rPr spc="-30" dirty="0"/>
              <a:t> </a:t>
            </a:r>
            <a:r>
              <a:rPr dirty="0"/>
              <a:t>conducted</a:t>
            </a:r>
            <a:r>
              <a:rPr spc="-50" dirty="0"/>
              <a:t> </a:t>
            </a:r>
            <a:r>
              <a:rPr dirty="0"/>
              <a:t>on</a:t>
            </a:r>
            <a:r>
              <a:rPr spc="-35" dirty="0"/>
              <a:t> </a:t>
            </a:r>
            <a:r>
              <a:rPr dirty="0"/>
              <a:t>prior</a:t>
            </a:r>
            <a:r>
              <a:rPr spc="-70" dirty="0"/>
              <a:t> </a:t>
            </a:r>
            <a:r>
              <a:rPr spc="-10" dirty="0"/>
              <a:t>features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0" dirty="0"/>
              <a:t>Typical</a:t>
            </a:r>
            <a:r>
              <a:rPr sz="3200" spc="-55" dirty="0"/>
              <a:t> </a:t>
            </a:r>
            <a:r>
              <a:rPr sz="3200" dirty="0"/>
              <a:t>QA</a:t>
            </a:r>
            <a:r>
              <a:rPr sz="3200" spc="-15" dirty="0"/>
              <a:t> </a:t>
            </a:r>
            <a:r>
              <a:rPr sz="3200" dirty="0"/>
              <a:t>in</a:t>
            </a:r>
            <a:r>
              <a:rPr sz="3200" spc="-35" dirty="0"/>
              <a:t> </a:t>
            </a:r>
            <a:r>
              <a:rPr sz="3200" dirty="0"/>
              <a:t>Unified</a:t>
            </a:r>
            <a:r>
              <a:rPr sz="3200" spc="-50" dirty="0"/>
              <a:t> </a:t>
            </a:r>
            <a:r>
              <a:rPr sz="3200" dirty="0"/>
              <a:t>Scrum</a:t>
            </a:r>
            <a:r>
              <a:rPr sz="3200" spc="-40" dirty="0"/>
              <a:t> </a:t>
            </a:r>
            <a:r>
              <a:rPr sz="3200" spc="-10" dirty="0"/>
              <a:t>Model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24255" y="2257044"/>
            <a:ext cx="7983220" cy="3907790"/>
            <a:chOff x="524255" y="2257044"/>
            <a:chExt cx="7983220" cy="39077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55" y="2257044"/>
              <a:ext cx="7982711" cy="39075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316" y="2286000"/>
              <a:ext cx="7884883" cy="3810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3316" y="2286000"/>
              <a:ext cx="7885430" cy="3810000"/>
            </a:xfrm>
            <a:custGeom>
              <a:avLst/>
              <a:gdLst/>
              <a:ahLst/>
              <a:cxnLst/>
              <a:rect l="l" t="t" r="r" b="b"/>
              <a:pathLst>
                <a:path w="7885430" h="3810000">
                  <a:moveTo>
                    <a:pt x="0" y="65404"/>
                  </a:moveTo>
                  <a:lnTo>
                    <a:pt x="5142" y="39969"/>
                  </a:lnTo>
                  <a:lnTo>
                    <a:pt x="19169" y="19176"/>
                  </a:lnTo>
                  <a:lnTo>
                    <a:pt x="39974" y="5147"/>
                  </a:lnTo>
                  <a:lnTo>
                    <a:pt x="65455" y="0"/>
                  </a:lnTo>
                  <a:lnTo>
                    <a:pt x="7819478" y="0"/>
                  </a:lnTo>
                  <a:lnTo>
                    <a:pt x="7844914" y="5147"/>
                  </a:lnTo>
                  <a:lnTo>
                    <a:pt x="7865706" y="19176"/>
                  </a:lnTo>
                  <a:lnTo>
                    <a:pt x="7879736" y="39969"/>
                  </a:lnTo>
                  <a:lnTo>
                    <a:pt x="7884883" y="65404"/>
                  </a:lnTo>
                  <a:lnTo>
                    <a:pt x="7884883" y="3744544"/>
                  </a:lnTo>
                  <a:lnTo>
                    <a:pt x="7879736" y="3770020"/>
                  </a:lnTo>
                  <a:lnTo>
                    <a:pt x="7865706" y="3790826"/>
                  </a:lnTo>
                  <a:lnTo>
                    <a:pt x="7844914" y="3804855"/>
                  </a:lnTo>
                  <a:lnTo>
                    <a:pt x="7819478" y="3810000"/>
                  </a:lnTo>
                  <a:lnTo>
                    <a:pt x="65455" y="3810000"/>
                  </a:lnTo>
                  <a:lnTo>
                    <a:pt x="39974" y="3804855"/>
                  </a:lnTo>
                  <a:lnTo>
                    <a:pt x="19169" y="3790826"/>
                  </a:lnTo>
                  <a:lnTo>
                    <a:pt x="5142" y="3770020"/>
                  </a:lnTo>
                  <a:lnTo>
                    <a:pt x="0" y="3744544"/>
                  </a:lnTo>
                  <a:lnTo>
                    <a:pt x="0" y="65404"/>
                  </a:lnTo>
                  <a:close/>
                </a:path>
              </a:pathLst>
            </a:custGeom>
            <a:ln w="12700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3540" y="1466215"/>
            <a:ext cx="1471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>
                <a:solidFill>
                  <a:srgbClr val="292929"/>
                </a:solidFill>
                <a:latin typeface="Gill Sans MT"/>
                <a:cs typeface="Gill Sans MT"/>
              </a:rPr>
              <a:t>Week</a:t>
            </a:r>
            <a:r>
              <a:rPr sz="3600" spc="-18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3600" spc="-50" dirty="0">
                <a:solidFill>
                  <a:srgbClr val="292929"/>
                </a:solidFill>
                <a:latin typeface="Gill Sans MT"/>
                <a:cs typeface="Gill Sans MT"/>
              </a:rPr>
              <a:t>2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231140" y="6687946"/>
            <a:ext cx="8959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www.eMids.com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739" y="2595499"/>
            <a:ext cx="6686550" cy="3258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</a:tabLst>
            </a:pP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Additional</a:t>
            </a:r>
            <a:r>
              <a:rPr sz="2000" spc="-6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test</a:t>
            </a:r>
            <a:r>
              <a:rPr sz="20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cases</a:t>
            </a:r>
            <a:r>
              <a:rPr sz="20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written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Clr>
                <a:srgbClr val="292929"/>
              </a:buClr>
              <a:buFont typeface="Wingdings"/>
              <a:buChar char=""/>
            </a:pPr>
            <a:endParaRPr sz="20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Reviews</a:t>
            </a:r>
            <a:r>
              <a:rPr sz="2000" spc="-7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from</a:t>
            </a:r>
            <a:r>
              <a:rPr sz="2000" spc="-8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BAs</a:t>
            </a:r>
            <a:r>
              <a:rPr sz="20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incorporated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Clr>
                <a:srgbClr val="292929"/>
              </a:buClr>
              <a:buFont typeface="Wingdings"/>
              <a:buChar char=""/>
            </a:pPr>
            <a:endParaRPr sz="20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Initial</a:t>
            </a:r>
            <a:r>
              <a:rPr sz="2000" spc="-10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Builds</a:t>
            </a:r>
            <a:r>
              <a:rPr sz="20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are</a:t>
            </a:r>
            <a:r>
              <a:rPr sz="20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reviewed</a:t>
            </a:r>
            <a:r>
              <a:rPr sz="20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and</a:t>
            </a:r>
            <a:r>
              <a:rPr sz="20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defects</a:t>
            </a:r>
            <a:r>
              <a:rPr sz="20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reported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5"/>
              </a:spcBef>
              <a:buClr>
                <a:srgbClr val="292929"/>
              </a:buClr>
              <a:buFont typeface="Wingdings"/>
              <a:buChar char=""/>
            </a:pPr>
            <a:endParaRPr sz="20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Regression</a:t>
            </a:r>
            <a:r>
              <a:rPr sz="20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tests</a:t>
            </a:r>
            <a:r>
              <a:rPr sz="20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conducted</a:t>
            </a:r>
            <a:r>
              <a:rPr sz="20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on</a:t>
            </a:r>
            <a:r>
              <a:rPr sz="20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prior</a:t>
            </a:r>
            <a:r>
              <a:rPr sz="2000" spc="-7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features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Clr>
                <a:srgbClr val="292929"/>
              </a:buClr>
              <a:buFont typeface="Wingdings"/>
              <a:buChar char=""/>
            </a:pPr>
            <a:endParaRPr sz="20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Sprint</a:t>
            </a:r>
            <a:r>
              <a:rPr sz="2000" spc="-7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test</a:t>
            </a:r>
            <a:r>
              <a:rPr sz="20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execution</a:t>
            </a:r>
            <a:r>
              <a:rPr sz="2000" spc="-8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begins</a:t>
            </a:r>
            <a:r>
              <a:rPr sz="20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in</a:t>
            </a:r>
            <a:r>
              <a:rPr sz="20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full</a:t>
            </a:r>
            <a:r>
              <a:rPr sz="20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force</a:t>
            </a:r>
            <a:r>
              <a:rPr sz="20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at</a:t>
            </a:r>
            <a:r>
              <a:rPr sz="20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the</a:t>
            </a:r>
            <a:r>
              <a:rPr sz="20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end</a:t>
            </a:r>
            <a:r>
              <a:rPr sz="20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of</a:t>
            </a:r>
            <a:r>
              <a:rPr sz="2000" spc="2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30" dirty="0">
                <a:solidFill>
                  <a:srgbClr val="292929"/>
                </a:solidFill>
                <a:latin typeface="Gill Sans MT"/>
                <a:cs typeface="Gill Sans MT"/>
              </a:rPr>
              <a:t>Week</a:t>
            </a:r>
            <a:r>
              <a:rPr sz="20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50" dirty="0">
                <a:solidFill>
                  <a:srgbClr val="292929"/>
                </a:solidFill>
                <a:latin typeface="Gill Sans MT"/>
                <a:cs typeface="Gill Sans MT"/>
              </a:rPr>
              <a:t>2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68909"/>
            <a:ext cx="30746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Discussion</a:t>
            </a:r>
            <a:r>
              <a:rPr sz="3200" spc="-450" dirty="0"/>
              <a:t> </a:t>
            </a:r>
            <a:r>
              <a:rPr sz="3200" spc="-509" dirty="0"/>
              <a:t>T</a:t>
            </a:r>
            <a:r>
              <a:rPr sz="3200" spc="20" dirty="0"/>
              <a:t>opic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000401"/>
            <a:ext cx="6429375" cy="30130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</a:tabLst>
            </a:pPr>
            <a:r>
              <a:rPr sz="2800" spc="-10" dirty="0">
                <a:solidFill>
                  <a:srgbClr val="292929"/>
                </a:solidFill>
                <a:latin typeface="Gill Sans MT"/>
                <a:cs typeface="Gill Sans MT"/>
              </a:rPr>
              <a:t>The</a:t>
            </a:r>
            <a:r>
              <a:rPr sz="2800" spc="-31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Agile</a:t>
            </a:r>
            <a:r>
              <a:rPr sz="2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spc="-10" dirty="0">
                <a:solidFill>
                  <a:srgbClr val="292929"/>
                </a:solidFill>
                <a:latin typeface="Gill Sans MT"/>
                <a:cs typeface="Gill Sans MT"/>
              </a:rPr>
              <a:t>Movement</a:t>
            </a:r>
            <a:endParaRPr sz="2800">
              <a:latin typeface="Gill Sans MT"/>
              <a:cs typeface="Gill Sans MT"/>
            </a:endParaRPr>
          </a:p>
          <a:p>
            <a:pPr marL="354965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</a:tabLst>
            </a:pPr>
            <a:r>
              <a:rPr sz="2800" spc="-35" dirty="0">
                <a:solidFill>
                  <a:srgbClr val="292929"/>
                </a:solidFill>
                <a:latin typeface="Gill Sans MT"/>
                <a:cs typeface="Gill Sans MT"/>
              </a:rPr>
              <a:t>Transition</a:t>
            </a:r>
            <a:r>
              <a:rPr sz="2800" spc="-6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of</a:t>
            </a:r>
            <a:r>
              <a:rPr sz="28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QA</a:t>
            </a:r>
            <a:r>
              <a:rPr sz="28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practice</a:t>
            </a:r>
            <a:r>
              <a:rPr sz="2800" spc="-7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and</a:t>
            </a:r>
            <a:r>
              <a:rPr sz="28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methods</a:t>
            </a:r>
            <a:r>
              <a:rPr sz="28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spc="-25" dirty="0">
                <a:solidFill>
                  <a:srgbClr val="292929"/>
                </a:solidFill>
                <a:latin typeface="Gill Sans MT"/>
                <a:cs typeface="Gill Sans MT"/>
              </a:rPr>
              <a:t>to </a:t>
            </a: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Agile</a:t>
            </a:r>
            <a:r>
              <a:rPr sz="2800" spc="-1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spc="-45" dirty="0">
                <a:solidFill>
                  <a:srgbClr val="292929"/>
                </a:solidFill>
                <a:latin typeface="Gill Sans MT"/>
                <a:cs typeface="Gill Sans MT"/>
              </a:rPr>
              <a:t>from</a:t>
            </a:r>
            <a:r>
              <a:rPr sz="2800" spc="-3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spc="-10" dirty="0">
                <a:solidFill>
                  <a:srgbClr val="292929"/>
                </a:solidFill>
                <a:latin typeface="Gill Sans MT"/>
                <a:cs typeface="Gill Sans MT"/>
              </a:rPr>
              <a:t>Traditional</a:t>
            </a:r>
            <a:endParaRPr sz="2800">
              <a:latin typeface="Gill Sans MT"/>
              <a:cs typeface="Gill Sans MT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</a:tabLst>
            </a:pP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Scrum</a:t>
            </a:r>
            <a:r>
              <a:rPr sz="28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and</a:t>
            </a:r>
            <a:r>
              <a:rPr sz="28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spc="-35" dirty="0">
                <a:solidFill>
                  <a:srgbClr val="292929"/>
                </a:solidFill>
                <a:latin typeface="Gill Sans MT"/>
                <a:cs typeface="Gill Sans MT"/>
              </a:rPr>
              <a:t>QA</a:t>
            </a:r>
            <a:endParaRPr sz="2800">
              <a:latin typeface="Gill Sans MT"/>
              <a:cs typeface="Gill Sans MT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</a:tabLst>
            </a:pPr>
            <a:r>
              <a:rPr sz="2800" spc="-10" dirty="0">
                <a:solidFill>
                  <a:srgbClr val="292929"/>
                </a:solidFill>
                <a:latin typeface="Gill Sans MT"/>
                <a:cs typeface="Gill Sans MT"/>
              </a:rPr>
              <a:t>Recap</a:t>
            </a:r>
            <a:endParaRPr sz="2800">
              <a:latin typeface="Gill Sans MT"/>
              <a:cs typeface="Gill Sans MT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</a:tabLst>
            </a:pPr>
            <a:r>
              <a:rPr sz="2800" dirty="0">
                <a:solidFill>
                  <a:srgbClr val="292929"/>
                </a:solidFill>
                <a:latin typeface="Gill Sans MT"/>
                <a:cs typeface="Gill Sans MT"/>
              </a:rPr>
              <a:t>Open</a:t>
            </a:r>
            <a:r>
              <a:rPr sz="28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800" spc="-10" dirty="0">
                <a:solidFill>
                  <a:srgbClr val="292929"/>
                </a:solidFill>
                <a:latin typeface="Gill Sans MT"/>
                <a:cs typeface="Gill Sans MT"/>
              </a:rPr>
              <a:t>Discussion…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0" dirty="0"/>
              <a:t>Typical</a:t>
            </a:r>
            <a:r>
              <a:rPr sz="3200" spc="-55" dirty="0"/>
              <a:t> </a:t>
            </a:r>
            <a:r>
              <a:rPr sz="3200" dirty="0"/>
              <a:t>QA</a:t>
            </a:r>
            <a:r>
              <a:rPr sz="3200" spc="-15" dirty="0"/>
              <a:t> </a:t>
            </a:r>
            <a:r>
              <a:rPr sz="3200" dirty="0"/>
              <a:t>in</a:t>
            </a:r>
            <a:r>
              <a:rPr sz="3200" spc="-35" dirty="0"/>
              <a:t> </a:t>
            </a:r>
            <a:r>
              <a:rPr sz="3200" dirty="0"/>
              <a:t>Unified</a:t>
            </a:r>
            <a:r>
              <a:rPr sz="3200" spc="-50" dirty="0"/>
              <a:t> </a:t>
            </a:r>
            <a:r>
              <a:rPr sz="3200" dirty="0"/>
              <a:t>Scrum</a:t>
            </a:r>
            <a:r>
              <a:rPr sz="3200" spc="-40" dirty="0"/>
              <a:t> </a:t>
            </a:r>
            <a:r>
              <a:rPr sz="3200" spc="-10" dirty="0"/>
              <a:t>Model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60831" y="2257044"/>
            <a:ext cx="7870190" cy="4060190"/>
            <a:chOff x="560831" y="2257044"/>
            <a:chExt cx="7870190" cy="4060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831" y="2257044"/>
              <a:ext cx="7869935" cy="4059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599" y="2286000"/>
              <a:ext cx="7772400" cy="39624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9599" y="2286000"/>
              <a:ext cx="7772400" cy="3962400"/>
            </a:xfrm>
            <a:custGeom>
              <a:avLst/>
              <a:gdLst/>
              <a:ahLst/>
              <a:cxnLst/>
              <a:rect l="l" t="t" r="r" b="b"/>
              <a:pathLst>
                <a:path w="7772400" h="3962400">
                  <a:moveTo>
                    <a:pt x="0" y="68072"/>
                  </a:moveTo>
                  <a:lnTo>
                    <a:pt x="5349" y="41576"/>
                  </a:lnTo>
                  <a:lnTo>
                    <a:pt x="19939" y="19938"/>
                  </a:lnTo>
                  <a:lnTo>
                    <a:pt x="41576" y="5349"/>
                  </a:lnTo>
                  <a:lnTo>
                    <a:pt x="68072" y="0"/>
                  </a:lnTo>
                  <a:lnTo>
                    <a:pt x="7704328" y="0"/>
                  </a:lnTo>
                  <a:lnTo>
                    <a:pt x="7730823" y="5349"/>
                  </a:lnTo>
                  <a:lnTo>
                    <a:pt x="7752461" y="19938"/>
                  </a:lnTo>
                  <a:lnTo>
                    <a:pt x="7767050" y="41576"/>
                  </a:lnTo>
                  <a:lnTo>
                    <a:pt x="7772400" y="68072"/>
                  </a:lnTo>
                  <a:lnTo>
                    <a:pt x="7772400" y="3894328"/>
                  </a:lnTo>
                  <a:lnTo>
                    <a:pt x="7767050" y="3920823"/>
                  </a:lnTo>
                  <a:lnTo>
                    <a:pt x="7752461" y="3942461"/>
                  </a:lnTo>
                  <a:lnTo>
                    <a:pt x="7730823" y="3957050"/>
                  </a:lnTo>
                  <a:lnTo>
                    <a:pt x="7704328" y="3962400"/>
                  </a:lnTo>
                  <a:lnTo>
                    <a:pt x="68072" y="3962400"/>
                  </a:lnTo>
                  <a:lnTo>
                    <a:pt x="41576" y="3957050"/>
                  </a:lnTo>
                  <a:lnTo>
                    <a:pt x="19939" y="3942461"/>
                  </a:lnTo>
                  <a:lnTo>
                    <a:pt x="5349" y="3920823"/>
                  </a:lnTo>
                  <a:lnTo>
                    <a:pt x="0" y="3894328"/>
                  </a:lnTo>
                  <a:lnTo>
                    <a:pt x="0" y="68072"/>
                  </a:lnTo>
                  <a:close/>
                </a:path>
              </a:pathLst>
            </a:custGeom>
            <a:ln w="12700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3540" y="1466215"/>
            <a:ext cx="1471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>
                <a:solidFill>
                  <a:srgbClr val="292929"/>
                </a:solidFill>
                <a:latin typeface="Gill Sans MT"/>
                <a:cs typeface="Gill Sans MT"/>
              </a:rPr>
              <a:t>Week</a:t>
            </a:r>
            <a:r>
              <a:rPr sz="3600" spc="-18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3600" spc="-50" dirty="0">
                <a:solidFill>
                  <a:srgbClr val="292929"/>
                </a:solidFill>
                <a:latin typeface="Gill Sans MT"/>
                <a:cs typeface="Gill Sans MT"/>
              </a:rPr>
              <a:t>3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840739" y="2595499"/>
            <a:ext cx="6906259" cy="3623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</a:tabLst>
            </a:pP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Sprint</a:t>
            </a:r>
            <a:r>
              <a:rPr sz="2000" spc="-6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test</a:t>
            </a:r>
            <a:r>
              <a:rPr sz="20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execution</a:t>
            </a:r>
            <a:r>
              <a:rPr sz="20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conducted</a:t>
            </a:r>
            <a:r>
              <a:rPr sz="20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in</a:t>
            </a:r>
            <a:r>
              <a:rPr sz="20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full</a:t>
            </a:r>
            <a:r>
              <a:rPr sz="20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force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Clr>
                <a:srgbClr val="292929"/>
              </a:buClr>
              <a:buFont typeface="Wingdings"/>
              <a:buChar char=""/>
            </a:pPr>
            <a:endParaRPr sz="20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Defects</a:t>
            </a:r>
            <a:r>
              <a:rPr sz="20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reported</a:t>
            </a:r>
            <a:r>
              <a:rPr sz="20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and</a:t>
            </a:r>
            <a:r>
              <a:rPr sz="20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daily</a:t>
            </a:r>
            <a:r>
              <a:rPr sz="20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defect</a:t>
            </a:r>
            <a:r>
              <a:rPr sz="20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review</a:t>
            </a:r>
            <a:r>
              <a:rPr sz="20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meeting</a:t>
            </a:r>
            <a:r>
              <a:rPr sz="2000" spc="-7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conducted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Clr>
                <a:srgbClr val="292929"/>
              </a:buClr>
              <a:buFont typeface="Wingdings"/>
              <a:buChar char=""/>
            </a:pPr>
            <a:endParaRPr sz="20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Fixes</a:t>
            </a:r>
            <a:r>
              <a:rPr sz="2000" spc="-9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Retested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5"/>
              </a:spcBef>
              <a:buClr>
                <a:srgbClr val="292929"/>
              </a:buClr>
              <a:buFont typeface="Wingdings"/>
              <a:buChar char=""/>
            </a:pPr>
            <a:endParaRPr sz="20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End</a:t>
            </a:r>
            <a:r>
              <a:rPr sz="20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of</a:t>
            </a:r>
            <a:r>
              <a:rPr sz="2000" spc="-27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20" dirty="0">
                <a:solidFill>
                  <a:srgbClr val="292929"/>
                </a:solidFill>
                <a:latin typeface="Gill Sans MT"/>
                <a:cs typeface="Gill Sans MT"/>
              </a:rPr>
              <a:t>Week</a:t>
            </a:r>
            <a:endParaRPr sz="2000">
              <a:latin typeface="Gill Sans MT"/>
              <a:cs typeface="Gill Sans MT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756285" algn="l"/>
              </a:tabLst>
            </a:pP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Quality</a:t>
            </a:r>
            <a:r>
              <a:rPr sz="20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Signoff</a:t>
            </a:r>
            <a:r>
              <a:rPr sz="20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Release</a:t>
            </a:r>
            <a:endParaRPr sz="2000">
              <a:latin typeface="Gill Sans MT"/>
              <a:cs typeface="Gill Sans MT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756285" algn="l"/>
              </a:tabLst>
            </a:pP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Release</a:t>
            </a:r>
            <a:r>
              <a:rPr sz="20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notes</a:t>
            </a:r>
            <a:r>
              <a:rPr sz="20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identifies</a:t>
            </a:r>
            <a:r>
              <a:rPr sz="20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open</a:t>
            </a:r>
            <a:r>
              <a:rPr sz="20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defects</a:t>
            </a:r>
            <a:r>
              <a:rPr sz="20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and</a:t>
            </a:r>
            <a:r>
              <a:rPr sz="20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approved</a:t>
            </a:r>
            <a:r>
              <a:rPr sz="20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features</a:t>
            </a:r>
            <a:endParaRPr sz="2000">
              <a:latin typeface="Gill Sans MT"/>
              <a:cs typeface="Gill Sans MT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756285" algn="l"/>
              </a:tabLst>
            </a:pP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Sprint</a:t>
            </a:r>
            <a:r>
              <a:rPr sz="20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Retrospective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QA</a:t>
            </a:r>
            <a:r>
              <a:rPr sz="3200" spc="-40" dirty="0"/>
              <a:t> </a:t>
            </a:r>
            <a:r>
              <a:rPr sz="3200" dirty="0"/>
              <a:t>in</a:t>
            </a:r>
            <a:r>
              <a:rPr sz="3200" spc="-35" dirty="0"/>
              <a:t> </a:t>
            </a:r>
            <a:r>
              <a:rPr sz="3200" dirty="0"/>
              <a:t>a</a:t>
            </a:r>
            <a:r>
              <a:rPr sz="3200" spc="-40" dirty="0"/>
              <a:t> </a:t>
            </a:r>
            <a:r>
              <a:rPr sz="3200" dirty="0"/>
              <a:t>typical</a:t>
            </a:r>
            <a:r>
              <a:rPr sz="3200" spc="-35" dirty="0"/>
              <a:t> </a:t>
            </a:r>
            <a:r>
              <a:rPr sz="3200" dirty="0"/>
              <a:t>SCRUM</a:t>
            </a:r>
            <a:r>
              <a:rPr sz="3200" spc="-35" dirty="0"/>
              <a:t> </a:t>
            </a:r>
            <a:r>
              <a:rPr sz="3200" dirty="0"/>
              <a:t>–</a:t>
            </a:r>
            <a:r>
              <a:rPr sz="3200" spc="-30" dirty="0"/>
              <a:t> </a:t>
            </a:r>
            <a:r>
              <a:rPr sz="3200" dirty="0"/>
              <a:t>the</a:t>
            </a:r>
            <a:r>
              <a:rPr sz="3200" spc="-20" dirty="0"/>
              <a:t> </a:t>
            </a:r>
            <a:r>
              <a:rPr sz="3200" spc="-10" dirty="0"/>
              <a:t>Issues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438150" y="1263650"/>
            <a:ext cx="5664200" cy="723900"/>
            <a:chOff x="438150" y="1263650"/>
            <a:chExt cx="5664200" cy="723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500" y="1270000"/>
              <a:ext cx="5651500" cy="711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4500" y="1270000"/>
              <a:ext cx="5651500" cy="711200"/>
            </a:xfrm>
            <a:custGeom>
              <a:avLst/>
              <a:gdLst/>
              <a:ahLst/>
              <a:cxnLst/>
              <a:rect l="l" t="t" r="r" b="b"/>
              <a:pathLst>
                <a:path w="5651500" h="711200">
                  <a:moveTo>
                    <a:pt x="0" y="118490"/>
                  </a:moveTo>
                  <a:lnTo>
                    <a:pt x="9315" y="72384"/>
                  </a:lnTo>
                  <a:lnTo>
                    <a:pt x="34720" y="34718"/>
                  </a:lnTo>
                  <a:lnTo>
                    <a:pt x="72400" y="9316"/>
                  </a:lnTo>
                  <a:lnTo>
                    <a:pt x="118541" y="0"/>
                  </a:lnTo>
                  <a:lnTo>
                    <a:pt x="5533009" y="0"/>
                  </a:lnTo>
                  <a:lnTo>
                    <a:pt x="5579115" y="9316"/>
                  </a:lnTo>
                  <a:lnTo>
                    <a:pt x="5616781" y="34718"/>
                  </a:lnTo>
                  <a:lnTo>
                    <a:pt x="5642183" y="72384"/>
                  </a:lnTo>
                  <a:lnTo>
                    <a:pt x="5651500" y="118490"/>
                  </a:lnTo>
                  <a:lnTo>
                    <a:pt x="5651500" y="592709"/>
                  </a:lnTo>
                  <a:lnTo>
                    <a:pt x="5642183" y="638815"/>
                  </a:lnTo>
                  <a:lnTo>
                    <a:pt x="5616781" y="676481"/>
                  </a:lnTo>
                  <a:lnTo>
                    <a:pt x="5579115" y="701883"/>
                  </a:lnTo>
                  <a:lnTo>
                    <a:pt x="5533009" y="711200"/>
                  </a:lnTo>
                  <a:lnTo>
                    <a:pt x="118541" y="711200"/>
                  </a:lnTo>
                  <a:lnTo>
                    <a:pt x="72400" y="701883"/>
                  </a:lnTo>
                  <a:lnTo>
                    <a:pt x="34720" y="676481"/>
                  </a:lnTo>
                  <a:lnTo>
                    <a:pt x="9315" y="638815"/>
                  </a:lnTo>
                  <a:lnTo>
                    <a:pt x="0" y="592709"/>
                  </a:lnTo>
                  <a:lnTo>
                    <a:pt x="0" y="11849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71550" y="2203450"/>
            <a:ext cx="5435600" cy="647700"/>
            <a:chOff x="971550" y="2203450"/>
            <a:chExt cx="5435600" cy="6477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900" y="2209800"/>
              <a:ext cx="5422900" cy="635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7900" y="2209800"/>
              <a:ext cx="5422900" cy="635000"/>
            </a:xfrm>
            <a:custGeom>
              <a:avLst/>
              <a:gdLst/>
              <a:ahLst/>
              <a:cxnLst/>
              <a:rect l="l" t="t" r="r" b="b"/>
              <a:pathLst>
                <a:path w="5422900" h="635000">
                  <a:moveTo>
                    <a:pt x="0" y="105790"/>
                  </a:moveTo>
                  <a:lnTo>
                    <a:pt x="8316" y="64615"/>
                  </a:lnTo>
                  <a:lnTo>
                    <a:pt x="30997" y="30987"/>
                  </a:lnTo>
                  <a:lnTo>
                    <a:pt x="64636" y="8314"/>
                  </a:lnTo>
                  <a:lnTo>
                    <a:pt x="105829" y="0"/>
                  </a:lnTo>
                  <a:lnTo>
                    <a:pt x="5317109" y="0"/>
                  </a:lnTo>
                  <a:lnTo>
                    <a:pt x="5358284" y="8314"/>
                  </a:lnTo>
                  <a:lnTo>
                    <a:pt x="5391912" y="30987"/>
                  </a:lnTo>
                  <a:lnTo>
                    <a:pt x="5414585" y="64615"/>
                  </a:lnTo>
                  <a:lnTo>
                    <a:pt x="5422900" y="105790"/>
                  </a:lnTo>
                  <a:lnTo>
                    <a:pt x="5422900" y="529209"/>
                  </a:lnTo>
                  <a:lnTo>
                    <a:pt x="5414585" y="570384"/>
                  </a:lnTo>
                  <a:lnTo>
                    <a:pt x="5391912" y="604012"/>
                  </a:lnTo>
                  <a:lnTo>
                    <a:pt x="5358284" y="626685"/>
                  </a:lnTo>
                  <a:lnTo>
                    <a:pt x="5317109" y="635000"/>
                  </a:lnTo>
                  <a:lnTo>
                    <a:pt x="105829" y="635000"/>
                  </a:lnTo>
                  <a:lnTo>
                    <a:pt x="64636" y="626685"/>
                  </a:lnTo>
                  <a:lnTo>
                    <a:pt x="30997" y="604012"/>
                  </a:lnTo>
                  <a:lnTo>
                    <a:pt x="8316" y="570384"/>
                  </a:lnTo>
                  <a:lnTo>
                    <a:pt x="0" y="529209"/>
                  </a:lnTo>
                  <a:lnTo>
                    <a:pt x="0" y="10579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593850" y="3041650"/>
            <a:ext cx="5651500" cy="927100"/>
            <a:chOff x="1593850" y="3041650"/>
            <a:chExt cx="5651500" cy="9271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0200" y="3048000"/>
              <a:ext cx="5638800" cy="9144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00200" y="3048000"/>
              <a:ext cx="5638800" cy="914400"/>
            </a:xfrm>
            <a:custGeom>
              <a:avLst/>
              <a:gdLst/>
              <a:ahLst/>
              <a:cxnLst/>
              <a:rect l="l" t="t" r="r" b="b"/>
              <a:pathLst>
                <a:path w="563880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5486400" y="0"/>
                  </a:lnTo>
                  <a:lnTo>
                    <a:pt x="5534582" y="7766"/>
                  </a:lnTo>
                  <a:lnTo>
                    <a:pt x="5576419" y="29394"/>
                  </a:lnTo>
                  <a:lnTo>
                    <a:pt x="5609405" y="62380"/>
                  </a:lnTo>
                  <a:lnTo>
                    <a:pt x="5631033" y="104217"/>
                  </a:lnTo>
                  <a:lnTo>
                    <a:pt x="5638800" y="152400"/>
                  </a:lnTo>
                  <a:lnTo>
                    <a:pt x="5638800" y="762000"/>
                  </a:lnTo>
                  <a:lnTo>
                    <a:pt x="5631033" y="810182"/>
                  </a:lnTo>
                  <a:lnTo>
                    <a:pt x="5609405" y="852019"/>
                  </a:lnTo>
                  <a:lnTo>
                    <a:pt x="5576419" y="885005"/>
                  </a:lnTo>
                  <a:lnTo>
                    <a:pt x="5534582" y="906633"/>
                  </a:lnTo>
                  <a:lnTo>
                    <a:pt x="5486400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508250" y="4184650"/>
            <a:ext cx="5588000" cy="850900"/>
            <a:chOff x="2508250" y="4184650"/>
            <a:chExt cx="5588000" cy="8509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600" y="4191000"/>
              <a:ext cx="5575300" cy="8382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14600" y="4191000"/>
              <a:ext cx="5575300" cy="838200"/>
            </a:xfrm>
            <a:custGeom>
              <a:avLst/>
              <a:gdLst/>
              <a:ahLst/>
              <a:cxnLst/>
              <a:rect l="l" t="t" r="r" b="b"/>
              <a:pathLst>
                <a:path w="5575300" h="838200">
                  <a:moveTo>
                    <a:pt x="0" y="139700"/>
                  </a:moveTo>
                  <a:lnTo>
                    <a:pt x="7116" y="95520"/>
                  </a:lnTo>
                  <a:lnTo>
                    <a:pt x="26936" y="57168"/>
                  </a:lnTo>
                  <a:lnTo>
                    <a:pt x="57168" y="26936"/>
                  </a:lnTo>
                  <a:lnTo>
                    <a:pt x="95520" y="7116"/>
                  </a:lnTo>
                  <a:lnTo>
                    <a:pt x="139700" y="0"/>
                  </a:lnTo>
                  <a:lnTo>
                    <a:pt x="5435600" y="0"/>
                  </a:lnTo>
                  <a:lnTo>
                    <a:pt x="5479730" y="7116"/>
                  </a:lnTo>
                  <a:lnTo>
                    <a:pt x="5518076" y="26936"/>
                  </a:lnTo>
                  <a:lnTo>
                    <a:pt x="5548327" y="57168"/>
                  </a:lnTo>
                  <a:lnTo>
                    <a:pt x="5568171" y="95520"/>
                  </a:lnTo>
                  <a:lnTo>
                    <a:pt x="5575300" y="139700"/>
                  </a:lnTo>
                  <a:lnTo>
                    <a:pt x="5575300" y="698500"/>
                  </a:lnTo>
                  <a:lnTo>
                    <a:pt x="5568171" y="742679"/>
                  </a:lnTo>
                  <a:lnTo>
                    <a:pt x="5548327" y="781031"/>
                  </a:lnTo>
                  <a:lnTo>
                    <a:pt x="5518076" y="811263"/>
                  </a:lnTo>
                  <a:lnTo>
                    <a:pt x="5479730" y="831083"/>
                  </a:lnTo>
                  <a:lnTo>
                    <a:pt x="5435600" y="838200"/>
                  </a:lnTo>
                  <a:lnTo>
                    <a:pt x="139700" y="838200"/>
                  </a:lnTo>
                  <a:lnTo>
                    <a:pt x="95520" y="831083"/>
                  </a:lnTo>
                  <a:lnTo>
                    <a:pt x="57168" y="811263"/>
                  </a:lnTo>
                  <a:lnTo>
                    <a:pt x="26936" y="781031"/>
                  </a:lnTo>
                  <a:lnTo>
                    <a:pt x="7116" y="742679"/>
                  </a:lnTo>
                  <a:lnTo>
                    <a:pt x="0" y="698500"/>
                  </a:lnTo>
                  <a:lnTo>
                    <a:pt x="0" y="13970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041650" y="5251450"/>
            <a:ext cx="5880100" cy="1003300"/>
            <a:chOff x="3041650" y="5251450"/>
            <a:chExt cx="5880100" cy="100330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5257800"/>
              <a:ext cx="5867400" cy="9906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48000" y="5257800"/>
              <a:ext cx="5867400" cy="990600"/>
            </a:xfrm>
            <a:custGeom>
              <a:avLst/>
              <a:gdLst/>
              <a:ahLst/>
              <a:cxnLst/>
              <a:rect l="l" t="t" r="r" b="b"/>
              <a:pathLst>
                <a:path w="586740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5702300" y="0"/>
                  </a:lnTo>
                  <a:lnTo>
                    <a:pt x="5746191" y="5897"/>
                  </a:lnTo>
                  <a:lnTo>
                    <a:pt x="5785630" y="22540"/>
                  </a:lnTo>
                  <a:lnTo>
                    <a:pt x="5819044" y="48355"/>
                  </a:lnTo>
                  <a:lnTo>
                    <a:pt x="5844859" y="81769"/>
                  </a:lnTo>
                  <a:lnTo>
                    <a:pt x="5861502" y="121208"/>
                  </a:lnTo>
                  <a:lnTo>
                    <a:pt x="5867400" y="165100"/>
                  </a:lnTo>
                  <a:lnTo>
                    <a:pt x="5867400" y="825500"/>
                  </a:lnTo>
                  <a:lnTo>
                    <a:pt x="5861502" y="869391"/>
                  </a:lnTo>
                  <a:lnTo>
                    <a:pt x="5844859" y="908830"/>
                  </a:lnTo>
                  <a:lnTo>
                    <a:pt x="5819044" y="942244"/>
                  </a:lnTo>
                  <a:lnTo>
                    <a:pt x="5785630" y="968059"/>
                  </a:lnTo>
                  <a:lnTo>
                    <a:pt x="5746191" y="984702"/>
                  </a:lnTo>
                  <a:lnTo>
                    <a:pt x="5702300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95045" y="1297635"/>
            <a:ext cx="8117840" cy="4917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02768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Less</a:t>
            </a:r>
            <a:r>
              <a:rPr sz="20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emphasis</a:t>
            </a:r>
            <a:r>
              <a:rPr sz="20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on</a:t>
            </a:r>
            <a:r>
              <a:rPr sz="20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test</a:t>
            </a:r>
            <a:r>
              <a:rPr sz="2000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documentation</a:t>
            </a:r>
            <a:r>
              <a:rPr sz="2000" spc="-7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can</a:t>
            </a:r>
            <a:r>
              <a:rPr sz="2000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lead</a:t>
            </a:r>
            <a:r>
              <a:rPr sz="2000" spc="-1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25" dirty="0">
                <a:solidFill>
                  <a:srgbClr val="292929"/>
                </a:solidFill>
                <a:latin typeface="Gill Sans MT"/>
                <a:cs typeface="Gill Sans MT"/>
              </a:rPr>
              <a:t>to</a:t>
            </a:r>
            <a:endParaRPr sz="2000">
              <a:latin typeface="Gill Sans MT"/>
              <a:cs typeface="Gill Sans MT"/>
            </a:endParaRPr>
          </a:p>
          <a:p>
            <a:pPr marR="2959100" algn="ctr">
              <a:lnSpc>
                <a:spcPct val="100000"/>
              </a:lnSpc>
            </a:pP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half-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baked</a:t>
            </a:r>
            <a:r>
              <a:rPr sz="2000" spc="-8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cases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endParaRPr sz="2000">
              <a:latin typeface="Gill Sans MT"/>
              <a:cs typeface="Gill Sans MT"/>
            </a:endParaRPr>
          </a:p>
          <a:p>
            <a:pPr marL="858519">
              <a:lnSpc>
                <a:spcPct val="100000"/>
              </a:lnSpc>
              <a:spcBef>
                <a:spcPts val="5"/>
              </a:spcBef>
            </a:pPr>
            <a:r>
              <a:rPr sz="2000" spc="-70" dirty="0">
                <a:solidFill>
                  <a:srgbClr val="292929"/>
                </a:solidFill>
                <a:latin typeface="Gill Sans MT"/>
                <a:cs typeface="Gill Sans MT"/>
              </a:rPr>
              <a:t>Test</a:t>
            </a:r>
            <a:r>
              <a:rPr sz="20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coverage</a:t>
            </a:r>
            <a:r>
              <a:rPr sz="20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is</a:t>
            </a:r>
            <a:r>
              <a:rPr sz="20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dictated</a:t>
            </a:r>
            <a:r>
              <a:rPr sz="20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by</a:t>
            </a:r>
            <a:r>
              <a:rPr sz="20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time</a:t>
            </a:r>
            <a:r>
              <a:rPr sz="20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available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2000">
              <a:latin typeface="Gill Sans MT"/>
              <a:cs typeface="Gill Sans MT"/>
            </a:endParaRPr>
          </a:p>
          <a:p>
            <a:pPr marL="981075" marR="1703705" indent="635" algn="ctr">
              <a:lnSpc>
                <a:spcPct val="100000"/>
              </a:lnSpc>
            </a:pP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Requirement</a:t>
            </a:r>
            <a:r>
              <a:rPr sz="18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changes</a:t>
            </a:r>
            <a:r>
              <a:rPr sz="18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-</a:t>
            </a:r>
            <a:r>
              <a:rPr sz="18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if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not</a:t>
            </a:r>
            <a:r>
              <a:rPr sz="18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communicated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effectively</a:t>
            </a:r>
            <a:r>
              <a:rPr sz="18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–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results</a:t>
            </a:r>
            <a:r>
              <a:rPr sz="18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in</a:t>
            </a:r>
            <a:r>
              <a:rPr sz="18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QA</a:t>
            </a:r>
            <a:r>
              <a:rPr sz="18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executing</a:t>
            </a:r>
            <a:r>
              <a:rPr sz="18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invalid</a:t>
            </a:r>
            <a:r>
              <a:rPr sz="18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test</a:t>
            </a:r>
            <a:r>
              <a:rPr sz="18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cases</a:t>
            </a:r>
            <a:r>
              <a:rPr sz="18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or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rendering</a:t>
            </a:r>
            <a:r>
              <a:rPr sz="18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20" dirty="0">
                <a:solidFill>
                  <a:srgbClr val="292929"/>
                </a:solidFill>
                <a:latin typeface="Gill Sans MT"/>
                <a:cs typeface="Gill Sans MT"/>
              </a:rPr>
              <a:t>test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cases</a:t>
            </a:r>
            <a:r>
              <a:rPr sz="1800" spc="-7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already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executed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useless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1800">
              <a:latin typeface="Gill Sans MT"/>
              <a:cs typeface="Gill Sans MT"/>
            </a:endParaRPr>
          </a:p>
          <a:p>
            <a:pPr marL="2017395" marR="847090" indent="-132715">
              <a:lnSpc>
                <a:spcPct val="100000"/>
              </a:lnSpc>
            </a:pP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Often</a:t>
            </a:r>
            <a:r>
              <a:rPr sz="20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System</a:t>
            </a:r>
            <a:r>
              <a:rPr sz="2000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Integration</a:t>
            </a:r>
            <a:r>
              <a:rPr sz="20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test</a:t>
            </a:r>
            <a:r>
              <a:rPr sz="2000" spc="-1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cases</a:t>
            </a:r>
            <a:r>
              <a:rPr sz="2000" spc="-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get</a:t>
            </a:r>
            <a:r>
              <a:rPr sz="2000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left</a:t>
            </a:r>
            <a:r>
              <a:rPr sz="20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out</a:t>
            </a:r>
            <a:r>
              <a:rPr sz="20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20" dirty="0">
                <a:solidFill>
                  <a:srgbClr val="292929"/>
                </a:solidFill>
                <a:latin typeface="Gill Sans MT"/>
                <a:cs typeface="Gill Sans MT"/>
              </a:rPr>
              <a:t>with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focus</a:t>
            </a:r>
            <a:r>
              <a:rPr sz="20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only</a:t>
            </a:r>
            <a:r>
              <a:rPr sz="20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on</a:t>
            </a:r>
            <a:r>
              <a:rPr sz="20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the</a:t>
            </a:r>
            <a:r>
              <a:rPr sz="20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features</a:t>
            </a:r>
            <a:r>
              <a:rPr sz="20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delivered</a:t>
            </a:r>
            <a:r>
              <a:rPr sz="20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for</a:t>
            </a:r>
            <a:r>
              <a:rPr sz="20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the</a:t>
            </a:r>
            <a:r>
              <a:rPr sz="20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sprint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2000">
              <a:latin typeface="Gill Sans MT"/>
              <a:cs typeface="Gill Sans MT"/>
            </a:endParaRPr>
          </a:p>
          <a:p>
            <a:pPr marL="2399030" marR="5080" indent="-3175" algn="ctr">
              <a:lnSpc>
                <a:spcPct val="100000"/>
              </a:lnSpc>
            </a:pP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Low</a:t>
            </a:r>
            <a:r>
              <a:rPr sz="20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emphasis</a:t>
            </a:r>
            <a:r>
              <a:rPr sz="20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on</a:t>
            </a:r>
            <a:r>
              <a:rPr sz="20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documented</a:t>
            </a:r>
            <a:r>
              <a:rPr sz="20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status</a:t>
            </a:r>
            <a:r>
              <a:rPr sz="20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reporting</a:t>
            </a:r>
            <a:r>
              <a:rPr sz="20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25" dirty="0">
                <a:solidFill>
                  <a:srgbClr val="292929"/>
                </a:solidFill>
                <a:latin typeface="Gill Sans MT"/>
                <a:cs typeface="Gill Sans MT"/>
              </a:rPr>
              <a:t>and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management</a:t>
            </a:r>
            <a:r>
              <a:rPr sz="2000" spc="-8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reporting</a:t>
            </a:r>
            <a:r>
              <a:rPr sz="2000" spc="-7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makes</a:t>
            </a:r>
            <a:r>
              <a:rPr sz="20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it</a:t>
            </a:r>
            <a:r>
              <a:rPr sz="20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difficult</a:t>
            </a:r>
            <a:r>
              <a:rPr sz="20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to</a:t>
            </a:r>
            <a:r>
              <a:rPr sz="20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track</a:t>
            </a:r>
            <a:r>
              <a:rPr sz="20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overall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state</a:t>
            </a:r>
            <a:r>
              <a:rPr sz="20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of</a:t>
            </a:r>
            <a:r>
              <a:rPr sz="2000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the</a:t>
            </a:r>
            <a:r>
              <a:rPr sz="2000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Quality</a:t>
            </a:r>
            <a:r>
              <a:rPr sz="20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of</a:t>
            </a:r>
            <a:r>
              <a:rPr sz="2000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92929"/>
                </a:solidFill>
                <a:latin typeface="Gill Sans MT"/>
                <a:cs typeface="Gill Sans MT"/>
              </a:rPr>
              <a:t>the</a:t>
            </a:r>
            <a:r>
              <a:rPr sz="2000" spc="-1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292929"/>
                </a:solidFill>
                <a:latin typeface="Gill Sans MT"/>
                <a:cs typeface="Gill Sans MT"/>
              </a:rPr>
              <a:t>product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9144000" y="0"/>
                </a:moveTo>
                <a:lnTo>
                  <a:pt x="0" y="0"/>
                </a:lnTo>
                <a:lnTo>
                  <a:pt x="0" y="228600"/>
                </a:lnTo>
                <a:lnTo>
                  <a:pt x="9144000" y="228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6A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8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Sample</a:t>
            </a:r>
            <a:r>
              <a:rPr sz="2400" spc="-105" dirty="0"/>
              <a:t> </a:t>
            </a:r>
            <a:r>
              <a:rPr sz="2400" dirty="0"/>
              <a:t>QA</a:t>
            </a:r>
            <a:r>
              <a:rPr sz="2400" spc="-75" dirty="0"/>
              <a:t> </a:t>
            </a:r>
            <a:r>
              <a:rPr sz="2400" dirty="0"/>
              <a:t>Process</a:t>
            </a:r>
            <a:r>
              <a:rPr sz="2400" spc="-75" dirty="0"/>
              <a:t> </a:t>
            </a:r>
            <a:r>
              <a:rPr sz="2400" dirty="0"/>
              <a:t>Flow</a:t>
            </a:r>
            <a:r>
              <a:rPr sz="2400" spc="-85" dirty="0"/>
              <a:t> </a:t>
            </a:r>
            <a:r>
              <a:rPr sz="2400" dirty="0"/>
              <a:t>in</a:t>
            </a:r>
            <a:r>
              <a:rPr sz="2400" spc="-75" dirty="0"/>
              <a:t> </a:t>
            </a:r>
            <a:r>
              <a:rPr sz="2400" dirty="0"/>
              <a:t>Unified</a:t>
            </a:r>
            <a:r>
              <a:rPr sz="2400" spc="-75" dirty="0"/>
              <a:t> </a:t>
            </a:r>
            <a:r>
              <a:rPr sz="2400" dirty="0"/>
              <a:t>Scrum</a:t>
            </a:r>
            <a:r>
              <a:rPr sz="2400" spc="-90" dirty="0"/>
              <a:t> </a:t>
            </a:r>
            <a:r>
              <a:rPr sz="2400" spc="-10" dirty="0"/>
              <a:t>Method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067" y="762012"/>
            <a:ext cx="8951722" cy="560603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</a:rPr>
              <a:t>Evolution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in</a:t>
            </a:r>
            <a:r>
              <a:rPr spc="-2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Agile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QA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–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Lean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S/W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Development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876655"/>
            <a:ext cx="8357870" cy="4537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10" dirty="0">
                <a:latin typeface="Gill Sans MT"/>
                <a:cs typeface="Gill Sans MT"/>
              </a:rPr>
              <a:t>Eliminating</a:t>
            </a:r>
            <a:r>
              <a:rPr sz="2000" spc="-31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Waste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System!</a:t>
            </a:r>
            <a:endParaRPr sz="2000">
              <a:latin typeface="Gill Sans MT"/>
              <a:cs typeface="Gill Sans MT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spc="-335" dirty="0">
                <a:latin typeface="Gill Sans MT"/>
                <a:cs typeface="Gill Sans MT"/>
              </a:rPr>
              <a:t>Don‟t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produce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code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that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is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not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testable.Think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QA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before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writing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code!</a:t>
            </a:r>
            <a:endParaRPr sz="2000">
              <a:latin typeface="Gill Sans MT"/>
              <a:cs typeface="Gill Sans MT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Gill Sans MT"/>
                <a:cs typeface="Gill Sans MT"/>
              </a:rPr>
              <a:t>QA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is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NOT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separate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team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with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separate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function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at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end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the</a:t>
            </a:r>
            <a:endParaRPr sz="2000">
              <a:latin typeface="Gill Sans MT"/>
              <a:cs typeface="Gill Sans MT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Gill Sans MT"/>
                <a:cs typeface="Gill Sans MT"/>
              </a:rPr>
              <a:t>assembly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line</a:t>
            </a:r>
            <a:endParaRPr sz="2000">
              <a:latin typeface="Gill Sans MT"/>
              <a:cs typeface="Gill Sans MT"/>
            </a:endParaRPr>
          </a:p>
          <a:p>
            <a:pPr marL="355600" marR="75755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QA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activities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people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should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involved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development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the </a:t>
            </a:r>
            <a:r>
              <a:rPr sz="2000" dirty="0">
                <a:latin typeface="Gill Sans MT"/>
                <a:cs typeface="Gill Sans MT"/>
              </a:rPr>
              <a:t>product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during</a:t>
            </a:r>
            <a:r>
              <a:rPr sz="2000" b="1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development</a:t>
            </a:r>
            <a:endParaRPr sz="2000">
              <a:latin typeface="Gill Sans MT"/>
              <a:cs typeface="Gill Sans MT"/>
            </a:endParaRPr>
          </a:p>
          <a:p>
            <a:pPr marL="354965" indent="-34226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4860925" algn="l"/>
              </a:tabLst>
            </a:pPr>
            <a:r>
              <a:rPr sz="2000" spc="-10" dirty="0">
                <a:latin typeface="Gill Sans MT"/>
                <a:cs typeface="Gill Sans MT"/>
              </a:rPr>
              <a:t>Minimize</a:t>
            </a:r>
            <a:r>
              <a:rPr sz="2000" spc="-25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“Handoffs”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-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avoid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traditional</a:t>
            </a:r>
            <a:r>
              <a:rPr sz="2000" dirty="0">
                <a:latin typeface="Gill Sans MT"/>
                <a:cs typeface="Gill Sans MT"/>
              </a:rPr>
              <a:t>	</a:t>
            </a:r>
            <a:r>
              <a:rPr sz="2000" spc="-45" dirty="0">
                <a:latin typeface="Gill Sans MT"/>
                <a:cs typeface="Gill Sans MT"/>
              </a:rPr>
              <a:t>User-</a:t>
            </a:r>
            <a:r>
              <a:rPr sz="2000" dirty="0">
                <a:latin typeface="Gill Sans MT"/>
                <a:cs typeface="Gill Sans MT"/>
              </a:rPr>
              <a:t>BA-</a:t>
            </a:r>
            <a:r>
              <a:rPr sz="2000" spc="-25" dirty="0">
                <a:latin typeface="Gill Sans MT"/>
                <a:cs typeface="Gill Sans MT"/>
              </a:rPr>
              <a:t>Arch-</a:t>
            </a:r>
            <a:r>
              <a:rPr sz="2000" spc="-20" dirty="0">
                <a:latin typeface="Gill Sans MT"/>
                <a:cs typeface="Gill Sans MT"/>
              </a:rPr>
              <a:t>Dev-</a:t>
            </a:r>
            <a:r>
              <a:rPr sz="2000" dirty="0">
                <a:latin typeface="Gill Sans MT"/>
                <a:cs typeface="Gill Sans MT"/>
              </a:rPr>
              <a:t>QA</a:t>
            </a:r>
            <a:r>
              <a:rPr sz="2000" spc="9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model</a:t>
            </a:r>
            <a:endParaRPr sz="2000">
              <a:latin typeface="Gill Sans MT"/>
              <a:cs typeface="Gill Sans MT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1" dirty="0">
                <a:latin typeface="Gill Sans MT"/>
                <a:cs typeface="Gill Sans MT"/>
              </a:rPr>
              <a:t>Write</a:t>
            </a:r>
            <a:r>
              <a:rPr sz="2000" b="1" spc="-4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test</a:t>
            </a:r>
            <a:r>
              <a:rPr sz="2000" b="1" spc="-35" dirty="0">
                <a:latin typeface="Gill Sans MT"/>
                <a:cs typeface="Gill Sans MT"/>
              </a:rPr>
              <a:t> </a:t>
            </a:r>
            <a:r>
              <a:rPr sz="2000" b="1" dirty="0">
                <a:latin typeface="Gill Sans MT"/>
                <a:cs typeface="Gill Sans MT"/>
              </a:rPr>
              <a:t>first</a:t>
            </a:r>
            <a:r>
              <a:rPr sz="2000" b="1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use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all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frameworks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that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will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facilitate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your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test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suite</a:t>
            </a:r>
            <a:endParaRPr sz="2000">
              <a:latin typeface="Gill Sans MT"/>
              <a:cs typeface="Gill Sans MT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i="1" dirty="0">
                <a:latin typeface="Gill Sans MT"/>
                <a:cs typeface="Gill Sans MT"/>
              </a:rPr>
              <a:t>Automate</a:t>
            </a:r>
            <a:r>
              <a:rPr sz="2000" i="1" spc="-35" dirty="0">
                <a:latin typeface="Gill Sans MT"/>
                <a:cs typeface="Gill Sans MT"/>
              </a:rPr>
              <a:t> </a:t>
            </a:r>
            <a:r>
              <a:rPr sz="2000" i="1" spc="-10" dirty="0">
                <a:latin typeface="Gill Sans MT"/>
                <a:cs typeface="Gill Sans MT"/>
              </a:rPr>
              <a:t>testing,</a:t>
            </a:r>
            <a:r>
              <a:rPr sz="2000" i="1" spc="-190" dirty="0">
                <a:latin typeface="Gill Sans MT"/>
                <a:cs typeface="Gill Sans MT"/>
              </a:rPr>
              <a:t> </a:t>
            </a:r>
            <a:r>
              <a:rPr sz="2000" i="1" spc="-10" dirty="0">
                <a:latin typeface="Gill Sans MT"/>
                <a:cs typeface="Gill Sans MT"/>
              </a:rPr>
              <a:t>building,</a:t>
            </a:r>
            <a:r>
              <a:rPr sz="2000" i="1" spc="-190" dirty="0">
                <a:latin typeface="Gill Sans MT"/>
                <a:cs typeface="Gill Sans MT"/>
              </a:rPr>
              <a:t> </a:t>
            </a:r>
            <a:r>
              <a:rPr sz="2000" i="1" spc="-10" dirty="0">
                <a:latin typeface="Gill Sans MT"/>
                <a:cs typeface="Gill Sans MT"/>
              </a:rPr>
              <a:t>installations,</a:t>
            </a:r>
            <a:r>
              <a:rPr sz="2000" i="1" spc="-170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anything</a:t>
            </a:r>
            <a:r>
              <a:rPr sz="2000" i="1" spc="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that</a:t>
            </a:r>
            <a:r>
              <a:rPr sz="2000" i="1" spc="15" dirty="0">
                <a:latin typeface="Gill Sans MT"/>
                <a:cs typeface="Gill Sans MT"/>
              </a:rPr>
              <a:t> </a:t>
            </a:r>
            <a:r>
              <a:rPr sz="2000" i="1" dirty="0">
                <a:latin typeface="Gill Sans MT"/>
                <a:cs typeface="Gill Sans MT"/>
              </a:rPr>
              <a:t>is</a:t>
            </a:r>
            <a:r>
              <a:rPr sz="2000" i="1" spc="10" dirty="0">
                <a:latin typeface="Gill Sans MT"/>
                <a:cs typeface="Gill Sans MT"/>
              </a:rPr>
              <a:t> </a:t>
            </a:r>
            <a:r>
              <a:rPr sz="2000" i="1" spc="-10" dirty="0">
                <a:latin typeface="Gill Sans MT"/>
                <a:cs typeface="Gill Sans MT"/>
              </a:rPr>
              <a:t>routine</a:t>
            </a:r>
            <a:r>
              <a:rPr sz="2000" spc="-10" dirty="0">
                <a:latin typeface="Gill Sans MT"/>
                <a:cs typeface="Gill Sans MT"/>
              </a:rPr>
              <a:t>,</a:t>
            </a:r>
            <a:r>
              <a:rPr sz="2000" spc="-19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but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do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it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smartly</a:t>
            </a:r>
            <a:endParaRPr sz="2000">
              <a:latin typeface="Gill Sans MT"/>
              <a:cs typeface="Gill Sans MT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Gill Sans MT"/>
                <a:cs typeface="Gill Sans MT"/>
              </a:rPr>
              <a:t>(read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flexible</a:t>
            </a:r>
            <a:r>
              <a:rPr sz="2000" spc="-10" dirty="0">
                <a:latin typeface="Gill Sans MT"/>
                <a:cs typeface="Gill Sans MT"/>
              </a:rPr>
              <a:t>)</a:t>
            </a:r>
            <a:endParaRPr sz="2000">
              <a:latin typeface="Gill Sans MT"/>
              <a:cs typeface="Gill Sans MT"/>
            </a:endParaRPr>
          </a:p>
          <a:p>
            <a:pPr marL="355600" marR="29527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Gill Sans MT"/>
                <a:cs typeface="Gill Sans MT"/>
              </a:rPr>
              <a:t>Re-</a:t>
            </a:r>
            <a:r>
              <a:rPr sz="2000" dirty="0">
                <a:latin typeface="Gill Sans MT"/>
                <a:cs typeface="Gill Sans MT"/>
              </a:rPr>
              <a:t>factor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code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more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streamlined,</a:t>
            </a:r>
            <a:r>
              <a:rPr sz="2000" spc="-2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simpler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code-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more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effective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it </a:t>
            </a:r>
            <a:r>
              <a:rPr sz="2000" dirty="0">
                <a:latin typeface="Gill Sans MT"/>
                <a:cs typeface="Gill Sans MT"/>
              </a:rPr>
              <a:t>will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production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maintain</a:t>
            </a:r>
            <a:endParaRPr sz="2000">
              <a:latin typeface="Gill Sans MT"/>
              <a:cs typeface="Gill Sans MT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Gill Sans MT"/>
                <a:cs typeface="Gill Sans MT"/>
              </a:rPr>
              <a:t>Most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importantly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build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quality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process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RECAP</a:t>
            </a:r>
            <a:r>
              <a:rPr spc="-85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dirty="0"/>
              <a:t>QA</a:t>
            </a:r>
            <a:r>
              <a:rPr spc="-50" dirty="0"/>
              <a:t> </a:t>
            </a:r>
            <a:r>
              <a:rPr dirty="0"/>
              <a:t>Mindset</a:t>
            </a:r>
            <a:r>
              <a:rPr spc="-2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spc="-25" dirty="0"/>
              <a:t>an</a:t>
            </a:r>
            <a:r>
              <a:rPr spc="-270" dirty="0"/>
              <a:t> </a:t>
            </a:r>
            <a:r>
              <a:rPr dirty="0"/>
              <a:t>Agile</a:t>
            </a:r>
            <a:r>
              <a:rPr spc="-40" dirty="0"/>
              <a:t> </a:t>
            </a:r>
            <a:r>
              <a:rPr spc="-10" dirty="0"/>
              <a:t>Methodology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937006"/>
            <a:ext cx="8262620" cy="5330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Gill Sans MT"/>
                <a:cs typeface="Gill Sans MT"/>
              </a:rPr>
              <a:t>Quality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is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responsibility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ENTIRE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Scrum</a:t>
            </a:r>
            <a:r>
              <a:rPr sz="2000" spc="-275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Team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Font typeface="Arial"/>
              <a:buChar char="•"/>
            </a:pPr>
            <a:endParaRPr sz="2000">
              <a:latin typeface="Gill Sans MT"/>
              <a:cs typeface="Gill Sans MT"/>
            </a:endParaRPr>
          </a:p>
          <a:p>
            <a:pPr marL="423545" indent="-410845">
              <a:lnSpc>
                <a:spcPct val="100000"/>
              </a:lnSpc>
              <a:buFont typeface="Arial"/>
              <a:buChar char="•"/>
              <a:tabLst>
                <a:tab pos="423545" algn="l"/>
              </a:tabLst>
            </a:pPr>
            <a:r>
              <a:rPr sz="2000" dirty="0">
                <a:latin typeface="Gill Sans MT"/>
                <a:cs typeface="Gill Sans MT"/>
              </a:rPr>
              <a:t>Quality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Gate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does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NOT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only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mean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System</a:t>
            </a:r>
            <a:r>
              <a:rPr sz="2000" spc="-265" dirty="0">
                <a:latin typeface="Gill Sans MT"/>
                <a:cs typeface="Gill Sans MT"/>
              </a:rPr>
              <a:t> </a:t>
            </a:r>
            <a:r>
              <a:rPr sz="2000" spc="-40" dirty="0">
                <a:latin typeface="Gill Sans MT"/>
                <a:cs typeface="Gill Sans MT"/>
              </a:rPr>
              <a:t>Testing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but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entire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application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Font typeface="Arial"/>
              <a:buChar char="•"/>
            </a:pPr>
            <a:endParaRPr sz="2000">
              <a:latin typeface="Gill Sans MT"/>
              <a:cs typeface="Gill Sans MT"/>
            </a:endParaRPr>
          </a:p>
          <a:p>
            <a:pPr marL="423545" indent="-410845">
              <a:lnSpc>
                <a:spcPct val="100000"/>
              </a:lnSpc>
              <a:buFont typeface="Arial"/>
              <a:buChar char="•"/>
              <a:tabLst>
                <a:tab pos="423545" algn="l"/>
              </a:tabLst>
            </a:pPr>
            <a:r>
              <a:rPr sz="2000" dirty="0">
                <a:latin typeface="Gill Sans MT"/>
                <a:cs typeface="Gill Sans MT"/>
              </a:rPr>
              <a:t>Continuous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Integration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will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Lead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Continuous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QA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5"/>
              </a:spcBef>
              <a:buFont typeface="Arial"/>
              <a:buChar char="•"/>
            </a:pPr>
            <a:endParaRPr sz="2000">
              <a:latin typeface="Gill Sans MT"/>
              <a:cs typeface="Gill Sans MT"/>
            </a:endParaRPr>
          </a:p>
          <a:p>
            <a:pPr marL="423545" indent="-410845">
              <a:lnSpc>
                <a:spcPct val="100000"/>
              </a:lnSpc>
              <a:buFont typeface="Arial"/>
              <a:buChar char="•"/>
              <a:tabLst>
                <a:tab pos="423545" algn="l"/>
              </a:tabLst>
            </a:pPr>
            <a:r>
              <a:rPr sz="2000" spc="-10" dirty="0">
                <a:latin typeface="Gill Sans MT"/>
                <a:cs typeface="Gill Sans MT"/>
              </a:rPr>
              <a:t>Progressive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inclusion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System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Integration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test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cases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from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sprint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sprint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Font typeface="Arial"/>
              <a:buChar char="•"/>
            </a:pPr>
            <a:endParaRPr sz="2000">
              <a:latin typeface="Gill Sans MT"/>
              <a:cs typeface="Gill Sans MT"/>
            </a:endParaRPr>
          </a:p>
          <a:p>
            <a:pPr marL="423545" indent="-410845">
              <a:lnSpc>
                <a:spcPct val="100000"/>
              </a:lnSpc>
              <a:buFont typeface="Arial"/>
              <a:buChar char="•"/>
              <a:tabLst>
                <a:tab pos="423545" algn="l"/>
              </a:tabLst>
            </a:pPr>
            <a:r>
              <a:rPr sz="2000" dirty="0">
                <a:latin typeface="Gill Sans MT"/>
                <a:cs typeface="Gill Sans MT"/>
              </a:rPr>
              <a:t>QA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resource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plays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role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BA/QA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removing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any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gaps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requirements</a:t>
            </a:r>
            <a:endParaRPr sz="2000">
              <a:latin typeface="Gill Sans MT"/>
              <a:cs typeface="Gill Sans MT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Gill Sans MT"/>
                <a:cs typeface="Gill Sans MT"/>
              </a:rPr>
              <a:t>communication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2000">
              <a:latin typeface="Gill Sans MT"/>
              <a:cs typeface="Gill Sans MT"/>
            </a:endParaRPr>
          </a:p>
          <a:p>
            <a:pPr marL="423545" indent="-410845">
              <a:lnSpc>
                <a:spcPct val="100000"/>
              </a:lnSpc>
              <a:buFont typeface="Arial"/>
              <a:buChar char="•"/>
              <a:tabLst>
                <a:tab pos="423545" algn="l"/>
              </a:tabLst>
            </a:pPr>
            <a:r>
              <a:rPr sz="2000" dirty="0">
                <a:latin typeface="Gill Sans MT"/>
                <a:cs typeface="Gill Sans MT"/>
              </a:rPr>
              <a:t>Prioritize</a:t>
            </a:r>
            <a:r>
              <a:rPr sz="2000" spc="-295" dirty="0">
                <a:latin typeface="Gill Sans MT"/>
                <a:cs typeface="Gill Sans MT"/>
              </a:rPr>
              <a:t> </a:t>
            </a:r>
            <a:r>
              <a:rPr sz="2000" spc="-65" dirty="0">
                <a:latin typeface="Gill Sans MT"/>
                <a:cs typeface="Gill Sans MT"/>
              </a:rPr>
              <a:t>Test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Cases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by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Risk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Frequency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Feature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Usage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Font typeface="Arial"/>
              <a:buChar char="•"/>
            </a:pPr>
            <a:endParaRPr sz="2000">
              <a:latin typeface="Gill Sans MT"/>
              <a:cs typeface="Gill Sans MT"/>
            </a:endParaRPr>
          </a:p>
          <a:p>
            <a:pPr marL="355600" marR="271145" indent="-342900">
              <a:lnSpc>
                <a:spcPct val="100000"/>
              </a:lnSpc>
              <a:buChar char="•"/>
              <a:tabLst>
                <a:tab pos="355600" algn="l"/>
                <a:tab pos="423545" algn="l"/>
              </a:tabLst>
            </a:pP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latin typeface="Gill Sans MT"/>
                <a:cs typeface="Gill Sans MT"/>
              </a:rPr>
              <a:t>Utilize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Sprint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Retrospective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Identify</a:t>
            </a:r>
            <a:r>
              <a:rPr sz="2000" spc="-2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“Where”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scrum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process </a:t>
            </a:r>
            <a:r>
              <a:rPr sz="2000" dirty="0">
                <a:latin typeface="Gill Sans MT"/>
                <a:cs typeface="Gill Sans MT"/>
              </a:rPr>
              <a:t>did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failure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quality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occur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(Root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Cause</a:t>
            </a:r>
            <a:r>
              <a:rPr sz="2000" spc="-22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Analysis)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9144000" y="0"/>
                </a:moveTo>
                <a:lnTo>
                  <a:pt x="0" y="0"/>
                </a:lnTo>
                <a:lnTo>
                  <a:pt x="0" y="228600"/>
                </a:lnTo>
                <a:lnTo>
                  <a:pt x="9144000" y="228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6A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409266"/>
            <a:ext cx="31756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Open</a:t>
            </a:r>
            <a:r>
              <a:rPr sz="3200" spc="-40" dirty="0"/>
              <a:t> </a:t>
            </a:r>
            <a:r>
              <a:rPr sz="3200" spc="-10" dirty="0"/>
              <a:t>Discussion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What</a:t>
            </a:r>
            <a:r>
              <a:rPr sz="3200" spc="-25" dirty="0"/>
              <a:t> </a:t>
            </a:r>
            <a:r>
              <a:rPr sz="3200" dirty="0"/>
              <a:t>is</a:t>
            </a:r>
            <a:r>
              <a:rPr sz="3200" spc="-340" dirty="0"/>
              <a:t> </a:t>
            </a:r>
            <a:r>
              <a:rPr sz="3200" spc="-10" dirty="0"/>
              <a:t>Agile?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52" y="854963"/>
            <a:ext cx="8476488" cy="33329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3443" y="951738"/>
            <a:ext cx="8021955" cy="283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Definition</a:t>
            </a:r>
            <a:r>
              <a:rPr sz="2400" b="1" spc="-1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2400" b="1" spc="-2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Gill Sans MT"/>
                <a:cs typeface="Gill Sans MT"/>
              </a:rPr>
              <a:t>Agile</a:t>
            </a:r>
            <a:endParaRPr sz="24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2415"/>
              </a:spcBef>
            </a:pPr>
            <a:r>
              <a:rPr sz="2000" b="1" dirty="0">
                <a:solidFill>
                  <a:srgbClr val="F1F1F1"/>
                </a:solidFill>
                <a:latin typeface="Gill Sans MT"/>
                <a:cs typeface="Gill Sans MT"/>
              </a:rPr>
              <a:t>Agile</a:t>
            </a:r>
            <a:r>
              <a:rPr sz="2000" b="1" spc="-7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F1F1F1"/>
                </a:solidFill>
                <a:latin typeface="Gill Sans MT"/>
                <a:cs typeface="Gill Sans MT"/>
              </a:rPr>
              <a:t>software</a:t>
            </a:r>
            <a:r>
              <a:rPr sz="2000" b="1" spc="-6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b="1" spc="-10" dirty="0">
                <a:solidFill>
                  <a:srgbClr val="F1F1F1"/>
                </a:solidFill>
                <a:latin typeface="Gill Sans MT"/>
                <a:cs typeface="Gill Sans MT"/>
              </a:rPr>
              <a:t>development</a:t>
            </a:r>
            <a:r>
              <a:rPr sz="2000" b="1" spc="-5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is</a:t>
            </a:r>
            <a:r>
              <a:rPr sz="2000" spc="-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2000" spc="-5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group</a:t>
            </a:r>
            <a:r>
              <a:rPr sz="2000" spc="-5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of</a:t>
            </a:r>
            <a:r>
              <a:rPr sz="2000" spc="-5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software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1F1F1"/>
                </a:solidFill>
                <a:latin typeface="Gill Sans MT"/>
                <a:cs typeface="Gill Sans MT"/>
              </a:rPr>
              <a:t>development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methodologies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that</a:t>
            </a:r>
            <a:r>
              <a:rPr sz="2000" spc="-5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are</a:t>
            </a:r>
            <a:r>
              <a:rPr sz="2000" spc="-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based</a:t>
            </a:r>
            <a:r>
              <a:rPr sz="2000" spc="-2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on</a:t>
            </a:r>
            <a:r>
              <a:rPr sz="2000" spc="-2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similar</a:t>
            </a:r>
            <a:r>
              <a:rPr sz="2000" spc="-5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principles.Agile</a:t>
            </a:r>
            <a:r>
              <a:rPr sz="2000" spc="-10" dirty="0">
                <a:solidFill>
                  <a:srgbClr val="F1F1F1"/>
                </a:solidFill>
                <a:latin typeface="Gill Sans MT"/>
                <a:cs typeface="Gill Sans MT"/>
              </a:rPr>
              <a:t> methodologies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generally</a:t>
            </a:r>
            <a:r>
              <a:rPr sz="2000" spc="-8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promote</a:t>
            </a:r>
            <a:r>
              <a:rPr sz="2000" spc="-7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2000" spc="-5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project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management</a:t>
            </a:r>
            <a:r>
              <a:rPr sz="2000" spc="-8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process</a:t>
            </a:r>
            <a:r>
              <a:rPr sz="2000" spc="-4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that</a:t>
            </a:r>
            <a:r>
              <a:rPr sz="2000" spc="-7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encourages</a:t>
            </a:r>
            <a:r>
              <a:rPr sz="2000" spc="-5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1F1F1"/>
                </a:solidFill>
                <a:latin typeface="Gill Sans MT"/>
                <a:cs typeface="Gill Sans MT"/>
              </a:rPr>
              <a:t>frequent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inspection</a:t>
            </a:r>
            <a:r>
              <a:rPr sz="2000" spc="-8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and</a:t>
            </a:r>
            <a:r>
              <a:rPr sz="2000" spc="-10" dirty="0">
                <a:solidFill>
                  <a:srgbClr val="F1F1F1"/>
                </a:solidFill>
                <a:latin typeface="Gill Sans MT"/>
                <a:cs typeface="Gill Sans MT"/>
              </a:rPr>
              <a:t> adaptation,</a:t>
            </a:r>
            <a:r>
              <a:rPr sz="2000" spc="-25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2000" spc="-1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leadership</a:t>
            </a:r>
            <a:r>
              <a:rPr sz="2000" spc="-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philosophy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that</a:t>
            </a:r>
            <a:r>
              <a:rPr sz="2000" spc="-4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encourages</a:t>
            </a:r>
            <a:r>
              <a:rPr sz="2000" spc="-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1F1F1"/>
                </a:solidFill>
                <a:latin typeface="Gill Sans MT"/>
                <a:cs typeface="Gill Sans MT"/>
              </a:rPr>
              <a:t>teamwork, self-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organization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and</a:t>
            </a:r>
            <a:r>
              <a:rPr sz="2000" spc="-1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20" dirty="0">
                <a:solidFill>
                  <a:srgbClr val="F1F1F1"/>
                </a:solidFill>
                <a:latin typeface="Gill Sans MT"/>
                <a:cs typeface="Gill Sans MT"/>
              </a:rPr>
              <a:t>accountability,</a:t>
            </a:r>
            <a:r>
              <a:rPr sz="2000" spc="-254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2000" spc="-1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set of</a:t>
            </a:r>
            <a:r>
              <a:rPr sz="2000" spc="-1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engineering</a:t>
            </a:r>
            <a:r>
              <a:rPr sz="2000" spc="-4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best</a:t>
            </a:r>
            <a:r>
              <a:rPr sz="2000" spc="-1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practices</a:t>
            </a:r>
            <a:r>
              <a:rPr sz="2000" spc="-3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20" dirty="0">
                <a:solidFill>
                  <a:srgbClr val="F1F1F1"/>
                </a:solidFill>
                <a:latin typeface="Gill Sans MT"/>
                <a:cs typeface="Gill Sans MT"/>
              </a:rPr>
              <a:t>that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allow</a:t>
            </a:r>
            <a:r>
              <a:rPr sz="2000" spc="-6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for</a:t>
            </a:r>
            <a:r>
              <a:rPr sz="2000" spc="-1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rapid</a:t>
            </a:r>
            <a:r>
              <a:rPr sz="2000" spc="-4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delivery</a:t>
            </a:r>
            <a:r>
              <a:rPr sz="2000" spc="-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of</a:t>
            </a:r>
            <a:r>
              <a:rPr sz="2000" spc="-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1F1F1"/>
                </a:solidFill>
                <a:latin typeface="Gill Sans MT"/>
                <a:cs typeface="Gill Sans MT"/>
              </a:rPr>
              <a:t>high-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quality</a:t>
            </a:r>
            <a:r>
              <a:rPr sz="2000" spc="-7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1F1F1"/>
                </a:solidFill>
                <a:latin typeface="Gill Sans MT"/>
                <a:cs typeface="Gill Sans MT"/>
              </a:rPr>
              <a:t>software,</a:t>
            </a:r>
            <a:r>
              <a:rPr sz="2000" spc="-229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and</a:t>
            </a:r>
            <a:r>
              <a:rPr sz="2000" spc="-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a</a:t>
            </a:r>
            <a:r>
              <a:rPr sz="2000" spc="-2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business</a:t>
            </a:r>
            <a:r>
              <a:rPr sz="2000" spc="-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approach</a:t>
            </a:r>
            <a:r>
              <a:rPr sz="2000" spc="-5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20" dirty="0">
                <a:solidFill>
                  <a:srgbClr val="F1F1F1"/>
                </a:solidFill>
                <a:latin typeface="Gill Sans MT"/>
                <a:cs typeface="Gill Sans MT"/>
              </a:rPr>
              <a:t>that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aligns</a:t>
            </a:r>
            <a:r>
              <a:rPr sz="2000" spc="-7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development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with</a:t>
            </a:r>
            <a:r>
              <a:rPr sz="2000" spc="-5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customer</a:t>
            </a:r>
            <a:r>
              <a:rPr sz="2000" spc="-6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needs</a:t>
            </a:r>
            <a:r>
              <a:rPr sz="2000" spc="-3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and</a:t>
            </a:r>
            <a:r>
              <a:rPr sz="2000" spc="-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1F1F1"/>
                </a:solidFill>
                <a:latin typeface="Gill Sans MT"/>
                <a:cs typeface="Gill Sans MT"/>
              </a:rPr>
              <a:t>company</a:t>
            </a:r>
            <a:r>
              <a:rPr sz="2000" spc="-8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F1F1F1"/>
                </a:solidFill>
                <a:latin typeface="Gill Sans MT"/>
                <a:cs typeface="Gill Sans MT"/>
              </a:rPr>
              <a:t>goals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5" name="object 5"/>
          <p:cNvSpPr txBox="1"/>
          <p:nvPr/>
        </p:nvSpPr>
        <p:spPr>
          <a:xfrm>
            <a:off x="383540" y="4365497"/>
            <a:ext cx="8145780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Gill Sans MT"/>
                <a:cs typeface="Gill Sans MT"/>
              </a:rPr>
              <a:t>Agile</a:t>
            </a:r>
            <a:r>
              <a:rPr sz="2400" spc="-9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Does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NOT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stand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for</a:t>
            </a:r>
            <a:r>
              <a:rPr sz="2400" spc="-2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“Anything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Goes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Methodology”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245"/>
              </a:spcBef>
              <a:buFont typeface="Arial"/>
              <a:buChar char="•"/>
            </a:pPr>
            <a:endParaRPr sz="2400">
              <a:latin typeface="Gill Sans MT"/>
              <a:cs typeface="Gill Sans MT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Gill Sans MT"/>
                <a:cs typeface="Gill Sans MT"/>
              </a:rPr>
              <a:t>Agile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lean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method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of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software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product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development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that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is </a:t>
            </a:r>
            <a:r>
              <a:rPr sz="2400" dirty="0">
                <a:latin typeface="Gill Sans MT"/>
                <a:cs typeface="Gill Sans MT"/>
              </a:rPr>
              <a:t>highly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dependent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on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team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interaction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rapid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feedback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68909"/>
            <a:ext cx="6097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Characteristics</a:t>
            </a:r>
            <a:r>
              <a:rPr sz="3200" spc="-75" dirty="0"/>
              <a:t> </a:t>
            </a:r>
            <a:r>
              <a:rPr sz="3200" dirty="0"/>
              <a:t>of</a:t>
            </a:r>
            <a:r>
              <a:rPr sz="3200" spc="5" dirty="0"/>
              <a:t> </a:t>
            </a:r>
            <a:r>
              <a:rPr sz="3200" dirty="0"/>
              <a:t>an</a:t>
            </a:r>
            <a:r>
              <a:rPr sz="3200" spc="-335" dirty="0"/>
              <a:t> </a:t>
            </a:r>
            <a:r>
              <a:rPr sz="3200" spc="-10" dirty="0"/>
              <a:t>Agile</a:t>
            </a:r>
            <a:r>
              <a:rPr sz="3200" spc="-480" dirty="0"/>
              <a:t> </a:t>
            </a:r>
            <a:r>
              <a:rPr sz="3200" spc="-490" dirty="0"/>
              <a:t>T</a:t>
            </a:r>
            <a:r>
              <a:rPr sz="3200" spc="40" dirty="0"/>
              <a:t>eam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935482"/>
            <a:ext cx="8115934" cy="522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8892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Gill Sans MT"/>
                <a:cs typeface="Gill Sans MT"/>
              </a:rPr>
              <a:t>Execute</a:t>
            </a:r>
            <a:r>
              <a:rPr sz="2400" spc="-9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Project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deliverable</a:t>
            </a:r>
            <a:r>
              <a:rPr sz="2400" spc="-8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small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increments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with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minimal planning,</a:t>
            </a:r>
            <a:r>
              <a:rPr sz="2400" spc="-2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rather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than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long-term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planning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Font typeface="Arial"/>
              <a:buChar char="•"/>
            </a:pPr>
            <a:endParaRPr sz="2400">
              <a:latin typeface="Gill Sans MT"/>
              <a:cs typeface="Gill Sans MT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spc="-10" dirty="0">
                <a:latin typeface="Gill Sans MT"/>
                <a:cs typeface="Gill Sans MT"/>
              </a:rPr>
              <a:t>Development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&amp;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QA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done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short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time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frames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(known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as</a:t>
            </a:r>
            <a:endParaRPr sz="2400">
              <a:latin typeface="Gill Sans MT"/>
              <a:cs typeface="Gill Sans MT"/>
            </a:endParaRPr>
          </a:p>
          <a:p>
            <a:pPr marL="355600">
              <a:lnSpc>
                <a:spcPct val="100000"/>
              </a:lnSpc>
            </a:pPr>
            <a:r>
              <a:rPr sz="2400" spc="-50" dirty="0">
                <a:latin typeface="Gill Sans MT"/>
                <a:cs typeface="Gill Sans MT"/>
              </a:rPr>
              <a:t>„Sprints')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which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typically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last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from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one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four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weeks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2400">
              <a:latin typeface="Gill Sans MT"/>
              <a:cs typeface="Gill Sans MT"/>
            </a:endParaRPr>
          </a:p>
          <a:p>
            <a:pPr marL="355600" marR="20066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Gill Sans MT"/>
                <a:cs typeface="Gill Sans MT"/>
              </a:rPr>
              <a:t>Each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iteration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worked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on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by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team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through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full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software development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cycle,</a:t>
            </a:r>
            <a:r>
              <a:rPr sz="2400" spc="-2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including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planning,</a:t>
            </a:r>
            <a:r>
              <a:rPr sz="2400" spc="-24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requirements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analysis, design,</a:t>
            </a:r>
            <a:r>
              <a:rPr sz="2400" spc="-254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coding,</a:t>
            </a:r>
            <a:r>
              <a:rPr sz="2400" spc="-229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unit</a:t>
            </a:r>
            <a:r>
              <a:rPr sz="2400" spc="2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testing,</a:t>
            </a:r>
            <a:r>
              <a:rPr sz="2400" spc="-2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acceptance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testing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when</a:t>
            </a:r>
            <a:r>
              <a:rPr sz="2400" spc="15" dirty="0">
                <a:latin typeface="Gill Sans MT"/>
                <a:cs typeface="Gill Sans MT"/>
              </a:rPr>
              <a:t> </a:t>
            </a:r>
            <a:r>
              <a:rPr sz="2400" spc="-50" dirty="0">
                <a:latin typeface="Gill Sans MT"/>
                <a:cs typeface="Gill Sans MT"/>
              </a:rPr>
              <a:t>a </a:t>
            </a:r>
            <a:r>
              <a:rPr sz="2400" dirty="0">
                <a:latin typeface="Gill Sans MT"/>
                <a:cs typeface="Gill Sans MT"/>
              </a:rPr>
              <a:t>working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product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demonstrated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stakeholders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255"/>
              </a:spcBef>
              <a:buFont typeface="Arial"/>
              <a:buChar char="•"/>
            </a:pPr>
            <a:endParaRPr sz="2400">
              <a:latin typeface="Gill Sans MT"/>
              <a:cs typeface="Gill Sans MT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latin typeface="Gill Sans MT"/>
                <a:cs typeface="Gill Sans MT"/>
              </a:rPr>
              <a:t>Agile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methodologies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include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routine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formal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daily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face-</a:t>
            </a:r>
            <a:r>
              <a:rPr sz="2400" spc="-25" dirty="0">
                <a:latin typeface="Gill Sans MT"/>
                <a:cs typeface="Gill Sans MT"/>
              </a:rPr>
              <a:t>to-</a:t>
            </a:r>
            <a:endParaRPr sz="2400">
              <a:latin typeface="Gill Sans MT"/>
              <a:cs typeface="Gill Sans MT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Gill Sans MT"/>
                <a:cs typeface="Gill Sans MT"/>
              </a:rPr>
              <a:t>face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communication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among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team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members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The</a:t>
            </a:r>
            <a:r>
              <a:rPr sz="3200" spc="-350" dirty="0"/>
              <a:t> </a:t>
            </a:r>
            <a:r>
              <a:rPr sz="3200" dirty="0"/>
              <a:t>Agile</a:t>
            </a:r>
            <a:r>
              <a:rPr sz="3200" spc="-15" dirty="0"/>
              <a:t> </a:t>
            </a:r>
            <a:r>
              <a:rPr sz="3200" spc="-10" dirty="0"/>
              <a:t>Manifesto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184" y="5838444"/>
            <a:ext cx="8636508" cy="7086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0298" y="5436819"/>
            <a:ext cx="7970520" cy="863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1640">
              <a:lnSpc>
                <a:spcPts val="1555"/>
              </a:lnSpc>
              <a:spcBef>
                <a:spcPts val="105"/>
              </a:spcBef>
            </a:pPr>
            <a:r>
              <a:rPr sz="1400" i="1" dirty="0">
                <a:solidFill>
                  <a:srgbClr val="292929"/>
                </a:solidFill>
                <a:latin typeface="Gill Sans MT"/>
                <a:cs typeface="Gill Sans MT"/>
              </a:rPr>
              <a:t>That</a:t>
            </a:r>
            <a:r>
              <a:rPr sz="1400" i="1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400" i="1" dirty="0">
                <a:solidFill>
                  <a:srgbClr val="292929"/>
                </a:solidFill>
                <a:latin typeface="Gill Sans MT"/>
                <a:cs typeface="Gill Sans MT"/>
              </a:rPr>
              <a:t>is,</a:t>
            </a:r>
            <a:r>
              <a:rPr sz="1400" i="1" spc="-1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400" i="1" dirty="0">
                <a:solidFill>
                  <a:srgbClr val="292929"/>
                </a:solidFill>
                <a:latin typeface="Gill Sans MT"/>
                <a:cs typeface="Gill Sans MT"/>
              </a:rPr>
              <a:t>while</a:t>
            </a:r>
            <a:r>
              <a:rPr sz="1400" i="1" spc="-1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400" i="1" dirty="0">
                <a:solidFill>
                  <a:srgbClr val="292929"/>
                </a:solidFill>
                <a:latin typeface="Gill Sans MT"/>
                <a:cs typeface="Gill Sans MT"/>
              </a:rPr>
              <a:t>there</a:t>
            </a:r>
            <a:r>
              <a:rPr sz="1400" i="1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400" i="1" dirty="0">
                <a:solidFill>
                  <a:srgbClr val="292929"/>
                </a:solidFill>
                <a:latin typeface="Gill Sans MT"/>
                <a:cs typeface="Gill Sans MT"/>
              </a:rPr>
              <a:t>is</a:t>
            </a:r>
            <a:r>
              <a:rPr sz="1400" i="1" spc="-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400" i="1" dirty="0">
                <a:solidFill>
                  <a:srgbClr val="292929"/>
                </a:solidFill>
                <a:latin typeface="Gill Sans MT"/>
                <a:cs typeface="Gill Sans MT"/>
              </a:rPr>
              <a:t>value in</a:t>
            </a:r>
            <a:r>
              <a:rPr sz="1400" i="1" spc="-1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400" i="1" dirty="0">
                <a:solidFill>
                  <a:srgbClr val="292929"/>
                </a:solidFill>
                <a:latin typeface="Gill Sans MT"/>
                <a:cs typeface="Gill Sans MT"/>
              </a:rPr>
              <a:t>the</a:t>
            </a:r>
            <a:r>
              <a:rPr sz="1400" i="1" spc="-1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400" i="1" dirty="0">
                <a:solidFill>
                  <a:srgbClr val="292929"/>
                </a:solidFill>
                <a:latin typeface="Gill Sans MT"/>
                <a:cs typeface="Gill Sans MT"/>
              </a:rPr>
              <a:t>items</a:t>
            </a:r>
            <a:r>
              <a:rPr sz="1400" i="1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400" i="1" dirty="0">
                <a:solidFill>
                  <a:srgbClr val="292929"/>
                </a:solidFill>
                <a:latin typeface="Gill Sans MT"/>
                <a:cs typeface="Gill Sans MT"/>
              </a:rPr>
              <a:t>on</a:t>
            </a:r>
            <a:r>
              <a:rPr sz="1400" i="1" spc="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400" i="1" dirty="0">
                <a:solidFill>
                  <a:srgbClr val="292929"/>
                </a:solidFill>
                <a:latin typeface="Gill Sans MT"/>
                <a:cs typeface="Gill Sans MT"/>
              </a:rPr>
              <a:t>the</a:t>
            </a:r>
            <a:r>
              <a:rPr sz="1400" i="1" spc="-1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400" i="1" dirty="0">
                <a:solidFill>
                  <a:srgbClr val="292929"/>
                </a:solidFill>
                <a:latin typeface="Gill Sans MT"/>
                <a:cs typeface="Gill Sans MT"/>
              </a:rPr>
              <a:t>right,</a:t>
            </a:r>
            <a:r>
              <a:rPr sz="1400" i="1" spc="-16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400" i="1" dirty="0">
                <a:solidFill>
                  <a:srgbClr val="292929"/>
                </a:solidFill>
                <a:latin typeface="Gill Sans MT"/>
                <a:cs typeface="Gill Sans MT"/>
              </a:rPr>
              <a:t>we value</a:t>
            </a:r>
            <a:r>
              <a:rPr sz="1400" i="1" spc="-1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400" i="1" dirty="0">
                <a:solidFill>
                  <a:srgbClr val="292929"/>
                </a:solidFill>
                <a:latin typeface="Gill Sans MT"/>
                <a:cs typeface="Gill Sans MT"/>
              </a:rPr>
              <a:t>the</a:t>
            </a:r>
            <a:r>
              <a:rPr sz="1400" i="1" spc="-1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400" i="1" dirty="0">
                <a:solidFill>
                  <a:srgbClr val="292929"/>
                </a:solidFill>
                <a:latin typeface="Gill Sans MT"/>
                <a:cs typeface="Gill Sans MT"/>
              </a:rPr>
              <a:t>items</a:t>
            </a:r>
            <a:r>
              <a:rPr sz="1400" i="1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400" i="1" dirty="0">
                <a:solidFill>
                  <a:srgbClr val="292929"/>
                </a:solidFill>
                <a:latin typeface="Gill Sans MT"/>
                <a:cs typeface="Gill Sans MT"/>
              </a:rPr>
              <a:t>on</a:t>
            </a:r>
            <a:r>
              <a:rPr sz="1400" i="1" spc="-1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400" i="1" dirty="0">
                <a:solidFill>
                  <a:srgbClr val="292929"/>
                </a:solidFill>
                <a:latin typeface="Gill Sans MT"/>
                <a:cs typeface="Gill Sans MT"/>
              </a:rPr>
              <a:t>the</a:t>
            </a:r>
            <a:r>
              <a:rPr sz="1400" i="1" spc="-1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400" i="1" dirty="0">
                <a:solidFill>
                  <a:srgbClr val="292929"/>
                </a:solidFill>
                <a:latin typeface="Gill Sans MT"/>
                <a:cs typeface="Gill Sans MT"/>
              </a:rPr>
              <a:t>left</a:t>
            </a:r>
            <a:r>
              <a:rPr sz="1400" i="1" spc="-1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400" i="1" spc="-20" dirty="0">
                <a:solidFill>
                  <a:srgbClr val="292929"/>
                </a:solidFill>
                <a:latin typeface="Gill Sans MT"/>
                <a:cs typeface="Gill Sans MT"/>
              </a:rPr>
              <a:t>more</a:t>
            </a:r>
            <a:endParaRPr sz="1400">
              <a:latin typeface="Gill Sans MT"/>
              <a:cs typeface="Gill Sans MT"/>
            </a:endParaRPr>
          </a:p>
          <a:p>
            <a:pPr marL="6399530">
              <a:lnSpc>
                <a:spcPts val="1315"/>
              </a:lnSpc>
            </a:pPr>
            <a:r>
              <a:rPr sz="1200" i="1" u="sng" spc="-10" dirty="0">
                <a:solidFill>
                  <a:srgbClr val="292929"/>
                </a:solidFill>
                <a:uFill>
                  <a:solidFill>
                    <a:srgbClr val="292929"/>
                  </a:solidFill>
                </a:uFill>
                <a:latin typeface="Gill Sans MT"/>
                <a:cs typeface="Gill Sans MT"/>
                <a:hlinkClick r:id="rId3"/>
              </a:rPr>
              <a:t>http://agilemanifesto.org/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1F1F1"/>
                </a:solidFill>
                <a:latin typeface="Gill Sans MT"/>
                <a:cs typeface="Gill Sans MT"/>
              </a:rPr>
              <a:t>Misconception</a:t>
            </a:r>
            <a:r>
              <a:rPr sz="1600" spc="-6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F1F1F1"/>
                </a:solidFill>
                <a:latin typeface="Gill Sans MT"/>
                <a:cs typeface="Gill Sans MT"/>
              </a:rPr>
              <a:t>that</a:t>
            </a:r>
            <a:r>
              <a:rPr sz="1600" spc="-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F1F1F1"/>
                </a:solidFill>
                <a:latin typeface="Gill Sans MT"/>
                <a:cs typeface="Gill Sans MT"/>
              </a:rPr>
              <a:t>items</a:t>
            </a:r>
            <a:r>
              <a:rPr sz="1600" spc="-3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F1F1F1"/>
                </a:solidFill>
                <a:latin typeface="Gill Sans MT"/>
                <a:cs typeface="Gill Sans MT"/>
              </a:rPr>
              <a:t>on</a:t>
            </a:r>
            <a:r>
              <a:rPr sz="1600" spc="-2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F1F1F1"/>
                </a:solidFill>
                <a:latin typeface="Gill Sans MT"/>
                <a:cs typeface="Gill Sans MT"/>
              </a:rPr>
              <a:t>the</a:t>
            </a:r>
            <a:r>
              <a:rPr sz="1600" spc="-2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F1F1F1"/>
                </a:solidFill>
                <a:latin typeface="Gill Sans MT"/>
                <a:cs typeface="Gill Sans MT"/>
              </a:rPr>
              <a:t>right</a:t>
            </a:r>
            <a:r>
              <a:rPr sz="1600" spc="-3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F1F1F1"/>
                </a:solidFill>
                <a:latin typeface="Gill Sans MT"/>
                <a:cs typeface="Gill Sans MT"/>
              </a:rPr>
              <a:t>are</a:t>
            </a:r>
            <a:r>
              <a:rPr sz="1600" spc="-3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F1F1F1"/>
                </a:solidFill>
                <a:latin typeface="Gill Sans MT"/>
                <a:cs typeface="Gill Sans MT"/>
              </a:rPr>
              <a:t>not</a:t>
            </a:r>
            <a:r>
              <a:rPr sz="1600" spc="-2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F1F1F1"/>
                </a:solidFill>
                <a:latin typeface="Gill Sans MT"/>
                <a:cs typeface="Gill Sans MT"/>
              </a:rPr>
              <a:t>important!</a:t>
            </a:r>
            <a:r>
              <a:rPr sz="1600" spc="-1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1600" spc="-190" dirty="0">
                <a:solidFill>
                  <a:srgbClr val="F1F1F1"/>
                </a:solidFill>
                <a:latin typeface="Gill Sans MT"/>
                <a:cs typeface="Gill Sans MT"/>
              </a:rPr>
              <a:t>I</a:t>
            </a:r>
            <a:r>
              <a:rPr sz="1600" spc="-204" dirty="0">
                <a:solidFill>
                  <a:srgbClr val="F1F1F1"/>
                </a:solidFill>
                <a:latin typeface="Gill Sans MT"/>
                <a:cs typeface="Gill Sans MT"/>
              </a:rPr>
              <a:t>t</a:t>
            </a:r>
            <a:r>
              <a:rPr sz="1600" spc="-835" dirty="0">
                <a:solidFill>
                  <a:srgbClr val="F1F1F1"/>
                </a:solidFill>
                <a:latin typeface="Gill Sans MT"/>
                <a:cs typeface="Gill Sans MT"/>
              </a:rPr>
              <a:t>‟</a:t>
            </a:r>
            <a:r>
              <a:rPr sz="1600" spc="-190" dirty="0">
                <a:solidFill>
                  <a:srgbClr val="F1F1F1"/>
                </a:solidFill>
                <a:latin typeface="Gill Sans MT"/>
                <a:cs typeface="Gill Sans MT"/>
              </a:rPr>
              <a:t>s</a:t>
            </a:r>
            <a:r>
              <a:rPr sz="1600" spc="2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F1F1F1"/>
                </a:solidFill>
                <a:latin typeface="Gill Sans MT"/>
                <a:cs typeface="Gill Sans MT"/>
              </a:rPr>
              <a:t>the</a:t>
            </a:r>
            <a:r>
              <a:rPr sz="1600" spc="-3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F1F1F1"/>
                </a:solidFill>
                <a:latin typeface="Gill Sans MT"/>
                <a:cs typeface="Gill Sans MT"/>
              </a:rPr>
              <a:t>relative</a:t>
            </a:r>
            <a:r>
              <a:rPr sz="1600" spc="-2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F1F1F1"/>
                </a:solidFill>
                <a:latin typeface="Gill Sans MT"/>
                <a:cs typeface="Gill Sans MT"/>
              </a:rPr>
              <a:t>value</a:t>
            </a:r>
            <a:r>
              <a:rPr sz="1600" spc="-25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F1F1F1"/>
                </a:solidFill>
                <a:latin typeface="Gill Sans MT"/>
                <a:cs typeface="Gill Sans MT"/>
              </a:rPr>
              <a:t>being</a:t>
            </a:r>
            <a:r>
              <a:rPr sz="1600" spc="-50" dirty="0">
                <a:solidFill>
                  <a:srgbClr val="F1F1F1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F1F1F1"/>
                </a:solidFill>
                <a:latin typeface="Gill Sans MT"/>
                <a:cs typeface="Gill Sans MT"/>
              </a:rPr>
              <a:t>emphasized</a:t>
            </a:r>
            <a:endParaRPr sz="1600">
              <a:latin typeface="Gill Sans MT"/>
              <a:cs typeface="Gill Sans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299034"/>
            <a:ext cx="8991600" cy="52994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631" y="1190244"/>
            <a:ext cx="8936990" cy="4974590"/>
            <a:chOff x="103631" y="1190244"/>
            <a:chExt cx="8936990" cy="4974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31" y="1190244"/>
              <a:ext cx="8936736" cy="49743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99" y="1219200"/>
              <a:ext cx="8839200" cy="4876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399" y="1219200"/>
              <a:ext cx="8839200" cy="4876800"/>
            </a:xfrm>
            <a:custGeom>
              <a:avLst/>
              <a:gdLst/>
              <a:ahLst/>
              <a:cxnLst/>
              <a:rect l="l" t="t" r="r" b="b"/>
              <a:pathLst>
                <a:path w="8839200" h="4876800">
                  <a:moveTo>
                    <a:pt x="0" y="83820"/>
                  </a:moveTo>
                  <a:lnTo>
                    <a:pt x="6584" y="51167"/>
                  </a:lnTo>
                  <a:lnTo>
                    <a:pt x="24541" y="24526"/>
                  </a:lnTo>
                  <a:lnTo>
                    <a:pt x="51172" y="6578"/>
                  </a:lnTo>
                  <a:lnTo>
                    <a:pt x="83781" y="0"/>
                  </a:lnTo>
                  <a:lnTo>
                    <a:pt x="8755380" y="0"/>
                  </a:lnTo>
                  <a:lnTo>
                    <a:pt x="8788032" y="6578"/>
                  </a:lnTo>
                  <a:lnTo>
                    <a:pt x="8814673" y="24526"/>
                  </a:lnTo>
                  <a:lnTo>
                    <a:pt x="8832621" y="51167"/>
                  </a:lnTo>
                  <a:lnTo>
                    <a:pt x="8839200" y="83820"/>
                  </a:lnTo>
                  <a:lnTo>
                    <a:pt x="8839200" y="4793018"/>
                  </a:lnTo>
                  <a:lnTo>
                    <a:pt x="8832621" y="4825627"/>
                  </a:lnTo>
                  <a:lnTo>
                    <a:pt x="8814673" y="4852258"/>
                  </a:lnTo>
                  <a:lnTo>
                    <a:pt x="8788032" y="4870215"/>
                  </a:lnTo>
                  <a:lnTo>
                    <a:pt x="8755380" y="4876800"/>
                  </a:lnTo>
                  <a:lnTo>
                    <a:pt x="83781" y="4876800"/>
                  </a:lnTo>
                  <a:lnTo>
                    <a:pt x="51172" y="4870215"/>
                  </a:lnTo>
                  <a:lnTo>
                    <a:pt x="24541" y="4852258"/>
                  </a:lnTo>
                  <a:lnTo>
                    <a:pt x="6584" y="4825627"/>
                  </a:lnTo>
                  <a:lnTo>
                    <a:pt x="0" y="4793018"/>
                  </a:lnTo>
                  <a:lnTo>
                    <a:pt x="0" y="83820"/>
                  </a:lnTo>
                  <a:close/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203961"/>
            <a:ext cx="56330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The</a:t>
            </a:r>
            <a:r>
              <a:rPr sz="2400" spc="-100" dirty="0"/>
              <a:t> </a:t>
            </a:r>
            <a:r>
              <a:rPr sz="2400" dirty="0"/>
              <a:t>Software</a:t>
            </a:r>
            <a:r>
              <a:rPr sz="2400" spc="-75" dirty="0"/>
              <a:t> </a:t>
            </a:r>
            <a:r>
              <a:rPr sz="2400" spc="-20" dirty="0"/>
              <a:t>Development</a:t>
            </a:r>
            <a:r>
              <a:rPr sz="2400" spc="-75" dirty="0"/>
              <a:t> </a:t>
            </a:r>
            <a:r>
              <a:rPr sz="2400" dirty="0"/>
              <a:t>Evolution</a:t>
            </a:r>
            <a:r>
              <a:rPr sz="2400" spc="-70" dirty="0"/>
              <a:t> </a:t>
            </a:r>
            <a:r>
              <a:rPr sz="2400" spc="-50" dirty="0"/>
              <a:t>– </a:t>
            </a:r>
            <a:r>
              <a:rPr sz="2400" spc="-30" dirty="0"/>
              <a:t>Traditional</a:t>
            </a:r>
            <a:r>
              <a:rPr sz="2400" spc="-80" dirty="0"/>
              <a:t> </a:t>
            </a:r>
            <a:r>
              <a:rPr sz="2400" spc="-10" dirty="0"/>
              <a:t>to</a:t>
            </a:r>
            <a:r>
              <a:rPr sz="2400" spc="-250" dirty="0"/>
              <a:t> </a:t>
            </a:r>
            <a:r>
              <a:rPr sz="2400" spc="-20" dirty="0"/>
              <a:t>Agile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383540" y="1455165"/>
            <a:ext cx="8259445" cy="4295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Gill Sans MT"/>
                <a:cs typeface="Gill Sans MT"/>
              </a:rPr>
              <a:t>Growing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Realization</a:t>
            </a:r>
            <a:r>
              <a:rPr sz="2000" spc="-9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that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Requirements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are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never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fully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understood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Font typeface="Arial"/>
              <a:buChar char="•"/>
            </a:pPr>
            <a:endParaRPr sz="2000">
              <a:latin typeface="Gill Sans MT"/>
              <a:cs typeface="Gill Sans MT"/>
            </a:endParaRPr>
          </a:p>
          <a:p>
            <a:pPr marL="355600" marR="40005" indent="-342900">
              <a:lnSpc>
                <a:spcPct val="100000"/>
              </a:lnSpc>
              <a:buChar char="•"/>
              <a:tabLst>
                <a:tab pos="355600" algn="l"/>
                <a:tab pos="423545" algn="l"/>
              </a:tabLst>
            </a:pP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latin typeface="Gill Sans MT"/>
                <a:cs typeface="Gill Sans MT"/>
              </a:rPr>
              <a:t>Fast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paced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development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environments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using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new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development</a:t>
            </a:r>
            <a:r>
              <a:rPr sz="2000" spc="-29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Technologies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-27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Tools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5"/>
              </a:spcBef>
              <a:buFont typeface="Arial"/>
              <a:buChar char="•"/>
            </a:pPr>
            <a:endParaRPr sz="2000">
              <a:latin typeface="Gill Sans MT"/>
              <a:cs typeface="Gill Sans MT"/>
            </a:endParaRPr>
          </a:p>
          <a:p>
            <a:pPr marL="423545" indent="-410845">
              <a:lnSpc>
                <a:spcPct val="100000"/>
              </a:lnSpc>
              <a:buFont typeface="Arial"/>
              <a:buChar char="•"/>
              <a:tabLst>
                <a:tab pos="423545" algn="l"/>
              </a:tabLst>
            </a:pPr>
            <a:r>
              <a:rPr sz="2000" dirty="0">
                <a:latin typeface="Gill Sans MT"/>
                <a:cs typeface="Gill Sans MT"/>
              </a:rPr>
              <a:t>Move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towards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business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models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like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SaaS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software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architecture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like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SOA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Font typeface="Arial"/>
              <a:buChar char="•"/>
            </a:pPr>
            <a:endParaRPr sz="2000">
              <a:latin typeface="Gill Sans MT"/>
              <a:cs typeface="Gill Sans MT"/>
            </a:endParaRPr>
          </a:p>
          <a:p>
            <a:pPr marL="423545" indent="-410845">
              <a:lnSpc>
                <a:spcPct val="100000"/>
              </a:lnSpc>
              <a:buFont typeface="Arial"/>
              <a:buChar char="•"/>
              <a:tabLst>
                <a:tab pos="423545" algn="l"/>
              </a:tabLst>
            </a:pPr>
            <a:r>
              <a:rPr sz="2000" dirty="0">
                <a:latin typeface="Gill Sans MT"/>
                <a:cs typeface="Gill Sans MT"/>
              </a:rPr>
              <a:t>Shortened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product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delivery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cycles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Font typeface="Arial"/>
              <a:buChar char="•"/>
            </a:pPr>
            <a:endParaRPr sz="2000">
              <a:latin typeface="Gill Sans MT"/>
              <a:cs typeface="Gill Sans MT"/>
            </a:endParaRPr>
          </a:p>
          <a:p>
            <a:pPr marL="423545" indent="-41084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23545" algn="l"/>
              </a:tabLst>
            </a:pPr>
            <a:r>
              <a:rPr sz="2000" dirty="0">
                <a:latin typeface="Gill Sans MT"/>
                <a:cs typeface="Gill Sans MT"/>
              </a:rPr>
              <a:t>Increased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involvement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business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users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development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cycle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Font typeface="Arial"/>
              <a:buChar char="•"/>
            </a:pPr>
            <a:endParaRPr sz="2000">
              <a:latin typeface="Gill Sans MT"/>
              <a:cs typeface="Gill Sans MT"/>
            </a:endParaRPr>
          </a:p>
          <a:p>
            <a:pPr marL="423545" indent="-410845">
              <a:lnSpc>
                <a:spcPct val="100000"/>
              </a:lnSpc>
              <a:buFont typeface="Arial"/>
              <a:buChar char="•"/>
              <a:tabLst>
                <a:tab pos="423545" algn="l"/>
              </a:tabLst>
            </a:pPr>
            <a:r>
              <a:rPr sz="2000" dirty="0">
                <a:latin typeface="Gill Sans MT"/>
                <a:cs typeface="Gill Sans MT"/>
              </a:rPr>
              <a:t>Migration</a:t>
            </a:r>
            <a:r>
              <a:rPr sz="2000" spc="-95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towards</a:t>
            </a:r>
            <a:r>
              <a:rPr sz="2000" spc="-2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Agile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product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development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models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like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SCRUM,</a:t>
            </a:r>
            <a:r>
              <a:rPr sz="2000" spc="-200" dirty="0">
                <a:latin typeface="Gill Sans MT"/>
                <a:cs typeface="Gill Sans MT"/>
              </a:rPr>
              <a:t> </a:t>
            </a:r>
            <a:r>
              <a:rPr sz="2000" spc="-110" dirty="0">
                <a:latin typeface="Gill Sans MT"/>
                <a:cs typeface="Gill Sans MT"/>
              </a:rPr>
              <a:t>RUP,</a:t>
            </a:r>
            <a:r>
              <a:rPr sz="2000" spc="-200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XP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9144000" y="0"/>
                </a:moveTo>
                <a:lnTo>
                  <a:pt x="0" y="0"/>
                </a:lnTo>
                <a:lnTo>
                  <a:pt x="0" y="228600"/>
                </a:lnTo>
                <a:lnTo>
                  <a:pt x="9144000" y="228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6A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764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QA</a:t>
            </a:r>
            <a:r>
              <a:rPr sz="3200" spc="-35" dirty="0"/>
              <a:t> </a:t>
            </a:r>
            <a:r>
              <a:rPr sz="3200" spc="-10" dirty="0"/>
              <a:t>Framework</a:t>
            </a:r>
            <a:r>
              <a:rPr sz="3200" spc="-45" dirty="0"/>
              <a:t> </a:t>
            </a:r>
            <a:r>
              <a:rPr sz="3200" dirty="0"/>
              <a:t>using</a:t>
            </a:r>
            <a:r>
              <a:rPr sz="3200" spc="-30" dirty="0"/>
              <a:t> </a:t>
            </a:r>
            <a:r>
              <a:rPr sz="3200" dirty="0"/>
              <a:t>a</a:t>
            </a:r>
            <a:r>
              <a:rPr sz="3200" spc="-25" dirty="0"/>
              <a:t> </a:t>
            </a:r>
            <a:r>
              <a:rPr sz="3200" spc="-10" dirty="0"/>
              <a:t>Holistic</a:t>
            </a:r>
            <a:r>
              <a:rPr sz="3200" spc="-335" dirty="0"/>
              <a:t> </a:t>
            </a:r>
            <a:r>
              <a:rPr sz="3200" spc="-10" dirty="0"/>
              <a:t>Approach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349438"/>
            <a:ext cx="8534400" cy="469252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2231" y="3476244"/>
            <a:ext cx="8479790" cy="2536190"/>
            <a:chOff x="332231" y="3476244"/>
            <a:chExt cx="8479790" cy="25361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231" y="3476244"/>
              <a:ext cx="8479536" cy="25359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999" y="3505200"/>
              <a:ext cx="8382000" cy="2438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0999" y="3505200"/>
              <a:ext cx="8382000" cy="2438400"/>
            </a:xfrm>
            <a:custGeom>
              <a:avLst/>
              <a:gdLst/>
              <a:ahLst/>
              <a:cxnLst/>
              <a:rect l="l" t="t" r="r" b="b"/>
              <a:pathLst>
                <a:path w="8382000" h="2438400">
                  <a:moveTo>
                    <a:pt x="0" y="41910"/>
                  </a:moveTo>
                  <a:lnTo>
                    <a:pt x="3292" y="25610"/>
                  </a:lnTo>
                  <a:lnTo>
                    <a:pt x="12271" y="12287"/>
                  </a:lnTo>
                  <a:lnTo>
                    <a:pt x="25588" y="3298"/>
                  </a:lnTo>
                  <a:lnTo>
                    <a:pt x="41897" y="0"/>
                  </a:lnTo>
                  <a:lnTo>
                    <a:pt x="8340090" y="0"/>
                  </a:lnTo>
                  <a:lnTo>
                    <a:pt x="8356389" y="3298"/>
                  </a:lnTo>
                  <a:lnTo>
                    <a:pt x="8369712" y="12287"/>
                  </a:lnTo>
                  <a:lnTo>
                    <a:pt x="8378701" y="25610"/>
                  </a:lnTo>
                  <a:lnTo>
                    <a:pt x="8382000" y="41910"/>
                  </a:lnTo>
                  <a:lnTo>
                    <a:pt x="8382000" y="2396502"/>
                  </a:lnTo>
                  <a:lnTo>
                    <a:pt x="8378701" y="2412811"/>
                  </a:lnTo>
                  <a:lnTo>
                    <a:pt x="8369712" y="2426128"/>
                  </a:lnTo>
                  <a:lnTo>
                    <a:pt x="8356389" y="2435107"/>
                  </a:lnTo>
                  <a:lnTo>
                    <a:pt x="8340090" y="2438400"/>
                  </a:lnTo>
                  <a:lnTo>
                    <a:pt x="41897" y="2438400"/>
                  </a:lnTo>
                  <a:lnTo>
                    <a:pt x="25588" y="2435107"/>
                  </a:lnTo>
                  <a:lnTo>
                    <a:pt x="12271" y="2426128"/>
                  </a:lnTo>
                  <a:lnTo>
                    <a:pt x="3292" y="2412811"/>
                  </a:lnTo>
                  <a:lnTo>
                    <a:pt x="0" y="2396502"/>
                  </a:lnTo>
                  <a:lnTo>
                    <a:pt x="0" y="41910"/>
                  </a:lnTo>
                  <a:close/>
                </a:path>
              </a:pathLst>
            </a:custGeom>
            <a:ln w="12700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32231" y="1190244"/>
            <a:ext cx="8479790" cy="2002789"/>
            <a:chOff x="332231" y="1190244"/>
            <a:chExt cx="8479790" cy="2002789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231" y="1190244"/>
              <a:ext cx="8479536" cy="20025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999" y="1219200"/>
              <a:ext cx="8382000" cy="1905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0999" y="1219200"/>
              <a:ext cx="8382000" cy="1905000"/>
            </a:xfrm>
            <a:custGeom>
              <a:avLst/>
              <a:gdLst/>
              <a:ahLst/>
              <a:cxnLst/>
              <a:rect l="l" t="t" r="r" b="b"/>
              <a:pathLst>
                <a:path w="8382000" h="1905000">
                  <a:moveTo>
                    <a:pt x="0" y="32765"/>
                  </a:moveTo>
                  <a:lnTo>
                    <a:pt x="2572" y="19984"/>
                  </a:lnTo>
                  <a:lnTo>
                    <a:pt x="9586" y="9572"/>
                  </a:lnTo>
                  <a:lnTo>
                    <a:pt x="19989" y="2565"/>
                  </a:lnTo>
                  <a:lnTo>
                    <a:pt x="32727" y="0"/>
                  </a:lnTo>
                  <a:lnTo>
                    <a:pt x="8349233" y="0"/>
                  </a:lnTo>
                  <a:lnTo>
                    <a:pt x="8362015" y="2565"/>
                  </a:lnTo>
                  <a:lnTo>
                    <a:pt x="8372427" y="9572"/>
                  </a:lnTo>
                  <a:lnTo>
                    <a:pt x="8379434" y="19984"/>
                  </a:lnTo>
                  <a:lnTo>
                    <a:pt x="8382000" y="32765"/>
                  </a:lnTo>
                  <a:lnTo>
                    <a:pt x="8382000" y="1872234"/>
                  </a:lnTo>
                  <a:lnTo>
                    <a:pt x="8379434" y="1885015"/>
                  </a:lnTo>
                  <a:lnTo>
                    <a:pt x="8372427" y="1895427"/>
                  </a:lnTo>
                  <a:lnTo>
                    <a:pt x="8362015" y="1902434"/>
                  </a:lnTo>
                  <a:lnTo>
                    <a:pt x="8349233" y="1905000"/>
                  </a:lnTo>
                  <a:lnTo>
                    <a:pt x="32727" y="1905000"/>
                  </a:lnTo>
                  <a:lnTo>
                    <a:pt x="19989" y="1902434"/>
                  </a:lnTo>
                  <a:lnTo>
                    <a:pt x="9586" y="1895427"/>
                  </a:lnTo>
                  <a:lnTo>
                    <a:pt x="2572" y="1885015"/>
                  </a:lnTo>
                  <a:lnTo>
                    <a:pt x="0" y="1872234"/>
                  </a:lnTo>
                  <a:lnTo>
                    <a:pt x="0" y="32765"/>
                  </a:lnTo>
                  <a:close/>
                </a:path>
              </a:pathLst>
            </a:custGeom>
            <a:ln w="12700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8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QA</a:t>
            </a:r>
            <a:r>
              <a:rPr sz="2400" spc="-110" dirty="0"/>
              <a:t> </a:t>
            </a:r>
            <a:r>
              <a:rPr sz="2400" spc="-20" dirty="0"/>
              <a:t>in</a:t>
            </a:r>
            <a:r>
              <a:rPr sz="2400" spc="-365" dirty="0"/>
              <a:t> </a:t>
            </a:r>
            <a:r>
              <a:rPr sz="2400" spc="-30" dirty="0"/>
              <a:t>Traditional</a:t>
            </a:r>
            <a:r>
              <a:rPr sz="2400" spc="-55" dirty="0"/>
              <a:t> </a:t>
            </a:r>
            <a:r>
              <a:rPr sz="2400" spc="-20" dirty="0"/>
              <a:t>Environment</a:t>
            </a:r>
            <a:r>
              <a:rPr sz="2400" spc="-45" dirty="0"/>
              <a:t> </a:t>
            </a:r>
            <a:r>
              <a:rPr sz="2400" dirty="0"/>
              <a:t>–</a:t>
            </a:r>
            <a:r>
              <a:rPr sz="2400" spc="-365" dirty="0"/>
              <a:t> </a:t>
            </a:r>
            <a:r>
              <a:rPr sz="2400" dirty="0"/>
              <a:t>The</a:t>
            </a:r>
            <a:r>
              <a:rPr sz="2400" spc="-55" dirty="0"/>
              <a:t> </a:t>
            </a:r>
            <a:r>
              <a:rPr sz="2400" dirty="0"/>
              <a:t>Pros</a:t>
            </a:r>
            <a:r>
              <a:rPr sz="2400" spc="-55" dirty="0"/>
              <a:t> </a:t>
            </a:r>
            <a:r>
              <a:rPr sz="2400" dirty="0"/>
              <a:t>and</a:t>
            </a:r>
            <a:r>
              <a:rPr sz="2400" spc="-35" dirty="0"/>
              <a:t> </a:t>
            </a:r>
            <a:r>
              <a:rPr sz="2400" spc="-20" dirty="0"/>
              <a:t>Cons</a:t>
            </a:r>
            <a:endParaRPr sz="24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612140" y="1236219"/>
            <a:ext cx="6219190" cy="14598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05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b="1" spc="-20" dirty="0">
                <a:solidFill>
                  <a:srgbClr val="292929"/>
                </a:solidFill>
                <a:latin typeface="Gill Sans MT"/>
                <a:cs typeface="Gill Sans MT"/>
              </a:rPr>
              <a:t>PROS</a:t>
            </a:r>
            <a:endParaRPr sz="2400">
              <a:latin typeface="Gill Sans MT"/>
              <a:cs typeface="Gill Sans MT"/>
            </a:endParaRPr>
          </a:p>
          <a:p>
            <a:pPr marL="818515" lvl="1" indent="-348615">
              <a:lnSpc>
                <a:spcPct val="100000"/>
              </a:lnSpc>
              <a:spcBef>
                <a:spcPts val="459"/>
              </a:spcBef>
              <a:buFont typeface="Wingdings"/>
              <a:buChar char=""/>
              <a:tabLst>
                <a:tab pos="818515" algn="l"/>
              </a:tabLst>
            </a:pP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Elaborate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documentation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available</a:t>
            </a:r>
            <a:r>
              <a:rPr sz="18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for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preparing</a:t>
            </a:r>
            <a:r>
              <a:rPr sz="18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test</a:t>
            </a:r>
            <a:r>
              <a:rPr sz="18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cases</a:t>
            </a:r>
            <a:endParaRPr sz="1800">
              <a:latin typeface="Gill Sans MT"/>
              <a:cs typeface="Gill Sans MT"/>
            </a:endParaRPr>
          </a:p>
          <a:p>
            <a:pPr marL="795655" lvl="1" indent="-325755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795655" algn="l"/>
              </a:tabLst>
            </a:pP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Ample</a:t>
            </a:r>
            <a:r>
              <a:rPr sz="18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time</a:t>
            </a:r>
            <a:r>
              <a:rPr sz="18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for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test</a:t>
            </a:r>
            <a:r>
              <a:rPr sz="18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planning</a:t>
            </a:r>
            <a:endParaRPr sz="1800">
              <a:latin typeface="Gill Sans MT"/>
              <a:cs typeface="Gill Sans MT"/>
            </a:endParaRPr>
          </a:p>
          <a:p>
            <a:pPr marL="818515" lvl="1" indent="-348615">
              <a:lnSpc>
                <a:spcPct val="100000"/>
              </a:lnSpc>
              <a:spcBef>
                <a:spcPts val="434"/>
              </a:spcBef>
              <a:buFont typeface="Wingdings"/>
              <a:buChar char=""/>
              <a:tabLst>
                <a:tab pos="818515" algn="l"/>
              </a:tabLst>
            </a:pP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Stable</a:t>
            </a:r>
            <a:r>
              <a:rPr sz="18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requirements</a:t>
            </a:r>
            <a:r>
              <a:rPr sz="1800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means</a:t>
            </a:r>
            <a:r>
              <a:rPr sz="18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less</a:t>
            </a:r>
            <a:r>
              <a:rPr sz="1800" spc="-25" dirty="0">
                <a:solidFill>
                  <a:srgbClr val="292929"/>
                </a:solidFill>
                <a:latin typeface="Gill Sans MT"/>
                <a:cs typeface="Gill Sans MT"/>
              </a:rPr>
              <a:t> re-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work</a:t>
            </a:r>
            <a:r>
              <a:rPr sz="1800" spc="-1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on</a:t>
            </a:r>
            <a:r>
              <a:rPr sz="18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test</a:t>
            </a:r>
            <a:r>
              <a:rPr sz="18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cases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2140" y="3541141"/>
            <a:ext cx="7901940" cy="20085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05"/>
              </a:spcBef>
              <a:buFont typeface="Wingdings"/>
              <a:buChar char=""/>
              <a:tabLst>
                <a:tab pos="354965" algn="l"/>
              </a:tabLst>
            </a:pPr>
            <a:r>
              <a:rPr sz="2400" b="1" spc="-20" dirty="0">
                <a:solidFill>
                  <a:srgbClr val="292929"/>
                </a:solidFill>
                <a:latin typeface="Gill Sans MT"/>
                <a:cs typeface="Gill Sans MT"/>
              </a:rPr>
              <a:t>CONS</a:t>
            </a:r>
            <a:endParaRPr sz="2400">
              <a:latin typeface="Gill Sans MT"/>
              <a:cs typeface="Gill Sans MT"/>
            </a:endParaRPr>
          </a:p>
          <a:p>
            <a:pPr marL="756285" lvl="1" indent="-286385">
              <a:lnSpc>
                <a:spcPct val="100000"/>
              </a:lnSpc>
              <a:spcBef>
                <a:spcPts val="459"/>
              </a:spcBef>
              <a:buFont typeface="Wingdings"/>
              <a:buChar char=""/>
              <a:tabLst>
                <a:tab pos="756285" algn="l"/>
              </a:tabLst>
            </a:pP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Any</a:t>
            </a:r>
            <a:r>
              <a:rPr sz="18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major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requirement</a:t>
            </a:r>
            <a:r>
              <a:rPr sz="18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change/addition</a:t>
            </a:r>
            <a:r>
              <a:rPr sz="1800" spc="-6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throws</a:t>
            </a:r>
            <a:r>
              <a:rPr sz="18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the</a:t>
            </a:r>
            <a:r>
              <a:rPr sz="18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QA</a:t>
            </a:r>
            <a:r>
              <a:rPr sz="18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schedule</a:t>
            </a:r>
            <a:r>
              <a:rPr sz="18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out-of-</a:t>
            </a:r>
            <a:r>
              <a:rPr sz="1800" spc="-20" dirty="0">
                <a:solidFill>
                  <a:srgbClr val="292929"/>
                </a:solidFill>
                <a:latin typeface="Gill Sans MT"/>
                <a:cs typeface="Gill Sans MT"/>
              </a:rPr>
              <a:t>gear</a:t>
            </a:r>
            <a:endParaRPr sz="1800">
              <a:latin typeface="Gill Sans MT"/>
              <a:cs typeface="Gill Sans MT"/>
            </a:endParaRPr>
          </a:p>
          <a:p>
            <a:pPr marL="756285" marR="613410" lvl="1" indent="-287020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756285" algn="l"/>
                <a:tab pos="795655" algn="l"/>
              </a:tabLst>
            </a:pPr>
            <a:r>
              <a:rPr sz="1800" dirty="0">
                <a:solidFill>
                  <a:srgbClr val="292929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Any</a:t>
            </a:r>
            <a:r>
              <a:rPr sz="18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uneven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distribution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of</a:t>
            </a:r>
            <a:r>
              <a:rPr sz="18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effort</a:t>
            </a:r>
            <a:r>
              <a:rPr sz="18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between</a:t>
            </a:r>
            <a:r>
              <a:rPr sz="18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QA</a:t>
            </a:r>
            <a:r>
              <a:rPr sz="18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Planning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and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Execution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phases</a:t>
            </a:r>
            <a:r>
              <a:rPr sz="18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cannot</a:t>
            </a:r>
            <a:r>
              <a:rPr sz="18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be</a:t>
            </a:r>
            <a:r>
              <a:rPr sz="18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realized</a:t>
            </a:r>
            <a:r>
              <a:rPr sz="18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earlier</a:t>
            </a:r>
            <a:endParaRPr sz="1800">
              <a:latin typeface="Gill Sans MT"/>
              <a:cs typeface="Gill Sans MT"/>
            </a:endParaRPr>
          </a:p>
          <a:p>
            <a:pPr marL="756285" marR="454025" lvl="1" indent="-287020">
              <a:lnSpc>
                <a:spcPct val="100000"/>
              </a:lnSpc>
              <a:spcBef>
                <a:spcPts val="434"/>
              </a:spcBef>
              <a:buFont typeface="Wingdings"/>
              <a:buChar char=""/>
              <a:tabLst>
                <a:tab pos="756285" algn="l"/>
                <a:tab pos="818515" algn="l"/>
              </a:tabLst>
            </a:pPr>
            <a:r>
              <a:rPr sz="1800" dirty="0">
                <a:solidFill>
                  <a:srgbClr val="292929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QA</a:t>
            </a:r>
            <a:r>
              <a:rPr sz="18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has</a:t>
            </a:r>
            <a:r>
              <a:rPr sz="18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to</a:t>
            </a:r>
            <a:r>
              <a:rPr sz="18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absorb</a:t>
            </a:r>
            <a:r>
              <a:rPr sz="18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the</a:t>
            </a:r>
            <a:r>
              <a:rPr sz="18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delays</a:t>
            </a:r>
            <a:r>
              <a:rPr sz="18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introduced</a:t>
            </a:r>
            <a:r>
              <a:rPr sz="18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by</a:t>
            </a:r>
            <a:r>
              <a:rPr sz="18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the</a:t>
            </a:r>
            <a:r>
              <a:rPr sz="18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BA/Development</a:t>
            </a:r>
            <a:r>
              <a:rPr sz="18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teams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leading</a:t>
            </a:r>
            <a:r>
              <a:rPr sz="18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to</a:t>
            </a:r>
            <a:r>
              <a:rPr sz="1800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compressed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QA</a:t>
            </a:r>
            <a:r>
              <a:rPr sz="1800" spc="-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execution</a:t>
            </a:r>
            <a:r>
              <a:rPr sz="18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time</a:t>
            </a:r>
            <a:r>
              <a:rPr sz="1800" spc="-1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and</a:t>
            </a:r>
            <a:r>
              <a:rPr sz="18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inadequate</a:t>
            </a:r>
            <a:r>
              <a:rPr sz="18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testing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QA’s</a:t>
            </a:r>
            <a:r>
              <a:rPr sz="3200" spc="-120" dirty="0"/>
              <a:t> </a:t>
            </a:r>
            <a:r>
              <a:rPr sz="3200" dirty="0"/>
              <a:t>Struggle</a:t>
            </a:r>
            <a:r>
              <a:rPr sz="3200" spc="-60" dirty="0"/>
              <a:t> </a:t>
            </a:r>
            <a:r>
              <a:rPr sz="3200" spc="-10" dirty="0"/>
              <a:t>with</a:t>
            </a:r>
            <a:r>
              <a:rPr sz="3200" spc="-330" dirty="0"/>
              <a:t> </a:t>
            </a:r>
            <a:r>
              <a:rPr sz="3200" spc="-10" dirty="0"/>
              <a:t>Agile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336550" y="1060450"/>
            <a:ext cx="6261100" cy="558800"/>
            <a:chOff x="336550" y="1060450"/>
            <a:chExt cx="6261100" cy="558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" y="1066800"/>
              <a:ext cx="6248400" cy="546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2900" y="1066800"/>
              <a:ext cx="6248400" cy="546100"/>
            </a:xfrm>
            <a:custGeom>
              <a:avLst/>
              <a:gdLst/>
              <a:ahLst/>
              <a:cxnLst/>
              <a:rect l="l" t="t" r="r" b="b"/>
              <a:pathLst>
                <a:path w="6248400" h="546100">
                  <a:moveTo>
                    <a:pt x="0" y="91059"/>
                  </a:moveTo>
                  <a:lnTo>
                    <a:pt x="7153" y="55614"/>
                  </a:lnTo>
                  <a:lnTo>
                    <a:pt x="26660" y="26669"/>
                  </a:lnTo>
                  <a:lnTo>
                    <a:pt x="55592" y="7155"/>
                  </a:lnTo>
                  <a:lnTo>
                    <a:pt x="91020" y="0"/>
                  </a:lnTo>
                  <a:lnTo>
                    <a:pt x="6157341" y="0"/>
                  </a:lnTo>
                  <a:lnTo>
                    <a:pt x="6192785" y="7155"/>
                  </a:lnTo>
                  <a:lnTo>
                    <a:pt x="6221730" y="26670"/>
                  </a:lnTo>
                  <a:lnTo>
                    <a:pt x="6241244" y="55614"/>
                  </a:lnTo>
                  <a:lnTo>
                    <a:pt x="6248400" y="91059"/>
                  </a:lnTo>
                  <a:lnTo>
                    <a:pt x="6248400" y="455040"/>
                  </a:lnTo>
                  <a:lnTo>
                    <a:pt x="6241244" y="490485"/>
                  </a:lnTo>
                  <a:lnTo>
                    <a:pt x="6221730" y="519430"/>
                  </a:lnTo>
                  <a:lnTo>
                    <a:pt x="6192785" y="538944"/>
                  </a:lnTo>
                  <a:lnTo>
                    <a:pt x="6157341" y="546100"/>
                  </a:lnTo>
                  <a:lnTo>
                    <a:pt x="91020" y="546100"/>
                  </a:lnTo>
                  <a:lnTo>
                    <a:pt x="55592" y="538944"/>
                  </a:lnTo>
                  <a:lnTo>
                    <a:pt x="26660" y="519429"/>
                  </a:lnTo>
                  <a:lnTo>
                    <a:pt x="7153" y="490485"/>
                  </a:lnTo>
                  <a:lnTo>
                    <a:pt x="0" y="455040"/>
                  </a:lnTo>
                  <a:lnTo>
                    <a:pt x="0" y="91059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520950" y="1822450"/>
            <a:ext cx="6261100" cy="558800"/>
            <a:chOff x="2520950" y="1822450"/>
            <a:chExt cx="6261100" cy="5588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7300" y="1828800"/>
              <a:ext cx="6248400" cy="5461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27300" y="1828800"/>
              <a:ext cx="6248400" cy="546100"/>
            </a:xfrm>
            <a:custGeom>
              <a:avLst/>
              <a:gdLst/>
              <a:ahLst/>
              <a:cxnLst/>
              <a:rect l="l" t="t" r="r" b="b"/>
              <a:pathLst>
                <a:path w="6248400" h="546100">
                  <a:moveTo>
                    <a:pt x="0" y="91059"/>
                  </a:moveTo>
                  <a:lnTo>
                    <a:pt x="7155" y="55614"/>
                  </a:lnTo>
                  <a:lnTo>
                    <a:pt x="26669" y="26669"/>
                  </a:lnTo>
                  <a:lnTo>
                    <a:pt x="55614" y="7155"/>
                  </a:lnTo>
                  <a:lnTo>
                    <a:pt x="91058" y="0"/>
                  </a:lnTo>
                  <a:lnTo>
                    <a:pt x="6157341" y="0"/>
                  </a:lnTo>
                  <a:lnTo>
                    <a:pt x="6192785" y="7155"/>
                  </a:lnTo>
                  <a:lnTo>
                    <a:pt x="6221730" y="26670"/>
                  </a:lnTo>
                  <a:lnTo>
                    <a:pt x="6241244" y="55614"/>
                  </a:lnTo>
                  <a:lnTo>
                    <a:pt x="6248400" y="91059"/>
                  </a:lnTo>
                  <a:lnTo>
                    <a:pt x="6248400" y="455040"/>
                  </a:lnTo>
                  <a:lnTo>
                    <a:pt x="6241244" y="490485"/>
                  </a:lnTo>
                  <a:lnTo>
                    <a:pt x="6221730" y="519430"/>
                  </a:lnTo>
                  <a:lnTo>
                    <a:pt x="6192785" y="538944"/>
                  </a:lnTo>
                  <a:lnTo>
                    <a:pt x="6157341" y="546100"/>
                  </a:lnTo>
                  <a:lnTo>
                    <a:pt x="91058" y="546100"/>
                  </a:lnTo>
                  <a:lnTo>
                    <a:pt x="55614" y="538944"/>
                  </a:lnTo>
                  <a:lnTo>
                    <a:pt x="26669" y="519429"/>
                  </a:lnTo>
                  <a:lnTo>
                    <a:pt x="7155" y="490485"/>
                  </a:lnTo>
                  <a:lnTo>
                    <a:pt x="0" y="455040"/>
                  </a:lnTo>
                  <a:lnTo>
                    <a:pt x="0" y="91059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36550" y="2584450"/>
            <a:ext cx="6261100" cy="558800"/>
            <a:chOff x="336550" y="2584450"/>
            <a:chExt cx="6261100" cy="5588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" y="2590800"/>
              <a:ext cx="6248400" cy="5461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2900" y="2590800"/>
              <a:ext cx="6248400" cy="546100"/>
            </a:xfrm>
            <a:custGeom>
              <a:avLst/>
              <a:gdLst/>
              <a:ahLst/>
              <a:cxnLst/>
              <a:rect l="l" t="t" r="r" b="b"/>
              <a:pathLst>
                <a:path w="6248400" h="546100">
                  <a:moveTo>
                    <a:pt x="0" y="91059"/>
                  </a:moveTo>
                  <a:lnTo>
                    <a:pt x="7153" y="55614"/>
                  </a:lnTo>
                  <a:lnTo>
                    <a:pt x="26660" y="26669"/>
                  </a:lnTo>
                  <a:lnTo>
                    <a:pt x="55592" y="7155"/>
                  </a:lnTo>
                  <a:lnTo>
                    <a:pt x="91020" y="0"/>
                  </a:lnTo>
                  <a:lnTo>
                    <a:pt x="6157341" y="0"/>
                  </a:lnTo>
                  <a:lnTo>
                    <a:pt x="6192785" y="7155"/>
                  </a:lnTo>
                  <a:lnTo>
                    <a:pt x="6221730" y="26670"/>
                  </a:lnTo>
                  <a:lnTo>
                    <a:pt x="6241244" y="55614"/>
                  </a:lnTo>
                  <a:lnTo>
                    <a:pt x="6248400" y="91059"/>
                  </a:lnTo>
                  <a:lnTo>
                    <a:pt x="6248400" y="455040"/>
                  </a:lnTo>
                  <a:lnTo>
                    <a:pt x="6241244" y="490485"/>
                  </a:lnTo>
                  <a:lnTo>
                    <a:pt x="6221730" y="519430"/>
                  </a:lnTo>
                  <a:lnTo>
                    <a:pt x="6192785" y="538944"/>
                  </a:lnTo>
                  <a:lnTo>
                    <a:pt x="6157341" y="546100"/>
                  </a:lnTo>
                  <a:lnTo>
                    <a:pt x="91020" y="546100"/>
                  </a:lnTo>
                  <a:lnTo>
                    <a:pt x="55592" y="538944"/>
                  </a:lnTo>
                  <a:lnTo>
                    <a:pt x="26660" y="519429"/>
                  </a:lnTo>
                  <a:lnTo>
                    <a:pt x="7153" y="490485"/>
                  </a:lnTo>
                  <a:lnTo>
                    <a:pt x="0" y="455040"/>
                  </a:lnTo>
                  <a:lnTo>
                    <a:pt x="0" y="91059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559050" y="3346450"/>
            <a:ext cx="6261100" cy="558800"/>
            <a:chOff x="2559050" y="3346450"/>
            <a:chExt cx="6261100" cy="5588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5400" y="3352800"/>
              <a:ext cx="6248400" cy="5461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65400" y="3352800"/>
              <a:ext cx="6248400" cy="546100"/>
            </a:xfrm>
            <a:custGeom>
              <a:avLst/>
              <a:gdLst/>
              <a:ahLst/>
              <a:cxnLst/>
              <a:rect l="l" t="t" r="r" b="b"/>
              <a:pathLst>
                <a:path w="6248400" h="546100">
                  <a:moveTo>
                    <a:pt x="0" y="91059"/>
                  </a:moveTo>
                  <a:lnTo>
                    <a:pt x="7155" y="55614"/>
                  </a:lnTo>
                  <a:lnTo>
                    <a:pt x="26669" y="26669"/>
                  </a:lnTo>
                  <a:lnTo>
                    <a:pt x="55614" y="7155"/>
                  </a:lnTo>
                  <a:lnTo>
                    <a:pt x="91058" y="0"/>
                  </a:lnTo>
                  <a:lnTo>
                    <a:pt x="6157341" y="0"/>
                  </a:lnTo>
                  <a:lnTo>
                    <a:pt x="6192785" y="7155"/>
                  </a:lnTo>
                  <a:lnTo>
                    <a:pt x="6221730" y="26670"/>
                  </a:lnTo>
                  <a:lnTo>
                    <a:pt x="6241244" y="55614"/>
                  </a:lnTo>
                  <a:lnTo>
                    <a:pt x="6248400" y="91059"/>
                  </a:lnTo>
                  <a:lnTo>
                    <a:pt x="6248400" y="455041"/>
                  </a:lnTo>
                  <a:lnTo>
                    <a:pt x="6241244" y="490485"/>
                  </a:lnTo>
                  <a:lnTo>
                    <a:pt x="6221730" y="519430"/>
                  </a:lnTo>
                  <a:lnTo>
                    <a:pt x="6192785" y="538944"/>
                  </a:lnTo>
                  <a:lnTo>
                    <a:pt x="6157341" y="546100"/>
                  </a:lnTo>
                  <a:lnTo>
                    <a:pt x="91058" y="546100"/>
                  </a:lnTo>
                  <a:lnTo>
                    <a:pt x="55614" y="538944"/>
                  </a:lnTo>
                  <a:lnTo>
                    <a:pt x="26669" y="519430"/>
                  </a:lnTo>
                  <a:lnTo>
                    <a:pt x="7155" y="490485"/>
                  </a:lnTo>
                  <a:lnTo>
                    <a:pt x="0" y="455041"/>
                  </a:lnTo>
                  <a:lnTo>
                    <a:pt x="0" y="91059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11150" y="4108450"/>
            <a:ext cx="6261100" cy="558800"/>
            <a:chOff x="311150" y="4108450"/>
            <a:chExt cx="6261100" cy="55880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500" y="4114800"/>
              <a:ext cx="6248400" cy="5461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17500" y="4114800"/>
              <a:ext cx="6248400" cy="546100"/>
            </a:xfrm>
            <a:custGeom>
              <a:avLst/>
              <a:gdLst/>
              <a:ahLst/>
              <a:cxnLst/>
              <a:rect l="l" t="t" r="r" b="b"/>
              <a:pathLst>
                <a:path w="6248400" h="546100">
                  <a:moveTo>
                    <a:pt x="0" y="91058"/>
                  </a:moveTo>
                  <a:lnTo>
                    <a:pt x="7153" y="55614"/>
                  </a:lnTo>
                  <a:lnTo>
                    <a:pt x="26660" y="26669"/>
                  </a:lnTo>
                  <a:lnTo>
                    <a:pt x="55592" y="7155"/>
                  </a:lnTo>
                  <a:lnTo>
                    <a:pt x="91020" y="0"/>
                  </a:lnTo>
                  <a:lnTo>
                    <a:pt x="6157341" y="0"/>
                  </a:lnTo>
                  <a:lnTo>
                    <a:pt x="6192785" y="7155"/>
                  </a:lnTo>
                  <a:lnTo>
                    <a:pt x="6221730" y="26669"/>
                  </a:lnTo>
                  <a:lnTo>
                    <a:pt x="6241244" y="55614"/>
                  </a:lnTo>
                  <a:lnTo>
                    <a:pt x="6248400" y="91058"/>
                  </a:lnTo>
                  <a:lnTo>
                    <a:pt x="6248400" y="455041"/>
                  </a:lnTo>
                  <a:lnTo>
                    <a:pt x="6241244" y="490485"/>
                  </a:lnTo>
                  <a:lnTo>
                    <a:pt x="6221730" y="519430"/>
                  </a:lnTo>
                  <a:lnTo>
                    <a:pt x="6192785" y="538944"/>
                  </a:lnTo>
                  <a:lnTo>
                    <a:pt x="6157341" y="546100"/>
                  </a:lnTo>
                  <a:lnTo>
                    <a:pt x="91020" y="546100"/>
                  </a:lnTo>
                  <a:lnTo>
                    <a:pt x="55592" y="538944"/>
                  </a:lnTo>
                  <a:lnTo>
                    <a:pt x="26660" y="519430"/>
                  </a:lnTo>
                  <a:lnTo>
                    <a:pt x="7153" y="490485"/>
                  </a:lnTo>
                  <a:lnTo>
                    <a:pt x="0" y="455041"/>
                  </a:lnTo>
                  <a:lnTo>
                    <a:pt x="0" y="91058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136650" y="4946650"/>
            <a:ext cx="7785100" cy="558800"/>
            <a:chOff x="1136650" y="4946650"/>
            <a:chExt cx="7785100" cy="55880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4953000"/>
              <a:ext cx="7772400" cy="5461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43000" y="4953000"/>
              <a:ext cx="7772400" cy="546100"/>
            </a:xfrm>
            <a:custGeom>
              <a:avLst/>
              <a:gdLst/>
              <a:ahLst/>
              <a:cxnLst/>
              <a:rect l="l" t="t" r="r" b="b"/>
              <a:pathLst>
                <a:path w="7772400" h="546100">
                  <a:moveTo>
                    <a:pt x="0" y="91058"/>
                  </a:moveTo>
                  <a:lnTo>
                    <a:pt x="7153" y="55614"/>
                  </a:lnTo>
                  <a:lnTo>
                    <a:pt x="26660" y="26669"/>
                  </a:lnTo>
                  <a:lnTo>
                    <a:pt x="55592" y="7155"/>
                  </a:lnTo>
                  <a:lnTo>
                    <a:pt x="91020" y="0"/>
                  </a:lnTo>
                  <a:lnTo>
                    <a:pt x="7681341" y="0"/>
                  </a:lnTo>
                  <a:lnTo>
                    <a:pt x="7716785" y="7155"/>
                  </a:lnTo>
                  <a:lnTo>
                    <a:pt x="7745730" y="26669"/>
                  </a:lnTo>
                  <a:lnTo>
                    <a:pt x="7765244" y="55614"/>
                  </a:lnTo>
                  <a:lnTo>
                    <a:pt x="7772400" y="91058"/>
                  </a:lnTo>
                  <a:lnTo>
                    <a:pt x="7772400" y="455041"/>
                  </a:lnTo>
                  <a:lnTo>
                    <a:pt x="7765244" y="490485"/>
                  </a:lnTo>
                  <a:lnTo>
                    <a:pt x="7745730" y="519429"/>
                  </a:lnTo>
                  <a:lnTo>
                    <a:pt x="7716785" y="538944"/>
                  </a:lnTo>
                  <a:lnTo>
                    <a:pt x="7681341" y="546100"/>
                  </a:lnTo>
                  <a:lnTo>
                    <a:pt x="91020" y="546100"/>
                  </a:lnTo>
                  <a:lnTo>
                    <a:pt x="55592" y="538944"/>
                  </a:lnTo>
                  <a:lnTo>
                    <a:pt x="26660" y="519430"/>
                  </a:lnTo>
                  <a:lnTo>
                    <a:pt x="7153" y="490485"/>
                  </a:lnTo>
                  <a:lnTo>
                    <a:pt x="0" y="455041"/>
                  </a:lnTo>
                  <a:lnTo>
                    <a:pt x="0" y="91058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98450" y="5695950"/>
            <a:ext cx="6261100" cy="558800"/>
            <a:chOff x="298450" y="5695950"/>
            <a:chExt cx="6261100" cy="55880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5702300"/>
              <a:ext cx="6248400" cy="5461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04800" y="5702300"/>
              <a:ext cx="6248400" cy="546100"/>
            </a:xfrm>
            <a:custGeom>
              <a:avLst/>
              <a:gdLst/>
              <a:ahLst/>
              <a:cxnLst/>
              <a:rect l="l" t="t" r="r" b="b"/>
              <a:pathLst>
                <a:path w="6248400" h="546100">
                  <a:moveTo>
                    <a:pt x="0" y="91020"/>
                  </a:moveTo>
                  <a:lnTo>
                    <a:pt x="7153" y="55592"/>
                  </a:lnTo>
                  <a:lnTo>
                    <a:pt x="26660" y="26660"/>
                  </a:lnTo>
                  <a:lnTo>
                    <a:pt x="55592" y="7153"/>
                  </a:lnTo>
                  <a:lnTo>
                    <a:pt x="91020" y="0"/>
                  </a:lnTo>
                  <a:lnTo>
                    <a:pt x="6157341" y="0"/>
                  </a:lnTo>
                  <a:lnTo>
                    <a:pt x="6192785" y="7153"/>
                  </a:lnTo>
                  <a:lnTo>
                    <a:pt x="6221730" y="26660"/>
                  </a:lnTo>
                  <a:lnTo>
                    <a:pt x="6241244" y="55592"/>
                  </a:lnTo>
                  <a:lnTo>
                    <a:pt x="6248400" y="91020"/>
                  </a:lnTo>
                  <a:lnTo>
                    <a:pt x="6248400" y="455079"/>
                  </a:lnTo>
                  <a:lnTo>
                    <a:pt x="6241244" y="490507"/>
                  </a:lnTo>
                  <a:lnTo>
                    <a:pt x="6221730" y="519439"/>
                  </a:lnTo>
                  <a:lnTo>
                    <a:pt x="6192785" y="538946"/>
                  </a:lnTo>
                  <a:lnTo>
                    <a:pt x="6157341" y="546100"/>
                  </a:lnTo>
                  <a:lnTo>
                    <a:pt x="91020" y="546100"/>
                  </a:lnTo>
                  <a:lnTo>
                    <a:pt x="55592" y="538946"/>
                  </a:lnTo>
                  <a:lnTo>
                    <a:pt x="26660" y="519439"/>
                  </a:lnTo>
                  <a:lnTo>
                    <a:pt x="7153" y="490507"/>
                  </a:lnTo>
                  <a:lnTo>
                    <a:pt x="0" y="455079"/>
                  </a:lnTo>
                  <a:lnTo>
                    <a:pt x="0" y="91020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07898" y="1076071"/>
            <a:ext cx="8248015" cy="504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2395855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292929"/>
                </a:solidFill>
                <a:latin typeface="Gill Sans MT"/>
                <a:cs typeface="Gill Sans MT"/>
              </a:rPr>
              <a:t>Scope</a:t>
            </a:r>
            <a:r>
              <a:rPr sz="1600" spc="-8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292929"/>
                </a:solidFill>
                <a:latin typeface="Gill Sans MT"/>
                <a:cs typeface="Gill Sans MT"/>
              </a:rPr>
              <a:t>Creep</a:t>
            </a:r>
            <a:r>
              <a:rPr sz="16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292929"/>
                </a:solidFill>
                <a:latin typeface="Gill Sans MT"/>
                <a:cs typeface="Gill Sans MT"/>
              </a:rPr>
              <a:t>–</a:t>
            </a:r>
            <a:r>
              <a:rPr sz="16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292929"/>
                </a:solidFill>
                <a:latin typeface="Gill Sans MT"/>
                <a:cs typeface="Gill Sans MT"/>
              </a:rPr>
              <a:t>Requirement</a:t>
            </a:r>
            <a:r>
              <a:rPr sz="16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292929"/>
                </a:solidFill>
                <a:latin typeface="Gill Sans MT"/>
                <a:cs typeface="Gill Sans MT"/>
              </a:rPr>
              <a:t>changes</a:t>
            </a:r>
            <a:r>
              <a:rPr sz="16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292929"/>
                </a:solidFill>
                <a:latin typeface="Gill Sans MT"/>
                <a:cs typeface="Gill Sans MT"/>
              </a:rPr>
              <a:t>and</a:t>
            </a:r>
            <a:r>
              <a:rPr sz="16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292929"/>
                </a:solidFill>
                <a:latin typeface="Gill Sans MT"/>
                <a:cs typeface="Gill Sans MT"/>
              </a:rPr>
              <a:t>updates</a:t>
            </a:r>
            <a:r>
              <a:rPr sz="16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292929"/>
                </a:solidFill>
                <a:latin typeface="Gill Sans MT"/>
                <a:cs typeface="Gill Sans MT"/>
              </a:rPr>
              <a:t>are</a:t>
            </a:r>
            <a:r>
              <a:rPr sz="16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292929"/>
                </a:solidFill>
                <a:latin typeface="Gill Sans MT"/>
                <a:cs typeface="Gill Sans MT"/>
              </a:rPr>
              <a:t>inherent</a:t>
            </a:r>
            <a:r>
              <a:rPr sz="16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600" spc="-20" dirty="0">
                <a:solidFill>
                  <a:srgbClr val="292929"/>
                </a:solidFill>
                <a:latin typeface="Gill Sans MT"/>
                <a:cs typeface="Gill Sans MT"/>
              </a:rPr>
              <a:t>to</a:t>
            </a:r>
            <a:r>
              <a:rPr sz="1600" spc="-1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292929"/>
                </a:solidFill>
                <a:latin typeface="Gill Sans MT"/>
                <a:cs typeface="Gill Sans MT"/>
              </a:rPr>
              <a:t>Agile </a:t>
            </a:r>
            <a:r>
              <a:rPr sz="1600" dirty="0">
                <a:solidFill>
                  <a:srgbClr val="292929"/>
                </a:solidFill>
                <a:latin typeface="Gill Sans MT"/>
                <a:cs typeface="Gill Sans MT"/>
              </a:rPr>
              <a:t>methodology</a:t>
            </a:r>
            <a:r>
              <a:rPr sz="1600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292929"/>
                </a:solidFill>
                <a:latin typeface="Gill Sans MT"/>
                <a:cs typeface="Gill Sans MT"/>
              </a:rPr>
              <a:t>and</a:t>
            </a:r>
            <a:r>
              <a:rPr sz="16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600" spc="-200" dirty="0">
                <a:solidFill>
                  <a:srgbClr val="292929"/>
                </a:solidFill>
                <a:latin typeface="Gill Sans MT"/>
                <a:cs typeface="Gill Sans MT"/>
              </a:rPr>
              <a:t>QA</a:t>
            </a:r>
            <a:r>
              <a:rPr sz="1600" spc="-840" dirty="0">
                <a:solidFill>
                  <a:srgbClr val="292929"/>
                </a:solidFill>
                <a:latin typeface="Gill Sans MT"/>
                <a:cs typeface="Gill Sans MT"/>
              </a:rPr>
              <a:t>‟</a:t>
            </a:r>
            <a:r>
              <a:rPr sz="1600" spc="-195" dirty="0">
                <a:solidFill>
                  <a:srgbClr val="292929"/>
                </a:solidFill>
                <a:latin typeface="Gill Sans MT"/>
                <a:cs typeface="Gill Sans MT"/>
              </a:rPr>
              <a:t>s</a:t>
            </a:r>
            <a:r>
              <a:rPr sz="1600" spc="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600" dirty="0">
                <a:solidFill>
                  <a:srgbClr val="292929"/>
                </a:solidFill>
                <a:latin typeface="Gill Sans MT"/>
                <a:cs typeface="Gill Sans MT"/>
              </a:rPr>
              <a:t>biggest</a:t>
            </a:r>
            <a:r>
              <a:rPr sz="1600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600" spc="-10" dirty="0">
                <a:solidFill>
                  <a:srgbClr val="292929"/>
                </a:solidFill>
                <a:latin typeface="Gill Sans MT"/>
                <a:cs typeface="Gill Sans MT"/>
              </a:rPr>
              <a:t>challenge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1600">
              <a:latin typeface="Gill Sans MT"/>
              <a:cs typeface="Gill Sans MT"/>
            </a:endParaRPr>
          </a:p>
          <a:p>
            <a:pPr marL="340995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Inadequate</a:t>
            </a:r>
            <a:r>
              <a:rPr sz="1800" spc="-6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time</a:t>
            </a:r>
            <a:r>
              <a:rPr sz="1800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to</a:t>
            </a:r>
            <a:r>
              <a:rPr sz="18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prepare</a:t>
            </a:r>
            <a:r>
              <a:rPr sz="18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test</a:t>
            </a:r>
            <a:r>
              <a:rPr sz="1800" spc="-3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plans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750"/>
              </a:spcBef>
            </a:pPr>
            <a:endParaRPr sz="1800">
              <a:latin typeface="Gill Sans MT"/>
              <a:cs typeface="Gill Sans MT"/>
            </a:endParaRPr>
          </a:p>
          <a:p>
            <a:pPr marR="2323465" algn="ctr">
              <a:lnSpc>
                <a:spcPct val="100000"/>
              </a:lnSpc>
            </a:pP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Minimal</a:t>
            </a:r>
            <a:r>
              <a:rPr sz="1800" spc="-6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requirements</a:t>
            </a:r>
            <a:r>
              <a:rPr sz="18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documentation</a:t>
            </a:r>
            <a:r>
              <a:rPr sz="1800" spc="-7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to</a:t>
            </a:r>
            <a:r>
              <a:rPr sz="18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prepare</a:t>
            </a:r>
            <a:r>
              <a:rPr sz="18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the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test</a:t>
            </a:r>
            <a:r>
              <a:rPr sz="18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cases</a:t>
            </a:r>
            <a:endParaRPr sz="1800">
              <a:latin typeface="Gill Sans MT"/>
              <a:cs typeface="Gill Sans MT"/>
            </a:endParaRPr>
          </a:p>
          <a:p>
            <a:pPr marL="1660525" marR="1185545" indent="1647189">
              <a:lnSpc>
                <a:spcPct val="277800"/>
              </a:lnSpc>
              <a:spcBef>
                <a:spcPts val="5"/>
              </a:spcBef>
            </a:pP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Highly</a:t>
            </a:r>
            <a:r>
              <a:rPr sz="18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compressed</a:t>
            </a:r>
            <a:r>
              <a:rPr sz="1800" spc="-7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test</a:t>
            </a:r>
            <a:r>
              <a:rPr sz="18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execution</a:t>
            </a:r>
            <a:r>
              <a:rPr sz="18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cycles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Minimal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time</a:t>
            </a:r>
            <a:r>
              <a:rPr sz="18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for</a:t>
            </a:r>
            <a:r>
              <a:rPr sz="1800" spc="-5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regression</a:t>
            </a:r>
            <a:endParaRPr sz="1800">
              <a:latin typeface="Gill Sans MT"/>
              <a:cs typeface="Gill Sans MT"/>
            </a:endParaRPr>
          </a:p>
          <a:p>
            <a:pPr marL="845819" marR="5080" indent="-43180">
              <a:lnSpc>
                <a:spcPct val="273200"/>
              </a:lnSpc>
              <a:spcBef>
                <a:spcPts val="700"/>
              </a:spcBef>
            </a:pP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Change</a:t>
            </a:r>
            <a:r>
              <a:rPr sz="18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of</a:t>
            </a:r>
            <a:r>
              <a:rPr sz="18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role</a:t>
            </a:r>
            <a:r>
              <a:rPr sz="1800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from</a:t>
            </a:r>
            <a:r>
              <a:rPr sz="1800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being</a:t>
            </a:r>
            <a:r>
              <a:rPr sz="1800" spc="-1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a</a:t>
            </a:r>
            <a:r>
              <a:rPr sz="18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Gatekeeper</a:t>
            </a:r>
            <a:r>
              <a:rPr sz="1800" spc="-3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of</a:t>
            </a:r>
            <a:r>
              <a:rPr sz="1800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Quality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to</a:t>
            </a:r>
            <a:r>
              <a:rPr sz="1800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being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a</a:t>
            </a:r>
            <a:r>
              <a:rPr sz="1800" spc="-2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Partner</a:t>
            </a:r>
            <a:r>
              <a:rPr sz="1800" spc="-2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in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 Quality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Often</a:t>
            </a:r>
            <a:r>
              <a:rPr sz="18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required</a:t>
            </a:r>
            <a:r>
              <a:rPr sz="1800" spc="-4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to</a:t>
            </a:r>
            <a:r>
              <a:rPr sz="1800" spc="-5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play</a:t>
            </a:r>
            <a:r>
              <a:rPr sz="1800" spc="-45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a</a:t>
            </a:r>
            <a:r>
              <a:rPr sz="18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92929"/>
                </a:solidFill>
                <a:latin typeface="Gill Sans MT"/>
                <a:cs typeface="Gill Sans MT"/>
              </a:rPr>
              <a:t>semi-</a:t>
            </a:r>
            <a:r>
              <a:rPr sz="1800" dirty="0">
                <a:solidFill>
                  <a:srgbClr val="292929"/>
                </a:solidFill>
                <a:latin typeface="Gill Sans MT"/>
                <a:cs typeface="Gill Sans MT"/>
              </a:rPr>
              <a:t>developer</a:t>
            </a:r>
            <a:r>
              <a:rPr sz="1800" spc="-60" dirty="0">
                <a:solidFill>
                  <a:srgbClr val="292929"/>
                </a:solidFill>
                <a:latin typeface="Gill Sans MT"/>
                <a:cs typeface="Gill Sans MT"/>
              </a:rPr>
              <a:t> </a:t>
            </a:r>
            <a:r>
              <a:rPr sz="1800" spc="-20" dirty="0">
                <a:solidFill>
                  <a:srgbClr val="292929"/>
                </a:solidFill>
                <a:latin typeface="Gill Sans MT"/>
                <a:cs typeface="Gill Sans MT"/>
              </a:rPr>
              <a:t>role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1303</Words>
  <Application>Microsoft Office PowerPoint</Application>
  <PresentationFormat>全屏显示(4:3)</PresentationFormat>
  <Paragraphs>222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Arial</vt:lpstr>
      <vt:lpstr>Calibri</vt:lpstr>
      <vt:lpstr>Gill Sans MT</vt:lpstr>
      <vt:lpstr>Times New Roman</vt:lpstr>
      <vt:lpstr>Wingdings</vt:lpstr>
      <vt:lpstr>Office Theme</vt:lpstr>
      <vt:lpstr>PowerPoint 演示文稿</vt:lpstr>
      <vt:lpstr>Discussion Topic</vt:lpstr>
      <vt:lpstr>What is Agile?</vt:lpstr>
      <vt:lpstr>Characteristics of an Agile Team</vt:lpstr>
      <vt:lpstr>The Agile Manifesto</vt:lpstr>
      <vt:lpstr>The Software Development Evolution – Traditional to Agile</vt:lpstr>
      <vt:lpstr>QA Framework using a Holistic Approach</vt:lpstr>
      <vt:lpstr>QA in Traditional Environment – The Pros and Cons</vt:lpstr>
      <vt:lpstr>QA’s Struggle with Agile</vt:lpstr>
      <vt:lpstr>Managing Quality in Agile Model</vt:lpstr>
      <vt:lpstr>Managing Quality in Agile Model</vt:lpstr>
      <vt:lpstr>Unified Scrum - An Agile Methodology</vt:lpstr>
      <vt:lpstr>Genesis of “Unified Scrum”</vt:lpstr>
      <vt:lpstr>Release Approach Using Unified Scrum</vt:lpstr>
      <vt:lpstr>Sprint Cycle</vt:lpstr>
      <vt:lpstr>Practical Implementation: Unified Scrum Approach to Application Development &amp; QA During Sprints</vt:lpstr>
      <vt:lpstr>Interchangeability of Roles in Unified Scrum</vt:lpstr>
      <vt:lpstr>Typical QA in Unified Scrum Model</vt:lpstr>
      <vt:lpstr>Typical QA in Unified Scrum Model</vt:lpstr>
      <vt:lpstr>Typical QA in Unified Scrum Model</vt:lpstr>
      <vt:lpstr>QA in a typical SCRUM – the Issues</vt:lpstr>
      <vt:lpstr>Sample QA Process Flow in Unified Scrum Method</vt:lpstr>
      <vt:lpstr>Evolution in Agile QA – Lean S/W Development</vt:lpstr>
      <vt:lpstr>RECAP - QA Mindset in an Agile Methodology</vt:lpstr>
      <vt:lpstr>Open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Yuvraj</dc:creator>
  <cp:lastModifiedBy>Bo Chen</cp:lastModifiedBy>
  <cp:revision>1</cp:revision>
  <dcterms:created xsi:type="dcterms:W3CDTF">2026-01-28T00:20:24Z</dcterms:created>
  <dcterms:modified xsi:type="dcterms:W3CDTF">2026-01-28T00:26:32Z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2010-02-02T00:00:00Z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2026-01-28T00:00:00Z</vt:filetime>
  </property>
  <property fmtid="{D5CDD505-2E9C-101B-9397-08002B2CF9AE}" pid="5" name="Producer">
    <vt:lpwstr>3-Heights(TM) PDF Security Shell 4.8.25.2 (http://www.pdf-tools.com)</vt:lpwstr>
  </property>
</Properties>
</file>